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PT Sans Narrow"/>
      <p:regular r:id="rId36"/>
      <p:bold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020B3D9-FC0C-4990-B5B1-3FAF03677860}">
  <a:tblStyle styleId="{A020B3D9-FC0C-4990-B5B1-3FAF036778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4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TSansNarrow-bold.fntdata"/><Relationship Id="rId14" Type="http://schemas.openxmlformats.org/officeDocument/2006/relationships/slide" Target="slides/slide8.xml"/><Relationship Id="rId36" Type="http://schemas.openxmlformats.org/officeDocument/2006/relationships/font" Target="fonts/PTSansNarrow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.fntdata"/><Relationship Id="rId16" Type="http://schemas.openxmlformats.org/officeDocument/2006/relationships/slide" Target="slides/slide10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4519a8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4519a8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22c1b83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22c1b83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1e71d62e2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1e71d62e2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48d7bbf8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48d7bbf8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22c1b837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22c1b837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1c212e7f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1c212e7f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1e71d62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1e71d62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22c1b837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22c1b837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1e71d62e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1e71d62e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22c1b837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22c1b837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2b1fc2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2b1fc2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1c212e7f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1c212e7f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1c212e7f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1c212e7f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1c212e7f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1c212e7f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1c212e7f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1c212e7f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1c212e7f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1c212e7f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1e71d62e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1e71d62e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1e71d62e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1e71d62e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d0281118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d0281118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1c212e7f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1c212e7f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1c212e7f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1c212e7f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c212e7f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c212e7f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c212e7f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c212e7f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e71d62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e71d62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1c212e7f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1c212e7f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c212e7f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c212e7f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22c1b83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22c1b83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c212e7f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c212e7f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keras.io/applications/" TargetMode="External"/><Relationship Id="rId4" Type="http://schemas.openxmlformats.org/officeDocument/2006/relationships/hyperlink" Target="https://pytorch.org/docs/stable/torchvision/models.html" TargetMode="External"/><Relationship Id="rId5" Type="http://schemas.openxmlformats.org/officeDocument/2006/relationships/hyperlink" Target="https://github.com/tensorflow/models/tree/master/research/sli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140.112.42.213:22224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medium.com/@bob800530/python-gaussian-filter-%E6%A6%82%E5%BF%B5%E8%88%87%E5%AF%A6%E4%BD%9C-676aac52ea17" TargetMode="External"/><Relationship Id="rId4" Type="http://schemas.openxmlformats.org/officeDocument/2006/relationships/hyperlink" Target="https://homepages.inf.ed.ac.uk/rbf/HIPR2/median.htm" TargetMode="External"/><Relationship Id="rId5" Type="http://schemas.openxmlformats.org/officeDocument/2006/relationships/hyperlink" Target="https://users.soe.ucsc.edu/~manduchi/Papers/ICCV98.pdf" TargetMode="External"/><Relationship Id="rId6" Type="http://schemas.openxmlformats.org/officeDocument/2006/relationships/hyperlink" Target="https://docs.opencv.org/2.4/modules/imgproc/doc/filtering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cs.google.com/document/d/1stPKCTjNqQ5WeHuRGn5xgHftRwmbLiWHB0_s3HXjctA/edit?usp=sharing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google.com/forms/d/1DztKF3OuLX9rsuAKg6rzqMZTzUqXudzyhYu0evUrQuM/viewform?edit_requested=tru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mailto:ntumlta2019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xiv.org/pdf/1412.6572.pdf" TargetMode="External"/><Relationship Id="rId4" Type="http://schemas.openxmlformats.org/officeDocument/2006/relationships/hyperlink" Target="https://arxiv.org/pdf/1611.01236.pdf" TargetMode="External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open?id=1fwBlgnB64Jl8QAFXUGq-oGP6e42iMo6f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HW5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ntumlta2019@gmail.com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Data Format </a:t>
            </a:r>
            <a:r>
              <a:rPr lang="en" sz="1400"/>
              <a:t>2/2</a:t>
            </a:r>
            <a:endParaRPr sz="1400"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/>
              <a:t>本次作業可以使用其他現成 pretrain 模型進行攻擊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 box 可能的模型如下：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VGG-16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VGG-19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ResNet-50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ResNet-101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DenseNet-121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DenseNet-169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reference: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Keras</a:t>
            </a:r>
            <a:r>
              <a:rPr lang="en" sz="1600"/>
              <a:t>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https://keras.io/applications/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PyTorch: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https://pytorch.org/docs/stable/torchvision/models.html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Tensorflow: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https://github.com/tensorflow/models/tree/master/research/slim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 website - JudgeBoi </a:t>
            </a:r>
            <a:r>
              <a:rPr lang="en" sz="1400"/>
              <a:t>1/2</a:t>
            </a:r>
            <a:endParaRPr sz="1400"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JudgeBoi</a:t>
            </a:r>
            <a:r>
              <a:rPr lang="en"/>
              <a:t> beta 0.1.0 </a:t>
            </a:r>
            <a:r>
              <a:rPr lang="en">
                <a:solidFill>
                  <a:srgbClr val="FFFFFF"/>
                </a:solidFill>
              </a:rPr>
              <a:t>(暫時未上線，如有連結者請先不要上傳任何東西)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個人進行，不需組隊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/>
              <a:t>以</a:t>
            </a:r>
            <a:r>
              <a:rPr lang="en"/>
              <a:t>繳交作業的</a:t>
            </a:r>
            <a:r>
              <a:rPr lang="en"/>
              <a:t> github </a:t>
            </a:r>
            <a:r>
              <a:rPr lang="en"/>
              <a:t>帳號登入，嚴禁多重帳號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霸脫不要亂搞</a:t>
            </a:r>
            <a:r>
              <a:rPr lang="en">
                <a:solidFill>
                  <a:srgbClr val="FF0000"/>
                </a:solidFill>
              </a:rPr>
              <a:t> TA </a:t>
            </a:r>
            <a:r>
              <a:rPr lang="en">
                <a:solidFill>
                  <a:srgbClr val="FF0000"/>
                </a:solidFill>
              </a:rPr>
              <a:t>架設</a:t>
            </a:r>
            <a:r>
              <a:rPr lang="en">
                <a:solidFill>
                  <a:srgbClr val="FF0000"/>
                </a:solidFill>
              </a:rPr>
              <a:t>的網頁QQ</a:t>
            </a:r>
            <a:r>
              <a:rPr lang="en"/>
              <a:t>，有任何問題請先回報給 TA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 website - JudgeBoi </a:t>
            </a:r>
            <a:r>
              <a:rPr lang="en" sz="1400"/>
              <a:t>2</a:t>
            </a:r>
            <a:r>
              <a:rPr lang="en" sz="1400"/>
              <a:t>/2</a:t>
            </a:r>
            <a:endParaRPr sz="1400"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請將 200 張生成的 images 壓縮 </a:t>
            </a:r>
            <a:r>
              <a:rPr lang="en">
                <a:solidFill>
                  <a:srgbClr val="FF0000"/>
                </a:solidFill>
              </a:rPr>
              <a:t>.tgz</a:t>
            </a:r>
            <a:r>
              <a:rPr lang="en"/>
              <a:t> 檔格式上傳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Note: 解壓縮後不能包含資料夾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Ex.</a:t>
            </a:r>
            <a:endParaRPr>
              <a:solidFill>
                <a:srgbClr val="FF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cd &lt;your output image file&gt;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tar -zcvf &lt;compressed file&gt; &lt;all images&gt; 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Ex. tar -zcvf ../images.tgz *.png 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每日上傳上限 </a:t>
            </a:r>
            <a:r>
              <a:rPr lang="en">
                <a:solidFill>
                  <a:srgbClr val="FF0000"/>
                </a:solidFill>
              </a:rPr>
              <a:t>5</a:t>
            </a:r>
            <a:r>
              <a:rPr lang="en"/>
              <a:t> 次 </a:t>
            </a:r>
            <a:r>
              <a:rPr lang="en">
                <a:solidFill>
                  <a:srgbClr val="FF0000"/>
                </a:solidFill>
              </a:rPr>
              <a:t>(更新時間為每天 00:00:00)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結束前請在 My submission 內選擇一個結果當作最後的結果，</a:t>
            </a:r>
            <a:r>
              <a:rPr lang="en">
                <a:solidFill>
                  <a:srgbClr val="FF0000"/>
                </a:solidFill>
              </a:rPr>
              <a:t>若沒勾選會自動選擇最新上傳的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Format - Github </a:t>
            </a:r>
            <a:r>
              <a:rPr lang="en" sz="1400"/>
              <a:t>1/2</a:t>
            </a:r>
            <a:endParaRPr sz="1400"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中 ML2019SPRING/hw5 </a:t>
            </a:r>
            <a:r>
              <a:rPr lang="en"/>
              <a:t>必須包含（</a:t>
            </a:r>
            <a:r>
              <a:rPr lang="en">
                <a:solidFill>
                  <a:srgbClr val="FF0000"/>
                </a:solidFill>
              </a:rPr>
              <a:t>注意格式</a:t>
            </a:r>
            <a:r>
              <a:rPr lang="en"/>
              <a:t>）：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report.pdf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hw5_fgsm.sh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hw5_best.sh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other files (ex. attack.py, …)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請不要上傳 dataset 和 output img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如要上傳 model file，請上傳至雲端 (dropbox, ...)，並在 script 中寫好下載的指令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Format - </a:t>
            </a:r>
            <a:r>
              <a:rPr lang="en"/>
              <a:t>Bash </a:t>
            </a:r>
            <a:r>
              <a:rPr lang="en"/>
              <a:t>Usage </a:t>
            </a:r>
            <a:r>
              <a:rPr lang="en" sz="1400"/>
              <a:t>2/2</a:t>
            </a:r>
            <a:endParaRPr sz="1400"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 會以下指令執行程式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bash hw5_fgsm.sh &lt;input img dir&gt; &lt;output img dir&gt;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bash hw5_best.sh &lt;input img dir&gt; &lt;output img dir&gt;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input img directory: 為 200 張 original input img 之資料夾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output img directory: 為 200 張 adversarial output img 之資料夾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Ex. bash hw5_fgsm.sh ./images ./output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file 中的 img 格式如同 input img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Ex.  ./output/000.png, ./output/001.png, ...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路徑請勿寫死以免導致程式無法執行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Regulations </a:t>
            </a:r>
            <a:r>
              <a:rPr lang="en" sz="1400"/>
              <a:t>1/1</a:t>
            </a:r>
            <a:endParaRPr sz="1400"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Only Python3.6 is available!!!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開放使用的 Packages: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NumPy &gt;= 1.14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Keras == 2.2.4 </a:t>
            </a:r>
            <a:r>
              <a:rPr lang="en">
                <a:solidFill>
                  <a:srgbClr val="FF0000"/>
                </a:solidFill>
              </a:rPr>
              <a:t>(Keras_Applications == 1.0.7)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PyTorch == 1.0.1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Tensorflow == 1.12.0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SciPy == 1.2.1, </a:t>
            </a:r>
            <a:r>
              <a:rPr lang="en">
                <a:solidFill>
                  <a:srgbClr val="FF0000"/>
                </a:solidFill>
              </a:rPr>
              <a:t>Pillow == 5.4.1, Scikit-Image == 0.14.2  (04/08 update)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Pandas &gt;= 0.24.1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Scikit-learn == 0.20.0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 standard library (os, sys, …)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不得使用之套件: cleverhans、deepfool、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adversarial-robustness-toolbox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以及任何現成套件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若需使用其它套件，請儘早寄信至助教信箱詢問，並闡明原因。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Description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Format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 website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 Format (Code, Report)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Regulations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Policy &amp; Deadline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Policy - Deadline </a:t>
            </a:r>
            <a:r>
              <a:rPr lang="en" sz="1400"/>
              <a:t>1/9</a:t>
            </a:r>
            <a:endParaRPr sz="1400"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Early baseline deadline: 2019/04/11 11:59:59 (GMT+8)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JudgeBoi</a:t>
            </a:r>
            <a:r>
              <a:rPr lang="en">
                <a:solidFill>
                  <a:srgbClr val="FF0000"/>
                </a:solidFill>
              </a:rPr>
              <a:t> deadline: 2019/04/25 11:59:59 (GMT+8)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Github、Report deadline: </a:t>
            </a:r>
            <a:r>
              <a:rPr lang="en">
                <a:solidFill>
                  <a:srgbClr val="FF0000"/>
                </a:solidFill>
              </a:rPr>
              <a:t>2019/04/26 23:59:59 (GMT+8)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助教會在 deadline 一到就 clone 所有的程式，</a:t>
            </a:r>
            <a:r>
              <a:rPr lang="en">
                <a:solidFill>
                  <a:srgbClr val="FF0000"/>
                </a:solidFill>
              </a:rPr>
              <a:t>並且不再重新 clone 任何檔案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266325"/>
            <a:ext cx="8605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(1%) hw5_fgsm.sh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(1%) Early Baseline: </a:t>
            </a:r>
            <a:r>
              <a:rPr lang="en">
                <a:solidFill>
                  <a:srgbClr val="FF0000"/>
                </a:solidFill>
              </a:rPr>
              <a:t>2019/04/11 11:59:59 (GMT+8)</a:t>
            </a:r>
            <a:r>
              <a:rPr lang="en"/>
              <a:t> 前皆</a:t>
            </a:r>
            <a:r>
              <a:rPr lang="en"/>
              <a:t>通過 simple baseline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(3%) Baseline 成績如下表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(Bonus 1%) 綜合成績前五名(</a:t>
            </a:r>
            <a:r>
              <a:rPr lang="en"/>
              <a:t>結束後由TA公佈</a:t>
            </a:r>
            <a:r>
              <a:rPr lang="en"/>
              <a:t>)且於課堂時間上台分享</a:t>
            </a:r>
            <a:endParaRPr/>
          </a:p>
        </p:txBody>
      </p:sp>
      <p:graphicFrame>
        <p:nvGraphicFramePr>
          <p:cNvPr id="191" name="Google Shape;191;p33"/>
          <p:cNvGraphicFramePr/>
          <p:nvPr/>
        </p:nvGraphicFramePr>
        <p:xfrm>
          <a:off x="598275" y="26149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{A020B3D9-FC0C-4990-B5B1-3FAF03677860}</a:tableStyleId>
              </a:tblPr>
              <a:tblGrid>
                <a:gridCol w="2058500"/>
                <a:gridCol w="2058500"/>
                <a:gridCol w="2058500"/>
                <a:gridCol w="2058500"/>
              </a:tblGrid>
              <a:tr h="639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低於 simple baseline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介</a:t>
                      </a:r>
                      <a:r>
                        <a:rPr lang="en"/>
                        <a:t>於 simple baseline 和 strong baseline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高</a:t>
                      </a:r>
                      <a:r>
                        <a:rPr lang="en"/>
                        <a:t>於 strong baseline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7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低於 simple baseline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04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介於 simple baseline 和 strong baseline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7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高於 strong baseline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Policy - Evaluation (5%</a:t>
            </a:r>
            <a:r>
              <a:rPr lang="en"/>
              <a:t> + Bonus 1%</a:t>
            </a:r>
            <a:r>
              <a:rPr lang="en"/>
              <a:t>) </a:t>
            </a:r>
            <a:r>
              <a:rPr lang="en" sz="1400"/>
              <a:t>2</a:t>
            </a:r>
            <a:r>
              <a:rPr lang="en" sz="1400"/>
              <a:t>/9</a:t>
            </a:r>
            <a:endParaRPr sz="1400"/>
          </a:p>
        </p:txBody>
      </p:sp>
      <p:cxnSp>
        <p:nvCxnSpPr>
          <p:cNvPr id="193" name="Google Shape;193;p33"/>
          <p:cNvCxnSpPr/>
          <p:nvPr/>
        </p:nvCxnSpPr>
        <p:spPr>
          <a:xfrm>
            <a:off x="598275" y="2621088"/>
            <a:ext cx="2058600" cy="6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33"/>
          <p:cNvSpPr txBox="1"/>
          <p:nvPr/>
        </p:nvSpPr>
        <p:spPr>
          <a:xfrm>
            <a:off x="1498376" y="2586160"/>
            <a:ext cx="12384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success rate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689475" y="2894175"/>
            <a:ext cx="1116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L-inf. norm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03/28 Simple baseline release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04/11 Strong baseline release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04/18 Strong baseline modified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baseline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Success rate</a:t>
            </a:r>
            <a:r>
              <a:rPr lang="en" sz="1800"/>
              <a:t>: 0.305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L-inf. norm: 2</a:t>
            </a:r>
            <a:r>
              <a:rPr lang="en" sz="1800"/>
              <a:t>3.455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baseline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Success rate: 0.895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L-inf. norm: 5.675</a:t>
            </a:r>
            <a:endParaRPr sz="1800"/>
          </a:p>
        </p:txBody>
      </p:sp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Policy - Evaluation (5% + Bonus 1%) </a:t>
            </a:r>
            <a:r>
              <a:rPr lang="en" sz="1400"/>
              <a:t>3</a:t>
            </a:r>
            <a:r>
              <a:rPr lang="en" sz="1400"/>
              <a:t>/9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請務必隨時保留跑出最佳結果的 code 和結果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hw5_best.sh </a:t>
            </a:r>
            <a:r>
              <a:rPr lang="en"/>
              <a:t>執行後產生的 img，evaluation metric 需與 leaderboard 上一致，否則 </a:t>
            </a:r>
            <a:r>
              <a:rPr lang="en">
                <a:solidFill>
                  <a:srgbClr val="FF0000"/>
                </a:solidFill>
              </a:rPr>
              <a:t>evaluation 的成績將不予計分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Policy - Reproduce </a:t>
            </a:r>
            <a:r>
              <a:rPr lang="en" sz="1400"/>
              <a:t>4</a:t>
            </a:r>
            <a:r>
              <a:rPr lang="en" sz="1400"/>
              <a:t>/9</a:t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(1%) 試說明 hw5_best.sh 攻擊的方法，包括使用的 proxy model、方法、參數等。此方法和 FGSM 的差異為何？如何影響你的結果？請完整討論。(依內容完整度給分)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(1%) 請列出 hw5_fgsm.sh 和 hw5_best.sh 的結果 (使用的 proxy model、success rate、L-inf. norm)。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(1%) 請嘗試不同的 proxy model，依照你的實作的結果來看，背後的 black box 最有可能為哪一個模型？請說明你的觀察和理由。</a:t>
            </a:r>
            <a:endParaRPr/>
          </a:p>
        </p:txBody>
      </p:sp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Policy - Report (5%) </a:t>
            </a:r>
            <a:r>
              <a:rPr lang="en" sz="1400"/>
              <a:t>5</a:t>
            </a:r>
            <a:r>
              <a:rPr lang="en" sz="1400"/>
              <a:t>/9</a:t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Grading Policy - Report (5%) </a:t>
            </a:r>
            <a:r>
              <a:rPr lang="en" sz="1400"/>
              <a:t>6/9</a:t>
            </a:r>
            <a:endParaRPr sz="1400"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/>
              <a:t>(1%) 請以 hw5_best.sh 的方法，visualize 任意</a:t>
            </a:r>
            <a:r>
              <a:rPr lang="en">
                <a:solidFill>
                  <a:srgbClr val="FF0000"/>
                </a:solidFill>
              </a:rPr>
              <a:t>三</a:t>
            </a:r>
            <a:r>
              <a:rPr lang="en"/>
              <a:t>張圖片攻擊前後的機率圖 (分別取前三高的機率)。</a:t>
            </a:r>
            <a:endParaRPr/>
          </a:p>
        </p:txBody>
      </p:sp>
      <p:pic>
        <p:nvPicPr>
          <p:cNvPr id="220" name="Google Shape;2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322" y="2419347"/>
            <a:ext cx="2165950" cy="21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7"/>
          <p:cNvPicPr preferRelativeResize="0"/>
          <p:nvPr/>
        </p:nvPicPr>
        <p:blipFill rotWithShape="1">
          <a:blip r:embed="rId4">
            <a:alphaModFix/>
          </a:blip>
          <a:srcRect b="4545" l="7691" r="8246" t="5968"/>
          <a:stretch/>
        </p:blipFill>
        <p:spPr>
          <a:xfrm>
            <a:off x="3533700" y="2099575"/>
            <a:ext cx="4925532" cy="262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7"/>
          <p:cNvSpPr txBox="1"/>
          <p:nvPr/>
        </p:nvSpPr>
        <p:spPr>
          <a:xfrm>
            <a:off x="3990900" y="4645225"/>
            <a:ext cx="18729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Dung beetle 74.85%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37"/>
          <p:cNvSpPr txBox="1"/>
          <p:nvPr/>
        </p:nvSpPr>
        <p:spPr>
          <a:xfrm>
            <a:off x="6586325" y="4645225"/>
            <a:ext cx="18729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Cockroach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16.65%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Policy - Report (5%) </a:t>
            </a:r>
            <a:r>
              <a:rPr lang="en" sz="1400"/>
              <a:t>7/9</a:t>
            </a:r>
            <a:endParaRPr sz="1400"/>
          </a:p>
        </p:txBody>
      </p:sp>
      <p:sp>
        <p:nvSpPr>
          <p:cNvPr id="229" name="Google Shape;229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/>
              <a:t>(1%) 請將你產生出來的 adversarial img，以任一種 smoothing 的方式實作被動防禦 (passive defense)，觀察是否有效降低模型的誤判的比例。請說明你的方法，附上你</a:t>
            </a:r>
            <a:r>
              <a:rPr lang="en">
                <a:solidFill>
                  <a:srgbClr val="FF0000"/>
                </a:solidFill>
              </a:rPr>
              <a:t>防禦前後</a:t>
            </a:r>
            <a:r>
              <a:rPr lang="en"/>
              <a:t>的 success rate，並簡要說明你的觀察。</a:t>
            </a:r>
            <a:r>
              <a:rPr lang="en">
                <a:solidFill>
                  <a:srgbClr val="FF0000"/>
                </a:solidFill>
              </a:rPr>
              <a:t>另外也請討論此防禦對原始圖片會有什麼影響。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Some methods you can use:</a:t>
            </a:r>
            <a:br>
              <a:rPr lang="en"/>
            </a:br>
            <a:r>
              <a:rPr lang="en"/>
              <a:t>Gaussian filtering: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br>
              <a:rPr lang="en"/>
            </a:br>
            <a:r>
              <a:rPr lang="en"/>
              <a:t>Median filter: 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br>
              <a:rPr lang="en"/>
            </a:br>
            <a:r>
              <a:rPr lang="en"/>
              <a:t>Bilateral filter: </a:t>
            </a: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br>
              <a:rPr lang="en"/>
            </a:br>
            <a:r>
              <a:rPr lang="en"/>
              <a:t>Others: </a:t>
            </a:r>
            <a:r>
              <a:rPr lang="en" u="sng">
                <a:solidFill>
                  <a:schemeClr val="hlink"/>
                </a:solidFill>
                <a:hlinkClick r:id="rId6"/>
              </a:rPr>
              <a:t>link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Grading Policy - Report (5%) </a:t>
            </a:r>
            <a:r>
              <a:rPr lang="en" sz="1400"/>
              <a:t>8/9</a:t>
            </a:r>
            <a:endParaRPr/>
          </a:p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 template: </a:t>
            </a:r>
            <a:r>
              <a:rPr lang="en" u="sng">
                <a:solidFill>
                  <a:schemeClr val="accent5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請利用 template 撰寫 report，回答 report 的問題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不接受 code 和 report 分開繳交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Script 錯誤，</a:t>
            </a:r>
            <a:r>
              <a:rPr lang="en">
                <a:solidFill>
                  <a:srgbClr val="FF0000"/>
                </a:solidFill>
              </a:rPr>
              <a:t>作業以 0 分計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相關 format 錯誤，在助教</a:t>
            </a:r>
            <a:r>
              <a:rPr lang="en">
                <a:solidFill>
                  <a:srgbClr val="FF0000"/>
                </a:solidFill>
              </a:rPr>
              <a:t>公告的時間內</a:t>
            </a:r>
            <a:r>
              <a:rPr lang="en"/>
              <a:t>修改程式，evaluation 部分成績 * 0.7，不予更改非 format 錯誤的程式碼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遲交，每遲交一天</a:t>
            </a:r>
            <a:r>
              <a:rPr lang="en">
                <a:solidFill>
                  <a:srgbClr val="FF0000"/>
                </a:solidFill>
              </a:rPr>
              <a:t>作業總成績 * 0.7</a:t>
            </a:r>
            <a:r>
              <a:rPr lang="en"/>
              <a:t>，不得遲交超過一天，超過一天之後作業</a:t>
            </a:r>
            <a:r>
              <a:rPr lang="en">
                <a:solidFill>
                  <a:srgbClr val="FF0000"/>
                </a:solidFill>
              </a:rPr>
              <a:t>以 0 分計算</a:t>
            </a:r>
            <a:r>
              <a:rPr lang="en"/>
              <a:t>，有特殊原因請先找助教。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遲交: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遲交表單: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 sz="1600"/>
              <a:t>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請先上傳好完整的作業至 github</a:t>
            </a:r>
            <a:r>
              <a:rPr lang="en" sz="1600"/>
              <a:t> 後再行填寫，助教會依填寫表單的時間手動 clone下檔案</a:t>
            </a:r>
            <a:endParaRPr sz="1600"/>
          </a:p>
        </p:txBody>
      </p:sp>
      <p:sp>
        <p:nvSpPr>
          <p:cNvPr id="241" name="Google Shape;241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Policy - Other Policy </a:t>
            </a:r>
            <a:r>
              <a:rPr lang="en" sz="1400"/>
              <a:t>9</a:t>
            </a:r>
            <a:r>
              <a:rPr lang="en" sz="1400"/>
              <a:t>/9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若有其他相關問題，請留言在FB社團的討論或寄信至助教信箱，</a:t>
            </a:r>
            <a:r>
              <a:rPr lang="en">
                <a:solidFill>
                  <a:srgbClr val="FF0000"/>
                </a:solidFill>
              </a:rPr>
              <a:t>請勿直接私訊助教</a:t>
            </a:r>
            <a:r>
              <a:rPr lang="en"/>
              <a:t>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助教信箱： </a:t>
            </a:r>
            <a:r>
              <a:rPr lang="en" u="sng">
                <a:solidFill>
                  <a:schemeClr val="accent5"/>
                </a:solidFill>
                <a:hlinkClick r:id="rId3"/>
              </a:rPr>
              <a:t>ntumlta2019@gmail.com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</a:t>
            </a:r>
            <a:r>
              <a:rPr lang="en"/>
              <a:t>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</a:t>
            </a:r>
            <a:r>
              <a:rPr lang="en">
                <a:solidFill>
                  <a:srgbClr val="D9D9D9"/>
                </a:solidFill>
              </a:rPr>
              <a:t>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Description </a:t>
            </a:r>
            <a:r>
              <a:rPr lang="en" sz="1400"/>
              <a:t>1</a:t>
            </a:r>
            <a:r>
              <a:rPr lang="en" sz="1400"/>
              <a:t>/5</a:t>
            </a:r>
            <a:endParaRPr sz="14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Goal：</a:t>
            </a:r>
            <a:r>
              <a:rPr lang="en">
                <a:solidFill>
                  <a:srgbClr val="E69138"/>
                </a:solidFill>
              </a:rPr>
              <a:t>Non-targeted</a:t>
            </a:r>
            <a:r>
              <a:rPr lang="en"/>
              <a:t> </a:t>
            </a:r>
            <a:r>
              <a:rPr lang="en">
                <a:solidFill>
                  <a:srgbClr val="1155CC"/>
                </a:solidFill>
              </a:rPr>
              <a:t>black</a:t>
            </a:r>
            <a:r>
              <a:rPr lang="en">
                <a:solidFill>
                  <a:srgbClr val="1155CC"/>
                </a:solidFill>
              </a:rPr>
              <a:t> box</a:t>
            </a:r>
            <a:r>
              <a:rPr lang="en"/>
              <a:t> attack by using </a:t>
            </a:r>
            <a:r>
              <a:rPr lang="en">
                <a:solidFill>
                  <a:srgbClr val="674EA7"/>
                </a:solidFill>
              </a:rPr>
              <a:t>proxy network</a:t>
            </a:r>
            <a:endParaRPr>
              <a:solidFill>
                <a:srgbClr val="674EA7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000" y="1714500"/>
            <a:ext cx="6579999" cy="269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Description - Todo </a:t>
            </a:r>
            <a:r>
              <a:rPr lang="en" sz="1400"/>
              <a:t>2</a:t>
            </a:r>
            <a:r>
              <a:rPr lang="en" sz="1400"/>
              <a:t>/5</a:t>
            </a:r>
            <a:endParaRPr sz="14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Fast Gradient Sign Method (FGSM)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Choose any proxy network to attack the black box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Implement non-targeted FGSM from scratch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Tune your parameter ε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AutoNum type="arabicPeriod"/>
            </a:pPr>
            <a:r>
              <a:rPr lang="en" sz="1600">
                <a:solidFill>
                  <a:srgbClr val="FF0000"/>
                </a:solidFill>
              </a:rPr>
              <a:t>Submit as hw5_fgsm.sh</a:t>
            </a:r>
            <a:endParaRPr sz="16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Any methods you like to attack the model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</a:t>
            </a:r>
            <a:r>
              <a:rPr lang="en" sz="1600"/>
              <a:t>mplement a</a:t>
            </a:r>
            <a:r>
              <a:rPr lang="en" sz="1600"/>
              <a:t>ny methods you prefer from scratch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Beat the best performance in hw5_fgsm.sh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Beat your classmates with lower L-inf. norm and higher success rate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AutoNum type="arabicPeriod"/>
            </a:pPr>
            <a:r>
              <a:rPr lang="en" sz="1600">
                <a:solidFill>
                  <a:srgbClr val="FF0000"/>
                </a:solidFill>
              </a:rPr>
              <a:t>Submit as hw5_best.sh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Description - Fast Gradient Sign Method </a:t>
            </a:r>
            <a:r>
              <a:rPr lang="en" sz="1400"/>
              <a:t>3</a:t>
            </a:r>
            <a:r>
              <a:rPr lang="en" sz="1400"/>
              <a:t>/5</a:t>
            </a:r>
            <a:endParaRPr sz="14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Gradient Sign Method (FGSM)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Explaining and Harnessing Adversarial Examples: </a:t>
            </a:r>
            <a:r>
              <a:rPr lang="en" sz="1200" u="sng">
                <a:solidFill>
                  <a:schemeClr val="accent5"/>
                </a:solidFill>
                <a:hlinkClick r:id="rId3"/>
              </a:rPr>
              <a:t>https://arxiv.org/pdf/1412.6572.pdf</a:t>
            </a:r>
            <a:br>
              <a:rPr lang="en" sz="1200"/>
            </a:br>
            <a:r>
              <a:rPr lang="en" sz="1200"/>
              <a:t>Adversarial Machine Learning at Scale: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https://arxiv.org/pdf/1611.01236.pdf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5">
            <a:alphaModFix/>
          </a:blip>
          <a:srcRect b="0" l="0" r="1931" t="0"/>
          <a:stretch/>
        </p:blipFill>
        <p:spPr>
          <a:xfrm>
            <a:off x="2552700" y="1750875"/>
            <a:ext cx="39606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Description - Evaluation Metrics </a:t>
            </a:r>
            <a:r>
              <a:rPr lang="en" sz="1400"/>
              <a:t>4/5</a:t>
            </a:r>
            <a:endParaRPr sz="1400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Average L-inf. norm </a:t>
            </a:r>
            <a:r>
              <a:rPr lang="en"/>
              <a:t>between all input images and adversarial images</a:t>
            </a:r>
            <a:endParaRPr>
              <a:solidFill>
                <a:srgbClr val="FF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FF0000"/>
                </a:solidFill>
              </a:rPr>
              <a:t>Success rate </a:t>
            </a:r>
            <a:r>
              <a:rPr lang="en"/>
              <a:t>of your attack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Priority: Success rate &gt; Ave. L-inf. norm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Format </a:t>
            </a:r>
            <a:r>
              <a:rPr lang="en" sz="1400"/>
              <a:t>1/2</a:t>
            </a:r>
            <a:endParaRPr sz="140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mages: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</a:t>
            </a:r>
            <a:r>
              <a:rPr lang="en" sz="1600"/>
              <a:t>00 張 224 * 224 RGB 影像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000.png - 199.png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categories.csv: </a:t>
            </a:r>
            <a:r>
              <a:rPr lang="en" sz="1600"/>
              <a:t>總共 1000 categories (0 - 999)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labels.csv: 每張影像的 info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4">
            <a:alphaModFix/>
          </a:blip>
          <a:srcRect b="0" l="0" r="18380" t="0"/>
          <a:stretch/>
        </p:blipFill>
        <p:spPr>
          <a:xfrm>
            <a:off x="311700" y="3083825"/>
            <a:ext cx="5875948" cy="15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5">
            <a:alphaModFix/>
          </a:blip>
          <a:srcRect b="0" l="0" r="0" t="3595"/>
          <a:stretch/>
        </p:blipFill>
        <p:spPr>
          <a:xfrm>
            <a:off x="6252665" y="1266325"/>
            <a:ext cx="2579635" cy="17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