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PT Sans Narrow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PTSansNarrow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Narr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7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32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fb825f54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fb825f54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deadline</a:t>
            </a:r>
            <a:r>
              <a:rPr lang="zh-TW"/>
              <a:t>是否需要調整？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fb825f54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fb825f54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fb825f54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fb825f54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fb825f54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fb825f54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43a7215f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43a7215f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3a7215f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3a7215f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43a7215f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43a7215f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fb825f54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8fb825f54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fb825f54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fb825f54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fb825f54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8fb825f54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fb825f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fb825f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fb825f54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fb825f54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fb825f5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fb825f5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fb825f54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fb825f54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fb825f5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fb825f5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fb825f54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fb825f54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fb825f5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fb825f5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能否使用pretrained model (e.g. VGG, ResNet)?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1b5923d4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1b5923d4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oo.gl/DVZVob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oo.gl/forms/1rkXM6YK3qq32P693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ntumlta2019@gmai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slides.com/sunprinces/deck-16#/2%EF%BC%89" TargetMode="External"/><Relationship Id="rId4" Type="http://schemas.openxmlformats.org/officeDocument/2006/relationships/hyperlink" Target="https://www.kaggle.com/c/ml2019spring-hw8" TargetMode="External"/><Relationship Id="rId5" Type="http://schemas.openxmlformats.org/officeDocument/2006/relationships/hyperlink" Target="https://ntumlta2019.github.io/ml-web-hw3/" TargetMode="External"/><Relationship Id="rId6" Type="http://schemas.openxmlformats.org/officeDocument/2006/relationships/hyperlink" Target="https://goo.gl/forms/1rkXM6YK3qq32P69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c/ml2019spring-hw3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lides.com/sunprinces/deck-16#/2%EF%BC%89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1004150" y="158031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zh-TW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Machine Learning HW3</a:t>
            </a:r>
            <a:endParaRPr sz="5200">
              <a:solidFill>
                <a:srgbClr val="660000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C343D"/>
                </a:solidFill>
              </a:rPr>
              <a:t>ML</a:t>
            </a:r>
            <a:r>
              <a:rPr lang="zh-TW" sz="2800">
                <a:solidFill>
                  <a:srgbClr val="0C343D"/>
                </a:solidFill>
              </a:rPr>
              <a:t>TAs</a:t>
            </a:r>
            <a:endParaRPr sz="2800"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C343D"/>
                </a:solidFill>
              </a:rPr>
              <a:t>ntumlta2019@gmail.com</a:t>
            </a:r>
            <a:endParaRPr sz="2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Deadline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Early Simple Deadline: 03/28/2019 11:59:59  (GMT+8)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Kaggle: </a:t>
            </a:r>
            <a:r>
              <a:rPr lang="zh-TW">
                <a:solidFill>
                  <a:srgbClr val="FF0000"/>
                </a:solidFill>
              </a:rPr>
              <a:t>2019/04/11 11:59:59  (GMT+8)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Github</a:t>
            </a:r>
            <a:r>
              <a:rPr lang="zh-TW">
                <a:solidFill>
                  <a:srgbClr val="FF0000"/>
                </a:solidFill>
              </a:rPr>
              <a:t>: 2019/04/12 23:59:59  (GMT+8)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助教會在deadline一到就clone所有程式，並且</a:t>
            </a:r>
            <a:r>
              <a:rPr lang="zh-TW">
                <a:solidFill>
                  <a:srgbClr val="FF0000"/>
                </a:solidFill>
              </a:rPr>
              <a:t>不再重新clone任何檔案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github上ML2019SPRING/hw3/裡面請至少包含：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report.pdf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hw3_train.sh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hw3_test.sh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your python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model參數 (Make sure it can be downloaded by your script.)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u="sng">
                <a:solidFill>
                  <a:srgbClr val="FF0000"/>
                </a:solidFill>
              </a:rPr>
              <a:t>請不要上傳dataset，請不要上傳dataset，請不要上傳dataset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以下的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hw3_train.sh &lt;training data&gt;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training data: train.csv的路徑</a:t>
            </a:r>
            <a:br>
              <a:rPr lang="zh-TW">
                <a:solidFill>
                  <a:srgbClr val="FF0000"/>
                </a:solidFill>
              </a:rPr>
            </a:br>
            <a:r>
              <a:rPr lang="zh-TW">
                <a:solidFill>
                  <a:srgbClr val="FF0000"/>
                </a:solidFill>
              </a:rPr>
              <a:t>bash  hw3_test.sh  &lt;testing data&gt;  &lt;prediction file&gt;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testing data: test.csv的路徑</a:t>
            </a:r>
            <a:br>
              <a:rPr lang="zh-TW"/>
            </a:br>
            <a:r>
              <a:rPr lang="zh-TW"/>
              <a:t>prediction file: 結果的csv檔路徑</a:t>
            </a:r>
            <a:br>
              <a:rPr lang="zh-TW"/>
            </a:br>
            <a:r>
              <a:rPr lang="zh-TW"/>
              <a:t>(除非有狀況，不然原則上助教只會跑testing，不會跑training，因次請用讀取model參數的方式進行predict。)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/>
        </p:nvSpPr>
        <p:spPr>
          <a:xfrm>
            <a:off x="311700" y="1229325"/>
            <a:ext cx="8520600" cy="24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➢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(1%) 超過public leaderboard的simple baseline分數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➢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(1%) 超過public leaderboard的strong baseline分數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➢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(1%) 超過private leaderboard的simple baseline分數 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➢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(1%) 超過private leaderboard的strong baseline分數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➢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(1%) 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2019/03/28 11:59:59 (GMT+8)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前超過public simple baseline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(BONUS 1%) 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private leaderboard 排名前五名且於助教時間上台分享的同學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 - Kaggle Rank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690825"/>
            <a:ext cx="8520600" cy="4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(2%) 請說明你實作的 CNN model，其模型架構、訓練參數和準確率為何？並請用與上述 CNN 接近的參數量，實做簡單的 DNN model，同時也說明其模型架構、訓練參數和準確率為何？並說明你觀察到了什麼？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承上題，請分別畫出這兩個model的訓練過程 (i.e., loss/accuracy v.s. epoch)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mes New Roman"/>
              <a:buChar char="➢"/>
            </a:pP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請嘗試 data normalization, data augmentation,說明實作方法並且說明實行前後對準確率有什麼樣的影響？		(e.g., random flip, random rotation...)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</a:t>
            </a:r>
            <a:r>
              <a:rPr lang="zh-TW" sz="1600">
                <a:solidFill>
                  <a:srgbClr val="43434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觀察答錯的圖片中，哪些 class 彼此間容易用混? [繪出 confusion matrix 分析]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>
                <a:solidFill>
                  <a:srgbClr val="FF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report template</a:t>
            </a:r>
            <a:r>
              <a:rPr lang="zh-TW" sz="1600">
                <a:solidFill>
                  <a:srgbClr val="43434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zh-TW" sz="1600" u="sng">
                <a:solidFill>
                  <a:schemeClr val="hlink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https://goo.gl/DVZVob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 - report.pdf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- training process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4199550" cy="33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302" y="1266325"/>
            <a:ext cx="4166995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- confusion matrix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275" y="1152425"/>
            <a:ext cx="4607449" cy="3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690825"/>
            <a:ext cx="8520600" cy="4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800"/>
              <a:buChar char="➢"/>
            </a:pPr>
            <a:r>
              <a:rPr lang="zh-TW" sz="1800">
                <a:solidFill>
                  <a:srgbClr val="695D46"/>
                </a:solidFill>
              </a:rPr>
              <a:t>當script格式錯誤，造成助教無法順利執行，請在公告時間內寄信向助教說明，修好之後重新執行所得kaggle部分分數將x0.7。</a:t>
            </a:r>
            <a:endParaRPr sz="1800">
              <a:solidFill>
                <a:srgbClr val="695D4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Char char="➢"/>
            </a:pPr>
            <a:r>
              <a:rPr lang="zh-TW" sz="1800">
                <a:solidFill>
                  <a:srgbClr val="695D46"/>
                </a:solidFill>
              </a:rPr>
              <a:t>可以更改的部分僅限syntax及io的部分，不得改程式邏輯或是演算法，至於其他部分由助教認定為主。</a:t>
            </a:r>
            <a:endParaRPr sz="1800">
              <a:solidFill>
                <a:srgbClr val="695D4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Char char="➢"/>
            </a:pPr>
            <a:r>
              <a:rPr lang="zh-TW" sz="1800">
                <a:solidFill>
                  <a:srgbClr val="695D46"/>
                </a:solidFill>
              </a:rPr>
              <a:t>Kaggle超過deadline直接shut down，可以繼續上傳但不計入成績。</a:t>
            </a:r>
            <a:endParaRPr sz="1800">
              <a:solidFill>
                <a:srgbClr val="695D4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Char char="➢"/>
            </a:pPr>
            <a:r>
              <a:rPr lang="zh-TW" sz="1800">
                <a:solidFill>
                  <a:srgbClr val="695D46"/>
                </a:solidFill>
              </a:rPr>
              <a:t>Github遲交一天(*0.7)，不足一天以一天計算，不得遲交超過兩天，有特殊原因請找助教。</a:t>
            </a:r>
            <a:endParaRPr sz="1800">
              <a:solidFill>
                <a:srgbClr val="695D4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zh-TW" sz="1800"/>
              <a:t>Github遲交表單：</a:t>
            </a:r>
            <a:r>
              <a:rPr lang="zh-TW" sz="1800" u="sng">
                <a:solidFill>
                  <a:schemeClr val="accent5"/>
                </a:solidFill>
                <a:hlinkClick r:id="rId3"/>
              </a:rPr>
              <a:t>https://goo.gl/forms/1rkXM6YK3qq32P693</a:t>
            </a:r>
            <a:endParaRPr sz="1800">
              <a:solidFill>
                <a:srgbClr val="FF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zh-TW" sz="1800">
                <a:solidFill>
                  <a:srgbClr val="FF0000"/>
                </a:solidFill>
              </a:rPr>
              <a:t>（</a:t>
            </a:r>
            <a:r>
              <a:rPr lang="zh-TW" sz="1800">
                <a:solidFill>
                  <a:srgbClr val="FF0000"/>
                </a:solidFill>
              </a:rPr>
              <a:t>遲交才必需填寫)</a:t>
            </a:r>
            <a:br>
              <a:rPr lang="zh-TW" sz="1800">
                <a:solidFill>
                  <a:srgbClr val="595959"/>
                </a:solidFill>
              </a:rPr>
            </a:br>
            <a:r>
              <a:rPr lang="zh-TW" sz="1800">
                <a:solidFill>
                  <a:srgbClr val="595959"/>
                </a:solidFill>
              </a:rPr>
              <a:t>遲交請</a:t>
            </a:r>
            <a:r>
              <a:rPr lang="zh-TW" sz="1800">
                <a:solidFill>
                  <a:srgbClr val="FF0000"/>
                </a:solidFill>
              </a:rPr>
              <a:t>「先上傳程式」</a:t>
            </a:r>
            <a:r>
              <a:rPr lang="zh-TW" sz="1800">
                <a:solidFill>
                  <a:srgbClr val="595959"/>
                </a:solidFill>
              </a:rPr>
              <a:t>至Github再填表單，助教會根據表單填寫時間當作繳交時間。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 - Other Policy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若有其他問題，請po在FB社團裡或寄信至助教信箱，</a:t>
            </a:r>
            <a:r>
              <a:rPr b="1" lang="zh-TW">
                <a:solidFill>
                  <a:srgbClr val="FF0000"/>
                </a:solidFill>
              </a:rPr>
              <a:t>請勿直接私訊助教</a:t>
            </a:r>
            <a:r>
              <a:rPr lang="zh-TW"/>
              <a:t>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[Note] 本</a:t>
            </a:r>
            <a:r>
              <a:rPr lang="zh-TW"/>
              <a:t>次作業需花較多時間train，請同學儘早開始，simple baseline為助教大約train 10分鐘的結果(on a single GTX 1080Ti)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助教信箱：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ntumlta2019@gmail.com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</a:t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雲端使用方法：</a:t>
            </a:r>
            <a:r>
              <a:rPr lang="zh-TW" u="sng">
                <a:solidFill>
                  <a:schemeClr val="accent5"/>
                </a:solidFill>
                <a:hlinkClick r:id="rId3"/>
              </a:rPr>
              <a:t>http://slides.com/sunprinces/deck-16#/2）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Kaggle：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https://www.kaggle.com/c/ml2019spring-hw8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/>
              <a:t>作業網址：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https://ntumlta2019.github.io/ml-web-hw3/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Report template: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Github遲交表單：</a:t>
            </a:r>
            <a:r>
              <a:rPr lang="zh-TW" u="sng">
                <a:solidFill>
                  <a:schemeClr val="hlink"/>
                </a:solidFill>
                <a:hlinkClick r:id="rId6"/>
              </a:rPr>
              <a:t>https://goo.gl/forms/1rkXM6YK3qq32P693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Task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Data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Requirements, </a:t>
            </a:r>
            <a:r>
              <a:rPr lang="zh-TW"/>
              <a:t>Rules, Deadline and Policy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FAQ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- Image Sentiment Classification</a:t>
            </a:r>
            <a:endParaRPr/>
          </a:p>
        </p:txBody>
      </p:sp>
      <p:pic>
        <p:nvPicPr>
          <p:cNvPr descr="dis.png"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50" y="23922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rprised_Face_Emoji.png"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5850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MG_Face_Emoji.png" id="81" name="Google Shape;8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76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utral_Face_Emoji.png" id="82" name="Google Shape;8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06725" y="239222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udly_Crying_Face_Emoji.png" id="83" name="Google Shape;83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849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iling_Emoji_with_Eyes_Opened.png" id="84" name="Google Shape;84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79700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ry_Angry_Emoji.png" id="85" name="Google Shape;85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26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- Image Sentiment Classification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本次作業為網路上收集到的人臉表情資料，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經過特殊處理，每張圖片，均是人臉部份佔大部分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1.png"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825" y="2398494"/>
            <a:ext cx="1700400" cy="12753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.png"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475" y="2382900"/>
            <a:ext cx="1791200" cy="134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6.png"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2350" y="2340775"/>
            <a:ext cx="1840400" cy="13802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0.png" id="95" name="Google Shape;9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50" y="2382900"/>
            <a:ext cx="1742000" cy="130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1.png" id="96" name="Google Shape;9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9600" y="2348850"/>
            <a:ext cx="1840400" cy="138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4.png" id="97" name="Google Shape;9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84725" y="500025"/>
            <a:ext cx="1700400" cy="127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98" name="Google Shape;98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95075" y="2346000"/>
            <a:ext cx="1840400" cy="13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381625" y="36894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0(生氣)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1654300" y="3726300"/>
            <a:ext cx="129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1(厭惡)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3079375" y="37263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2(恐懼)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4510775" y="37263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3(高興)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6183950" y="3726300"/>
            <a:ext cx="880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4(難過)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7373800" y="3765600"/>
            <a:ext cx="1436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5(驚訝)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7152350" y="1775325"/>
            <a:ext cx="1436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6(中立)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374525" y="4107025"/>
            <a:ext cx="6395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data: about 28000 images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366025" y="4422550"/>
            <a:ext cx="6395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testing data: about 7000 images (a half will be p</a:t>
            </a:r>
            <a:r>
              <a:rPr lang="zh-TW"/>
              <a:t>ublic</a:t>
            </a:r>
            <a:r>
              <a:rPr lang="zh-TW"/>
              <a:t> test)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250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Format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52800" y="915300"/>
            <a:ext cx="85206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[label], [48*48個灰階強度(intensity)值] (0為黑, 255為白)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7"/>
          <p:cNvGrpSpPr/>
          <p:nvPr/>
        </p:nvGrpSpPr>
        <p:grpSpPr>
          <a:xfrm>
            <a:off x="6543250" y="697625"/>
            <a:ext cx="1506000" cy="912000"/>
            <a:chOff x="6543250" y="926225"/>
            <a:chExt cx="1506000" cy="912000"/>
          </a:xfrm>
        </p:grpSpPr>
        <p:grpSp>
          <p:nvGrpSpPr>
            <p:cNvPr id="115" name="Google Shape;115;p17"/>
            <p:cNvGrpSpPr/>
            <p:nvPr/>
          </p:nvGrpSpPr>
          <p:grpSpPr>
            <a:xfrm>
              <a:off x="6543250" y="1228625"/>
              <a:ext cx="1506000" cy="609600"/>
              <a:chOff x="752950" y="2087225"/>
              <a:chExt cx="1506000" cy="609600"/>
            </a:xfrm>
          </p:grpSpPr>
          <p:cxnSp>
            <p:nvCxnSpPr>
              <p:cNvPr id="116" name="Google Shape;116;p17"/>
              <p:cNvCxnSpPr/>
              <p:nvPr/>
            </p:nvCxnSpPr>
            <p:spPr>
              <a:xfrm>
                <a:off x="752950" y="2087225"/>
                <a:ext cx="150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7" name="Google Shape;117;p17"/>
              <p:cNvCxnSpPr/>
              <p:nvPr/>
            </p:nvCxnSpPr>
            <p:spPr>
              <a:xfrm>
                <a:off x="752950" y="2239625"/>
                <a:ext cx="150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8" name="Google Shape;118;p17"/>
              <p:cNvCxnSpPr/>
              <p:nvPr/>
            </p:nvCxnSpPr>
            <p:spPr>
              <a:xfrm>
                <a:off x="752950" y="2392025"/>
                <a:ext cx="150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9" name="Google Shape;119;p17"/>
              <p:cNvCxnSpPr/>
              <p:nvPr/>
            </p:nvCxnSpPr>
            <p:spPr>
              <a:xfrm>
                <a:off x="752950" y="2544425"/>
                <a:ext cx="150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0" name="Google Shape;120;p17"/>
              <p:cNvCxnSpPr/>
              <p:nvPr/>
            </p:nvCxnSpPr>
            <p:spPr>
              <a:xfrm>
                <a:off x="752950" y="2696825"/>
                <a:ext cx="150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21" name="Google Shape;121;p17"/>
            <p:cNvSpPr txBox="1"/>
            <p:nvPr/>
          </p:nvSpPr>
          <p:spPr>
            <a:xfrm>
              <a:off x="7024100" y="926225"/>
              <a:ext cx="5019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/>
                <a:t>48</a:t>
              </a:r>
              <a:endParaRPr sz="1200"/>
            </a:p>
          </p:txBody>
        </p:sp>
      </p:grpSp>
      <p:sp>
        <p:nvSpPr>
          <p:cNvPr id="122" name="Google Shape;122;p17"/>
          <p:cNvSpPr txBox="1"/>
          <p:nvPr/>
        </p:nvSpPr>
        <p:spPr>
          <a:xfrm>
            <a:off x="402275" y="1294025"/>
            <a:ext cx="33900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&lt;hint&gt; use numpy.reshape function</a:t>
            </a:r>
            <a:endParaRPr sz="1200"/>
          </a:p>
        </p:txBody>
      </p:sp>
      <p:pic>
        <p:nvPicPr>
          <p:cNvPr descr="data-format.png"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75" y="1736450"/>
            <a:ext cx="7155349" cy="332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311700" y="11524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kaggle_url：</a:t>
            </a:r>
            <a:r>
              <a:rPr lang="zh-TW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https://www.kaggle.com/c/ml2019spring-hw3</a:t>
            </a:r>
            <a:endParaRPr sz="16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請至kaggle創帳號登入，需綁定NTU信箱。</a:t>
            </a:r>
            <a:endParaRPr baseline="-25000"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個人進行，不需組隊。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隊名：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學號_任意名稱 (ex. </a:t>
            </a: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b04901777_</a:t>
            </a: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大助教好帥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)，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旁聽_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任意名稱 (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避免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學號開頭)。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每日上傳上限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次。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test set的資料將被分為兩份，一半為public，另一半為private。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最後的計分排名將以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筆自行選擇的結果，測試在private set上的準確率為準。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Open Sans"/>
              <a:buChar char="★"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kaggle名稱錯誤者將不會得到任何kaggle上分數。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Open Sans"/>
              <a:buChar char="★"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本次作業為期三週，strong baseline將在第一週結束時公布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請預測test set中七千多筆資料並將結果上傳Kaggle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上傳格式為csv。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第一行必須為id,label，第二行開始為預測結果。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每行分別為id以及預測的label，請以逗號分隔。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Evaluation: Accuracy</a:t>
            </a:r>
            <a:endParaRPr/>
          </a:p>
        </p:txBody>
      </p:sp>
      <p:pic>
        <p:nvPicPr>
          <p:cNvPr descr="sample.png"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925" y="66050"/>
            <a:ext cx="2252225" cy="476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請使用CNN實作model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不能使用額外data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請附上訓練好的model (及其參數)至github release或dropbox，並於hw3_test.sh中寫下載的command（請參照以下網站中方法：</a:t>
            </a: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http://slides.com/sunprinces/deck-16#/2）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hw3_test.sh要在10分鐘內跑完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Assignment Regulation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1106006"/>
            <a:ext cx="8520600" cy="3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 sz="1800">
                <a:solidFill>
                  <a:srgbClr val="FF0000"/>
                </a:solidFill>
              </a:rPr>
              <a:t>Only Python 3.</a:t>
            </a:r>
            <a:r>
              <a:rPr lang="zh-TW">
                <a:solidFill>
                  <a:srgbClr val="FF0000"/>
                </a:solidFill>
              </a:rPr>
              <a:t>6</a:t>
            </a:r>
            <a:r>
              <a:rPr lang="zh-TW" sz="1800">
                <a:solidFill>
                  <a:srgbClr val="FF0000"/>
                </a:solidFill>
              </a:rPr>
              <a:t> available !!!!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zh-TW" sz="1700">
                <a:solidFill>
                  <a:srgbClr val="000000"/>
                </a:solidFill>
              </a:rPr>
              <a:t>開放使用套件</a:t>
            </a:r>
            <a:endParaRPr sz="17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numpy &gt;=1.14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pandas &gt;= 0.24.1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python standard library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pytorch == 1.0.1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tensorflow == 1.12.0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keras == 2.2.4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zh-TW" sz="1700">
                <a:solidFill>
                  <a:srgbClr val="000000"/>
                </a:solidFill>
              </a:rPr>
              <a:t>若需使用其他套件，請儘早寄信至助教信箱詢問，並請闡明原因。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