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Ubuntu"/>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Ubuntu-bold.fntdata"/><Relationship Id="rId25" Type="http://schemas.openxmlformats.org/officeDocument/2006/relationships/font" Target="fonts/Ubuntu-regular.fntdata"/><Relationship Id="rId28" Type="http://schemas.openxmlformats.org/officeDocument/2006/relationships/font" Target="fonts/Ubuntu-boldItalic.fntdata"/><Relationship Id="rId27" Type="http://schemas.openxmlformats.org/officeDocument/2006/relationships/font" Target="fonts/Ubuntu-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052e15ca4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052e15c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cd6560e29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cd6560e2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cd6560e29_0_9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cd6560e2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cd6560e29_0_9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cd6560e2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cd6560e29_0_10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cd6560e2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d6560e29_0_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cd6560e29_0_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docs.google.com/document/d/1n9GeHikNOUeckA6WV-gDASSg_gqzgvoqQMZX0QJv1xc/ed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google.com/forms/u/1/d/1Ui_-NaLggaOtHYtcH4Zymz7ZtOT_n8IeWDP6rv78FHA/edit?usp=drive_we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docs.google.com/presentation/d/1TkPQoOPyDY9IzzuaVsYq1E26D1NTmi_QA9S9c-rw9K8/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www.kaggle.com/c/ml2019spring-hw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MLTAs</a:t>
            </a:r>
            <a:endParaRPr/>
          </a:p>
          <a:p>
            <a:pPr indent="0" lvl="0" marL="0" rtl="0" algn="ctr">
              <a:spcBef>
                <a:spcPts val="0"/>
              </a:spcBef>
              <a:spcAft>
                <a:spcPts val="0"/>
              </a:spcAft>
              <a:buNone/>
            </a:pPr>
            <a:r>
              <a:rPr lang="zh-TW"/>
              <a:t>ntumlta2019@gmail.com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69" name="Google Shape;169;p34"/>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zh-TW" sz="1800">
                <a:solidFill>
                  <a:srgbClr val="FF0000"/>
                </a:solidFill>
              </a:rPr>
              <a:t>Only Python 3.</a:t>
            </a:r>
            <a:r>
              <a:rPr lang="zh-TW">
                <a:solidFill>
                  <a:srgbClr val="FF0000"/>
                </a:solidFill>
              </a:rPr>
              <a:t>6</a:t>
            </a:r>
            <a:r>
              <a:rPr lang="zh-TW" sz="1800">
                <a:solidFill>
                  <a:srgbClr val="FF0000"/>
                </a:solidFill>
              </a:rPr>
              <a:t> available !!!! </a:t>
            </a:r>
            <a:endParaRPr sz="17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開放使用套件</a:t>
            </a:r>
            <a:endParaRPr sz="17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numpy &gt;=1.14</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scipy == 1.2.1</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pandas &gt;= 0.24.1</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python standard library</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numpy.linalg.lstsq是不可以用的!!!</a:t>
            </a:r>
            <a:endParaRPr sz="16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請實作linear regression，方法限定使用Gradient Descent</a:t>
            </a:r>
            <a:r>
              <a:rPr lang="zh-TW" sz="1700">
                <a:solidFill>
                  <a:srgbClr val="000000"/>
                </a:solidFill>
              </a:rPr>
              <a:t>。</a:t>
            </a:r>
            <a:endParaRPr sz="17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hw1_best.sh</a:t>
            </a:r>
            <a:r>
              <a:rPr lang="zh-TW" sz="1700">
                <a:solidFill>
                  <a:srgbClr val="000000"/>
                </a:solidFill>
              </a:rPr>
              <a:t>不限做法，開放以下套件（但有版本限制請注意）</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pytorch == 1.0.1</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tensorflow == 1.12.0</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keras == 2.2.4</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scikit-learn == 0.20.0</a:t>
            </a:r>
            <a:endParaRPr sz="17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若需使用其他套件，請儘早寄信至助教信箱詢問，並請闡明原因。</a:t>
            </a:r>
            <a:endParaRPr sz="17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75" name="Google Shape;175;p35"/>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36550" lvl="0" marL="457200" rtl="0" algn="l">
              <a:lnSpc>
                <a:spcPct val="130434"/>
              </a:lnSpc>
              <a:spcBef>
                <a:spcPts val="0"/>
              </a:spcBef>
              <a:spcAft>
                <a:spcPts val="0"/>
              </a:spcAft>
              <a:buClr>
                <a:srgbClr val="555555"/>
              </a:buClr>
              <a:buSzPts val="1700"/>
              <a:buFont typeface="Arial"/>
              <a:buChar char="●"/>
            </a:pPr>
            <a:r>
              <a:rPr lang="zh-TW" sz="1700">
                <a:solidFill>
                  <a:srgbClr val="000000"/>
                </a:solidFill>
              </a:rPr>
              <a:t>hw1.sh</a:t>
            </a:r>
            <a:endParaRPr sz="1700">
              <a:solidFill>
                <a:srgbClr val="000000"/>
              </a:solidFill>
            </a:endParaRPr>
          </a:p>
          <a:p>
            <a:pPr indent="-336550" lvl="1" marL="914400" rtl="0" algn="l">
              <a:lnSpc>
                <a:spcPct val="130434"/>
              </a:lnSpc>
              <a:spcBef>
                <a:spcPts val="0"/>
              </a:spcBef>
              <a:spcAft>
                <a:spcPts val="0"/>
              </a:spcAft>
              <a:buClr>
                <a:srgbClr val="555555"/>
              </a:buClr>
              <a:buSzPts val="1700"/>
              <a:buFont typeface="Arial"/>
              <a:buChar char="○"/>
            </a:pPr>
            <a:r>
              <a:rPr lang="zh-TW" sz="1700">
                <a:solidFill>
                  <a:srgbClr val="000000"/>
                </a:solidFill>
              </a:rPr>
              <a:t>Please handcraft "linear regression" using Gradient Descent</a:t>
            </a:r>
            <a:endParaRPr sz="1700">
              <a:solidFill>
                <a:srgbClr val="000000"/>
              </a:solidFill>
            </a:endParaRPr>
          </a:p>
          <a:p>
            <a:pPr indent="-336550" lvl="1" marL="914400" rtl="0" algn="l">
              <a:lnSpc>
                <a:spcPct val="130434"/>
              </a:lnSpc>
              <a:spcBef>
                <a:spcPts val="0"/>
              </a:spcBef>
              <a:spcAft>
                <a:spcPts val="0"/>
              </a:spcAft>
              <a:buClr>
                <a:srgbClr val="555555"/>
              </a:buClr>
              <a:buSzPts val="1700"/>
              <a:buFont typeface="Arial"/>
              <a:buChar char="○"/>
            </a:pPr>
            <a:r>
              <a:rPr lang="zh-TW" sz="1700">
                <a:solidFill>
                  <a:srgbClr val="000000"/>
                </a:solidFill>
              </a:rPr>
              <a:t>beat public simple baseline</a:t>
            </a:r>
            <a:endParaRPr sz="1700">
              <a:solidFill>
                <a:srgbClr val="000000"/>
              </a:solidFill>
            </a:endParaRPr>
          </a:p>
          <a:p>
            <a:pPr indent="-336550" lvl="0" marL="457200" rtl="0" algn="l">
              <a:lnSpc>
                <a:spcPct val="130434"/>
              </a:lnSpc>
              <a:spcBef>
                <a:spcPts val="1000"/>
              </a:spcBef>
              <a:spcAft>
                <a:spcPts val="0"/>
              </a:spcAft>
              <a:buClr>
                <a:srgbClr val="555555"/>
              </a:buClr>
              <a:buSzPts val="1700"/>
              <a:buFont typeface="Arial"/>
              <a:buChar char="●"/>
            </a:pPr>
            <a:r>
              <a:rPr lang="zh-TW" sz="1700">
                <a:solidFill>
                  <a:srgbClr val="000000"/>
                </a:solidFill>
              </a:rPr>
              <a:t>hw1_best.sh</a:t>
            </a:r>
            <a:endParaRPr sz="1700">
              <a:solidFill>
                <a:srgbClr val="000000"/>
              </a:solidFill>
            </a:endParaRPr>
          </a:p>
          <a:p>
            <a:pPr indent="-336550" lvl="1" marL="914400" rtl="0" algn="l">
              <a:lnSpc>
                <a:spcPct val="130434"/>
              </a:lnSpc>
              <a:spcBef>
                <a:spcPts val="0"/>
              </a:spcBef>
              <a:spcAft>
                <a:spcPts val="0"/>
              </a:spcAft>
              <a:buClr>
                <a:srgbClr val="555555"/>
              </a:buClr>
              <a:buSzPts val="1700"/>
              <a:buFont typeface="Arial"/>
              <a:buChar char="○"/>
            </a:pPr>
            <a:r>
              <a:rPr lang="zh-TW" sz="1700">
                <a:solidFill>
                  <a:srgbClr val="000000"/>
                </a:solidFill>
              </a:rPr>
              <a:t>meet the higher score you choose in kaggle</a:t>
            </a:r>
            <a:endParaRPr sz="1700">
              <a:solidFill>
                <a:srgbClr val="000000"/>
              </a:solidFill>
            </a:endParaRPr>
          </a:p>
          <a:p>
            <a:pPr indent="-336550" lvl="1" marL="914400" rtl="0" algn="l">
              <a:lnSpc>
                <a:spcPct val="130434"/>
              </a:lnSpc>
              <a:spcBef>
                <a:spcPts val="0"/>
              </a:spcBef>
              <a:spcAft>
                <a:spcPts val="0"/>
              </a:spcAft>
              <a:buClr>
                <a:srgbClr val="000000"/>
              </a:buClr>
              <a:buSzPts val="1700"/>
              <a:buChar char="○"/>
            </a:pPr>
            <a:r>
              <a:rPr lang="zh-TW" sz="1700">
                <a:solidFill>
                  <a:srgbClr val="000000"/>
                </a:solidFill>
              </a:rPr>
              <a:t>You can use any </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Handin Format</a:t>
            </a:r>
            <a:endParaRPr/>
          </a:p>
        </p:txBody>
      </p:sp>
      <p:sp>
        <p:nvSpPr>
          <p:cNvPr id="181" name="Google Shape;181;p3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0000"/>
              </a:buClr>
              <a:buSzPts val="1700"/>
              <a:buChar char="●"/>
            </a:pPr>
            <a:r>
              <a:rPr lang="zh-TW" sz="1700">
                <a:solidFill>
                  <a:srgbClr val="FF0000"/>
                </a:solidFill>
              </a:rPr>
              <a:t>Kaggle deadline：03/07/2019 11:59:59  (GMT+8) </a:t>
            </a:r>
            <a:br>
              <a:rPr lang="zh-TW" sz="1700">
                <a:solidFill>
                  <a:srgbClr val="FF0000"/>
                </a:solidFill>
              </a:rPr>
            </a:br>
            <a:r>
              <a:rPr lang="zh-TW" sz="1700">
                <a:solidFill>
                  <a:srgbClr val="FF0000"/>
                </a:solidFill>
              </a:rPr>
              <a:t>Github code &amp; report deadline：03/08/2019 23:59:59  (GMT+8)</a:t>
            </a:r>
            <a:endParaRPr sz="1700">
              <a:solidFill>
                <a:srgbClr val="FF0000"/>
              </a:solidFill>
            </a:endParaRPr>
          </a:p>
          <a:p>
            <a:pPr indent="-336550" lvl="0" marL="457200" rtl="0" algn="l">
              <a:spcBef>
                <a:spcPts val="0"/>
              </a:spcBef>
              <a:spcAft>
                <a:spcPts val="0"/>
              </a:spcAft>
              <a:buClr>
                <a:srgbClr val="000000"/>
              </a:buClr>
              <a:buSzPts val="1700"/>
              <a:buChar char="●"/>
            </a:pPr>
            <a:r>
              <a:rPr lang="zh-TW" sz="1700">
                <a:solidFill>
                  <a:srgbClr val="000000"/>
                </a:solidFill>
              </a:rPr>
              <a:t>請注意github commit為local端之時間，務必注意本機的電腦時間設定，助教群將在deadline一到就clone所有程式以及報告，並且</a:t>
            </a:r>
            <a:r>
              <a:rPr lang="zh-TW" sz="1700">
                <a:solidFill>
                  <a:srgbClr val="FF0000"/>
                </a:solidFill>
              </a:rPr>
              <a:t>不再重新clone任何檔案</a:t>
            </a:r>
            <a:endParaRPr sz="17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你的github上</a:t>
            </a:r>
            <a:r>
              <a:rPr lang="zh-TW" sz="1700">
                <a:solidFill>
                  <a:srgbClr val="FF0000"/>
                </a:solidFill>
              </a:rPr>
              <a:t>至少</a:t>
            </a:r>
            <a:r>
              <a:rPr lang="zh-TW" sz="1700">
                <a:solidFill>
                  <a:srgbClr val="000000"/>
                </a:solidFill>
              </a:rPr>
              <a:t>有下列3個檔案（格式必須完全一樣）：</a:t>
            </a:r>
            <a:endParaRPr sz="17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ML2019SPRING/hw1/report.pdf</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ML201</a:t>
            </a:r>
            <a:r>
              <a:rPr lang="zh-TW" sz="1600">
                <a:solidFill>
                  <a:srgbClr val="000000"/>
                </a:solidFill>
              </a:rPr>
              <a:t>9SPRING</a:t>
            </a:r>
            <a:r>
              <a:rPr lang="zh-TW" sz="1600">
                <a:solidFill>
                  <a:srgbClr val="000000"/>
                </a:solidFill>
              </a:rPr>
              <a:t>/hw1/hw1.sh</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ML201</a:t>
            </a:r>
            <a:r>
              <a:rPr lang="zh-TW" sz="1600">
                <a:solidFill>
                  <a:srgbClr val="000000"/>
                </a:solidFill>
              </a:rPr>
              <a:t>9SPRING</a:t>
            </a:r>
            <a:r>
              <a:rPr lang="zh-TW" sz="1600">
                <a:solidFill>
                  <a:srgbClr val="000000"/>
                </a:solidFill>
              </a:rPr>
              <a:t>/hw1/</a:t>
            </a:r>
            <a:r>
              <a:rPr lang="zh-TW" sz="1600">
                <a:solidFill>
                  <a:srgbClr val="000000"/>
                </a:solidFill>
              </a:rPr>
              <a:t>hw1_best.sh</a:t>
            </a:r>
            <a:endParaRPr sz="1600">
              <a:solidFill>
                <a:srgbClr val="000000"/>
              </a:solidFill>
            </a:endParaRPr>
          </a:p>
          <a:p>
            <a:pPr indent="-330200" lvl="1" marL="914400" rtl="0" algn="l">
              <a:spcBef>
                <a:spcPts val="0"/>
              </a:spcBef>
              <a:spcAft>
                <a:spcPts val="0"/>
              </a:spcAft>
              <a:buClr>
                <a:srgbClr val="FF0000"/>
              </a:buClr>
              <a:buSzPts val="1600"/>
              <a:buChar char="○"/>
            </a:pPr>
            <a:r>
              <a:rPr lang="zh-TW" sz="1600">
                <a:solidFill>
                  <a:srgbClr val="FF0000"/>
                </a:solidFill>
              </a:rPr>
              <a:t>請勿上傳 train.csv, test.csv等等dataset!!!</a:t>
            </a:r>
            <a:endParaRPr sz="1600">
              <a:solidFill>
                <a:srgbClr val="FF0000"/>
              </a:solidFill>
            </a:endParaRPr>
          </a:p>
          <a:p>
            <a:pPr indent="-336550" lvl="0" marL="457200" rtl="0" algn="l">
              <a:spcBef>
                <a:spcPts val="0"/>
              </a:spcBef>
              <a:spcAft>
                <a:spcPts val="0"/>
              </a:spcAft>
              <a:buClr>
                <a:srgbClr val="000000"/>
              </a:buClr>
              <a:buSzPts val="1700"/>
              <a:buChar char="●"/>
            </a:pPr>
            <a:r>
              <a:rPr lang="zh-TW" sz="1700">
                <a:solidFill>
                  <a:srgbClr val="000000"/>
                </a:solidFill>
              </a:rPr>
              <a:t>你的github上</a:t>
            </a:r>
            <a:r>
              <a:rPr lang="zh-TW" sz="1700">
                <a:solidFill>
                  <a:srgbClr val="FF0000"/>
                </a:solidFill>
              </a:rPr>
              <a:t>可能</a:t>
            </a:r>
            <a:r>
              <a:rPr lang="zh-TW" sz="1700">
                <a:solidFill>
                  <a:srgbClr val="000000"/>
                </a:solidFill>
              </a:rPr>
              <a:t>還有其他檔案：</a:t>
            </a:r>
            <a:endParaRPr sz="17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e.g. ML201</a:t>
            </a:r>
            <a:r>
              <a:rPr lang="zh-TW" sz="1600">
                <a:solidFill>
                  <a:srgbClr val="000000"/>
                </a:solidFill>
              </a:rPr>
              <a:t>9SPRING</a:t>
            </a:r>
            <a:r>
              <a:rPr lang="zh-TW" sz="1600">
                <a:solidFill>
                  <a:srgbClr val="000000"/>
                </a:solidFill>
              </a:rPr>
              <a:t>/hw1/model.npy</a:t>
            </a:r>
            <a:endParaRPr sz="16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注意!!!hw1.sh將只執行testing，請自行跑完training部分並且儲存相關模型參數並上傳至github</a:t>
            </a:r>
            <a:endParaRPr sz="1700">
              <a:solidFill>
                <a:srgbClr val="00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批改方式 </a:t>
            </a:r>
            <a:r>
              <a:rPr lang="zh-TW"/>
              <a:t>Script Policy</a:t>
            </a:r>
            <a:endParaRPr/>
          </a:p>
        </p:txBody>
      </p:sp>
      <p:sp>
        <p:nvSpPr>
          <p:cNvPr id="187" name="Google Shape;187;p37"/>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Source Code Pro"/>
              <a:buChar char="●"/>
            </a:pPr>
            <a:r>
              <a:rPr lang="zh-TW"/>
              <a:t>test data會shuffle過，請勿直接輸出事先存取的答案</a:t>
            </a:r>
            <a:endParaRPr/>
          </a:p>
          <a:p>
            <a:pPr indent="-342900" lvl="0" marL="457200" marR="0" rtl="0" algn="l">
              <a:lnSpc>
                <a:spcPct val="115000"/>
              </a:lnSpc>
              <a:spcBef>
                <a:spcPts val="0"/>
              </a:spcBef>
              <a:spcAft>
                <a:spcPts val="0"/>
              </a:spcAft>
              <a:buClr>
                <a:schemeClr val="dk2"/>
              </a:buClr>
              <a:buSzPts val="1800"/>
              <a:buFont typeface="Source Code Pro"/>
              <a:buChar char="●"/>
            </a:pPr>
            <a:r>
              <a:rPr lang="zh-TW" sz="1800"/>
              <a:t>助教在批改程式部分時，會執行以下指令：</a:t>
            </a:r>
            <a:endParaRPr sz="1800"/>
          </a:p>
          <a:p>
            <a:pPr indent="-330200" lvl="1" marL="914400" marR="0" rtl="0" algn="l">
              <a:lnSpc>
                <a:spcPct val="115000"/>
              </a:lnSpc>
              <a:spcBef>
                <a:spcPts val="0"/>
              </a:spcBef>
              <a:spcAft>
                <a:spcPts val="0"/>
              </a:spcAft>
              <a:buClr>
                <a:srgbClr val="FF0000"/>
              </a:buClr>
              <a:buSzPts val="1600"/>
              <a:buChar char="○"/>
            </a:pPr>
            <a:r>
              <a:rPr lang="zh-TW" sz="1600">
                <a:solidFill>
                  <a:srgbClr val="FF0000"/>
                </a:solidFill>
              </a:rPr>
              <a:t>bash  hw1.sh  [input file]  [output file]</a:t>
            </a:r>
            <a:endParaRPr sz="1600">
              <a:solidFill>
                <a:srgbClr val="FF0000"/>
              </a:solidFill>
            </a:endParaRPr>
          </a:p>
          <a:p>
            <a:pPr indent="-330200" lvl="1" marL="914400" marR="0" rtl="0" algn="l">
              <a:lnSpc>
                <a:spcPct val="115000"/>
              </a:lnSpc>
              <a:spcBef>
                <a:spcPts val="0"/>
              </a:spcBef>
              <a:spcAft>
                <a:spcPts val="0"/>
              </a:spcAft>
              <a:buClr>
                <a:srgbClr val="FF0000"/>
              </a:buClr>
              <a:buSzPts val="1600"/>
              <a:buChar char="○"/>
            </a:pPr>
            <a:r>
              <a:rPr lang="zh-TW" sz="1600">
                <a:solidFill>
                  <a:srgbClr val="FF0000"/>
                </a:solidFill>
              </a:rPr>
              <a:t>bash  hw1_best.sh  [input file]  [output file]</a:t>
            </a:r>
            <a:endParaRPr sz="1600">
              <a:solidFill>
                <a:srgbClr val="FF0000"/>
              </a:solidFill>
            </a:endParaRPr>
          </a:p>
          <a:p>
            <a:pPr indent="-330200" lvl="1" marL="914400" marR="0" rtl="0" algn="l">
              <a:lnSpc>
                <a:spcPct val="115000"/>
              </a:lnSpc>
              <a:spcBef>
                <a:spcPts val="0"/>
              </a:spcBef>
              <a:spcAft>
                <a:spcPts val="0"/>
              </a:spcAft>
              <a:buSzPts val="1600"/>
              <a:buChar char="○"/>
            </a:pPr>
            <a:r>
              <a:rPr lang="zh-TW" sz="1600"/>
              <a:t>[input file]為助教提供的test.csv路徑</a:t>
            </a:r>
            <a:endParaRPr sz="1600"/>
          </a:p>
          <a:p>
            <a:pPr indent="-330200" lvl="1" marL="914400" marR="0" rtl="0" algn="l">
              <a:lnSpc>
                <a:spcPct val="115000"/>
              </a:lnSpc>
              <a:spcBef>
                <a:spcPts val="0"/>
              </a:spcBef>
              <a:spcAft>
                <a:spcPts val="0"/>
              </a:spcAft>
              <a:buSzPts val="1600"/>
              <a:buChar char="○"/>
            </a:pPr>
            <a:r>
              <a:rPr lang="zh-TW" sz="1600"/>
              <a:t>[output file]為助教提供的output file路徑</a:t>
            </a:r>
            <a:endParaRPr sz="1600"/>
          </a:p>
          <a:p>
            <a:pPr indent="-330200" lvl="1" marL="914400" marR="0" rtl="0" algn="l">
              <a:lnSpc>
                <a:spcPct val="115000"/>
              </a:lnSpc>
              <a:spcBef>
                <a:spcPts val="0"/>
              </a:spcBef>
              <a:spcAft>
                <a:spcPts val="0"/>
              </a:spcAft>
              <a:buSzPts val="1600"/>
              <a:buChar char="○"/>
            </a:pPr>
            <a:r>
              <a:rPr lang="zh-TW" sz="1600"/>
              <a:t>E.g. 如果助教執行了bash hw1.sh ./data/test.csv ./result/ans.csv，則應該要在result資料夾中產生一個檔名為ans.csv的檔案</a:t>
            </a:r>
            <a:endParaRPr sz="1600"/>
          </a:p>
          <a:p>
            <a:pPr indent="-330200" lvl="0" marL="457200" marR="0" rtl="0" algn="l">
              <a:lnSpc>
                <a:spcPct val="115000"/>
              </a:lnSpc>
              <a:spcBef>
                <a:spcPts val="0"/>
              </a:spcBef>
              <a:spcAft>
                <a:spcPts val="0"/>
              </a:spcAft>
              <a:buSzPts val="1600"/>
              <a:buChar char="●"/>
            </a:pPr>
            <a:r>
              <a:rPr lang="zh-TW" sz="1600"/>
              <a:t>hw1.sh皆需要在</a:t>
            </a:r>
            <a:r>
              <a:rPr lang="zh-TW" sz="1600">
                <a:solidFill>
                  <a:srgbClr val="FF0000"/>
                </a:solidFill>
              </a:rPr>
              <a:t>3分鐘</a:t>
            </a:r>
            <a:r>
              <a:rPr lang="zh-TW" sz="1600"/>
              <a:t>內執行完畢，否則該部分將以0分計算。</a:t>
            </a:r>
            <a:endParaRPr sz="1600"/>
          </a:p>
          <a:p>
            <a:pPr indent="-330200" lvl="0" marL="457200" marR="0" rtl="0" algn="l">
              <a:lnSpc>
                <a:spcPct val="115000"/>
              </a:lnSpc>
              <a:spcBef>
                <a:spcPts val="0"/>
              </a:spcBef>
              <a:spcAft>
                <a:spcPts val="0"/>
              </a:spcAft>
              <a:buSzPts val="1600"/>
              <a:buChar char="●"/>
            </a:pPr>
            <a:r>
              <a:rPr lang="zh-TW" sz="1600">
                <a:solidFill>
                  <a:srgbClr val="FF0000"/>
                </a:solidFill>
              </a:rPr>
              <a:t>切勿於程式內寫死test.csv或者是output file的路徑</a:t>
            </a:r>
            <a:r>
              <a:rPr lang="zh-TW" sz="1600"/>
              <a:t>，否則該部分將以0分計算。</a:t>
            </a:r>
            <a:endParaRPr sz="1600"/>
          </a:p>
          <a:p>
            <a:pPr indent="-330200" lvl="0" marL="457200" marR="0" rtl="0" algn="l">
              <a:lnSpc>
                <a:spcPct val="115000"/>
              </a:lnSpc>
              <a:spcBef>
                <a:spcPts val="0"/>
              </a:spcBef>
              <a:spcAft>
                <a:spcPts val="0"/>
              </a:spcAft>
              <a:buSzPts val="1600"/>
              <a:buChar char="●"/>
            </a:pPr>
            <a:r>
              <a:rPr lang="zh-TW" sz="1600"/>
              <a:t>Script所使用之模型，如npy檔、pickle檔等，可以於程式內寫死路徑，助教會cd進hw1資料夾執行reproduce程序。</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配分 Grading Criteria - kaggle (5% + Bonus 1%)</a:t>
            </a:r>
            <a:endParaRPr/>
          </a:p>
        </p:txBody>
      </p:sp>
      <p:sp>
        <p:nvSpPr>
          <p:cNvPr id="193" name="Google Shape;193;p3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Kaggle Deadline : 03/07/2019 11:59:59 (GMT+8)</a:t>
            </a:r>
            <a:endParaRPr/>
          </a:p>
          <a:p>
            <a:pPr indent="-342900" lvl="0" marL="457200" rtl="0" algn="l">
              <a:spcBef>
                <a:spcPts val="1000"/>
              </a:spcBef>
              <a:spcAft>
                <a:spcPts val="0"/>
              </a:spcAft>
              <a:buSzPts val="1800"/>
              <a:buChar char="●"/>
            </a:pPr>
            <a:r>
              <a:rPr lang="zh-TW"/>
              <a:t>Early Baseline Point - </a:t>
            </a:r>
            <a:r>
              <a:rPr lang="zh-TW">
                <a:solidFill>
                  <a:srgbClr val="FF0000"/>
                </a:solidFill>
              </a:rPr>
              <a:t>1</a:t>
            </a:r>
            <a:r>
              <a:rPr lang="zh-TW">
                <a:solidFill>
                  <a:srgbClr val="FF0000"/>
                </a:solidFill>
              </a:rPr>
              <a:t>%</a:t>
            </a:r>
            <a:endParaRPr>
              <a:solidFill>
                <a:srgbClr val="FF0000"/>
              </a:solidFill>
            </a:endParaRPr>
          </a:p>
          <a:p>
            <a:pPr indent="-317500" lvl="1" marL="914400" rtl="0" algn="l">
              <a:spcBef>
                <a:spcPts val="0"/>
              </a:spcBef>
              <a:spcAft>
                <a:spcPts val="0"/>
              </a:spcAft>
              <a:buSzPts val="1400"/>
              <a:buChar char="○"/>
            </a:pPr>
            <a:r>
              <a:rPr lang="zh-TW"/>
              <a:t>在 02/28/2019 23:59:59 (GMT+8) 前於 </a:t>
            </a:r>
            <a:r>
              <a:rPr b="1" lang="zh-TW"/>
              <a:t>public scoreboard</a:t>
            </a:r>
            <a:r>
              <a:rPr lang="zh-TW"/>
              <a:t> 通過 </a:t>
            </a:r>
            <a:r>
              <a:rPr b="1" lang="zh-TW"/>
              <a:t>early baseline</a:t>
            </a:r>
            <a:r>
              <a:rPr lang="zh-TW"/>
              <a:t> :</a:t>
            </a:r>
            <a:r>
              <a:rPr lang="zh-TW"/>
              <a:t> </a:t>
            </a:r>
            <a:r>
              <a:rPr b="1" lang="zh-TW"/>
              <a:t>1%</a:t>
            </a:r>
            <a:endParaRPr/>
          </a:p>
          <a:p>
            <a:pPr indent="-342900" lvl="0" marL="457200" rtl="0" algn="l">
              <a:spcBef>
                <a:spcPts val="1000"/>
              </a:spcBef>
              <a:spcAft>
                <a:spcPts val="0"/>
              </a:spcAft>
              <a:buSzPts val="1800"/>
              <a:buChar char="●"/>
            </a:pPr>
            <a:r>
              <a:rPr lang="zh-TW"/>
              <a:t>Private Score Point - </a:t>
            </a:r>
            <a:r>
              <a:rPr lang="zh-TW">
                <a:solidFill>
                  <a:srgbClr val="FF0000"/>
                </a:solidFill>
              </a:rPr>
              <a:t>4</a:t>
            </a:r>
            <a:r>
              <a:rPr lang="zh-TW">
                <a:solidFill>
                  <a:srgbClr val="FF0000"/>
                </a:solidFill>
              </a:rPr>
              <a:t>%</a:t>
            </a:r>
            <a:endParaRPr>
              <a:solidFill>
                <a:srgbClr val="FF0000"/>
              </a:solidFill>
            </a:endParaRPr>
          </a:p>
          <a:p>
            <a:pPr indent="-317500" lvl="1" marL="914400" rtl="0" algn="l">
              <a:spcBef>
                <a:spcPts val="0"/>
              </a:spcBef>
              <a:spcAft>
                <a:spcPts val="0"/>
              </a:spcAft>
              <a:buSzPts val="1400"/>
              <a:buChar char="○"/>
            </a:pPr>
            <a:r>
              <a:rPr lang="zh-TW"/>
              <a:t>以 </a:t>
            </a:r>
            <a:r>
              <a:rPr lang="zh-TW"/>
              <a:t>03/07/2019 11:59:59 </a:t>
            </a:r>
            <a:r>
              <a:rPr lang="zh-TW"/>
              <a:t> 於 </a:t>
            </a:r>
            <a:r>
              <a:rPr b="1" lang="zh-TW"/>
              <a:t>public/private scoreboard </a:t>
            </a:r>
            <a:r>
              <a:rPr lang="zh-TW"/>
              <a:t>之分數為準 : </a:t>
            </a:r>
            <a:endParaRPr/>
          </a:p>
          <a:p>
            <a:pPr indent="-317500" lvl="2" marL="1371600" rtl="0" algn="l">
              <a:spcBef>
                <a:spcPts val="0"/>
              </a:spcBef>
              <a:spcAft>
                <a:spcPts val="0"/>
              </a:spcAft>
              <a:buSzPts val="1400"/>
              <a:buChar char="■"/>
            </a:pPr>
            <a:r>
              <a:rPr lang="zh-TW"/>
              <a:t>超過public leaderboard的simple baseline分數</a:t>
            </a:r>
            <a:r>
              <a:rPr lang="zh-TW"/>
              <a:t> : </a:t>
            </a:r>
            <a:r>
              <a:rPr b="1" lang="zh-TW"/>
              <a:t>1</a:t>
            </a:r>
            <a:r>
              <a:rPr b="1" lang="zh-TW"/>
              <a:t>%</a:t>
            </a:r>
            <a:endParaRPr b="1"/>
          </a:p>
          <a:p>
            <a:pPr indent="-317500" lvl="2" marL="1371600" rtl="0" algn="l">
              <a:spcBef>
                <a:spcPts val="0"/>
              </a:spcBef>
              <a:spcAft>
                <a:spcPts val="0"/>
              </a:spcAft>
              <a:buSzPts val="1400"/>
              <a:buChar char="■"/>
            </a:pPr>
            <a:r>
              <a:rPr lang="zh-TW"/>
              <a:t>超過public leaderboard的strong baseline分數 :  </a:t>
            </a:r>
            <a:r>
              <a:rPr b="1" lang="zh-TW"/>
              <a:t>1%</a:t>
            </a:r>
            <a:endParaRPr b="1"/>
          </a:p>
          <a:p>
            <a:pPr indent="-317500" lvl="2" marL="1371600" rtl="0" algn="l">
              <a:spcBef>
                <a:spcPts val="0"/>
              </a:spcBef>
              <a:spcAft>
                <a:spcPts val="0"/>
              </a:spcAft>
              <a:buSzPts val="1400"/>
              <a:buChar char="■"/>
            </a:pPr>
            <a:r>
              <a:rPr lang="zh-TW"/>
              <a:t>超過private leaderboard的simple baseline分數 : </a:t>
            </a:r>
            <a:r>
              <a:rPr b="1" lang="zh-TW"/>
              <a:t>1%</a:t>
            </a:r>
            <a:endParaRPr b="1"/>
          </a:p>
          <a:p>
            <a:pPr indent="-317500" lvl="2" marL="1371600" rtl="0" algn="l">
              <a:spcBef>
                <a:spcPts val="0"/>
              </a:spcBef>
              <a:spcAft>
                <a:spcPts val="0"/>
              </a:spcAft>
              <a:buSzPts val="1400"/>
              <a:buChar char="■"/>
            </a:pPr>
            <a:r>
              <a:rPr lang="zh-TW"/>
              <a:t>超過private leaderboard的strong baseline分數 : </a:t>
            </a:r>
            <a:r>
              <a:rPr b="1" lang="zh-TW"/>
              <a:t>1%</a:t>
            </a:r>
            <a:endParaRPr/>
          </a:p>
          <a:p>
            <a:pPr indent="-342900" lvl="0" marL="457200" rtl="0" algn="l">
              <a:spcBef>
                <a:spcPts val="1000"/>
              </a:spcBef>
              <a:spcAft>
                <a:spcPts val="0"/>
              </a:spcAft>
              <a:buSzPts val="1800"/>
              <a:buChar char="●"/>
            </a:pPr>
            <a:r>
              <a:rPr lang="zh-TW"/>
              <a:t>Bonus - </a:t>
            </a:r>
            <a:r>
              <a:rPr lang="zh-TW">
                <a:solidFill>
                  <a:srgbClr val="FF0000"/>
                </a:solidFill>
              </a:rPr>
              <a:t>1%</a:t>
            </a:r>
            <a:endParaRPr>
              <a:solidFill>
                <a:srgbClr val="FF0000"/>
              </a:solidFill>
            </a:endParaRPr>
          </a:p>
          <a:p>
            <a:pPr indent="-330200" lvl="1" marL="914400" rtl="0" algn="l">
              <a:spcBef>
                <a:spcPts val="0"/>
              </a:spcBef>
              <a:spcAft>
                <a:spcPts val="0"/>
              </a:spcAft>
              <a:buSzPts val="1600"/>
              <a:buChar char="○"/>
            </a:pPr>
            <a:r>
              <a:rPr lang="zh-TW" sz="1600">
                <a:latin typeface="Ubuntu"/>
                <a:ea typeface="Ubuntu"/>
                <a:cs typeface="Ubuntu"/>
                <a:sym typeface="Ubuntu"/>
              </a:rPr>
              <a:t>(1.0%)</a:t>
            </a:r>
            <a:r>
              <a:rPr lang="zh-TW" sz="1600"/>
              <a:t> private leaderboard 排名前五名且於助教時間上台分享的同學</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Reproduce</a:t>
            </a:r>
            <a:endParaRPr/>
          </a:p>
        </p:txBody>
      </p:sp>
      <p:sp>
        <p:nvSpPr>
          <p:cNvPr id="199" name="Google Shape;199;p39"/>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請務必在訓練過程中，隨時存取參數。</a:t>
            </a:r>
            <a:endParaRPr/>
          </a:p>
          <a:p>
            <a:pPr indent="-342900" lvl="0" marL="457200" rtl="0" algn="l">
              <a:spcBef>
                <a:spcPts val="0"/>
              </a:spcBef>
              <a:spcAft>
                <a:spcPts val="0"/>
              </a:spcAft>
              <a:buSzPts val="1800"/>
              <a:buChar char="●"/>
            </a:pPr>
            <a:r>
              <a:rPr lang="zh-TW"/>
              <a:t>請同學確保你上傳的程式所產生的結果，會跟你在kaggle上的結果一致，基本上誤差在</a:t>
            </a:r>
            <a:r>
              <a:rPr b="1" lang="zh-TW">
                <a:solidFill>
                  <a:srgbClr val="FF0000"/>
                </a:solidFill>
              </a:rPr>
              <a:t>±0.5</a:t>
            </a:r>
            <a:r>
              <a:rPr lang="zh-TW"/>
              <a:t>之間都屬於一致，若超過以上範圍，kaggle將不予計分。</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配分 </a:t>
            </a:r>
            <a:r>
              <a:rPr lang="zh-TW"/>
              <a:t>Grading Criteria - report (5%)</a:t>
            </a:r>
            <a:endParaRPr/>
          </a:p>
        </p:txBody>
      </p:sp>
      <p:sp>
        <p:nvSpPr>
          <p:cNvPr id="205" name="Google Shape;205;p40"/>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Source Code Pro"/>
              <a:buChar char="●"/>
            </a:pPr>
            <a:r>
              <a:rPr lang="zh-TW" sz="1800">
                <a:solidFill>
                  <a:srgbClr val="000000"/>
                </a:solidFill>
              </a:rPr>
              <a:t>限制</a:t>
            </a:r>
            <a:endParaRPr sz="1800">
              <a:solidFill>
                <a:srgbClr val="000000"/>
              </a:solidFill>
            </a:endParaRPr>
          </a:p>
          <a:p>
            <a:pPr indent="-330200" lvl="1" marL="914400" marR="0" rtl="0" algn="l">
              <a:lnSpc>
                <a:spcPct val="115000"/>
              </a:lnSpc>
              <a:spcBef>
                <a:spcPts val="0"/>
              </a:spcBef>
              <a:spcAft>
                <a:spcPts val="0"/>
              </a:spcAft>
              <a:buClr>
                <a:srgbClr val="FF0000"/>
              </a:buClr>
              <a:buSzPts val="1600"/>
              <a:buChar char="○"/>
            </a:pPr>
            <a:r>
              <a:rPr lang="zh-TW" sz="1600">
                <a:solidFill>
                  <a:srgbClr val="FF0000"/>
                </a:solidFill>
              </a:rPr>
              <a:t>檔名必須為 report.pdf !!!</a:t>
            </a:r>
            <a:endParaRPr sz="1600">
              <a:solidFill>
                <a:srgbClr val="FF0000"/>
              </a:solidFill>
            </a:endParaRPr>
          </a:p>
          <a:p>
            <a:pPr indent="-330200" lvl="1" marL="914400" rtl="0" algn="l">
              <a:spcBef>
                <a:spcPts val="0"/>
              </a:spcBef>
              <a:spcAft>
                <a:spcPts val="0"/>
              </a:spcAft>
              <a:buClr>
                <a:srgbClr val="FF0000"/>
              </a:buClr>
              <a:buSzPts val="1600"/>
              <a:buChar char="○"/>
            </a:pPr>
            <a:r>
              <a:rPr lang="zh-TW" sz="1600">
                <a:solidFill>
                  <a:srgbClr val="FF0000"/>
                </a:solidFill>
              </a:rPr>
              <a:t>檔名必須為 report.pdf !!!</a:t>
            </a:r>
            <a:endParaRPr sz="1600">
              <a:solidFill>
                <a:srgbClr val="FF0000"/>
              </a:solidFill>
            </a:endParaRPr>
          </a:p>
          <a:p>
            <a:pPr indent="-330200" lvl="1" marL="914400" rtl="0" algn="l">
              <a:spcBef>
                <a:spcPts val="0"/>
              </a:spcBef>
              <a:spcAft>
                <a:spcPts val="0"/>
              </a:spcAft>
              <a:buClr>
                <a:srgbClr val="FF0000"/>
              </a:buClr>
              <a:buSzPts val="1600"/>
              <a:buChar char="○"/>
            </a:pPr>
            <a:r>
              <a:rPr lang="zh-TW" sz="1600">
                <a:solidFill>
                  <a:srgbClr val="FF0000"/>
                </a:solidFill>
              </a:rPr>
              <a:t>檔名必須為 report.pdf !!!</a:t>
            </a:r>
            <a:endParaRPr sz="1600">
              <a:solidFill>
                <a:srgbClr val="FF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請用中文撰寫report（非中文母語者可用英文）</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請</a:t>
            </a:r>
            <a:r>
              <a:rPr lang="zh-TW" sz="1600">
                <a:solidFill>
                  <a:srgbClr val="FF0000"/>
                </a:solidFill>
              </a:rPr>
              <a:t>標明系級、學號、姓名</a:t>
            </a:r>
            <a:r>
              <a:rPr lang="zh-TW" sz="1600">
                <a:solidFill>
                  <a:srgbClr val="000000"/>
                </a:solidFill>
              </a:rPr>
              <a:t>，並按照report模板回答問題，切勿隨意更動題號順序</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若有和其他修課同學討論，請務必於題號前標明collaborator（含姓名、學號）</a:t>
            </a:r>
            <a:endParaRPr sz="1600">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zh-TW" sz="1800">
                <a:solidFill>
                  <a:srgbClr val="000000"/>
                </a:solidFill>
              </a:rPr>
              <a:t>Report模板連結</a:t>
            </a:r>
            <a:endParaRPr>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600">
                <a:solidFill>
                  <a:srgbClr val="000000"/>
                </a:solidFill>
              </a:rPr>
              <a:t>連結：</a:t>
            </a:r>
            <a:r>
              <a:rPr lang="zh-TW" u="sng">
                <a:solidFill>
                  <a:schemeClr val="hlink"/>
                </a:solidFill>
                <a:hlinkClick r:id="rId3"/>
              </a:rPr>
              <a:t>Link</a:t>
            </a:r>
            <a:endParaRPr sz="16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截止日期同 </a:t>
            </a:r>
            <a:r>
              <a:rPr lang="zh-TW" sz="1700">
                <a:solidFill>
                  <a:srgbClr val="FF0000"/>
                </a:solidFill>
              </a:rPr>
              <a:t>Github Deadline: </a:t>
            </a:r>
            <a:r>
              <a:rPr b="1" lang="zh-TW" sz="1700">
                <a:solidFill>
                  <a:srgbClr val="FF0000"/>
                </a:solidFill>
              </a:rPr>
              <a:t>03/08/2019 23:59:59  (GMT+8)</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其他規定</a:t>
            </a:r>
            <a:r>
              <a:rPr lang="zh-TW"/>
              <a:t> Other Policy</a:t>
            </a:r>
            <a:endParaRPr/>
          </a:p>
        </p:txBody>
      </p:sp>
      <p:sp>
        <p:nvSpPr>
          <p:cNvPr id="211" name="Google Shape;211;p4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Source Code Pro"/>
              <a:buChar char="●"/>
            </a:pPr>
            <a:r>
              <a:rPr lang="zh-TW" sz="1800">
                <a:solidFill>
                  <a:srgbClr val="000000"/>
                </a:solidFill>
              </a:rPr>
              <a:t>Lateness</a:t>
            </a:r>
            <a:endParaRPr sz="1800">
              <a:solidFill>
                <a:srgbClr val="000000"/>
              </a:solidFill>
            </a:endParaRPr>
          </a:p>
          <a:p>
            <a:pPr indent="-330200" lvl="1" marL="914400" marR="0" rtl="0" algn="l">
              <a:lnSpc>
                <a:spcPct val="115000"/>
              </a:lnSpc>
              <a:spcBef>
                <a:spcPts val="0"/>
              </a:spcBef>
              <a:spcAft>
                <a:spcPts val="0"/>
              </a:spcAft>
              <a:buSzPts val="1600"/>
              <a:buChar char="○"/>
            </a:pPr>
            <a:r>
              <a:rPr lang="zh-TW" sz="1600"/>
              <a:t>Github每遲交一天(不足一天以一天計算) hw1所得總分將x0.7</a:t>
            </a:r>
            <a:endParaRPr sz="1600"/>
          </a:p>
          <a:p>
            <a:pPr indent="-330200" lvl="1" marL="914400" marR="0" rtl="0" algn="l">
              <a:lnSpc>
                <a:spcPct val="115000"/>
              </a:lnSpc>
              <a:spcBef>
                <a:spcPts val="0"/>
              </a:spcBef>
              <a:spcAft>
                <a:spcPts val="0"/>
              </a:spcAft>
              <a:buSzPts val="1600"/>
              <a:buChar char="○"/>
            </a:pPr>
            <a:r>
              <a:rPr lang="zh-TW" sz="1600">
                <a:solidFill>
                  <a:srgbClr val="FF0000"/>
                </a:solidFill>
              </a:rPr>
              <a:t>不接受程式or報告單獨遲交</a:t>
            </a:r>
            <a:endParaRPr sz="1600">
              <a:solidFill>
                <a:srgbClr val="FF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不得遲交超過一天，若有特殊原因請儘速聯絡助教</a:t>
            </a:r>
            <a:endParaRPr sz="1600">
              <a:solidFill>
                <a:srgbClr val="000000"/>
              </a:solidFill>
            </a:endParaRPr>
          </a:p>
          <a:p>
            <a:pPr indent="-330200" lvl="1" marL="914400" marR="0" rtl="0" algn="l">
              <a:lnSpc>
                <a:spcPct val="115000"/>
              </a:lnSpc>
              <a:spcBef>
                <a:spcPts val="0"/>
              </a:spcBef>
              <a:spcAft>
                <a:spcPts val="0"/>
              </a:spcAft>
              <a:buSzPts val="1600"/>
              <a:buChar char="○"/>
            </a:pPr>
            <a:r>
              <a:rPr lang="zh-TW" sz="1600"/>
              <a:t>Github遲交表單: 遲交</a:t>
            </a:r>
            <a:r>
              <a:rPr lang="zh-TW" sz="1600">
                <a:solidFill>
                  <a:srgbClr val="FF0000"/>
                </a:solidFill>
              </a:rPr>
              <a:t>請先上傳遲交檔案</a:t>
            </a:r>
            <a:r>
              <a:rPr lang="zh-TW" sz="1600"/>
              <a:t>至自己的github後</a:t>
            </a:r>
            <a:r>
              <a:rPr lang="zh-TW" sz="1600">
                <a:solidFill>
                  <a:srgbClr val="FF0000"/>
                </a:solidFill>
              </a:rPr>
              <a:t>再填寫遲交表單</a:t>
            </a:r>
            <a:r>
              <a:rPr lang="zh-TW" sz="1600">
                <a:solidFill>
                  <a:srgbClr val="000000"/>
                </a:solidFill>
              </a:rPr>
              <a:t>，助教群會以表單填寫時間作為繳交時間手動clone檔案。</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表單連結：</a:t>
            </a:r>
            <a:r>
              <a:rPr lang="zh-TW" sz="1600" u="sng">
                <a:solidFill>
                  <a:schemeClr val="hlink"/>
                </a:solidFill>
                <a:hlinkClick r:id="rId3"/>
              </a:rPr>
              <a:t>Link</a:t>
            </a:r>
            <a:r>
              <a:rPr lang="zh-TW" sz="1600">
                <a:solidFill>
                  <a:srgbClr val="000000"/>
                </a:solidFill>
              </a:rPr>
              <a:t> </a:t>
            </a:r>
            <a:r>
              <a:rPr lang="zh-TW" sz="1600">
                <a:solidFill>
                  <a:srgbClr val="FF0000"/>
                </a:solidFill>
              </a:rPr>
              <a:t>(遲交才必需填寫)</a:t>
            </a:r>
            <a:endParaRPr sz="1600">
              <a:solidFill>
                <a:srgbClr val="FF0000"/>
              </a:solidFill>
            </a:endParaRPr>
          </a:p>
          <a:p>
            <a:pPr indent="-342900" lvl="0" marL="457200" marR="0" rtl="0" algn="l">
              <a:lnSpc>
                <a:spcPct val="115000"/>
              </a:lnSpc>
              <a:spcBef>
                <a:spcPts val="0"/>
              </a:spcBef>
              <a:spcAft>
                <a:spcPts val="0"/>
              </a:spcAft>
              <a:buClr>
                <a:srgbClr val="000000"/>
              </a:buClr>
              <a:buSzPts val="1800"/>
              <a:buChar char="●"/>
            </a:pPr>
            <a:r>
              <a:rPr lang="zh-TW" sz="1800">
                <a:solidFill>
                  <a:srgbClr val="000000"/>
                </a:solidFill>
              </a:rPr>
              <a:t>Script Error</a:t>
            </a:r>
            <a:endParaRPr sz="18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當</a:t>
            </a:r>
            <a:r>
              <a:rPr lang="zh-TW" sz="1600">
                <a:solidFill>
                  <a:srgbClr val="FF0000"/>
                </a:solidFill>
              </a:rPr>
              <a:t>script格式錯誤</a:t>
            </a:r>
            <a:r>
              <a:rPr lang="zh-TW" sz="1600">
                <a:solidFill>
                  <a:srgbClr val="000000"/>
                </a:solidFill>
              </a:rPr>
              <a:t>，造成助教無法順利執行，請在公告時間內寄信向助教說明，修好之後重新執行所得kaggle部分分數將x0.7。</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可以更改的部分僅限syntax及io的部分，不得改程式邏輯或是演算法，至於其他部分由助教認定為主。</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只能在助教面前更改你的script。</a:t>
            </a:r>
            <a:endParaRPr sz="1600">
              <a:solidFill>
                <a:srgbClr val="000000"/>
              </a:solidFill>
            </a:endParaRPr>
          </a:p>
          <a:p>
            <a:pPr indent="0" lvl="0" marL="0" marR="0" rtl="0" algn="l">
              <a:lnSpc>
                <a:spcPct val="115000"/>
              </a:lnSpc>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其他規定</a:t>
            </a:r>
            <a:r>
              <a:rPr lang="zh-TW"/>
              <a:t> Other Policy</a:t>
            </a:r>
            <a:endParaRPr/>
          </a:p>
        </p:txBody>
      </p:sp>
      <p:sp>
        <p:nvSpPr>
          <p:cNvPr id="217" name="Google Shape;217;p42"/>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Source Code Pro"/>
              <a:buChar char="●"/>
            </a:pPr>
            <a:r>
              <a:rPr lang="zh-TW" sz="1800">
                <a:solidFill>
                  <a:srgbClr val="000000"/>
                </a:solidFill>
              </a:rPr>
              <a:t>Cheating</a:t>
            </a:r>
            <a:endParaRPr sz="18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抄code、抄report （含之前修課同學）</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開設kaggle多重分身帳號註冊competition</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於訓練過程以任何不限定形式接觸到testing data的正確答案</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填寫前人的github repo url</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不得上傳之前的kaggle競賽</a:t>
            </a:r>
            <a:endParaRPr sz="1600">
              <a:solidFill>
                <a:srgbClr val="000000"/>
              </a:solidFill>
            </a:endParaRPr>
          </a:p>
          <a:p>
            <a:pPr indent="-330200" lvl="1" marL="914400" marR="0" rtl="0" algn="l">
              <a:lnSpc>
                <a:spcPct val="115000"/>
              </a:lnSpc>
              <a:spcBef>
                <a:spcPts val="0"/>
              </a:spcBef>
              <a:spcAft>
                <a:spcPts val="0"/>
              </a:spcAft>
              <a:buClr>
                <a:srgbClr val="FF0000"/>
              </a:buClr>
              <a:buSzPts val="1600"/>
              <a:buChar char="○"/>
            </a:pPr>
            <a:r>
              <a:rPr lang="zh-TW" sz="1600">
                <a:solidFill>
                  <a:srgbClr val="FF0000"/>
                </a:solidFill>
              </a:rPr>
              <a:t>教授與助教群保留請同學到辦公室解釋coding作業的權利，請同學務必自愛</a:t>
            </a:r>
            <a:endParaRPr sz="1600">
              <a:solidFill>
                <a:srgbClr val="FF0000"/>
              </a:solidFill>
            </a:endParaRPr>
          </a:p>
          <a:p>
            <a:pPr indent="0" lvl="0" marL="0" marR="0" rtl="0" algn="l">
              <a:lnSpc>
                <a:spcPct val="115000"/>
              </a:lnSpc>
              <a:spcBef>
                <a:spcPts val="1600"/>
              </a:spcBef>
              <a:spcAft>
                <a:spcPts val="0"/>
              </a:spcAft>
              <a:buNone/>
            </a:pPr>
            <a:r>
              <a:t/>
            </a:r>
            <a:endParaRPr sz="1600">
              <a:solidFill>
                <a:srgbClr val="000000"/>
              </a:solidFill>
            </a:endParaRPr>
          </a:p>
          <a:p>
            <a:pPr indent="0" lvl="0" marL="0" marR="0" rtl="0" algn="l">
              <a:lnSpc>
                <a:spcPct val="115000"/>
              </a:lnSpc>
              <a:spcBef>
                <a:spcPts val="1600"/>
              </a:spcBef>
              <a:spcAft>
                <a:spcPts val="1600"/>
              </a:spcAft>
              <a:buNone/>
            </a:pPr>
            <a:r>
              <a:t/>
            </a:r>
            <a:endParaRPr sz="1600"/>
          </a:p>
        </p:txBody>
      </p:sp>
      <p:pic>
        <p:nvPicPr>
          <p:cNvPr id="218" name="Google Shape;218;p42"/>
          <p:cNvPicPr preferRelativeResize="0"/>
          <p:nvPr/>
        </p:nvPicPr>
        <p:blipFill>
          <a:blip r:embed="rId3">
            <a:alphaModFix/>
          </a:blip>
          <a:stretch>
            <a:fillRect/>
          </a:stretch>
        </p:blipFill>
        <p:spPr>
          <a:xfrm>
            <a:off x="5920225" y="621333"/>
            <a:ext cx="2465225" cy="138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2/21</a:t>
            </a:r>
            <a:r>
              <a:rPr lang="zh-TW"/>
              <a:t>手把手教學</a:t>
            </a:r>
            <a:endParaRPr/>
          </a:p>
        </p:txBody>
      </p:sp>
      <p:sp>
        <p:nvSpPr>
          <p:cNvPr id="224" name="Google Shape;224;p43"/>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連結：</a:t>
            </a:r>
            <a:r>
              <a:rPr b="1" lang="zh-TW" u="sng">
                <a:solidFill>
                  <a:schemeClr val="hlink"/>
                </a:solidFill>
                <a:latin typeface="PT Sans Narrow"/>
                <a:ea typeface="PT Sans Narrow"/>
                <a:cs typeface="PT Sans Narrow"/>
                <a:sym typeface="PT Sans Narrow"/>
                <a:hlinkClick r:id="rId3"/>
              </a:rPr>
              <a:t>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a:solidFill>
                  <a:srgbClr val="000000"/>
                </a:solidFill>
              </a:rPr>
              <a:t>Tasks Description</a:t>
            </a:r>
            <a:endParaRPr>
              <a:solidFill>
                <a:srgbClr val="000000"/>
              </a:solidFill>
            </a:endParaRPr>
          </a:p>
          <a:p>
            <a:pPr indent="-342900" lvl="1" marL="914400" rtl="0" algn="l">
              <a:spcBef>
                <a:spcPts val="0"/>
              </a:spcBef>
              <a:spcAft>
                <a:spcPts val="0"/>
              </a:spcAft>
              <a:buClr>
                <a:srgbClr val="000000"/>
              </a:buClr>
              <a:buSzPts val="1800"/>
              <a:buChar char="○"/>
            </a:pPr>
            <a:r>
              <a:rPr lang="zh-TW">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Sample Submission </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Kaggle</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Assignment Regulation </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Grading Policy</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Github</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Report</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Others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67"/>
            <a:ext cx="4178100" cy="41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55555"/>
              </a:buClr>
              <a:buSzPts val="1800"/>
              <a:buChar char="●"/>
            </a:pPr>
            <a:r>
              <a:rPr lang="zh-TW" sz="1800">
                <a:solidFill>
                  <a:srgbClr val="555555"/>
                </a:solidFill>
                <a:highlight>
                  <a:schemeClr val="lt1"/>
                </a:highlight>
              </a:rPr>
              <a:t>本次作業的資料是從行政院環境環保署空氣品質監測網所下載的觀測資料。</a:t>
            </a:r>
            <a:endParaRPr sz="1800">
              <a:solidFill>
                <a:srgbClr val="555555"/>
              </a:solidFill>
              <a:highlight>
                <a:schemeClr val="lt1"/>
              </a:highlight>
            </a:endParaRPr>
          </a:p>
          <a:p>
            <a:pPr indent="-342900" lvl="0" marL="457200" rtl="0" algn="l">
              <a:spcBef>
                <a:spcPts val="0"/>
              </a:spcBef>
              <a:spcAft>
                <a:spcPts val="0"/>
              </a:spcAft>
              <a:buClr>
                <a:srgbClr val="555555"/>
              </a:buClr>
              <a:buSzPts val="1800"/>
              <a:buChar char="●"/>
            </a:pPr>
            <a:r>
              <a:rPr lang="zh-TW" sz="1800">
                <a:solidFill>
                  <a:srgbClr val="555555"/>
                </a:solidFill>
                <a:highlight>
                  <a:schemeClr val="lt1"/>
                </a:highlight>
              </a:rPr>
              <a:t>希望大家能在本作業實作 linear regression 預測出PM2.5的數值。</a:t>
            </a:r>
            <a:endParaRPr sz="1800">
              <a:solidFill>
                <a:srgbClr val="555555"/>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本次作業使用豐原站的觀測記錄，分成train set跟test set，train set是豐原站每個月的前20天所有資料。test set則是從豐原站剩下的資料中取樣出來。</a:t>
            </a:r>
            <a:endParaRPr sz="1800"/>
          </a:p>
          <a:p>
            <a:pPr indent="-342900" lvl="1" marL="914400" rtl="0" algn="l">
              <a:spcBef>
                <a:spcPts val="0"/>
              </a:spcBef>
              <a:spcAft>
                <a:spcPts val="0"/>
              </a:spcAft>
              <a:buSzPts val="1800"/>
              <a:buChar char="○"/>
            </a:pPr>
            <a:r>
              <a:rPr lang="zh-TW"/>
              <a:t>train.csv: </a:t>
            </a:r>
            <a:r>
              <a:rPr lang="zh-TW"/>
              <a:t>每個月前20天的完整資料。</a:t>
            </a:r>
            <a:endParaRPr sz="1800"/>
          </a:p>
          <a:p>
            <a:pPr indent="-342900" lvl="1" marL="914400" rtl="0" algn="l">
              <a:spcBef>
                <a:spcPts val="0"/>
              </a:spcBef>
              <a:spcAft>
                <a:spcPts val="0"/>
              </a:spcAft>
              <a:buSzPts val="1800"/>
              <a:buChar char="○"/>
            </a:pPr>
            <a:r>
              <a:rPr lang="zh-TW"/>
              <a:t>test.csv : </a:t>
            </a:r>
            <a:r>
              <a:rPr lang="zh-TW"/>
              <a:t>從剩下的資料當中取樣出連續的10小時為一筆，前九小時的所有觀測數據當作feature，第十小時的PM2.5當作answer。一共取出240筆不重複的test data，請根據feauure預測這240筆的PM2.5。</a:t>
            </a:r>
            <a:endParaRPr/>
          </a:p>
          <a:p>
            <a:pPr indent="-342900" lvl="0" marL="457200" rtl="0" algn="l">
              <a:spcBef>
                <a:spcPts val="0"/>
              </a:spcBef>
              <a:spcAft>
                <a:spcPts val="0"/>
              </a:spcAft>
              <a:buSzPts val="1800"/>
              <a:buChar char="●"/>
            </a:pPr>
            <a:r>
              <a:rPr lang="zh-TW" sz="1800"/>
              <a:t>Data含有18項觀測數據 </a:t>
            </a:r>
            <a:r>
              <a:rPr lang="zh-TW" sz="1700">
                <a:solidFill>
                  <a:srgbClr val="424242"/>
                </a:solidFill>
              </a:rPr>
              <a:t>AMB_TEMP, CH4, CO, NHMC, NO, NO2, NOx, O3, PM10, PM2.5, RAINFALL, RH, SO2, THC, WD_HR, WIND_DIREC, WIND_SPEED, WS_HR</a:t>
            </a:r>
            <a:r>
              <a:rPr lang="zh-TW" sz="1800">
                <a:solidFill>
                  <a:srgbClr val="424242"/>
                </a:solidFill>
              </a:rPr>
              <a:t>。  </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rPr lang="zh-TW" sz="1800">
                <a:solidFill>
                  <a:srgbClr val="FF0000"/>
                </a:solidFill>
              </a:rPr>
              <a:t>### 到網站上爬出正確資料拿來做參考也將視為作弊，請務必注意!!!</a:t>
            </a:r>
            <a:endParaRPr>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Sample Submission</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sz="1800"/>
              <a:t>預測240筆testing data中的PM2.5值，將預測結果上傳至kaggle</a:t>
            </a:r>
            <a:endParaRPr sz="1800"/>
          </a:p>
          <a:p>
            <a:pPr indent="-330200" lvl="1" marL="914400" rtl="0" algn="l">
              <a:spcBef>
                <a:spcPts val="0"/>
              </a:spcBef>
              <a:spcAft>
                <a:spcPts val="0"/>
              </a:spcAft>
              <a:buClr>
                <a:srgbClr val="000000"/>
              </a:buClr>
              <a:buSzPts val="1600"/>
              <a:buChar char="○"/>
            </a:pPr>
            <a:r>
              <a:rPr lang="zh-TW" sz="1600">
                <a:solidFill>
                  <a:srgbClr val="000000"/>
                </a:solidFill>
              </a:rPr>
              <a:t>Upload format : csv file</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第一行必須是 id,value</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第二行開始，每行分別為id值及預測PM2.5數值，以逗號隔開</a:t>
            </a:r>
            <a:endParaRPr sz="1600">
              <a:solidFill>
                <a:srgbClr val="000000"/>
              </a:solidFill>
            </a:endParaRPr>
          </a:p>
          <a:p>
            <a:pPr indent="-330200" lvl="0" marL="457200" rtl="0" algn="l">
              <a:spcBef>
                <a:spcPts val="0"/>
              </a:spcBef>
              <a:spcAft>
                <a:spcPts val="0"/>
              </a:spcAft>
              <a:buClr>
                <a:srgbClr val="000000"/>
              </a:buClr>
              <a:buSzPts val="1600"/>
              <a:buChar char="●"/>
            </a:pPr>
            <a:r>
              <a:rPr lang="zh-TW" sz="1600">
                <a:solidFill>
                  <a:srgbClr val="000000"/>
                </a:solidFill>
              </a:rPr>
              <a:t>範例格式：</a:t>
            </a:r>
            <a:endParaRPr sz="1600">
              <a:solidFill>
                <a:srgbClr val="000000"/>
              </a:solidFill>
            </a:endParaRPr>
          </a:p>
        </p:txBody>
      </p:sp>
      <p:pic>
        <p:nvPicPr>
          <p:cNvPr id="151" name="Google Shape;151;p31"/>
          <p:cNvPicPr preferRelativeResize="0"/>
          <p:nvPr/>
        </p:nvPicPr>
        <p:blipFill>
          <a:blip r:embed="rId3">
            <a:alphaModFix/>
          </a:blip>
          <a:stretch>
            <a:fillRect/>
          </a:stretch>
        </p:blipFill>
        <p:spPr>
          <a:xfrm>
            <a:off x="2458350" y="3447233"/>
            <a:ext cx="3566700" cy="3039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Info</a:t>
            </a:r>
            <a:endParaRPr/>
          </a:p>
        </p:txBody>
      </p:sp>
      <p:sp>
        <p:nvSpPr>
          <p:cNvPr id="157" name="Google Shape;157;p32"/>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sz="1800"/>
              <a:t>請自行到kaggle創建帳號（</a:t>
            </a:r>
            <a:r>
              <a:rPr lang="zh-TW" sz="1800">
                <a:solidFill>
                  <a:srgbClr val="FF0000"/>
                </a:solidFill>
              </a:rPr>
              <a:t>務必使用ntu信箱</a:t>
            </a:r>
            <a:r>
              <a:rPr lang="zh-TW" sz="1800"/>
              <a:t>）</a:t>
            </a:r>
            <a:endParaRPr sz="1800"/>
          </a:p>
          <a:p>
            <a:pPr indent="-342900" lvl="0" marL="457200" rtl="0" algn="l">
              <a:spcBef>
                <a:spcPts val="0"/>
              </a:spcBef>
              <a:spcAft>
                <a:spcPts val="0"/>
              </a:spcAft>
              <a:buSzPts val="1800"/>
              <a:buChar char="●"/>
            </a:pPr>
            <a:r>
              <a:rPr lang="zh-TW" sz="1800"/>
              <a:t>Link: </a:t>
            </a:r>
            <a:r>
              <a:rPr lang="zh-TW" u="sng">
                <a:solidFill>
                  <a:schemeClr val="hlink"/>
                </a:solidFill>
                <a:hlinkClick r:id="rId3"/>
              </a:rPr>
              <a:t>Machine Learning (2019, SPRING) HW1 - PM2.5 Prediction</a:t>
            </a:r>
            <a:endParaRPr/>
          </a:p>
          <a:p>
            <a:pPr indent="-342900" lvl="0" marL="457200" rtl="0" algn="l">
              <a:spcBef>
                <a:spcPts val="0"/>
              </a:spcBef>
              <a:spcAft>
                <a:spcPts val="0"/>
              </a:spcAft>
              <a:buSzPts val="1800"/>
              <a:buChar char="●"/>
            </a:pPr>
            <a:r>
              <a:rPr lang="zh-TW"/>
              <a:t>個人進行、不須組隊</a:t>
            </a:r>
            <a:endParaRPr/>
          </a:p>
          <a:p>
            <a:pPr indent="-342900" lvl="0" marL="457200" rtl="0" algn="l">
              <a:spcBef>
                <a:spcPts val="0"/>
              </a:spcBef>
              <a:spcAft>
                <a:spcPts val="0"/>
              </a:spcAft>
              <a:buSzPts val="1800"/>
              <a:buChar char="●"/>
            </a:pPr>
            <a:r>
              <a:rPr lang="zh-TW" sz="1800"/>
              <a:t>Team Name: </a:t>
            </a:r>
            <a:endParaRPr sz="1800"/>
          </a:p>
          <a:p>
            <a:pPr indent="-342900" lvl="1" marL="914400" rtl="0" algn="l">
              <a:spcBef>
                <a:spcPts val="0"/>
              </a:spcBef>
              <a:spcAft>
                <a:spcPts val="0"/>
              </a:spcAft>
              <a:buSzPts val="1800"/>
              <a:buChar char="○"/>
            </a:pPr>
            <a:r>
              <a:rPr lang="zh-TW"/>
              <a:t>修課學生：</a:t>
            </a:r>
            <a:r>
              <a:rPr b="1" lang="zh-TW"/>
              <a:t>學號_任意名稱（ex: b08901666_台大谷翔平）</a:t>
            </a:r>
            <a:endParaRPr b="1" sz="1800"/>
          </a:p>
          <a:p>
            <a:pPr indent="-317500" lvl="1" marL="914400" rtl="0" algn="l">
              <a:spcBef>
                <a:spcPts val="0"/>
              </a:spcBef>
              <a:spcAft>
                <a:spcPts val="0"/>
              </a:spcAft>
              <a:buSzPts val="1400"/>
              <a:buChar char="○"/>
            </a:pPr>
            <a:r>
              <a:rPr lang="zh-TW"/>
              <a:t>旁聽：旁聽＿任意名稱</a:t>
            </a:r>
            <a:endParaRPr/>
          </a:p>
          <a:p>
            <a:pPr indent="-342900" lvl="0" marL="457200" rtl="0" algn="l">
              <a:spcBef>
                <a:spcPts val="0"/>
              </a:spcBef>
              <a:spcAft>
                <a:spcPts val="0"/>
              </a:spcAft>
              <a:buSzPts val="1800"/>
              <a:buChar char="●"/>
            </a:pPr>
            <a:r>
              <a:rPr lang="zh-TW" sz="1800"/>
              <a:t>Maximum Daily Submission: 5</a:t>
            </a:r>
            <a:r>
              <a:rPr lang="zh-TW"/>
              <a:t> times</a:t>
            </a:r>
            <a:endParaRPr sz="1800"/>
          </a:p>
          <a:p>
            <a:pPr indent="-342900" lvl="0" marL="457200" rtl="0" algn="l">
              <a:spcBef>
                <a:spcPts val="0"/>
              </a:spcBef>
              <a:spcAft>
                <a:spcPts val="0"/>
              </a:spcAft>
              <a:buClr>
                <a:srgbClr val="FF0000"/>
              </a:buClr>
              <a:buSzPts val="1800"/>
              <a:buChar char="●"/>
            </a:pPr>
            <a:r>
              <a:rPr lang="zh-TW" sz="1800">
                <a:solidFill>
                  <a:srgbClr val="FF0000"/>
                </a:solidFill>
              </a:rPr>
              <a:t>Simple Bonus Deadline: </a:t>
            </a:r>
            <a:r>
              <a:rPr lang="zh-TW">
                <a:solidFill>
                  <a:srgbClr val="FF0000"/>
                </a:solidFill>
              </a:rPr>
              <a:t>02/28</a:t>
            </a:r>
            <a:r>
              <a:rPr lang="zh-TW" sz="1800">
                <a:solidFill>
                  <a:srgbClr val="FF0000"/>
                </a:solidFill>
              </a:rPr>
              <a:t>/201</a:t>
            </a:r>
            <a:r>
              <a:rPr lang="zh-TW">
                <a:solidFill>
                  <a:srgbClr val="FF0000"/>
                </a:solidFill>
              </a:rPr>
              <a:t>9</a:t>
            </a:r>
            <a:r>
              <a:rPr lang="zh-TW" sz="1800">
                <a:solidFill>
                  <a:srgbClr val="FF0000"/>
                </a:solidFill>
              </a:rPr>
              <a:t> 23:59:59  (GMT+8)</a:t>
            </a:r>
            <a:endParaRPr sz="1800">
              <a:solidFill>
                <a:srgbClr val="FF0000"/>
              </a:solidFill>
            </a:endParaRPr>
          </a:p>
          <a:p>
            <a:pPr indent="-342900" lvl="0" marL="457200" rtl="0" algn="l">
              <a:spcBef>
                <a:spcPts val="0"/>
              </a:spcBef>
              <a:spcAft>
                <a:spcPts val="0"/>
              </a:spcAft>
              <a:buClr>
                <a:srgbClr val="FF0000"/>
              </a:buClr>
              <a:buSzPts val="1800"/>
              <a:buChar char="●"/>
            </a:pPr>
            <a:r>
              <a:rPr lang="zh-TW" sz="1800">
                <a:solidFill>
                  <a:srgbClr val="FF0000"/>
                </a:solidFill>
              </a:rPr>
              <a:t>Kaggle Deadline: </a:t>
            </a:r>
            <a:r>
              <a:rPr lang="zh-TW">
                <a:solidFill>
                  <a:srgbClr val="FF0000"/>
                </a:solidFill>
              </a:rPr>
              <a:t>03/07/2019 11:59:59  (GMT+8)</a:t>
            </a:r>
            <a:endParaRPr sz="1800">
              <a:solidFill>
                <a:srgbClr val="FF0000"/>
              </a:solidFill>
            </a:endParaRPr>
          </a:p>
          <a:p>
            <a:pPr indent="-342900" lvl="0" marL="457200" rtl="0" algn="l">
              <a:spcBef>
                <a:spcPts val="0"/>
              </a:spcBef>
              <a:spcAft>
                <a:spcPts val="0"/>
              </a:spcAft>
              <a:buClr>
                <a:srgbClr val="FF0000"/>
              </a:buClr>
              <a:buSzPts val="1800"/>
              <a:buChar char="●"/>
            </a:pPr>
            <a:r>
              <a:rPr lang="zh-TW" sz="1800">
                <a:solidFill>
                  <a:srgbClr val="FF0000"/>
                </a:solidFill>
              </a:rPr>
              <a:t>Github Deadline: </a:t>
            </a:r>
            <a:r>
              <a:rPr lang="zh-TW">
                <a:solidFill>
                  <a:srgbClr val="FF0000"/>
                </a:solidFill>
              </a:rPr>
              <a:t>03/08/2019 23:59:59  (GMT+8)</a:t>
            </a:r>
            <a:endParaRPr>
              <a:solidFill>
                <a:srgbClr val="FF0000"/>
              </a:solidFill>
            </a:endParaRPr>
          </a:p>
          <a:p>
            <a:pPr indent="-342900" lvl="0" marL="457200" rtl="0" algn="l">
              <a:spcBef>
                <a:spcPts val="0"/>
              </a:spcBef>
              <a:spcAft>
                <a:spcPts val="0"/>
              </a:spcAft>
              <a:buClr>
                <a:srgbClr val="000000"/>
              </a:buClr>
              <a:buSzPts val="1800"/>
              <a:buChar char="●"/>
            </a:pPr>
            <a:r>
              <a:rPr lang="zh-TW"/>
              <a:t>test.csv的240筆資料分為：120筆public、120筆private</a:t>
            </a:r>
            <a:endParaRPr>
              <a:solidFill>
                <a:srgbClr val="FF0000"/>
              </a:solidFill>
            </a:endParaRPr>
          </a:p>
          <a:p>
            <a:pPr indent="-342900" lvl="0" marL="457200" rtl="0" algn="l">
              <a:spcBef>
                <a:spcPts val="0"/>
              </a:spcBef>
              <a:spcAft>
                <a:spcPts val="0"/>
              </a:spcAft>
              <a:buSzPts val="1800"/>
              <a:buChar char="●"/>
            </a:pPr>
            <a:r>
              <a:rPr lang="zh-TW" sz="1800"/>
              <a:t>Leaderboard上所顯示為public score，在Kaggle Deadline前可以選擇2份submission作為private score的評分依據。</a:t>
            </a:r>
            <a:endParaRPr sz="1800"/>
          </a:p>
          <a:p>
            <a:pPr indent="-342900" lvl="0" marL="457200" rtl="0" algn="l">
              <a:spcBef>
                <a:spcPts val="0"/>
              </a:spcBef>
              <a:spcAft>
                <a:spcPts val="0"/>
              </a:spcAft>
              <a:buSzPts val="1800"/>
              <a:buChar char="●"/>
            </a:pPr>
            <a:r>
              <a:rPr lang="zh-TW"/>
              <a:t>最後計分排名將將會考慮到public以及private的成績</a:t>
            </a:r>
            <a:endParaRPr/>
          </a:p>
          <a:p>
            <a:pPr indent="0" lvl="0" marL="0" rtl="0" algn="l">
              <a:spcBef>
                <a:spcPts val="1600"/>
              </a:spcBef>
              <a:spcAft>
                <a:spcPts val="0"/>
              </a:spcAft>
              <a:buNone/>
            </a:pPr>
            <a:r>
              <a:t/>
            </a:r>
            <a:endParaRPr sz="700"/>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Baselines</a:t>
            </a:r>
            <a:endParaRPr/>
          </a:p>
        </p:txBody>
      </p:sp>
      <p:sp>
        <p:nvSpPr>
          <p:cNvPr id="163" name="Google Shape;163;p33"/>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t>Public Leaderboard</a:t>
            </a:r>
            <a:endParaRPr sz="2000"/>
          </a:p>
          <a:p>
            <a:pPr indent="-336550" lvl="1" marL="914400" rtl="0" algn="l">
              <a:spcBef>
                <a:spcPts val="0"/>
              </a:spcBef>
              <a:spcAft>
                <a:spcPts val="0"/>
              </a:spcAft>
              <a:buSzPts val="1700"/>
              <a:buChar char="○"/>
            </a:pPr>
            <a:r>
              <a:rPr lang="zh-TW" sz="1700"/>
              <a:t>120</a:t>
            </a:r>
            <a:r>
              <a:rPr lang="zh-TW" sz="1700"/>
              <a:t> out of 240 from the testing dataset</a:t>
            </a:r>
            <a:endParaRPr sz="1700"/>
          </a:p>
          <a:p>
            <a:pPr indent="-336550" lvl="1" marL="914400" rtl="0" algn="l">
              <a:spcBef>
                <a:spcPts val="0"/>
              </a:spcBef>
              <a:spcAft>
                <a:spcPts val="0"/>
              </a:spcAft>
              <a:buSzPts val="1700"/>
              <a:buChar char="○"/>
            </a:pPr>
            <a:r>
              <a:rPr lang="zh-TW" sz="1700"/>
              <a:t>Participants receive instant feedback about their performance.</a:t>
            </a:r>
            <a:endParaRPr sz="1700"/>
          </a:p>
          <a:p>
            <a:pPr indent="-336550" lvl="1" marL="914400" rtl="0" algn="l">
              <a:spcBef>
                <a:spcPts val="0"/>
              </a:spcBef>
              <a:spcAft>
                <a:spcPts val="0"/>
              </a:spcAft>
              <a:buSzPts val="1700"/>
              <a:buChar char="○"/>
            </a:pPr>
            <a:r>
              <a:rPr lang="zh-TW" sz="1700"/>
              <a:t>Be sure not to </a:t>
            </a:r>
            <a:r>
              <a:rPr lang="zh-TW" sz="1700">
                <a:solidFill>
                  <a:srgbClr val="FF0000"/>
                </a:solidFill>
              </a:rPr>
              <a:t>overfit</a:t>
            </a:r>
            <a:r>
              <a:rPr lang="zh-TW" sz="1700"/>
              <a:t> on the public leaderboard.</a:t>
            </a:r>
            <a:endParaRPr sz="1700"/>
          </a:p>
          <a:p>
            <a:pPr indent="-355600" lvl="0" marL="457200" rtl="0" algn="l">
              <a:spcBef>
                <a:spcPts val="0"/>
              </a:spcBef>
              <a:spcAft>
                <a:spcPts val="0"/>
              </a:spcAft>
              <a:buSzPts val="2000"/>
              <a:buChar char="●"/>
            </a:pPr>
            <a:r>
              <a:rPr lang="zh-TW" sz="2000"/>
              <a:t>Private Leaderboard</a:t>
            </a:r>
            <a:endParaRPr sz="2000"/>
          </a:p>
          <a:p>
            <a:pPr indent="-336550" lvl="1" marL="914400" rtl="0" algn="l">
              <a:spcBef>
                <a:spcPts val="0"/>
              </a:spcBef>
              <a:spcAft>
                <a:spcPts val="0"/>
              </a:spcAft>
              <a:buSzPts val="1700"/>
              <a:buChar char="○"/>
            </a:pPr>
            <a:r>
              <a:rPr lang="zh-TW" sz="1700"/>
              <a:t>120 out of 240 from the testing dataset</a:t>
            </a:r>
            <a:endParaRPr sz="1700"/>
          </a:p>
          <a:p>
            <a:pPr indent="-336550" lvl="1" marL="914400" rtl="0" algn="l">
              <a:spcBef>
                <a:spcPts val="0"/>
              </a:spcBef>
              <a:spcAft>
                <a:spcPts val="0"/>
              </a:spcAft>
              <a:buClr>
                <a:srgbClr val="FF0000"/>
              </a:buClr>
              <a:buSzPts val="1700"/>
              <a:buChar char="○"/>
            </a:pPr>
            <a:r>
              <a:rPr lang="zh-TW" sz="1700">
                <a:solidFill>
                  <a:srgbClr val="FF0000"/>
                </a:solidFill>
              </a:rPr>
              <a:t>Remain unknown until the end of the competition.</a:t>
            </a:r>
            <a:endParaRPr sz="17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