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10c33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10c33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10c331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10c331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10c331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10c331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10c331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10c331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10c331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10c331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10c331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610c331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10c331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10c331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10c331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610c331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10c3312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10c3312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kpCXt_RC_AU8LJONWcbx4BtSkBpeV1sh6kOx5IYy3F8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hrc.github.io/Soil-Predictions-MIR/mbl-models.html#modeling-parameters" TargetMode="External"/><Relationship Id="rId4" Type="http://schemas.openxmlformats.org/officeDocument/2006/relationships/hyperlink" Target="https://cran.r-project.org/web/packages/resemble/vignettes/resemble.html#8_Regression" TargetMode="External"/><Relationship Id="rId5" Type="http://schemas.openxmlformats.org/officeDocument/2006/relationships/hyperlink" Target="https://rdrr.io/cran/resemble/man/mbl_control.html" TargetMode="External"/><Relationship Id="rId6" Type="http://schemas.openxmlformats.org/officeDocument/2006/relationships/hyperlink" Target="https://www.rdocumentation.org/packages/resemble/versions/2.0.0/topics/mb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ites.google.com/a/whrc.org/intranet/techtopics/sonicwall-vpn-clients" TargetMode="External"/><Relationship Id="rId4" Type="http://schemas.openxmlformats.org/officeDocument/2006/relationships/hyperlink" Target="http://10.208.52.13:8787" TargetMode="External"/><Relationship Id="rId5" Type="http://schemas.openxmlformats.org/officeDocument/2006/relationships/hyperlink" Target="https://docs.google.com/document/d/1kpCXt_RC_AU8LJONWcbx4BtSkBpeV1sh6kOx5IYy3F8/edit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hyperlink" Target="http://10.208.52.13:3000/?org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4" y="739400"/>
            <a:ext cx="4695775" cy="42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Based Learner (MBL)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31775" y="334675"/>
            <a:ext cx="2945700" cy="21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9900"/>
                </a:highlight>
              </a:rPr>
              <a:t>A local modeling approach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each sample in the </a:t>
            </a:r>
            <a:r>
              <a:rPr lang="en" sz="1600"/>
              <a:t>prediction set</a:t>
            </a:r>
            <a:r>
              <a:rPr lang="en" sz="1600"/>
              <a:t>, mbl finds the samples in the </a:t>
            </a:r>
            <a:r>
              <a:rPr lang="en" sz="1600"/>
              <a:t>reference set</a:t>
            </a:r>
            <a:r>
              <a:rPr b="1" lang="en" sz="1600"/>
              <a:t> </a:t>
            </a:r>
            <a:r>
              <a:rPr lang="en" sz="1600"/>
              <a:t>most similar to the sample at hand, makes a model with these samples, and returns the output prediction</a:t>
            </a:r>
            <a:endParaRPr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325" y="2690000"/>
            <a:ext cx="2118375" cy="19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6517825" y="2877150"/>
            <a:ext cx="1773600" cy="1616100"/>
          </a:xfrm>
          <a:prstGeom prst="ellipse">
            <a:avLst/>
          </a:prstGeom>
          <a:noFill/>
          <a:ln cap="flat" cmpd="sng" w="9525">
            <a:solidFill>
              <a:srgbClr val="00D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163175" y="3408150"/>
            <a:ext cx="58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f1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8575" y="4680400"/>
            <a:ext cx="26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(Alternative- not a local model)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Script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4898" r="5213" t="0"/>
          <a:stretch/>
        </p:blipFill>
        <p:spPr>
          <a:xfrm>
            <a:off x="6812400" y="445025"/>
            <a:ext cx="2088875" cy="388039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6888600" y="68975"/>
            <a:ext cx="20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20 Combinations</a:t>
            </a:r>
            <a:endParaRPr b="1" sz="1600"/>
          </a:p>
        </p:txBody>
      </p:sp>
      <p:sp>
        <p:nvSpPr>
          <p:cNvPr id="68" name="Google Shape;68;p14"/>
          <p:cNvSpPr txBox="1"/>
          <p:nvPr/>
        </p:nvSpPr>
        <p:spPr>
          <a:xfrm>
            <a:off x="271600" y="4183700"/>
            <a:ext cx="80997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 script READ-ME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/mnt/data2/disk1/soilcarbon/crivard/predEnsemble/ensemble_example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72975" y="1017725"/>
            <a:ext cx="5537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5</a:t>
            </a:r>
            <a:r>
              <a:rPr lang="en" sz="2900"/>
              <a:t> 		x 		</a:t>
            </a:r>
            <a:r>
              <a:rPr b="1" lang="en" sz="4100"/>
              <a:t>2</a:t>
            </a:r>
            <a:r>
              <a:rPr lang="en" sz="2900"/>
              <a:t> 		x 		</a:t>
            </a:r>
            <a:r>
              <a:rPr b="1" lang="en" sz="4100"/>
              <a:t>2</a:t>
            </a:r>
            <a:endParaRPr b="1" sz="4100"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1834450"/>
            <a:ext cx="11232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</a:t>
            </a:r>
            <a:r>
              <a:rPr lang="en"/>
              <a:t>determining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55825" y="1834450"/>
            <a:ext cx="11232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use similarity matrix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799950" y="1834450"/>
            <a:ext cx="11232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the local regression models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4925" y="2921600"/>
            <a:ext cx="139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euclid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cosine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79825" y="2921600"/>
            <a:ext cx="15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predictors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586525" y="2921600"/>
            <a:ext cx="15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wapls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Datasets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25" y="2870901"/>
            <a:ext cx="3946175" cy="18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931775" y="334675"/>
            <a:ext cx="2945700" cy="21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local modeling approach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each sample in the </a:t>
            </a:r>
            <a:r>
              <a:rPr b="1" lang="en" sz="1600">
                <a:highlight>
                  <a:srgbClr val="FF9900"/>
                </a:highlight>
              </a:rPr>
              <a:t>prediction set</a:t>
            </a:r>
            <a:r>
              <a:rPr lang="en" sz="1600"/>
              <a:t>, mbl finds the samples in the </a:t>
            </a:r>
            <a:r>
              <a:rPr b="1" lang="en" sz="1600">
                <a:highlight>
                  <a:srgbClr val="FF9900"/>
                </a:highlight>
              </a:rPr>
              <a:t>reference set</a:t>
            </a:r>
            <a:r>
              <a:rPr b="1" lang="en" sz="1600">
                <a:highlight>
                  <a:srgbClr val="FF9900"/>
                </a:highlight>
              </a:rPr>
              <a:t> </a:t>
            </a:r>
            <a:r>
              <a:rPr lang="en" sz="1600"/>
              <a:t>most similar to the sample at hand, makes a model with these samples, and returns the output prediction</a:t>
            </a:r>
            <a:endParaRPr sz="1600"/>
          </a:p>
        </p:txBody>
      </p:sp>
      <p:sp>
        <p:nvSpPr>
          <p:cNvPr id="83" name="Google Shape;83;p15"/>
          <p:cNvSpPr txBox="1"/>
          <p:nvPr/>
        </p:nvSpPr>
        <p:spPr>
          <a:xfrm>
            <a:off x="369425" y="1090350"/>
            <a:ext cx="828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One Spectral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80% calibration (reference set)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20% validation (prediction set)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Two Spectral Libraries: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KSSL library (reference set)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Rodale spectral data (prediction set)</a:t>
            </a:r>
            <a:endParaRPr sz="1600"/>
          </a:p>
        </p:txBody>
      </p:sp>
      <p:sp>
        <p:nvSpPr>
          <p:cNvPr id="84" name="Google Shape;84;p15"/>
          <p:cNvSpPr/>
          <p:nvPr/>
        </p:nvSpPr>
        <p:spPr>
          <a:xfrm rot="10800000">
            <a:off x="4217300" y="3823125"/>
            <a:ext cx="11133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330600" y="3527525"/>
            <a:ext cx="3158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Lab data for your prediction set is </a:t>
            </a:r>
            <a:r>
              <a:rPr b="1" lang="en" sz="1700"/>
              <a:t>not required</a:t>
            </a:r>
            <a:r>
              <a:rPr lang="en" sz="1600"/>
              <a:t>, but useful for validating the model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13175" y="1017725"/>
            <a:ext cx="5127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 does the model determine nearest neighbors?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euclid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cosine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pca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pls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931775" y="334675"/>
            <a:ext cx="2945700" cy="21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local modeling approach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each sample in the </a:t>
            </a:r>
            <a:r>
              <a:rPr lang="en" sz="1600"/>
              <a:t>prediction set, mbl finds the samples in the reference set </a:t>
            </a:r>
            <a:r>
              <a:rPr b="1" lang="en" sz="1600">
                <a:highlight>
                  <a:srgbClr val="FF9900"/>
                </a:highlight>
              </a:rPr>
              <a:t>most similar</a:t>
            </a:r>
            <a:r>
              <a:rPr lang="en" sz="1600"/>
              <a:t> to the sample at</a:t>
            </a:r>
            <a:r>
              <a:rPr lang="en" sz="1600"/>
              <a:t> hand, makes a model with these samples, and returns the output prediction</a:t>
            </a:r>
            <a:endParaRPr sz="1600"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31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Matrix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13175" y="2571750"/>
            <a:ext cx="474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is similarity information used?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matrix is added as a predictor variable when modeling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75" y="2935750"/>
            <a:ext cx="3074275" cy="19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1675075" y="1480975"/>
            <a:ext cx="2404200" cy="1008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918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Ways of measuring distance in multidimensional space</a:t>
            </a:r>
            <a:endParaRPr i="1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17629" l="24558" r="50714" t="60204"/>
          <a:stretch/>
        </p:blipFill>
        <p:spPr>
          <a:xfrm>
            <a:off x="4374900" y="1427175"/>
            <a:ext cx="1261251" cy="1062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>
            <a:off x="5064675" y="2039675"/>
            <a:ext cx="414000" cy="22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8" name="Google Shape;98;p16"/>
          <p:cNvCxnSpPr/>
          <p:nvPr/>
        </p:nvCxnSpPr>
        <p:spPr>
          <a:xfrm flipH="1" rot="10800000">
            <a:off x="5064675" y="1872100"/>
            <a:ext cx="384300" cy="13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391500" y="2141000"/>
            <a:ext cx="5313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Fixed number of neighbors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= seq(40, 100, by = 20)</a:t>
            </a:r>
            <a:endParaRPr sz="18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Fixed distance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k.diss</a:t>
            </a:r>
            <a:r>
              <a:rPr lang="en" sz="18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 = seq(0.3, 1, by=0.1)</a:t>
            </a:r>
            <a:endParaRPr sz="18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Combo of the two</a:t>
            </a:r>
            <a:endParaRPr sz="18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931775" y="334675"/>
            <a:ext cx="2945700" cy="21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local modeling approach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each sample in the </a:t>
            </a:r>
            <a:r>
              <a:rPr lang="en" sz="1600"/>
              <a:t>prediction set,</a:t>
            </a:r>
            <a:r>
              <a:rPr lang="en" sz="1600"/>
              <a:t> mbl </a:t>
            </a:r>
            <a:r>
              <a:rPr b="1" lang="en" sz="1600">
                <a:highlight>
                  <a:srgbClr val="FF9900"/>
                </a:highlight>
              </a:rPr>
              <a:t>finds the samples</a:t>
            </a:r>
            <a:r>
              <a:rPr lang="en" sz="1600"/>
              <a:t> in the </a:t>
            </a:r>
            <a:r>
              <a:rPr lang="en" sz="1600"/>
              <a:t>reference set</a:t>
            </a:r>
            <a:r>
              <a:rPr b="1" lang="en" sz="1600">
                <a:highlight>
                  <a:srgbClr val="FF9900"/>
                </a:highlight>
              </a:rPr>
              <a:t> </a:t>
            </a:r>
            <a:r>
              <a:rPr lang="en" sz="1600"/>
              <a:t>most similar to the sample at hand, makes a model with these samples, and returns the output prediction</a:t>
            </a:r>
            <a:endParaRPr sz="1600"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 selection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91500" y="1077825"/>
            <a:ext cx="52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How many nearest neighbors does the model pick?</a:t>
            </a:r>
            <a:endParaRPr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75" y="1120550"/>
            <a:ext cx="2216125" cy="1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91500" y="1017725"/>
            <a:ext cx="389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PLS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(Partial Least Squares Regression)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WAPLS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(Weighted Average Partial Least Squares Regression)</a:t>
            </a:r>
            <a:endParaRPr sz="1600"/>
          </a:p>
        </p:txBody>
      </p:sp>
      <p:sp>
        <p:nvSpPr>
          <p:cNvPr id="113" name="Google Shape;113;p18"/>
          <p:cNvSpPr txBox="1"/>
          <p:nvPr/>
        </p:nvSpPr>
        <p:spPr>
          <a:xfrm>
            <a:off x="5931775" y="334675"/>
            <a:ext cx="2945700" cy="21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local modeling approach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each sample in the </a:t>
            </a:r>
            <a:r>
              <a:rPr lang="en" sz="1600"/>
              <a:t>prediction set, mbl finds the samples in the reference set </a:t>
            </a:r>
            <a:r>
              <a:rPr lang="en" sz="1600"/>
              <a:t>most similar to the sample at hand,</a:t>
            </a:r>
            <a:r>
              <a:rPr b="1" lang="en" sz="1600">
                <a:highlight>
                  <a:srgbClr val="FF9900"/>
                </a:highlight>
              </a:rPr>
              <a:t> makes a model</a:t>
            </a:r>
            <a:r>
              <a:rPr lang="en" sz="1600"/>
              <a:t> with these samples, and returns the output prediction</a:t>
            </a:r>
            <a:endParaRPr sz="16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modeling</a:t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91500" y="2502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Methods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91500" y="2940675"/>
            <a:ext cx="836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*Uses the nearest neighbors in the calibration set to validate*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NNv</a:t>
            </a:r>
            <a:r>
              <a:rPr lang="en" sz="1800"/>
              <a:t> (leave-nearest-neighbour-out cross validation)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loc_crossval</a:t>
            </a:r>
            <a:r>
              <a:rPr lang="en" sz="1800"/>
              <a:t> (local leave group out cross validation)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none</a:t>
            </a:r>
            <a:r>
              <a:rPr lang="en" sz="1800"/>
              <a:t> (If you chose not to validate the model. This will improve processing speed)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MBL Modeling Resources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/>
              <a:t>Woodwell guide (not updated to resemble 2.0)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 u="sng">
                <a:solidFill>
                  <a:schemeClr val="hlink"/>
                </a:solidFill>
                <a:hlinkClick r:id="rId3"/>
              </a:rPr>
              <a:t>https://whrc.github.io/Soil-Predictions-MIR/mbl-models.html#modeling-parameters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/>
              <a:t>Resemble 2.0 package vignette (updated, very helpful!)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 u="sng">
                <a:solidFill>
                  <a:schemeClr val="hlink"/>
                </a:solidFill>
                <a:hlinkClick r:id="rId4"/>
              </a:rPr>
              <a:t>https://cran.r-project.org/web/packages/resemble/vignettes/resemble.html#8_Regression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/>
              <a:t>mbl_control() function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 u="sng">
                <a:solidFill>
                  <a:schemeClr val="hlink"/>
                </a:solidFill>
                <a:hlinkClick r:id="rId5"/>
              </a:rPr>
              <a:t>https://rdrr.io/cran/resemble/man/mbl_control.html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/>
              <a:t>mbl() function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47" u="sng">
                <a:solidFill>
                  <a:schemeClr val="hlink"/>
                </a:solidFill>
                <a:hlinkClick r:id="rId6"/>
              </a:rPr>
              <a:t>https://www.rdocumentation.org/packages/resemble/versions/2.0.0/topics/mbl</a:t>
            </a:r>
            <a:endParaRPr sz="284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with Resemble 2.0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0" y="1186275"/>
            <a:ext cx="7162349" cy="331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67200" y="4566275"/>
            <a:ext cx="4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(green is code from the old resemble package)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920325"/>
            <a:ext cx="85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Connecting to the VPN with sonic wall connect (Woodwell intranet)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 for RStudio connect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http://10.208.52.13:8787</a:t>
            </a:r>
            <a:endParaRPr sz="1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Example ensemble script (copy to your folder) </a:t>
            </a:r>
            <a:r>
              <a:rPr b="1"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READ-ME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/mnt/data2/disk1/soilcarbon/crivard/predEnsemble/ensemble_example</a:t>
            </a:r>
            <a:endParaRPr sz="11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Using the terminal to submit a kubernetes job </a:t>
            </a:r>
            <a:endParaRPr sz="15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763" y="95050"/>
            <a:ext cx="2195025" cy="1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7">
            <a:alphaModFix/>
          </a:blip>
          <a:srcRect b="36530" l="0" r="0" t="6780"/>
          <a:stretch/>
        </p:blipFill>
        <p:spPr>
          <a:xfrm>
            <a:off x="3898250" y="2516975"/>
            <a:ext cx="2805100" cy="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853700" y="2516975"/>
            <a:ext cx="28647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Move to the node-job directory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c</a:t>
            </a:r>
            <a:r>
              <a:rPr lang="en" sz="1100">
                <a:solidFill>
                  <a:schemeClr val="accent5"/>
                </a:solidFill>
              </a:rPr>
              <a:t>d ~/whrc-hpc/node-job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Run Job </a:t>
            </a:r>
            <a:r>
              <a:rPr i="1" lang="en" sz="1100">
                <a:solidFill>
                  <a:schemeClr val="dk1"/>
                </a:solidFill>
              </a:rPr>
              <a:t>(prompts you to submit)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5"/>
                </a:solidFill>
              </a:rPr>
              <a:t>.</a:t>
            </a:r>
            <a:r>
              <a:rPr lang="en" sz="1100">
                <a:solidFill>
                  <a:schemeClr val="accent5"/>
                </a:solidFill>
              </a:rPr>
              <a:t>/run_job.sh 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/>
              <a:t>Check current jobs running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</a:rPr>
              <a:t>kubectl get pods -n whrc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/>
              <a:t>Check logs/errors to your jobs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</a:rPr>
              <a:t>kubectl logs "pod-name" -n whrc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/>
              <a:t>Delete jobs </a:t>
            </a:r>
            <a:r>
              <a:rPr i="1" lang="en" sz="1100"/>
              <a:t>(frees up space for new jobs)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kubectl delete pods "pod-name" -n whrc</a:t>
            </a:r>
            <a:endParaRPr sz="1100"/>
          </a:p>
        </p:txBody>
      </p:sp>
      <p:sp>
        <p:nvSpPr>
          <p:cNvPr id="139" name="Google Shape;139;p21"/>
          <p:cNvSpPr txBox="1"/>
          <p:nvPr/>
        </p:nvSpPr>
        <p:spPr>
          <a:xfrm>
            <a:off x="431075" y="4112100"/>
            <a:ext cx="60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</p:txBody>
      </p:sp>
      <p:sp>
        <p:nvSpPr>
          <p:cNvPr id="140" name="Google Shape;140;p21"/>
          <p:cNvSpPr/>
          <p:nvPr/>
        </p:nvSpPr>
        <p:spPr>
          <a:xfrm>
            <a:off x="4130850" y="3420400"/>
            <a:ext cx="2423400" cy="131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Site for monitoring CloudOps usage (storage and memory available)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