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305" r:id="rId3"/>
    <p:sldId id="304" r:id="rId4"/>
    <p:sldId id="263" r:id="rId5"/>
    <p:sldId id="261" r:id="rId6"/>
    <p:sldId id="262" r:id="rId7"/>
    <p:sldId id="301" r:id="rId8"/>
    <p:sldId id="319" r:id="rId9"/>
    <p:sldId id="317" r:id="rId10"/>
    <p:sldId id="318" r:id="rId11"/>
    <p:sldId id="316" r:id="rId12"/>
    <p:sldId id="320" r:id="rId13"/>
    <p:sldId id="313" r:id="rId14"/>
    <p:sldId id="267" r:id="rId15"/>
    <p:sldId id="269" r:id="rId16"/>
    <p:sldId id="270" r:id="rId17"/>
    <p:sldId id="324" r:id="rId18"/>
    <p:sldId id="331" r:id="rId19"/>
    <p:sldId id="322" r:id="rId20"/>
    <p:sldId id="315" r:id="rId21"/>
    <p:sldId id="323" r:id="rId22"/>
    <p:sldId id="308" r:id="rId23"/>
    <p:sldId id="303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9CA"/>
    <a:srgbClr val="D9E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E5DDD1-9428-454C-9F00-C915BB92CFA1}">
  <a:tblStyle styleId="{C8E5DDD1-9428-454C-9F00-C915BB92CFA1}" styleName="Table_0">
    <a:wholeTbl>
      <a:tcTxStyle b="off" i="off">
        <a:font>
          <a:latin typeface="Pretendard"/>
          <a:ea typeface="Pretendard"/>
          <a:cs typeface="Pretendar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tcBdr/>
        <a:fill>
          <a:solidFill>
            <a:srgbClr val="CA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retendard"/>
          <a:ea typeface="Pretendard"/>
          <a:cs typeface="Pretendar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Pretendard"/>
          <a:ea typeface="Pretendard"/>
          <a:cs typeface="Pretendar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Pretendard"/>
          <a:ea typeface="Pretendard"/>
          <a:cs typeface="Pretendar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retendard"/>
          <a:ea typeface="Pretendard"/>
          <a:cs typeface="Pretendar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5262" autoAdjust="0"/>
  </p:normalViewPr>
  <p:slideViewPr>
    <p:cSldViewPr snapToGrid="0">
      <p:cViewPr varScale="1">
        <p:scale>
          <a:sx n="107" d="100"/>
          <a:sy n="107" d="100"/>
        </p:scale>
        <p:origin x="16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ofPieChart>
        <c:ofPieType val="bar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8a413180e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8a413180e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4728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8a413180e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8a413180e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939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c81ee7322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4c81ee7322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020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춘천을</a:t>
            </a:r>
            <a:r>
              <a:rPr lang="en-US" dirty="0"/>
              <a:t> </a:t>
            </a:r>
            <a:r>
              <a:rPr lang="en-US" dirty="0" err="1"/>
              <a:t>비교군으로</a:t>
            </a:r>
            <a:r>
              <a:rPr lang="en-US" dirty="0"/>
              <a:t> </a:t>
            </a:r>
            <a:r>
              <a:rPr lang="en-US" dirty="0" err="1"/>
              <a:t>선택한</a:t>
            </a:r>
            <a:r>
              <a:rPr lang="en-US" dirty="0"/>
              <a:t> </a:t>
            </a:r>
            <a:r>
              <a:rPr lang="en-US" dirty="0" err="1"/>
              <a:t>이유:광주와</a:t>
            </a:r>
            <a:r>
              <a:rPr lang="en-US" dirty="0"/>
              <a:t> </a:t>
            </a:r>
            <a:r>
              <a:rPr lang="en-US" dirty="0" err="1"/>
              <a:t>데이터</a:t>
            </a:r>
            <a:r>
              <a:rPr lang="en-US" dirty="0"/>
              <a:t> </a:t>
            </a:r>
            <a:r>
              <a:rPr lang="en-US" dirty="0" err="1"/>
              <a:t>센터의</a:t>
            </a:r>
            <a:r>
              <a:rPr lang="en-US" dirty="0"/>
              <a:t> </a:t>
            </a:r>
            <a:r>
              <a:rPr lang="en-US" dirty="0" err="1"/>
              <a:t>규모가</a:t>
            </a:r>
            <a:r>
              <a:rPr lang="en-US" dirty="0"/>
              <a:t> </a:t>
            </a:r>
            <a:r>
              <a:rPr lang="en-US" dirty="0" err="1"/>
              <a:t>비슷</a:t>
            </a:r>
            <a:r>
              <a:rPr lang="en-US" dirty="0"/>
              <a:t>, 2013년 6월에 </a:t>
            </a:r>
            <a:r>
              <a:rPr lang="en-US" dirty="0" err="1"/>
              <a:t>개관하여</a:t>
            </a:r>
            <a:r>
              <a:rPr lang="en-US" dirty="0"/>
              <a:t> </a:t>
            </a:r>
            <a:r>
              <a:rPr lang="en-US" dirty="0" err="1"/>
              <a:t>사용할</a:t>
            </a:r>
            <a:r>
              <a:rPr lang="en-US" dirty="0"/>
              <a:t> </a:t>
            </a:r>
            <a:r>
              <a:rPr lang="en-US" dirty="0" err="1"/>
              <a:t>데이터</a:t>
            </a:r>
            <a:r>
              <a:rPr lang="en-US" dirty="0"/>
              <a:t> </a:t>
            </a:r>
            <a:r>
              <a:rPr lang="en-US" dirty="0" err="1"/>
              <a:t>충분</a:t>
            </a:r>
            <a:endParaRPr dirty="0"/>
          </a:p>
        </p:txBody>
      </p:sp>
      <p:sp>
        <p:nvSpPr>
          <p:cNvPr id="217" name="Google Shape;2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9611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c81ee7322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춘천 년도별 사용량 합</a:t>
            </a:r>
            <a:endParaRPr/>
          </a:p>
        </p:txBody>
      </p:sp>
      <p:sp>
        <p:nvSpPr>
          <p:cNvPr id="242" name="Google Shape;242;g24c81ee7322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c81ee732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광주 사용량 총합</a:t>
            </a:r>
            <a:endParaRPr/>
          </a:p>
        </p:txBody>
      </p:sp>
      <p:sp>
        <p:nvSpPr>
          <p:cNvPr id="280" name="Google Shape;280;g24c81ee732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a413180e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28a413180e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2101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a413180e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28a413180e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703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c81ee7322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4c81ee7322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662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a413180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a413180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572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4c2425aa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24c2425aa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703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4c2425aa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24c2425aa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897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8561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c81ee7322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4c81ee7322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539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a413180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a413180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90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c81ee7322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c81ee7322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c81ee7322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4c81ee7322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c2425aa2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앞의 슬라이드들 내용 정리/설정한 목표 언급</a:t>
            </a:r>
            <a:endParaRPr/>
          </a:p>
        </p:txBody>
      </p:sp>
      <p:sp>
        <p:nvSpPr>
          <p:cNvPr id="178" name="Google Shape;178;g24c2425aa2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545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c81ee7322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4c81ee7322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1129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8a413180e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8a413180e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28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4F4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7075"/>
            <a:ext cx="12192000" cy="53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550060" y="744450"/>
            <a:ext cx="11091900" cy="1477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spc="-3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데이터</a:t>
            </a:r>
            <a:r>
              <a:rPr lang="en-US" sz="4500" b="1" spc="-3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sz="4500" b="1" spc="-3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센터</a:t>
            </a:r>
            <a:r>
              <a:rPr lang="en-US" sz="4500" b="1" spc="-3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sz="4500" b="1" spc="-3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개관에</a:t>
            </a:r>
            <a:r>
              <a:rPr lang="en-US" sz="4500" b="1" spc="-3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sz="4500" b="1" spc="-3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따른</a:t>
            </a:r>
            <a:endParaRPr sz="4500" b="1" spc="-3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spc="-3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광주</a:t>
            </a:r>
            <a:r>
              <a:rPr lang="en-US" sz="4500" b="1" spc="-3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sz="4500" b="1" spc="-3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전력</a:t>
            </a:r>
            <a:r>
              <a:rPr lang="en-US" sz="4500" b="1" spc="-3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sz="4500" b="1" spc="-3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사용량</a:t>
            </a:r>
            <a:r>
              <a:rPr lang="en-US" sz="4500" b="1" spc="-3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sz="4500" b="1" spc="-3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증가</a:t>
            </a:r>
            <a:r>
              <a:rPr lang="en-US" sz="4500" b="1" spc="-3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sz="4500" b="1" spc="-3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예측</a:t>
            </a:r>
            <a:endParaRPr sz="4500" b="1" i="0" u="none" strike="noStrike" cap="none" spc="-3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5" y="1212980"/>
            <a:ext cx="11105166" cy="51455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8" name="Google Shape;180;p20"/>
          <p:cNvSpPr/>
          <p:nvPr/>
        </p:nvSpPr>
        <p:spPr>
          <a:xfrm>
            <a:off x="495300" y="429505"/>
            <a:ext cx="268605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1;p20"/>
          <p:cNvSpPr txBox="1"/>
          <p:nvPr/>
        </p:nvSpPr>
        <p:spPr>
          <a:xfrm>
            <a:off x="675458" y="492837"/>
            <a:ext cx="201059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Part </a:t>
            </a:r>
            <a:r>
              <a:rPr lang="en-US" b="1" dirty="0" smtClean="0">
                <a:solidFill>
                  <a:schemeClr val="lt1"/>
                </a:solidFill>
                <a:latin typeface="+mn-ea"/>
                <a:ea typeface="+mn-ea"/>
              </a:rPr>
              <a:t>2	</a:t>
            </a:r>
            <a:r>
              <a:rPr lang="ko-KR" altLang="en-US" b="1" dirty="0" smtClean="0">
                <a:solidFill>
                  <a:schemeClr val="lt1"/>
                </a:solidFill>
                <a:latin typeface="+mn-ea"/>
                <a:ea typeface="+mn-ea"/>
              </a:rPr>
              <a:t>논리 모델</a:t>
            </a:r>
            <a:endParaRPr sz="14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382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58" y="1105743"/>
            <a:ext cx="10983103" cy="5228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180;p20"/>
          <p:cNvSpPr/>
          <p:nvPr/>
        </p:nvSpPr>
        <p:spPr>
          <a:xfrm>
            <a:off x="495300" y="429505"/>
            <a:ext cx="268605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1;p20"/>
          <p:cNvSpPr txBox="1"/>
          <p:nvPr/>
        </p:nvSpPr>
        <p:spPr>
          <a:xfrm>
            <a:off x="675458" y="492837"/>
            <a:ext cx="201059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Part </a:t>
            </a:r>
            <a:r>
              <a:rPr lang="en-US" b="1" dirty="0" smtClean="0">
                <a:solidFill>
                  <a:schemeClr val="lt1"/>
                </a:solidFill>
                <a:latin typeface="+mn-ea"/>
                <a:ea typeface="+mn-ea"/>
              </a:rPr>
              <a:t>2	</a:t>
            </a:r>
            <a:r>
              <a:rPr lang="ko-KR" altLang="en-US" b="1" dirty="0" smtClean="0">
                <a:solidFill>
                  <a:schemeClr val="lt1"/>
                </a:solidFill>
                <a:latin typeface="+mn-ea"/>
                <a:ea typeface="+mn-ea"/>
              </a:rPr>
              <a:t>물리 모델</a:t>
            </a:r>
            <a:endParaRPr sz="14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33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0" y="2613600"/>
            <a:ext cx="12192000" cy="1630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557651" y="2734725"/>
            <a:ext cx="1076700" cy="4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Part </a:t>
            </a:r>
            <a:r>
              <a:rPr lang="en-US" sz="2400" dirty="0">
                <a:solidFill>
                  <a:schemeClr val="lt1"/>
                </a:solidFill>
                <a:latin typeface="+mn-ea"/>
                <a:ea typeface="+mn-ea"/>
              </a:rPr>
              <a:t>3</a:t>
            </a:r>
            <a:endParaRPr sz="2400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2883872" y="3304934"/>
            <a:ext cx="6801304" cy="8309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1" smtClean="0">
                <a:solidFill>
                  <a:srgbClr val="F3F3F3"/>
                </a:solidFill>
                <a:latin typeface="+mn-ea"/>
                <a:ea typeface="+mn-ea"/>
              </a:rPr>
              <a:t>자료수집과 데이터 활용</a:t>
            </a:r>
            <a:endParaRPr dirty="0">
              <a:solidFill>
                <a:srgbClr val="F3F3F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074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25" y="1735620"/>
            <a:ext cx="5153025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24;p23"/>
          <p:cNvSpPr txBox="1"/>
          <p:nvPr/>
        </p:nvSpPr>
        <p:spPr>
          <a:xfrm>
            <a:off x="766935" y="1186951"/>
            <a:ext cx="413163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+mn-ea"/>
                <a:ea typeface="+mn-ea"/>
              </a:rPr>
              <a:t>[ </a:t>
            </a:r>
            <a:r>
              <a:rPr lang="en-US" sz="2000" b="1" dirty="0" err="1" smtClean="0">
                <a:solidFill>
                  <a:srgbClr val="262626"/>
                </a:solidFill>
                <a:latin typeface="+mn-ea"/>
                <a:ea typeface="+mn-ea"/>
              </a:rPr>
              <a:t>국내</a:t>
            </a:r>
            <a:r>
              <a:rPr lang="en-US" sz="2000" b="1" dirty="0" smtClean="0">
                <a:solidFill>
                  <a:srgbClr val="262626"/>
                </a:solidFill>
                <a:latin typeface="+mn-ea"/>
                <a:ea typeface="+mn-ea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+mn-ea"/>
                <a:ea typeface="+mn-ea"/>
              </a:rPr>
              <a:t>데이터센터</a:t>
            </a:r>
            <a:r>
              <a:rPr lang="en-US" sz="2000" b="1" dirty="0">
                <a:solidFill>
                  <a:srgbClr val="262626"/>
                </a:solidFill>
                <a:latin typeface="+mn-ea"/>
                <a:ea typeface="+mn-ea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+mn-ea"/>
                <a:ea typeface="+mn-ea"/>
              </a:rPr>
              <a:t>분포</a:t>
            </a:r>
            <a:r>
              <a:rPr lang="en-US" sz="2000" b="1" dirty="0">
                <a:solidFill>
                  <a:srgbClr val="262626"/>
                </a:solidFill>
                <a:latin typeface="+mn-ea"/>
                <a:ea typeface="+mn-ea"/>
              </a:rPr>
              <a:t>(</a:t>
            </a:r>
            <a:r>
              <a:rPr lang="en-US" sz="2000" b="1" dirty="0" err="1">
                <a:solidFill>
                  <a:srgbClr val="262626"/>
                </a:solidFill>
                <a:latin typeface="+mn-ea"/>
                <a:ea typeface="+mn-ea"/>
              </a:rPr>
              <a:t>단위</a:t>
            </a:r>
            <a:r>
              <a:rPr lang="en-US" sz="2000" b="1" dirty="0" smtClean="0">
                <a:solidFill>
                  <a:srgbClr val="262626"/>
                </a:solidFill>
                <a:latin typeface="+mn-ea"/>
                <a:ea typeface="+mn-ea"/>
              </a:rPr>
              <a:t>:%) ]</a:t>
            </a:r>
            <a:endParaRPr sz="2000" b="1" dirty="0">
              <a:solidFill>
                <a:srgbClr val="262626"/>
              </a:solidFill>
              <a:latin typeface="+mn-ea"/>
              <a:ea typeface="+mn-ea"/>
            </a:endParaRPr>
          </a:p>
        </p:txBody>
      </p:sp>
      <p:sp>
        <p:nvSpPr>
          <p:cNvPr id="19" name="Google Shape;224;p23"/>
          <p:cNvSpPr txBox="1"/>
          <p:nvPr/>
        </p:nvSpPr>
        <p:spPr>
          <a:xfrm>
            <a:off x="6466114" y="3879916"/>
            <a:ext cx="4991878" cy="20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262626"/>
                </a:solidFill>
                <a:latin typeface="+mn-ea"/>
                <a:ea typeface="+mn-ea"/>
              </a:rPr>
              <a:t>&lt; </a:t>
            </a:r>
            <a:r>
              <a:rPr lang="ko-KR" altLang="en-US" sz="2000" b="1" dirty="0" smtClean="0">
                <a:solidFill>
                  <a:srgbClr val="262626"/>
                </a:solidFill>
                <a:latin typeface="+mn-ea"/>
                <a:ea typeface="+mn-ea"/>
              </a:rPr>
              <a:t>춘천 각 데이터센터 </a:t>
            </a:r>
            <a:r>
              <a:rPr lang="en-US" altLang="ko-KR" sz="2000" b="1" dirty="0" smtClean="0">
                <a:solidFill>
                  <a:srgbClr val="262626"/>
                </a:solidFill>
                <a:latin typeface="+mn-ea"/>
                <a:ea typeface="+mn-ea"/>
              </a:rPr>
              <a:t>&gt;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262626"/>
              </a:solidFill>
              <a:latin typeface="+mn-ea"/>
              <a:ea typeface="+mn-ea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srgbClr val="262626"/>
                </a:solidFill>
                <a:latin typeface="+mn-ea"/>
                <a:ea typeface="+mn-ea"/>
              </a:rPr>
              <a:t>- </a:t>
            </a:r>
            <a:r>
              <a:rPr lang="ko-KR" altLang="en-US" sz="1800" dirty="0" smtClean="0">
                <a:solidFill>
                  <a:srgbClr val="262626"/>
                </a:solidFill>
                <a:latin typeface="+mn-ea"/>
                <a:ea typeface="+mn-ea"/>
              </a:rPr>
              <a:t>네이버가 구축한 자체 데이터센터 </a:t>
            </a:r>
            <a:endParaRPr lang="en-US" altLang="ko-KR" sz="1800" dirty="0" smtClean="0">
              <a:solidFill>
                <a:srgbClr val="262626"/>
              </a:solidFill>
              <a:latin typeface="+mn-ea"/>
              <a:ea typeface="+mn-ea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srgbClr val="262626"/>
                </a:solidFill>
                <a:latin typeface="+mn-ea"/>
                <a:ea typeface="+mn-ea"/>
              </a:rPr>
              <a:t>- 2013</a:t>
            </a:r>
            <a:r>
              <a:rPr lang="ko-KR" altLang="en-US" sz="1800" dirty="0" smtClean="0">
                <a:solidFill>
                  <a:srgbClr val="262626"/>
                </a:solidFill>
                <a:latin typeface="+mn-ea"/>
                <a:ea typeface="+mn-ea"/>
              </a:rPr>
              <a:t>년 </a:t>
            </a:r>
            <a:r>
              <a:rPr lang="en-US" altLang="ko-KR" sz="1800" dirty="0" smtClean="0">
                <a:solidFill>
                  <a:srgbClr val="262626"/>
                </a:solidFill>
                <a:latin typeface="+mn-ea"/>
                <a:ea typeface="+mn-ea"/>
              </a:rPr>
              <a:t>6</a:t>
            </a:r>
            <a:r>
              <a:rPr lang="ko-KR" altLang="en-US" sz="1800" dirty="0" smtClean="0">
                <a:solidFill>
                  <a:srgbClr val="262626"/>
                </a:solidFill>
                <a:latin typeface="+mn-ea"/>
                <a:ea typeface="+mn-ea"/>
              </a:rPr>
              <a:t>월 가동 시작</a:t>
            </a:r>
            <a:r>
              <a:rPr lang="en-US" altLang="ko-KR" sz="1800" dirty="0" smtClean="0">
                <a:solidFill>
                  <a:srgbClr val="262626"/>
                </a:solidFill>
                <a:latin typeface="+mn-ea"/>
                <a:ea typeface="+mn-ea"/>
              </a:rPr>
              <a:t>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rgbClr val="262626"/>
                </a:solidFill>
                <a:latin typeface="+mn-ea"/>
                <a:ea typeface="+mn-ea"/>
              </a:rPr>
              <a:t>- </a:t>
            </a:r>
            <a:r>
              <a:rPr lang="ko-KR" altLang="en-US" sz="1800" dirty="0" smtClean="0">
                <a:solidFill>
                  <a:srgbClr val="262626"/>
                </a:solidFill>
                <a:latin typeface="+mn-ea"/>
                <a:ea typeface="+mn-ea"/>
              </a:rPr>
              <a:t>축구장 </a:t>
            </a:r>
            <a:r>
              <a:rPr lang="en-US" altLang="ko-KR" sz="1800" dirty="0" smtClean="0">
                <a:solidFill>
                  <a:srgbClr val="262626"/>
                </a:solidFill>
                <a:latin typeface="+mn-ea"/>
                <a:ea typeface="+mn-ea"/>
              </a:rPr>
              <a:t>7</a:t>
            </a:r>
            <a:r>
              <a:rPr lang="ko-KR" altLang="en-US" sz="1800" dirty="0" smtClean="0">
                <a:solidFill>
                  <a:srgbClr val="262626"/>
                </a:solidFill>
                <a:latin typeface="+mn-ea"/>
                <a:ea typeface="+mn-ea"/>
              </a:rPr>
              <a:t>개 크기인 총 면적 </a:t>
            </a:r>
            <a:r>
              <a:rPr lang="en-US" altLang="ko-KR" sz="1800" dirty="0" smtClean="0">
                <a:solidFill>
                  <a:srgbClr val="262626"/>
                </a:solidFill>
                <a:latin typeface="+mn-ea"/>
                <a:ea typeface="+mn-ea"/>
              </a:rPr>
              <a:t>46850m^2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srgbClr val="262626"/>
                </a:solidFill>
                <a:latin typeface="+mn-ea"/>
                <a:ea typeface="+mn-ea"/>
              </a:rPr>
              <a:t>- </a:t>
            </a:r>
            <a:r>
              <a:rPr lang="ko-KR" altLang="en-US" sz="1800" dirty="0" smtClean="0">
                <a:solidFill>
                  <a:srgbClr val="262626"/>
                </a:solidFill>
                <a:latin typeface="+mn-ea"/>
                <a:ea typeface="+mn-ea"/>
              </a:rPr>
              <a:t>약 </a:t>
            </a:r>
            <a:r>
              <a:rPr lang="en-US" altLang="ko-KR" sz="1800" dirty="0" smtClean="0">
                <a:solidFill>
                  <a:srgbClr val="262626"/>
                </a:solidFill>
                <a:latin typeface="+mn-ea"/>
                <a:ea typeface="+mn-ea"/>
              </a:rPr>
              <a:t>10</a:t>
            </a:r>
            <a:r>
              <a:rPr lang="ko-KR" altLang="en-US" sz="1800" dirty="0" smtClean="0">
                <a:solidFill>
                  <a:srgbClr val="262626"/>
                </a:solidFill>
                <a:latin typeface="+mn-ea"/>
                <a:ea typeface="+mn-ea"/>
              </a:rPr>
              <a:t>만 유닛의 서버를 보유</a:t>
            </a:r>
            <a:endParaRPr lang="en-US" altLang="ko-KR" sz="1800" dirty="0" smtClean="0">
              <a:solidFill>
                <a:srgbClr val="262626"/>
              </a:solidFill>
              <a:latin typeface="+mn-ea"/>
              <a:ea typeface="+mn-ea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srgbClr val="262626"/>
                </a:solidFill>
                <a:latin typeface="+mn-ea"/>
                <a:ea typeface="+mn-ea"/>
              </a:rPr>
              <a:t>- </a:t>
            </a:r>
            <a:r>
              <a:rPr lang="ko-KR" altLang="en-US" sz="1800" dirty="0" smtClean="0">
                <a:solidFill>
                  <a:srgbClr val="262626"/>
                </a:solidFill>
                <a:latin typeface="+mn-ea"/>
                <a:ea typeface="+mn-ea"/>
              </a:rPr>
              <a:t>비수도권으로는 최대 규모</a:t>
            </a:r>
            <a:endParaRPr sz="1800" dirty="0">
              <a:solidFill>
                <a:srgbClr val="262626"/>
              </a:solidFill>
              <a:latin typeface="+mn-ea"/>
              <a:ea typeface="+mn-ea"/>
            </a:endParaRPr>
          </a:p>
        </p:txBody>
      </p:sp>
      <p:pic>
        <p:nvPicPr>
          <p:cNvPr id="20" name="Picture 2" descr="https://search.pstatic.net/common/?src=http%3A%2F%2Fimgnews.naver.net%2Fimage%2F025%2F2019%2F09%2F27%2F0002940718_001_20190927182810748.jpg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474" y="1186951"/>
            <a:ext cx="4331761" cy="252478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연결선 20"/>
          <p:cNvCxnSpPr/>
          <p:nvPr/>
        </p:nvCxnSpPr>
        <p:spPr>
          <a:xfrm flipV="1">
            <a:off x="6687682" y="4918199"/>
            <a:ext cx="245565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Google Shape;180;p20"/>
          <p:cNvSpPr/>
          <p:nvPr/>
        </p:nvSpPr>
        <p:spPr>
          <a:xfrm>
            <a:off x="495300" y="429505"/>
            <a:ext cx="268605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3" name="Google Shape;181;p20"/>
          <p:cNvSpPr txBox="1"/>
          <p:nvPr/>
        </p:nvSpPr>
        <p:spPr>
          <a:xfrm>
            <a:off x="675458" y="492837"/>
            <a:ext cx="201059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  <a:latin typeface="+mn-ea"/>
                <a:ea typeface="+mn-ea"/>
              </a:rPr>
              <a:t>3</a:t>
            </a:r>
            <a:r>
              <a:rPr lang="en-US" b="1" dirty="0" smtClean="0">
                <a:solidFill>
                  <a:schemeClr val="lt1"/>
                </a:solidFill>
                <a:latin typeface="+mn-ea"/>
                <a:ea typeface="+mn-ea"/>
              </a:rPr>
              <a:t>	</a:t>
            </a:r>
            <a:r>
              <a:rPr lang="ko-KR" altLang="en-US" b="1" dirty="0" smtClean="0">
                <a:solidFill>
                  <a:schemeClr val="lt1"/>
                </a:solidFill>
                <a:latin typeface="+mn-ea"/>
                <a:ea typeface="+mn-ea"/>
              </a:rPr>
              <a:t>자료수집</a:t>
            </a:r>
            <a:endParaRPr sz="14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894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1288042"/>
            <a:ext cx="5000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&lt; 2012-2016 </a:t>
            </a:r>
            <a:r>
              <a:rPr lang="ko-KR" altLang="en-US" sz="2000" b="1" dirty="0" smtClean="0">
                <a:latin typeface="+mn-ea"/>
                <a:ea typeface="+mn-ea"/>
              </a:rPr>
              <a:t>춘천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일반용 전력 사용량 </a:t>
            </a:r>
            <a:r>
              <a:rPr lang="en-US" altLang="ko-KR" sz="2000" b="1" dirty="0" smtClean="0">
                <a:latin typeface="+mn-ea"/>
                <a:ea typeface="+mn-ea"/>
              </a:rPr>
              <a:t>&gt;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839946"/>
            <a:ext cx="5000431" cy="2380146"/>
          </a:xfrm>
          <a:prstGeom prst="rect">
            <a:avLst/>
          </a:prstGeom>
        </p:spPr>
      </p:pic>
      <p:pic>
        <p:nvPicPr>
          <p:cNvPr id="7" name="Google Shape;2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936" y="4707410"/>
            <a:ext cx="4206746" cy="9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943211" y="1288042"/>
            <a:ext cx="5817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&lt; 2012-2016 </a:t>
            </a:r>
            <a:r>
              <a:rPr lang="ko-KR" altLang="en-US" sz="2000" b="1" dirty="0" smtClean="0">
                <a:latin typeface="+mn-ea"/>
                <a:ea typeface="+mn-ea"/>
              </a:rPr>
              <a:t>춘천 일반용 전력 사용량 증가율 </a:t>
            </a:r>
            <a:r>
              <a:rPr lang="en-US" altLang="ko-KR" sz="2000" b="1" dirty="0" smtClean="0">
                <a:latin typeface="+mn-ea"/>
                <a:ea typeface="+mn-ea"/>
              </a:rPr>
              <a:t>&gt;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2583" y="5691102"/>
            <a:ext cx="193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+mn-ea"/>
                <a:ea typeface="+mn-ea"/>
              </a:rPr>
              <a:t>&lt; </a:t>
            </a:r>
            <a:r>
              <a:rPr lang="ko-KR" altLang="en-US" sz="1800" dirty="0" smtClean="0">
                <a:latin typeface="+mn-ea"/>
                <a:ea typeface="+mn-ea"/>
              </a:rPr>
              <a:t>증가율 수식 </a:t>
            </a:r>
            <a:r>
              <a:rPr lang="en-US" altLang="ko-KR" sz="1800" dirty="0" smtClean="0">
                <a:latin typeface="+mn-ea"/>
                <a:ea typeface="+mn-ea"/>
              </a:rPr>
              <a:t>&gt;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406" y="1839946"/>
            <a:ext cx="5191302" cy="2380145"/>
          </a:xfrm>
          <a:prstGeom prst="rect">
            <a:avLst/>
          </a:prstGeom>
        </p:spPr>
      </p:pic>
      <p:sp>
        <p:nvSpPr>
          <p:cNvPr id="12" name="Google Shape;180;p20"/>
          <p:cNvSpPr/>
          <p:nvPr/>
        </p:nvSpPr>
        <p:spPr>
          <a:xfrm>
            <a:off x="495300" y="429505"/>
            <a:ext cx="268605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3" name="Google Shape;181;p20"/>
          <p:cNvSpPr txBox="1"/>
          <p:nvPr/>
        </p:nvSpPr>
        <p:spPr>
          <a:xfrm>
            <a:off x="675458" y="492837"/>
            <a:ext cx="222014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  <a:latin typeface="+mn-ea"/>
                <a:ea typeface="+mn-ea"/>
              </a:rPr>
              <a:t>3</a:t>
            </a:r>
            <a:r>
              <a:rPr lang="en-US" b="1" dirty="0" smtClean="0">
                <a:solidFill>
                  <a:schemeClr val="lt1"/>
                </a:solidFill>
                <a:latin typeface="+mn-ea"/>
                <a:ea typeface="+mn-ea"/>
              </a:rPr>
              <a:t>	</a:t>
            </a:r>
            <a:r>
              <a:rPr lang="ko-KR" altLang="en-US" b="1" dirty="0" smtClean="0">
                <a:solidFill>
                  <a:schemeClr val="lt1"/>
                </a:solidFill>
                <a:latin typeface="+mn-ea"/>
                <a:ea typeface="+mn-ea"/>
              </a:rPr>
              <a:t>데이터 활용</a:t>
            </a:r>
            <a:endParaRPr sz="14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908" y="1362902"/>
            <a:ext cx="7817650" cy="51775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2533963" y="938553"/>
            <a:ext cx="73100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&lt; 2012-2016 </a:t>
            </a:r>
            <a:r>
              <a:rPr lang="ko-KR" altLang="en-US" sz="2000" b="1" dirty="0" smtClean="0">
                <a:latin typeface="+mn-ea"/>
                <a:ea typeface="+mn-ea"/>
              </a:rPr>
              <a:t>춘천 일반용 전력 사용량 </a:t>
            </a:r>
            <a:r>
              <a:rPr lang="ko-KR" altLang="en-US" sz="2000" b="1" dirty="0" err="1" smtClean="0">
                <a:latin typeface="+mn-ea"/>
                <a:ea typeface="+mn-ea"/>
              </a:rPr>
              <a:t>증가추이</a:t>
            </a:r>
            <a:r>
              <a:rPr lang="ko-KR" altLang="en-US" sz="2000" b="1" dirty="0" smtClean="0">
                <a:latin typeface="+mn-ea"/>
                <a:ea typeface="+mn-ea"/>
              </a:rPr>
              <a:t> 및 증가율 </a:t>
            </a:r>
            <a:r>
              <a:rPr lang="en-US" altLang="ko-KR" sz="2000" b="1" dirty="0" smtClean="0">
                <a:latin typeface="+mn-ea"/>
                <a:ea typeface="+mn-ea"/>
              </a:rPr>
              <a:t>&gt;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19" name="Google Shape;306;p30"/>
          <p:cNvGrpSpPr/>
          <p:nvPr/>
        </p:nvGrpSpPr>
        <p:grpSpPr>
          <a:xfrm>
            <a:off x="4699896" y="5001407"/>
            <a:ext cx="1348504" cy="1161900"/>
            <a:chOff x="2663340" y="5095075"/>
            <a:chExt cx="1348504" cy="1161900"/>
          </a:xfrm>
        </p:grpSpPr>
        <p:sp>
          <p:nvSpPr>
            <p:cNvPr id="20" name="Google Shape;307;p30"/>
            <p:cNvSpPr/>
            <p:nvPr/>
          </p:nvSpPr>
          <p:spPr>
            <a:xfrm rot="-1972838">
              <a:off x="2636369" y="5661434"/>
              <a:ext cx="965940" cy="1857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2CC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Google Shape;308;p30"/>
            <p:cNvSpPr txBox="1"/>
            <p:nvPr/>
          </p:nvSpPr>
          <p:spPr>
            <a:xfrm rot="-2090248">
              <a:off x="2699782" y="5412129"/>
              <a:ext cx="1275622" cy="527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rgbClr val="38761D"/>
                  </a:solidFill>
                  <a:latin typeface="+mn-ea"/>
                  <a:ea typeface="+mn-ea"/>
                  <a:cs typeface="Comic Sans MS"/>
                  <a:sym typeface="Comic Sans MS"/>
                </a:rPr>
                <a:t>3.79521</a:t>
              </a:r>
              <a:endParaRPr sz="1300" b="1" dirty="0">
                <a:solidFill>
                  <a:srgbClr val="38761D"/>
                </a:solidFill>
                <a:latin typeface="+mn-ea"/>
                <a:ea typeface="+mn-ea"/>
                <a:cs typeface="Comic Sans MS"/>
                <a:sym typeface="Comic Sans MS"/>
              </a:endParaRPr>
            </a:p>
          </p:txBody>
        </p:sp>
      </p:grpSp>
      <p:grpSp>
        <p:nvGrpSpPr>
          <p:cNvPr id="22" name="Google Shape;309;p30"/>
          <p:cNvGrpSpPr/>
          <p:nvPr/>
        </p:nvGrpSpPr>
        <p:grpSpPr>
          <a:xfrm rot="-755942">
            <a:off x="7264663" y="3249074"/>
            <a:ext cx="1348338" cy="1161757"/>
            <a:chOff x="2663340" y="5095075"/>
            <a:chExt cx="1348504" cy="1161900"/>
          </a:xfrm>
        </p:grpSpPr>
        <p:sp>
          <p:nvSpPr>
            <p:cNvPr id="23" name="Google Shape;310;p30"/>
            <p:cNvSpPr/>
            <p:nvPr/>
          </p:nvSpPr>
          <p:spPr>
            <a:xfrm rot="-1972838">
              <a:off x="2636369" y="5661434"/>
              <a:ext cx="965940" cy="1857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2CC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Google Shape;311;p30"/>
            <p:cNvSpPr txBox="1"/>
            <p:nvPr/>
          </p:nvSpPr>
          <p:spPr>
            <a:xfrm rot="-2090248">
              <a:off x="2699782" y="5412129"/>
              <a:ext cx="1275622" cy="527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rgbClr val="38761D"/>
                  </a:solidFill>
                  <a:latin typeface="+mn-ea"/>
                  <a:ea typeface="+mn-ea"/>
                  <a:cs typeface="Comic Sans MS"/>
                  <a:sym typeface="Comic Sans MS"/>
                </a:rPr>
                <a:t>5.46125</a:t>
              </a:r>
              <a:endParaRPr sz="1300" b="1">
                <a:solidFill>
                  <a:srgbClr val="38761D"/>
                </a:solidFill>
                <a:latin typeface="+mn-ea"/>
                <a:ea typeface="+mn-ea"/>
                <a:cs typeface="Comic Sans MS"/>
                <a:sym typeface="Comic Sans MS"/>
              </a:endParaRPr>
            </a:p>
          </p:txBody>
        </p:sp>
      </p:grpSp>
      <p:grpSp>
        <p:nvGrpSpPr>
          <p:cNvPr id="25" name="Google Shape;312;p30"/>
          <p:cNvGrpSpPr/>
          <p:nvPr/>
        </p:nvGrpSpPr>
        <p:grpSpPr>
          <a:xfrm rot="-881779">
            <a:off x="8600515" y="1932988"/>
            <a:ext cx="1386537" cy="1161919"/>
            <a:chOff x="2663340" y="5113767"/>
            <a:chExt cx="1386514" cy="1161900"/>
          </a:xfrm>
        </p:grpSpPr>
        <p:sp>
          <p:nvSpPr>
            <p:cNvPr id="26" name="Google Shape;313;p30"/>
            <p:cNvSpPr/>
            <p:nvPr/>
          </p:nvSpPr>
          <p:spPr>
            <a:xfrm rot="-1972838">
              <a:off x="2636369" y="5661434"/>
              <a:ext cx="965940" cy="1857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2CC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Google Shape;314;p30"/>
            <p:cNvSpPr txBox="1"/>
            <p:nvPr/>
          </p:nvSpPr>
          <p:spPr>
            <a:xfrm rot="-2090248">
              <a:off x="2737792" y="5430821"/>
              <a:ext cx="1275622" cy="527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rgbClr val="38761D"/>
                  </a:solidFill>
                  <a:latin typeface="+mn-ea"/>
                  <a:ea typeface="+mn-ea"/>
                  <a:cs typeface="Comic Sans MS"/>
                  <a:sym typeface="Comic Sans MS"/>
                </a:rPr>
                <a:t>5.87497</a:t>
              </a:r>
              <a:endParaRPr sz="1300" b="1" dirty="0">
                <a:solidFill>
                  <a:srgbClr val="38761D"/>
                </a:solidFill>
                <a:latin typeface="+mn-ea"/>
                <a:ea typeface="+mn-ea"/>
                <a:cs typeface="Comic Sans MS"/>
                <a:sym typeface="Comic Sans MS"/>
              </a:endParaRPr>
            </a:p>
          </p:txBody>
        </p:sp>
      </p:grpSp>
      <p:grpSp>
        <p:nvGrpSpPr>
          <p:cNvPr id="28" name="Google Shape;315;p30"/>
          <p:cNvGrpSpPr/>
          <p:nvPr/>
        </p:nvGrpSpPr>
        <p:grpSpPr>
          <a:xfrm rot="160603">
            <a:off x="5996323" y="4259942"/>
            <a:ext cx="1348492" cy="1161890"/>
            <a:chOff x="2663340" y="5095075"/>
            <a:chExt cx="1348504" cy="1161900"/>
          </a:xfrm>
        </p:grpSpPr>
        <p:sp>
          <p:nvSpPr>
            <p:cNvPr id="29" name="Google Shape;316;p30"/>
            <p:cNvSpPr/>
            <p:nvPr/>
          </p:nvSpPr>
          <p:spPr>
            <a:xfrm rot="-1972838">
              <a:off x="2636369" y="5661434"/>
              <a:ext cx="965940" cy="1857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2CC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Google Shape;317;p30"/>
            <p:cNvSpPr txBox="1"/>
            <p:nvPr/>
          </p:nvSpPr>
          <p:spPr>
            <a:xfrm rot="-2090248">
              <a:off x="2699782" y="5412129"/>
              <a:ext cx="1275622" cy="527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rgbClr val="38761D"/>
                  </a:solidFill>
                  <a:latin typeface="+mn-ea"/>
                  <a:ea typeface="+mn-ea"/>
                  <a:cs typeface="Comic Sans MS"/>
                  <a:sym typeface="Comic Sans MS"/>
                </a:rPr>
                <a:t>3.27196</a:t>
              </a:r>
              <a:endParaRPr sz="1300" b="1" dirty="0">
                <a:solidFill>
                  <a:srgbClr val="38761D"/>
                </a:solidFill>
                <a:latin typeface="+mn-ea"/>
                <a:ea typeface="+mn-ea"/>
                <a:cs typeface="Comic Sans MS"/>
                <a:sym typeface="Comic Sans MS"/>
              </a:endParaRPr>
            </a:p>
          </p:txBody>
        </p:sp>
      </p:grpSp>
      <p:sp>
        <p:nvSpPr>
          <p:cNvPr id="31" name="Google Shape;180;p20"/>
          <p:cNvSpPr/>
          <p:nvPr/>
        </p:nvSpPr>
        <p:spPr>
          <a:xfrm>
            <a:off x="495300" y="429505"/>
            <a:ext cx="268605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2" name="Google Shape;181;p20"/>
          <p:cNvSpPr txBox="1"/>
          <p:nvPr/>
        </p:nvSpPr>
        <p:spPr>
          <a:xfrm>
            <a:off x="675458" y="492837"/>
            <a:ext cx="22130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  <a:latin typeface="+mn-ea"/>
                <a:ea typeface="+mn-ea"/>
              </a:rPr>
              <a:t>3</a:t>
            </a:r>
            <a:r>
              <a:rPr lang="en-US" b="1" dirty="0" smtClean="0">
                <a:solidFill>
                  <a:schemeClr val="lt1"/>
                </a:solidFill>
                <a:latin typeface="+mn-ea"/>
                <a:ea typeface="+mn-ea"/>
              </a:rPr>
              <a:t>	</a:t>
            </a:r>
            <a:r>
              <a:rPr lang="ko-KR" altLang="en-US" b="1" dirty="0" smtClean="0">
                <a:solidFill>
                  <a:schemeClr val="lt1"/>
                </a:solidFill>
                <a:latin typeface="+mn-ea"/>
                <a:ea typeface="+mn-ea"/>
              </a:rPr>
              <a:t>데이터 활용</a:t>
            </a:r>
            <a:endParaRPr sz="14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60236726"/>
              </p:ext>
            </p:extLst>
          </p:nvPr>
        </p:nvGraphicFramePr>
        <p:xfrm>
          <a:off x="2062733" y="114630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/>
        </p:nvSpPr>
        <p:spPr>
          <a:xfrm>
            <a:off x="1554981" y="436150"/>
            <a:ext cx="27111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+mn-ea"/>
                <a:ea typeface="+mn-ea"/>
              </a:rPr>
              <a:t>데이터 활용</a:t>
            </a:r>
            <a:endParaRPr>
              <a:solidFill>
                <a:schemeClr val="lt1"/>
              </a:solidFill>
              <a:latin typeface="+mn-ea"/>
              <a:ea typeface="+mn-ea"/>
            </a:endParaRPr>
          </a:p>
        </p:txBody>
      </p:sp>
      <p:pic>
        <p:nvPicPr>
          <p:cNvPr id="10" name="Google Shape;3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671" y="1371600"/>
            <a:ext cx="7890145" cy="507201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1" name="Google Shape;306;p30"/>
          <p:cNvGrpSpPr/>
          <p:nvPr/>
        </p:nvGrpSpPr>
        <p:grpSpPr>
          <a:xfrm>
            <a:off x="4644266" y="4898144"/>
            <a:ext cx="1348504" cy="1161900"/>
            <a:chOff x="2663340" y="5095075"/>
            <a:chExt cx="1348504" cy="1161900"/>
          </a:xfrm>
        </p:grpSpPr>
        <p:sp>
          <p:nvSpPr>
            <p:cNvPr id="12" name="Google Shape;307;p30"/>
            <p:cNvSpPr/>
            <p:nvPr/>
          </p:nvSpPr>
          <p:spPr>
            <a:xfrm rot="-1972838">
              <a:off x="2636369" y="5661434"/>
              <a:ext cx="965940" cy="1857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2CC"/>
                </a:solidFill>
              </a:endParaRPr>
            </a:p>
          </p:txBody>
        </p:sp>
        <p:sp>
          <p:nvSpPr>
            <p:cNvPr id="13" name="Google Shape;308;p30"/>
            <p:cNvSpPr txBox="1"/>
            <p:nvPr/>
          </p:nvSpPr>
          <p:spPr>
            <a:xfrm rot="-2090248">
              <a:off x="2699782" y="5412129"/>
              <a:ext cx="1275622" cy="527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rgbClr val="FF0000"/>
                  </a:solidFill>
                  <a:latin typeface="+mj-lt"/>
                  <a:ea typeface="Comic Sans MS"/>
                  <a:cs typeface="Comic Sans MS"/>
                  <a:sym typeface="Comic Sans MS"/>
                </a:rPr>
                <a:t>3.79521</a:t>
              </a:r>
              <a:endParaRPr sz="1300" b="1" dirty="0">
                <a:solidFill>
                  <a:srgbClr val="FF0000"/>
                </a:solidFill>
                <a:latin typeface="+mj-lt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4" name="Google Shape;309;p30"/>
          <p:cNvGrpSpPr/>
          <p:nvPr/>
        </p:nvGrpSpPr>
        <p:grpSpPr>
          <a:xfrm rot="20974754">
            <a:off x="7176457" y="3127798"/>
            <a:ext cx="1348338" cy="1161757"/>
            <a:chOff x="2663340" y="5095075"/>
            <a:chExt cx="1348504" cy="1161900"/>
          </a:xfrm>
        </p:grpSpPr>
        <p:sp>
          <p:nvSpPr>
            <p:cNvPr id="15" name="Google Shape;310;p30"/>
            <p:cNvSpPr/>
            <p:nvPr/>
          </p:nvSpPr>
          <p:spPr>
            <a:xfrm rot="-1972838">
              <a:off x="2636369" y="5661434"/>
              <a:ext cx="965940" cy="1857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2CC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Google Shape;311;p30"/>
            <p:cNvSpPr txBox="1"/>
            <p:nvPr/>
          </p:nvSpPr>
          <p:spPr>
            <a:xfrm rot="-2090248">
              <a:off x="2699782" y="5412129"/>
              <a:ext cx="1275622" cy="527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rgbClr val="FF0000"/>
                  </a:solidFill>
                  <a:latin typeface="+mn-ea"/>
                  <a:ea typeface="+mn-ea"/>
                  <a:cs typeface="Comic Sans MS"/>
                  <a:sym typeface="Comic Sans MS"/>
                </a:rPr>
                <a:t>5.46125</a:t>
              </a:r>
              <a:endParaRPr sz="1300" b="1" dirty="0">
                <a:solidFill>
                  <a:srgbClr val="FF0000"/>
                </a:solidFill>
                <a:latin typeface="+mn-ea"/>
                <a:ea typeface="+mn-ea"/>
                <a:cs typeface="Comic Sans MS"/>
                <a:sym typeface="Comic Sans MS"/>
              </a:endParaRPr>
            </a:p>
          </p:txBody>
        </p:sp>
      </p:grpSp>
      <p:grpSp>
        <p:nvGrpSpPr>
          <p:cNvPr id="17" name="Google Shape;312;p30"/>
          <p:cNvGrpSpPr/>
          <p:nvPr/>
        </p:nvGrpSpPr>
        <p:grpSpPr>
          <a:xfrm rot="-881779">
            <a:off x="8358377" y="2204939"/>
            <a:ext cx="1349146" cy="527801"/>
            <a:chOff x="2636369" y="5450821"/>
            <a:chExt cx="1349124" cy="527792"/>
          </a:xfrm>
        </p:grpSpPr>
        <p:sp>
          <p:nvSpPr>
            <p:cNvPr id="18" name="Google Shape;313;p30"/>
            <p:cNvSpPr/>
            <p:nvPr/>
          </p:nvSpPr>
          <p:spPr>
            <a:xfrm rot="-1972838">
              <a:off x="2636369" y="5661434"/>
              <a:ext cx="965940" cy="1857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2CC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Google Shape;314;p30"/>
            <p:cNvSpPr txBox="1"/>
            <p:nvPr/>
          </p:nvSpPr>
          <p:spPr>
            <a:xfrm rot="19509752">
              <a:off x="2709871" y="5450821"/>
              <a:ext cx="1275622" cy="527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rgbClr val="FF0000"/>
                  </a:solidFill>
                  <a:latin typeface="+mn-ea"/>
                  <a:ea typeface="+mn-ea"/>
                  <a:cs typeface="Comic Sans MS"/>
                  <a:sym typeface="Comic Sans MS"/>
                </a:rPr>
                <a:t>5.87497</a:t>
              </a:r>
              <a:endParaRPr sz="1300" b="1" dirty="0">
                <a:solidFill>
                  <a:srgbClr val="FF0000"/>
                </a:solidFill>
                <a:latin typeface="+mn-ea"/>
                <a:ea typeface="+mn-ea"/>
                <a:cs typeface="Comic Sans MS"/>
                <a:sym typeface="Comic Sans MS"/>
              </a:endParaRPr>
            </a:p>
          </p:txBody>
        </p:sp>
      </p:grpSp>
      <p:grpSp>
        <p:nvGrpSpPr>
          <p:cNvPr id="20" name="Google Shape;315;p30"/>
          <p:cNvGrpSpPr/>
          <p:nvPr/>
        </p:nvGrpSpPr>
        <p:grpSpPr>
          <a:xfrm rot="160603">
            <a:off x="6019169" y="4114481"/>
            <a:ext cx="1348492" cy="1161890"/>
            <a:chOff x="2663340" y="5095075"/>
            <a:chExt cx="1348504" cy="1161900"/>
          </a:xfrm>
        </p:grpSpPr>
        <p:sp>
          <p:nvSpPr>
            <p:cNvPr id="21" name="Google Shape;316;p30"/>
            <p:cNvSpPr/>
            <p:nvPr/>
          </p:nvSpPr>
          <p:spPr>
            <a:xfrm rot="-1972838">
              <a:off x="2636369" y="5661434"/>
              <a:ext cx="965940" cy="1857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2CC"/>
                </a:solidFill>
              </a:endParaRPr>
            </a:p>
          </p:txBody>
        </p:sp>
        <p:sp>
          <p:nvSpPr>
            <p:cNvPr id="22" name="Google Shape;317;p30"/>
            <p:cNvSpPr txBox="1"/>
            <p:nvPr/>
          </p:nvSpPr>
          <p:spPr>
            <a:xfrm rot="-2090248">
              <a:off x="2699782" y="5412129"/>
              <a:ext cx="1275622" cy="527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rgbClr val="FF0000"/>
                  </a:solidFill>
                  <a:latin typeface="+mj-lt"/>
                  <a:ea typeface="Comic Sans MS"/>
                  <a:cs typeface="Comic Sans MS"/>
                  <a:sym typeface="Comic Sans MS"/>
                </a:rPr>
                <a:t>3.27196</a:t>
              </a:r>
              <a:endParaRPr sz="1300" b="1" dirty="0">
                <a:solidFill>
                  <a:srgbClr val="FF0000"/>
                </a:solidFill>
                <a:latin typeface="+mj-lt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442368" y="970708"/>
            <a:ext cx="73100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  <a:ea typeface="+mn-ea"/>
              </a:rPr>
              <a:t>&lt; 2022-2026 </a:t>
            </a:r>
            <a:r>
              <a:rPr lang="ko-KR" altLang="en-US" sz="2000" b="1" dirty="0" smtClean="0">
                <a:latin typeface="+mn-ea"/>
                <a:ea typeface="+mn-ea"/>
              </a:rPr>
              <a:t>광주 일반용 전력 사용량 </a:t>
            </a:r>
            <a:r>
              <a:rPr lang="ko-KR" altLang="en-US" sz="2000" b="1" dirty="0" err="1" smtClean="0">
                <a:latin typeface="+mn-ea"/>
                <a:ea typeface="+mn-ea"/>
              </a:rPr>
              <a:t>증가추이</a:t>
            </a:r>
            <a:r>
              <a:rPr lang="ko-KR" altLang="en-US" sz="2000" b="1" dirty="0" smtClean="0">
                <a:latin typeface="+mn-ea"/>
                <a:ea typeface="+mn-ea"/>
              </a:rPr>
              <a:t> 및 증가율 </a:t>
            </a:r>
            <a:r>
              <a:rPr lang="en-US" altLang="ko-KR" sz="2000" b="1" dirty="0" smtClean="0">
                <a:latin typeface="+mn-ea"/>
                <a:ea typeface="+mn-ea"/>
              </a:rPr>
              <a:t>&gt;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27" name="Google Shape;181;p20"/>
          <p:cNvSpPr txBox="1"/>
          <p:nvPr/>
        </p:nvSpPr>
        <p:spPr>
          <a:xfrm>
            <a:off x="675458" y="492837"/>
            <a:ext cx="214394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  <a:latin typeface="+mn-ea"/>
                <a:ea typeface="+mn-ea"/>
              </a:rPr>
              <a:t>3</a:t>
            </a:r>
            <a:r>
              <a:rPr lang="en-US" b="1" dirty="0" smtClean="0">
                <a:solidFill>
                  <a:schemeClr val="lt1"/>
                </a:solidFill>
                <a:latin typeface="+mn-ea"/>
                <a:ea typeface="+mn-ea"/>
              </a:rPr>
              <a:t>	</a:t>
            </a:r>
            <a:r>
              <a:rPr lang="ko-KR" altLang="en-US" b="1" dirty="0" smtClean="0">
                <a:solidFill>
                  <a:schemeClr val="lt1"/>
                </a:solidFill>
                <a:latin typeface="+mn-ea"/>
                <a:ea typeface="+mn-ea"/>
              </a:rPr>
              <a:t>데이터 활용</a:t>
            </a:r>
            <a:endParaRPr sz="14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28" name="Google Shape;180;p20"/>
          <p:cNvSpPr/>
          <p:nvPr/>
        </p:nvSpPr>
        <p:spPr>
          <a:xfrm>
            <a:off x="495300" y="429505"/>
            <a:ext cx="268605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9" name="Google Shape;181;p20"/>
          <p:cNvSpPr txBox="1"/>
          <p:nvPr/>
        </p:nvSpPr>
        <p:spPr>
          <a:xfrm>
            <a:off x="675458" y="492837"/>
            <a:ext cx="22130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  <a:latin typeface="+mn-ea"/>
                <a:ea typeface="+mn-ea"/>
              </a:rPr>
              <a:t>3</a:t>
            </a:r>
            <a:r>
              <a:rPr lang="en-US" b="1" dirty="0" smtClean="0">
                <a:solidFill>
                  <a:schemeClr val="lt1"/>
                </a:solidFill>
                <a:latin typeface="+mn-ea"/>
                <a:ea typeface="+mn-ea"/>
              </a:rPr>
              <a:t>	</a:t>
            </a:r>
            <a:r>
              <a:rPr lang="ko-KR" altLang="en-US" b="1" dirty="0" smtClean="0">
                <a:solidFill>
                  <a:schemeClr val="lt1"/>
                </a:solidFill>
                <a:latin typeface="+mn-ea"/>
                <a:ea typeface="+mn-ea"/>
              </a:rPr>
              <a:t>데이터 활용</a:t>
            </a:r>
            <a:endParaRPr sz="14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29273" y="994534"/>
            <a:ext cx="8379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-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데이터센터 유무에 따른 광주 예측 전력사용량 비교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999" y="2121840"/>
            <a:ext cx="4162425" cy="17430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TextBox 20"/>
          <p:cNvSpPr txBox="1"/>
          <p:nvPr/>
        </p:nvSpPr>
        <p:spPr>
          <a:xfrm>
            <a:off x="7786936" y="1635060"/>
            <a:ext cx="39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atin typeface="+mn-ea"/>
                <a:ea typeface="+mn-ea"/>
              </a:rPr>
              <a:t>- </a:t>
            </a:r>
            <a:r>
              <a:rPr lang="ko-KR" altLang="en-US" sz="1800" b="1" dirty="0" smtClean="0">
                <a:latin typeface="+mn-ea"/>
                <a:ea typeface="+mn-ea"/>
              </a:rPr>
              <a:t>광주 예측 전력사용량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smtClean="0">
                <a:latin typeface="+mn-ea"/>
                <a:ea typeface="+mn-ea"/>
              </a:rPr>
              <a:t>데이터센터</a:t>
            </a:r>
            <a:r>
              <a:rPr lang="en-US" altLang="ko-KR" sz="1800" b="1" dirty="0" smtClean="0">
                <a:latin typeface="+mn-ea"/>
                <a:ea typeface="+mn-ea"/>
              </a:rPr>
              <a:t>X)</a:t>
            </a:r>
            <a:r>
              <a:rPr lang="ko-KR" altLang="en-US" sz="1800" b="1" dirty="0" smtClean="0">
                <a:latin typeface="+mn-ea"/>
                <a:ea typeface="+mn-ea"/>
              </a:rPr>
              <a:t> </a:t>
            </a:r>
            <a:endParaRPr lang="ko-KR" altLang="en-US" sz="1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999" y="4639842"/>
            <a:ext cx="4076700" cy="1714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73" y="1538272"/>
            <a:ext cx="7377814" cy="51135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86936" y="4148675"/>
            <a:ext cx="42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atin typeface="+mn-ea"/>
                <a:ea typeface="+mn-ea"/>
              </a:rPr>
              <a:t>- </a:t>
            </a:r>
            <a:r>
              <a:rPr lang="ko-KR" altLang="en-US" sz="1800" b="1" dirty="0" smtClean="0">
                <a:latin typeface="+mn-ea"/>
                <a:ea typeface="+mn-ea"/>
              </a:rPr>
              <a:t>광주 예측 전력사용량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smtClean="0">
                <a:latin typeface="+mn-ea"/>
                <a:ea typeface="+mn-ea"/>
              </a:rPr>
              <a:t>데이터센터</a:t>
            </a:r>
            <a:r>
              <a:rPr lang="en-US" altLang="ko-KR" sz="1800" b="1" dirty="0">
                <a:latin typeface="+mn-ea"/>
                <a:ea typeface="+mn-ea"/>
              </a:rPr>
              <a:t>O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  <a:r>
              <a:rPr lang="ko-KR" altLang="en-US" sz="1800" b="1" dirty="0" smtClean="0">
                <a:latin typeface="+mn-ea"/>
                <a:ea typeface="+mn-ea"/>
              </a:rPr>
              <a:t> 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12" name="Google Shape;180;p20"/>
          <p:cNvSpPr/>
          <p:nvPr/>
        </p:nvSpPr>
        <p:spPr>
          <a:xfrm>
            <a:off x="495300" y="429505"/>
            <a:ext cx="268605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3" name="Google Shape;181;p20"/>
          <p:cNvSpPr txBox="1"/>
          <p:nvPr/>
        </p:nvSpPr>
        <p:spPr>
          <a:xfrm>
            <a:off x="675458" y="492837"/>
            <a:ext cx="210584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  <a:latin typeface="+mn-ea"/>
                <a:ea typeface="+mn-ea"/>
              </a:rPr>
              <a:t>3</a:t>
            </a:r>
            <a:r>
              <a:rPr lang="en-US" b="1" dirty="0" smtClean="0">
                <a:solidFill>
                  <a:schemeClr val="lt1"/>
                </a:solidFill>
                <a:latin typeface="+mn-ea"/>
                <a:ea typeface="+mn-ea"/>
              </a:rPr>
              <a:t>	</a:t>
            </a:r>
            <a:r>
              <a:rPr lang="ko-KR" altLang="en-US" b="1" dirty="0" smtClean="0">
                <a:solidFill>
                  <a:schemeClr val="lt1"/>
                </a:solidFill>
                <a:latin typeface="+mn-ea"/>
                <a:ea typeface="+mn-ea"/>
              </a:rPr>
              <a:t>데이터 활용</a:t>
            </a:r>
            <a:endParaRPr sz="14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96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o.remove.bg/downloads/7a565251-9561-49db-a395-246f7f89d602/%EA%B7%B8%EB%A6%BC3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02" y="608769"/>
            <a:ext cx="5177712" cy="5592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80;p20"/>
          <p:cNvSpPr/>
          <p:nvPr/>
        </p:nvSpPr>
        <p:spPr>
          <a:xfrm>
            <a:off x="495300" y="429505"/>
            <a:ext cx="268605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pic>
        <p:nvPicPr>
          <p:cNvPr id="1032" name="Picture 8" descr="https://o.remove.bg/downloads/c0f299f7-9ed4-4955-b95f-f5378fbf161c/%EA%B7%B8%EB%A6%BC4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496" y="542980"/>
            <a:ext cx="5651863" cy="6957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o.remove.bg/downloads/a71e97f9-1799-4d90-acad-d3355d120915/%EA%B7%B8%EB%A6%BC5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5" y="830721"/>
            <a:ext cx="8039100" cy="5201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o.remove.bg/downloads/48e2ec61-f01f-42f7-9c18-0977426dac6d/%EA%B7%B8%EB%A6%BC9-removebg-previ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3391"/>
            <a:ext cx="8690688" cy="5268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247314" y="2874871"/>
            <a:ext cx="47096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n-ea"/>
                <a:ea typeface="+mn-ea"/>
              </a:rPr>
              <a:t>광주 일반용</a:t>
            </a:r>
            <a:r>
              <a:rPr lang="en-US" altLang="ko-KR" sz="2000" b="1" dirty="0" smtClean="0">
                <a:latin typeface="+mn-ea"/>
                <a:ea typeface="+mn-ea"/>
              </a:rPr>
              <a:t>,</a:t>
            </a:r>
            <a:r>
              <a:rPr lang="ko-KR" altLang="en-US" sz="2000" b="1" dirty="0" smtClean="0">
                <a:latin typeface="+mn-ea"/>
                <a:ea typeface="+mn-ea"/>
              </a:rPr>
              <a:t>공업용</a:t>
            </a:r>
            <a:r>
              <a:rPr lang="en-US" altLang="ko-KR" sz="2000" b="1" dirty="0" smtClean="0">
                <a:latin typeface="+mn-ea"/>
                <a:ea typeface="+mn-ea"/>
              </a:rPr>
              <a:t>,</a:t>
            </a:r>
            <a:r>
              <a:rPr lang="ko-KR" altLang="en-US" sz="2000" b="1" dirty="0" smtClean="0">
                <a:latin typeface="+mn-ea"/>
                <a:ea typeface="+mn-ea"/>
              </a:rPr>
              <a:t>가정용 전력 사용량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pPr algn="ctr"/>
            <a:r>
              <a:rPr lang="en-US" altLang="ko-KR" sz="1800" dirty="0" smtClean="0">
                <a:latin typeface="+mn-ea"/>
                <a:ea typeface="+mn-ea"/>
              </a:rPr>
              <a:t>2021,2022</a:t>
            </a:r>
            <a:r>
              <a:rPr lang="ko-KR" altLang="en-US" sz="1800" dirty="0" smtClean="0">
                <a:latin typeface="+mn-ea"/>
                <a:ea typeface="+mn-ea"/>
              </a:rPr>
              <a:t>년을 기준으로 </a:t>
            </a:r>
            <a:r>
              <a:rPr lang="en-US" altLang="ko-KR" sz="1800" dirty="0" smtClean="0">
                <a:latin typeface="+mn-ea"/>
                <a:ea typeface="+mn-ea"/>
              </a:rPr>
              <a:t>2024,2025,2026</a:t>
            </a:r>
            <a:r>
              <a:rPr lang="ko-KR" altLang="en-US" sz="1800" dirty="0" smtClean="0">
                <a:latin typeface="+mn-ea"/>
                <a:ea typeface="+mn-ea"/>
              </a:rPr>
              <a:t>년을 보았을 때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ctr"/>
            <a:r>
              <a:rPr lang="ko-KR" altLang="en-US" sz="1800" dirty="0" smtClean="0">
                <a:latin typeface="+mn-ea"/>
                <a:ea typeface="+mn-ea"/>
              </a:rPr>
              <a:t>데이터센터 설립으로  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ctr"/>
            <a:r>
              <a:rPr lang="ko-KR" altLang="en-US" sz="1800" dirty="0" smtClean="0">
                <a:solidFill>
                  <a:srgbClr val="FF0000"/>
                </a:solidFill>
                <a:latin typeface="+mn-ea"/>
                <a:ea typeface="+mn-ea"/>
              </a:rPr>
              <a:t>일반용 전력 사용량이 증가</a:t>
            </a:r>
            <a:endParaRPr lang="ko-KR" altLang="en-US" sz="1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8" name="Google Shape;181;p20"/>
          <p:cNvSpPr txBox="1"/>
          <p:nvPr/>
        </p:nvSpPr>
        <p:spPr>
          <a:xfrm>
            <a:off x="675458" y="492837"/>
            <a:ext cx="210584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Part </a:t>
            </a:r>
            <a:r>
              <a:rPr lang="en-US" b="1" dirty="0">
                <a:solidFill>
                  <a:schemeClr val="lt1"/>
                </a:solidFill>
                <a:latin typeface="+mn-ea"/>
                <a:ea typeface="+mn-ea"/>
              </a:rPr>
              <a:t>3</a:t>
            </a:r>
            <a:r>
              <a:rPr lang="en-US" b="1" dirty="0" smtClean="0">
                <a:solidFill>
                  <a:schemeClr val="lt1"/>
                </a:solidFill>
                <a:latin typeface="+mn-ea"/>
                <a:ea typeface="+mn-ea"/>
              </a:rPr>
              <a:t>	</a:t>
            </a:r>
            <a:r>
              <a:rPr lang="ko-KR" altLang="en-US" b="1" dirty="0" smtClean="0">
                <a:solidFill>
                  <a:schemeClr val="lt1"/>
                </a:solidFill>
                <a:latin typeface="+mn-ea"/>
                <a:ea typeface="+mn-ea"/>
              </a:rPr>
              <a:t>데이터 활용</a:t>
            </a:r>
            <a:endParaRPr sz="14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1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1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1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0" y="2613600"/>
            <a:ext cx="12192000" cy="1630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557651" y="2734725"/>
            <a:ext cx="1076700" cy="4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Part </a:t>
            </a:r>
            <a:r>
              <a:rPr lang="en-US" sz="2400" dirty="0">
                <a:solidFill>
                  <a:schemeClr val="lt1"/>
                </a:solidFill>
                <a:latin typeface="+mn-ea"/>
                <a:ea typeface="+mn-ea"/>
              </a:rPr>
              <a:t>4</a:t>
            </a:r>
            <a:endParaRPr sz="2400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2865211" y="3276943"/>
            <a:ext cx="6801304" cy="8309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1" dirty="0" smtClean="0">
                <a:solidFill>
                  <a:srgbClr val="F3F3F3"/>
                </a:solidFill>
                <a:latin typeface="+mn-ea"/>
                <a:ea typeface="+mn-ea"/>
              </a:rPr>
              <a:t>기대효과</a:t>
            </a:r>
            <a:endParaRPr dirty="0">
              <a:solidFill>
                <a:srgbClr val="F3F3F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880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9;p15"/>
          <p:cNvSpPr/>
          <p:nvPr/>
        </p:nvSpPr>
        <p:spPr>
          <a:xfrm>
            <a:off x="531845" y="652626"/>
            <a:ext cx="4254759" cy="607008"/>
          </a:xfrm>
          <a:prstGeom prst="rect">
            <a:avLst/>
          </a:prstGeom>
          <a:solidFill>
            <a:srgbClr val="AFB8C5"/>
          </a:solidFill>
          <a:ln w="9525" cap="flat" cmpd="sng">
            <a:solidFill>
              <a:srgbClr val="AFB8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6" name="Google Shape;127;p16"/>
          <p:cNvCxnSpPr/>
          <p:nvPr/>
        </p:nvCxnSpPr>
        <p:spPr>
          <a:xfrm>
            <a:off x="451312" y="381818"/>
            <a:ext cx="66351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/>
            </a:outerShdw>
          </a:effectLst>
        </p:spPr>
      </p:cxnSp>
      <p:sp>
        <p:nvSpPr>
          <p:cNvPr id="27" name="Google Shape;129;p16"/>
          <p:cNvSpPr txBox="1"/>
          <p:nvPr/>
        </p:nvSpPr>
        <p:spPr>
          <a:xfrm>
            <a:off x="451310" y="604318"/>
            <a:ext cx="4269980" cy="553957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   </a:t>
            </a: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목차</a:t>
            </a:r>
            <a:endParaRPr sz="30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9" name="Google Shape;131;p16"/>
          <p:cNvSpPr txBox="1"/>
          <p:nvPr/>
        </p:nvSpPr>
        <p:spPr>
          <a:xfrm>
            <a:off x="1405051" y="1996788"/>
            <a:ext cx="59480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1.</a:t>
            </a:r>
            <a:endParaRPr sz="3200" b="1" dirty="0">
              <a:solidFill>
                <a:srgbClr val="3F3F3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0" name="Google Shape;132;p16"/>
          <p:cNvSpPr txBox="1"/>
          <p:nvPr/>
        </p:nvSpPr>
        <p:spPr>
          <a:xfrm>
            <a:off x="2604078" y="2019870"/>
            <a:ext cx="379457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3F3F3F"/>
                </a:solidFill>
                <a:latin typeface="+mn-ea"/>
                <a:ea typeface="+mn-ea"/>
              </a:rPr>
              <a:t>기획</a:t>
            </a:r>
            <a:r>
              <a:rPr lang="en-US" sz="3200" b="1" dirty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en-US" sz="3200" b="1" dirty="0" err="1">
                <a:solidFill>
                  <a:srgbClr val="3F3F3F"/>
                </a:solidFill>
                <a:latin typeface="+mn-ea"/>
                <a:ea typeface="+mn-ea"/>
              </a:rPr>
              <a:t>의도</a:t>
            </a:r>
            <a:endParaRPr sz="3200" b="1" dirty="0">
              <a:latin typeface="+mn-ea"/>
              <a:ea typeface="+mn-ea"/>
            </a:endParaRPr>
          </a:p>
        </p:txBody>
      </p:sp>
      <p:sp>
        <p:nvSpPr>
          <p:cNvPr id="31" name="Google Shape;133;p16"/>
          <p:cNvSpPr txBox="1"/>
          <p:nvPr/>
        </p:nvSpPr>
        <p:spPr>
          <a:xfrm>
            <a:off x="1425961" y="2837356"/>
            <a:ext cx="55947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2.</a:t>
            </a:r>
            <a:endParaRPr sz="3200" b="1" dirty="0">
              <a:solidFill>
                <a:srgbClr val="3F3F3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2" name="Google Shape;134;p16"/>
          <p:cNvSpPr txBox="1"/>
          <p:nvPr/>
        </p:nvSpPr>
        <p:spPr>
          <a:xfrm>
            <a:off x="2623449" y="2837356"/>
            <a:ext cx="527957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3F3F3F"/>
                </a:solidFill>
                <a:latin typeface="+mn-ea"/>
                <a:ea typeface="+mn-ea"/>
              </a:rPr>
              <a:t>자료</a:t>
            </a:r>
            <a:r>
              <a:rPr lang="en-US" sz="3200" b="1" dirty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en-US" sz="3200" b="1" dirty="0" err="1">
                <a:solidFill>
                  <a:srgbClr val="3F3F3F"/>
                </a:solidFill>
                <a:latin typeface="+mn-ea"/>
                <a:ea typeface="+mn-ea"/>
              </a:rPr>
              <a:t>수집과</a:t>
            </a:r>
            <a:r>
              <a:rPr lang="en-US" sz="3200" b="1" dirty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en-US" sz="3200" b="1" dirty="0" err="1">
                <a:solidFill>
                  <a:srgbClr val="3F3F3F"/>
                </a:solidFill>
                <a:latin typeface="+mn-ea"/>
                <a:ea typeface="+mn-ea"/>
              </a:rPr>
              <a:t>데이터</a:t>
            </a:r>
            <a:r>
              <a:rPr lang="en-US" sz="3200" b="1" dirty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en-US" sz="3200" b="1" dirty="0" err="1">
                <a:solidFill>
                  <a:srgbClr val="3F3F3F"/>
                </a:solidFill>
                <a:latin typeface="+mn-ea"/>
                <a:ea typeface="+mn-ea"/>
              </a:rPr>
              <a:t>활용</a:t>
            </a:r>
            <a:endParaRPr sz="3200" b="1" dirty="0">
              <a:latin typeface="+mn-ea"/>
              <a:ea typeface="+mn-ea"/>
            </a:endParaRPr>
          </a:p>
        </p:txBody>
      </p:sp>
      <p:sp>
        <p:nvSpPr>
          <p:cNvPr id="33" name="Google Shape;135;p16"/>
          <p:cNvSpPr txBox="1"/>
          <p:nvPr/>
        </p:nvSpPr>
        <p:spPr>
          <a:xfrm>
            <a:off x="1425960" y="3697787"/>
            <a:ext cx="57389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3.</a:t>
            </a:r>
            <a:endParaRPr sz="3200" b="1" dirty="0">
              <a:solidFill>
                <a:srgbClr val="3F3F3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4" name="Google Shape;136;p16"/>
          <p:cNvSpPr txBox="1"/>
          <p:nvPr/>
        </p:nvSpPr>
        <p:spPr>
          <a:xfrm>
            <a:off x="2603744" y="4587845"/>
            <a:ext cx="44978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 smtClean="0">
                <a:solidFill>
                  <a:srgbClr val="3F3F3F"/>
                </a:solidFill>
                <a:latin typeface="+mn-ea"/>
                <a:ea typeface="+mn-ea"/>
              </a:rPr>
              <a:t>기대</a:t>
            </a:r>
            <a:r>
              <a:rPr lang="en-US" sz="3200" b="1" dirty="0" smtClean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en-US" sz="3200" b="1" dirty="0" err="1" smtClean="0">
                <a:solidFill>
                  <a:srgbClr val="3F3F3F"/>
                </a:solidFill>
                <a:latin typeface="+mn-ea"/>
                <a:ea typeface="+mn-ea"/>
              </a:rPr>
              <a:t>효과</a:t>
            </a:r>
            <a:endParaRPr sz="3200" b="1" dirty="0">
              <a:latin typeface="+mn-ea"/>
              <a:ea typeface="+mn-ea"/>
            </a:endParaRPr>
          </a:p>
        </p:txBody>
      </p:sp>
      <p:sp>
        <p:nvSpPr>
          <p:cNvPr id="35" name="Google Shape;137;p16"/>
          <p:cNvSpPr txBox="1"/>
          <p:nvPr/>
        </p:nvSpPr>
        <p:spPr>
          <a:xfrm>
            <a:off x="1405052" y="4564745"/>
            <a:ext cx="58111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4.</a:t>
            </a:r>
            <a:endParaRPr sz="3200" b="1" dirty="0">
              <a:solidFill>
                <a:srgbClr val="3F3F3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6" name="Google Shape;138;p16"/>
          <p:cNvSpPr txBox="1"/>
          <p:nvPr/>
        </p:nvSpPr>
        <p:spPr>
          <a:xfrm>
            <a:off x="2599923" y="3717234"/>
            <a:ext cx="455622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 smtClean="0">
                <a:latin typeface="+mn-ea"/>
                <a:ea typeface="+mn-ea"/>
              </a:rPr>
              <a:t>프로그램 설계도</a:t>
            </a:r>
            <a:endParaRPr sz="3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59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444487" y="1951954"/>
            <a:ext cx="3227588" cy="3127090"/>
          </a:xfrm>
          <a:prstGeom prst="ellipse">
            <a:avLst/>
          </a:prstGeom>
          <a:solidFill>
            <a:srgbClr val="80A3C7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95300" y="1951954"/>
            <a:ext cx="3227588" cy="3127090"/>
          </a:xfrm>
          <a:prstGeom prst="ellipse">
            <a:avLst/>
          </a:prstGeom>
          <a:solidFill>
            <a:srgbClr val="ABC2DA">
              <a:alpha val="50000"/>
            </a:srgb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180;p20"/>
          <p:cNvSpPr/>
          <p:nvPr/>
        </p:nvSpPr>
        <p:spPr>
          <a:xfrm>
            <a:off x="495300" y="429505"/>
            <a:ext cx="268605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1" name="Google Shape;181;p20"/>
          <p:cNvSpPr txBox="1"/>
          <p:nvPr/>
        </p:nvSpPr>
        <p:spPr>
          <a:xfrm>
            <a:off x="675458" y="492837"/>
            <a:ext cx="201059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Part </a:t>
            </a:r>
            <a:r>
              <a:rPr lang="en-US" b="1" dirty="0" smtClean="0">
                <a:solidFill>
                  <a:schemeClr val="lt1"/>
                </a:solidFill>
                <a:latin typeface="+mn-ea"/>
                <a:ea typeface="+mn-ea"/>
              </a:rPr>
              <a:t>4</a:t>
            </a:r>
            <a:r>
              <a:rPr lang="en-US" b="1" dirty="0" smtClean="0">
                <a:solidFill>
                  <a:schemeClr val="lt1"/>
                </a:solidFill>
                <a:latin typeface="+mn-ea"/>
                <a:ea typeface="+mn-ea"/>
              </a:rPr>
              <a:t>	</a:t>
            </a:r>
            <a:r>
              <a:rPr lang="ko-KR" altLang="en-US" b="1" dirty="0" smtClean="0">
                <a:solidFill>
                  <a:schemeClr val="lt1"/>
                </a:solidFill>
                <a:latin typeface="+mn-ea"/>
                <a:ea typeface="+mn-ea"/>
              </a:rPr>
              <a:t>기대효과</a:t>
            </a:r>
            <a:endParaRPr sz="14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12" name="Google Shape;186;p20"/>
          <p:cNvSpPr txBox="1"/>
          <p:nvPr/>
        </p:nvSpPr>
        <p:spPr>
          <a:xfrm>
            <a:off x="313894" y="3315464"/>
            <a:ext cx="3590400" cy="4616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비상대응능력 향상</a:t>
            </a:r>
            <a:endParaRPr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Google Shape;187;p20"/>
          <p:cNvSpPr txBox="1"/>
          <p:nvPr/>
        </p:nvSpPr>
        <p:spPr>
          <a:xfrm>
            <a:off x="4742480" y="3315464"/>
            <a:ext cx="2631601" cy="4616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err="1" smtClean="0">
                <a:solidFill>
                  <a:schemeClr val="lt1"/>
                </a:solidFill>
                <a:latin typeface="+mn-ea"/>
                <a:ea typeface="+mn-ea"/>
              </a:rPr>
              <a:t>전력부하</a:t>
            </a:r>
            <a:r>
              <a:rPr lang="ko-KR" altLang="en-US" sz="2400" b="1" dirty="0" smtClean="0">
                <a:solidFill>
                  <a:schemeClr val="lt1"/>
                </a:solidFill>
                <a:latin typeface="+mn-ea"/>
                <a:ea typeface="+mn-ea"/>
              </a:rPr>
              <a:t> 관리</a:t>
            </a:r>
            <a:endParaRPr sz="2400" b="1" dirty="0"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349069" y="1951954"/>
            <a:ext cx="3316800" cy="3127090"/>
            <a:chOff x="8349069" y="1951954"/>
            <a:chExt cx="3316800" cy="3127090"/>
          </a:xfrm>
        </p:grpSpPr>
        <p:sp>
          <p:nvSpPr>
            <p:cNvPr id="15" name="타원 14"/>
            <p:cNvSpPr/>
            <p:nvPr/>
          </p:nvSpPr>
          <p:spPr>
            <a:xfrm>
              <a:off x="8438281" y="1951954"/>
              <a:ext cx="3227588" cy="3127090"/>
            </a:xfrm>
            <a:prstGeom prst="ellipse">
              <a:avLst/>
            </a:prstGeom>
            <a:solidFill>
              <a:srgbClr val="2F4D6B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Google Shape;190;p20"/>
            <p:cNvSpPr txBox="1"/>
            <p:nvPr/>
          </p:nvSpPr>
          <p:spPr>
            <a:xfrm>
              <a:off x="8349069" y="3161575"/>
              <a:ext cx="3316800" cy="83095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err="1">
                  <a:solidFill>
                    <a:schemeClr val="lt1"/>
                  </a:solidFill>
                  <a:latin typeface="+mn-ea"/>
                  <a:ea typeface="+mn-ea"/>
                </a:rPr>
                <a:t>전력</a:t>
              </a:r>
              <a:r>
                <a:rPr lang="en-US" sz="2400" b="1" dirty="0">
                  <a:solidFill>
                    <a:schemeClr val="lt1"/>
                  </a:solidFill>
                  <a:latin typeface="+mn-ea"/>
                  <a:ea typeface="+mn-ea"/>
                </a:rPr>
                <a:t> </a:t>
              </a:r>
              <a:r>
                <a:rPr lang="en-US" sz="2400" b="1" dirty="0" err="1">
                  <a:solidFill>
                    <a:schemeClr val="lt1"/>
                  </a:solidFill>
                  <a:latin typeface="+mn-ea"/>
                  <a:ea typeface="+mn-ea"/>
                </a:rPr>
                <a:t>공급</a:t>
              </a:r>
              <a:r>
                <a:rPr lang="en-US" sz="2400" b="1" dirty="0">
                  <a:solidFill>
                    <a:schemeClr val="lt1"/>
                  </a:solidFill>
                  <a:latin typeface="+mn-ea"/>
                  <a:ea typeface="+mn-ea"/>
                </a:rPr>
                <a:t> </a:t>
              </a:r>
              <a:r>
                <a:rPr lang="en-US" sz="2400" b="1" dirty="0" err="1">
                  <a:solidFill>
                    <a:schemeClr val="lt1"/>
                  </a:solidFill>
                  <a:latin typeface="+mn-ea"/>
                  <a:ea typeface="+mn-ea"/>
                </a:rPr>
                <a:t>관리</a:t>
              </a:r>
              <a:r>
                <a:rPr lang="en-US" sz="2400" b="1" dirty="0">
                  <a:solidFill>
                    <a:schemeClr val="lt1"/>
                  </a:solidFill>
                  <a:latin typeface="+mn-ea"/>
                  <a:ea typeface="+mn-ea"/>
                </a:rPr>
                <a:t> 및</a:t>
              </a:r>
              <a:endParaRPr sz="2400" b="1" dirty="0">
                <a:solidFill>
                  <a:schemeClr val="lt1"/>
                </a:solidFill>
                <a:latin typeface="+mn-ea"/>
                <a:ea typeface="+mn-ea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+mn-ea"/>
                  <a:ea typeface="+mn-ea"/>
                </a:rPr>
                <a:t> </a:t>
              </a:r>
              <a:r>
                <a:rPr lang="en-US" sz="2400" b="1" dirty="0" err="1">
                  <a:solidFill>
                    <a:schemeClr val="lt1"/>
                  </a:solidFill>
                  <a:latin typeface="+mn-ea"/>
                  <a:ea typeface="+mn-ea"/>
                </a:rPr>
                <a:t>장기적</a:t>
              </a:r>
              <a:r>
                <a:rPr lang="en-US" sz="2400" b="1" dirty="0">
                  <a:solidFill>
                    <a:schemeClr val="lt1"/>
                  </a:solidFill>
                  <a:latin typeface="+mn-ea"/>
                  <a:ea typeface="+mn-ea"/>
                </a:rPr>
                <a:t> </a:t>
              </a:r>
              <a:r>
                <a:rPr lang="en-US" sz="2400" b="1" dirty="0" err="1">
                  <a:solidFill>
                    <a:schemeClr val="lt1"/>
                  </a:solidFill>
                  <a:latin typeface="+mn-ea"/>
                  <a:ea typeface="+mn-ea"/>
                </a:rPr>
                <a:t>계획</a:t>
              </a:r>
              <a:r>
                <a:rPr lang="en-US" sz="2400" b="1" dirty="0">
                  <a:solidFill>
                    <a:schemeClr val="lt1"/>
                  </a:solidFill>
                  <a:latin typeface="+mn-ea"/>
                  <a:ea typeface="+mn-ea"/>
                </a:rPr>
                <a:t> </a:t>
              </a:r>
              <a:r>
                <a:rPr lang="en-US" sz="2400" b="1" dirty="0" err="1">
                  <a:solidFill>
                    <a:schemeClr val="lt1"/>
                  </a:solidFill>
                  <a:latin typeface="+mn-ea"/>
                  <a:ea typeface="+mn-ea"/>
                </a:rPr>
                <a:t>수립</a:t>
              </a:r>
              <a:r>
                <a:rPr lang="en-US" sz="2400" b="1" dirty="0">
                  <a:solidFill>
                    <a:schemeClr val="lt1"/>
                  </a:solidFill>
                  <a:latin typeface="+mn-ea"/>
                  <a:ea typeface="+mn-ea"/>
                </a:rPr>
                <a:t> </a:t>
              </a:r>
              <a:r>
                <a:rPr lang="en-US" sz="2400" b="1" dirty="0" err="1">
                  <a:solidFill>
                    <a:schemeClr val="lt1"/>
                  </a:solidFill>
                  <a:latin typeface="+mn-ea"/>
                  <a:ea typeface="+mn-ea"/>
                </a:rPr>
                <a:t>가능</a:t>
              </a:r>
              <a:endParaRPr sz="2400" b="1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656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431" y="1465755"/>
            <a:ext cx="5895975" cy="2893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n-ea"/>
                <a:ea typeface="+mn-ea"/>
              </a:rPr>
              <a:t>환경에 따른 데이터센터 전력 사용량 차이</a:t>
            </a:r>
            <a:endParaRPr lang="en-US" altLang="ko-KR" sz="2000" dirty="0" smtClean="0">
              <a:latin typeface="+mn-ea"/>
              <a:ea typeface="+mn-ea"/>
            </a:endParaRPr>
          </a:p>
          <a:p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sz="1800" dirty="0">
                <a:latin typeface="+mn-ea"/>
              </a:rPr>
              <a:t>춘천의 연평균 기온은 </a:t>
            </a:r>
            <a:r>
              <a:rPr lang="en-US" altLang="ko-KR" sz="1800" dirty="0">
                <a:latin typeface="+mn-ea"/>
              </a:rPr>
              <a:t>11.1</a:t>
            </a:r>
            <a:r>
              <a:rPr lang="ko-KR" altLang="en-US" sz="1800" dirty="0">
                <a:latin typeface="+mn-ea"/>
              </a:rPr>
              <a:t>도로 수도권보다 </a:t>
            </a:r>
            <a:r>
              <a:rPr lang="en-US" altLang="ko-KR" sz="1800" dirty="0">
                <a:latin typeface="+mn-ea"/>
              </a:rPr>
              <a:t>1~2</a:t>
            </a:r>
            <a:r>
              <a:rPr lang="ko-KR" altLang="en-US" sz="1800" dirty="0">
                <a:latin typeface="+mn-ea"/>
              </a:rPr>
              <a:t>도 낮음</a:t>
            </a:r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낮은 기온은 뜨거워진 서버를 냉각하는데 들어가는 전력을 크게 줄임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 </a:t>
            </a:r>
          </a:p>
          <a:p>
            <a:r>
              <a:rPr lang="ko-KR" altLang="en-US" sz="1800" dirty="0">
                <a:latin typeface="+mn-ea"/>
              </a:rPr>
              <a:t>청정지역이라 먼지로 인한 서버 오작동 위험이 적음</a:t>
            </a:r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35</a:t>
            </a:r>
            <a:r>
              <a:rPr lang="ko-KR" altLang="en-US" sz="1800" dirty="0">
                <a:latin typeface="+mn-ea"/>
              </a:rPr>
              <a:t>년간 지진이 발생하지 않은 지역으로 비교적 안전</a:t>
            </a:r>
          </a:p>
        </p:txBody>
      </p:sp>
      <p:pic>
        <p:nvPicPr>
          <p:cNvPr id="6" name="Google Shape;461;p42"/>
          <p:cNvPicPr preferRelativeResize="0"/>
          <p:nvPr/>
        </p:nvPicPr>
        <p:blipFill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431" y="4536141"/>
            <a:ext cx="5895975" cy="14743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"/>
          </a:effectLst>
        </p:spPr>
      </p:pic>
      <p:cxnSp>
        <p:nvCxnSpPr>
          <p:cNvPr id="7" name="Google Shape;421;p39"/>
          <p:cNvCxnSpPr/>
          <p:nvPr/>
        </p:nvCxnSpPr>
        <p:spPr>
          <a:xfrm>
            <a:off x="6274150" y="1260088"/>
            <a:ext cx="0" cy="475041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직사각형 1"/>
          <p:cNvSpPr/>
          <p:nvPr/>
        </p:nvSpPr>
        <p:spPr>
          <a:xfrm>
            <a:off x="6532553" y="1480590"/>
            <a:ext cx="5130530" cy="28315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코로나로 인한 전력사용량 </a:t>
            </a:r>
            <a:r>
              <a:rPr lang="ko-KR" altLang="en-US" sz="2000" b="1" dirty="0" smtClean="0">
                <a:latin typeface="+mn-ea"/>
                <a:ea typeface="+mn-ea"/>
              </a:rPr>
              <a:t>감소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sz="1800" dirty="0" smtClean="0">
              <a:latin typeface="+mn-ea"/>
              <a:ea typeface="+mn-ea"/>
            </a:endParaRPr>
          </a:p>
          <a:p>
            <a:r>
              <a:rPr lang="ko-KR" altLang="en-US" sz="1800" dirty="0" smtClean="0">
                <a:latin typeface="+mn-ea"/>
                <a:ea typeface="+mn-ea"/>
              </a:rPr>
              <a:t>우리나라에서도 </a:t>
            </a:r>
            <a:r>
              <a:rPr lang="ko-KR" altLang="en-US" sz="1800" dirty="0">
                <a:latin typeface="+mn-ea"/>
                <a:ea typeface="+mn-ea"/>
              </a:rPr>
              <a:t>2020년 국내 총생산은 </a:t>
            </a:r>
            <a:endParaRPr lang="en-US" altLang="ko-KR" sz="1800" dirty="0" smtClean="0">
              <a:latin typeface="+mn-ea"/>
              <a:ea typeface="+mn-ea"/>
            </a:endParaRPr>
          </a:p>
          <a:p>
            <a:r>
              <a:rPr lang="ko-KR" altLang="en-US" sz="1800" dirty="0" smtClean="0">
                <a:latin typeface="+mn-ea"/>
                <a:ea typeface="+mn-ea"/>
              </a:rPr>
              <a:t>전년 </a:t>
            </a:r>
            <a:r>
              <a:rPr lang="ko-KR" altLang="en-US" sz="1800" dirty="0">
                <a:latin typeface="+mn-ea"/>
                <a:ea typeface="+mn-ea"/>
              </a:rPr>
              <a:t>대비 1.0% </a:t>
            </a:r>
            <a:r>
              <a:rPr lang="ko-KR" altLang="en-US" sz="1800" dirty="0" smtClean="0">
                <a:latin typeface="+mn-ea"/>
                <a:ea typeface="+mn-ea"/>
              </a:rPr>
              <a:t>감소</a:t>
            </a:r>
            <a:endParaRPr lang="en-US" altLang="ko-KR" sz="1800" dirty="0" smtClean="0">
              <a:latin typeface="+mn-ea"/>
              <a:ea typeface="+mn-ea"/>
            </a:endParaRPr>
          </a:p>
          <a:p>
            <a:endParaRPr lang="en-US" altLang="ko-KR" sz="1800" dirty="0">
              <a:latin typeface="+mn-ea"/>
              <a:ea typeface="+mn-ea"/>
            </a:endParaRPr>
          </a:p>
          <a:p>
            <a:endParaRPr lang="en-US" altLang="ko-KR" sz="1800" dirty="0" smtClean="0">
              <a:latin typeface="+mn-ea"/>
              <a:ea typeface="+mn-ea"/>
            </a:endParaRPr>
          </a:p>
          <a:p>
            <a:r>
              <a:rPr lang="ko-KR" altLang="en-US" sz="1800" dirty="0" smtClean="0">
                <a:latin typeface="+mn-ea"/>
                <a:ea typeface="+mn-ea"/>
              </a:rPr>
              <a:t>총 </a:t>
            </a:r>
            <a:r>
              <a:rPr lang="ko-KR" altLang="en-US" sz="1800" dirty="0" smtClean="0">
                <a:latin typeface="+mn-ea"/>
                <a:ea typeface="+mn-ea"/>
              </a:rPr>
              <a:t>에너지 </a:t>
            </a:r>
            <a:r>
              <a:rPr lang="ko-KR" altLang="en-US" sz="1800" dirty="0">
                <a:latin typeface="+mn-ea"/>
                <a:ea typeface="+mn-ea"/>
              </a:rPr>
              <a:t>소비는 290.2백만 </a:t>
            </a:r>
            <a:r>
              <a:rPr lang="ko-KR" altLang="en-US" sz="1800" dirty="0" err="1" smtClean="0">
                <a:latin typeface="+mn-ea"/>
                <a:ea typeface="+mn-ea"/>
              </a:rPr>
              <a:t>toe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 smtClean="0">
                <a:latin typeface="+mn-ea"/>
                <a:ea typeface="+mn-ea"/>
              </a:rPr>
              <a:t>수준으로 </a:t>
            </a:r>
            <a:endParaRPr lang="en-US" altLang="ko-KR" sz="1800" dirty="0" smtClean="0">
              <a:latin typeface="+mn-ea"/>
              <a:ea typeface="+mn-ea"/>
            </a:endParaRPr>
          </a:p>
          <a:p>
            <a:r>
              <a:rPr lang="ko-KR" altLang="en-US" sz="1800" dirty="0" smtClean="0">
                <a:latin typeface="+mn-ea"/>
                <a:ea typeface="+mn-ea"/>
              </a:rPr>
              <a:t>전년 </a:t>
            </a:r>
            <a:r>
              <a:rPr lang="ko-KR" altLang="en-US" sz="1800" dirty="0">
                <a:latin typeface="+mn-ea"/>
                <a:ea typeface="+mn-ea"/>
              </a:rPr>
              <a:t>대비 4.3% </a:t>
            </a:r>
            <a:r>
              <a:rPr lang="ko-KR" altLang="en-US" sz="1800" dirty="0" smtClean="0">
                <a:latin typeface="+mn-ea"/>
                <a:ea typeface="+mn-ea"/>
              </a:rPr>
              <a:t>감소</a:t>
            </a:r>
            <a:endParaRPr lang="en-US" altLang="ko-KR" sz="1800" dirty="0" smtClean="0">
              <a:latin typeface="+mn-ea"/>
              <a:ea typeface="+mn-ea"/>
            </a:endParaRPr>
          </a:p>
          <a:p>
            <a:endParaRPr lang="en-US" altLang="ko-KR" sz="1800" dirty="0">
              <a:latin typeface="+mn-ea"/>
              <a:ea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341143" y="2906923"/>
            <a:ext cx="5238919" cy="1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39471" y="3181611"/>
            <a:ext cx="1724194" cy="10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Google Shape;180;p20"/>
          <p:cNvSpPr/>
          <p:nvPr/>
        </p:nvSpPr>
        <p:spPr>
          <a:xfrm>
            <a:off x="495300" y="429505"/>
            <a:ext cx="268605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8" name="Google Shape;181;p20"/>
          <p:cNvSpPr txBox="1"/>
          <p:nvPr/>
        </p:nvSpPr>
        <p:spPr>
          <a:xfrm>
            <a:off x="675458" y="492837"/>
            <a:ext cx="201059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Part </a:t>
            </a:r>
            <a:r>
              <a:rPr lang="en-US" b="1" dirty="0" smtClean="0">
                <a:solidFill>
                  <a:schemeClr val="lt1"/>
                </a:solidFill>
                <a:latin typeface="+mn-ea"/>
                <a:ea typeface="+mn-ea"/>
              </a:rPr>
              <a:t>4	</a:t>
            </a:r>
            <a:r>
              <a:rPr lang="ko-KR" altLang="en-US" b="1" dirty="0" smtClean="0">
                <a:solidFill>
                  <a:schemeClr val="lt1"/>
                </a:solidFill>
                <a:latin typeface="+mn-ea"/>
                <a:ea typeface="+mn-ea"/>
              </a:rPr>
              <a:t>보완점</a:t>
            </a:r>
            <a:endParaRPr sz="14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  <p:pic>
        <p:nvPicPr>
          <p:cNvPr id="1028" name="Picture 4" descr="코로나19(covid-19)로 인한, 일상 속 IT 변화. - Commu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53" y="4536141"/>
            <a:ext cx="5130530" cy="147436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24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478;p44"/>
          <p:cNvGrpSpPr/>
          <p:nvPr/>
        </p:nvGrpSpPr>
        <p:grpSpPr>
          <a:xfrm>
            <a:off x="495300" y="1648559"/>
            <a:ext cx="5474400" cy="3077700"/>
            <a:chOff x="495300" y="1182028"/>
            <a:chExt cx="5474400" cy="3077700"/>
          </a:xfrm>
        </p:grpSpPr>
        <p:sp>
          <p:nvSpPr>
            <p:cNvPr id="11" name="Google Shape;479;p44"/>
            <p:cNvSpPr/>
            <p:nvPr/>
          </p:nvSpPr>
          <p:spPr>
            <a:xfrm>
              <a:off x="667800" y="1326994"/>
              <a:ext cx="5129400" cy="2765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dirty="0" smtClean="0">
                <a:solidFill>
                  <a:schemeClr val="tx1"/>
                </a:solidFill>
                <a:latin typeface="+mn-ea"/>
                <a:ea typeface="+mn-ea"/>
                <a:sym typeface="Arial"/>
              </a:endParaRPr>
            </a:p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endParaRPr lang="en-US" altLang="ko-KR" dirty="0" smtClean="0">
                <a:solidFill>
                  <a:schemeClr val="tx1"/>
                </a:solidFill>
                <a:latin typeface="+mn-ea"/>
                <a:ea typeface="+mn-ea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  <a:sym typeface="Arial"/>
                </a:rPr>
                <a:t>  </a:t>
              </a:r>
              <a:endParaRPr dirty="0">
                <a:solidFill>
                  <a:schemeClr val="tx1"/>
                </a:solidFill>
                <a:latin typeface="+mn-ea"/>
                <a:ea typeface="+mn-ea"/>
                <a:sym typeface="Arial"/>
              </a:endParaRPr>
            </a:p>
          </p:txBody>
        </p:sp>
        <p:sp>
          <p:nvSpPr>
            <p:cNvPr id="12" name="Google Shape;480;p44"/>
            <p:cNvSpPr txBox="1"/>
            <p:nvPr/>
          </p:nvSpPr>
          <p:spPr>
            <a:xfrm>
              <a:off x="903150" y="1464912"/>
              <a:ext cx="227820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b="1" dirty="0">
                  <a:solidFill>
                    <a:schemeClr val="dk1"/>
                  </a:solidFill>
                  <a:latin typeface="+mn-ea"/>
                  <a:ea typeface="+mn-ea"/>
                </a:rPr>
                <a:t>[</a:t>
              </a:r>
              <a:r>
                <a:rPr lang="en-US" altLang="ko-KR" sz="1800" b="1" dirty="0" smtClean="0">
                  <a:solidFill>
                    <a:schemeClr val="dk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800" b="1" dirty="0" smtClean="0">
                  <a:solidFill>
                    <a:schemeClr val="dk1"/>
                  </a:solidFill>
                  <a:latin typeface="+mn-ea"/>
                  <a:ea typeface="+mn-ea"/>
                </a:rPr>
                <a:t>참고 </a:t>
              </a:r>
              <a:r>
                <a:rPr lang="en-US" altLang="ko-KR" sz="1800" b="1" dirty="0">
                  <a:solidFill>
                    <a:schemeClr val="dk1"/>
                  </a:solidFill>
                  <a:latin typeface="+mn-ea"/>
                  <a:ea typeface="+mn-ea"/>
                </a:rPr>
                <a:t>]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14" name="Google Shape;482;p44"/>
            <p:cNvSpPr/>
            <p:nvPr/>
          </p:nvSpPr>
          <p:spPr>
            <a:xfrm>
              <a:off x="495300" y="1182028"/>
              <a:ext cx="5474400" cy="3077700"/>
            </a:xfrm>
            <a:prstGeom prst="rect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5" name="Google Shape;483;p44"/>
          <p:cNvGrpSpPr/>
          <p:nvPr/>
        </p:nvGrpSpPr>
        <p:grpSpPr>
          <a:xfrm>
            <a:off x="6236894" y="1648559"/>
            <a:ext cx="5474400" cy="3077700"/>
            <a:chOff x="6222382" y="1182027"/>
            <a:chExt cx="5474400" cy="3077700"/>
          </a:xfrm>
        </p:grpSpPr>
        <p:sp>
          <p:nvSpPr>
            <p:cNvPr id="16" name="Google Shape;484;p44"/>
            <p:cNvSpPr/>
            <p:nvPr/>
          </p:nvSpPr>
          <p:spPr>
            <a:xfrm>
              <a:off x="6404519" y="1326994"/>
              <a:ext cx="5129400" cy="2765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485;p44"/>
            <p:cNvSpPr txBox="1"/>
            <p:nvPr/>
          </p:nvSpPr>
          <p:spPr>
            <a:xfrm>
              <a:off x="6558146" y="1455580"/>
              <a:ext cx="227820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b="1" dirty="0" smtClean="0">
                  <a:solidFill>
                    <a:schemeClr val="dk1"/>
                  </a:solidFill>
                  <a:latin typeface="+mn-ea"/>
                  <a:ea typeface="+mn-ea"/>
                </a:rPr>
                <a:t>[ </a:t>
              </a:r>
              <a:r>
                <a:rPr lang="ko-KR" altLang="en-US" sz="1800" b="1" dirty="0" smtClean="0">
                  <a:solidFill>
                    <a:schemeClr val="dk1"/>
                  </a:solidFill>
                  <a:latin typeface="+mn-ea"/>
                  <a:ea typeface="+mn-ea"/>
                </a:rPr>
                <a:t>사이트 </a:t>
              </a:r>
              <a:r>
                <a:rPr lang="en-US" altLang="ko-KR" sz="1800" b="1" dirty="0" smtClean="0">
                  <a:solidFill>
                    <a:schemeClr val="dk1"/>
                  </a:solidFill>
                  <a:latin typeface="+mn-ea"/>
                  <a:ea typeface="+mn-ea"/>
                </a:rPr>
                <a:t>]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19" name="Google Shape;487;p44"/>
            <p:cNvSpPr/>
            <p:nvPr/>
          </p:nvSpPr>
          <p:spPr>
            <a:xfrm>
              <a:off x="6222382" y="1182027"/>
              <a:ext cx="5474400" cy="3077700"/>
            </a:xfrm>
            <a:prstGeom prst="rect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6572659" y="2441319"/>
            <a:ext cx="38619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>
                <a:solidFill>
                  <a:schemeClr val="dk1"/>
                </a:solidFill>
                <a:latin typeface="+mn-ea"/>
                <a:ea typeface="+mn-ea"/>
              </a:rPr>
              <a:t>https://newsroom.koscom.co.kr/29107?print=pdf</a:t>
            </a:r>
            <a:endParaRPr lang="ko-KR" altLang="en-US" sz="130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72659" y="2848344"/>
            <a:ext cx="386997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300" dirty="0">
                <a:latin typeface="+mn-ea"/>
                <a:ea typeface="+mn-ea"/>
              </a:rPr>
              <a:t>http://www.kharn.kr/news/article.html?no=21677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72659" y="3201360"/>
            <a:ext cx="337945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300" dirty="0">
                <a:latin typeface="+mn-ea"/>
                <a:ea typeface="+mn-ea"/>
              </a:rPr>
              <a:t>https://www.etnews.com/20230523000328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61550" y="2546679"/>
            <a:ext cx="5009705" cy="1546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35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350" dirty="0" smtClean="0">
                <a:solidFill>
                  <a:schemeClr val="tx1"/>
                </a:solidFill>
                <a:latin typeface="+mn-ea"/>
                <a:ea typeface="+mn-ea"/>
              </a:rPr>
              <a:t>한국전력 전력통계월보</a:t>
            </a:r>
            <a:r>
              <a:rPr lang="en-US" altLang="ko-KR" sz="135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350" dirty="0" smtClean="0">
                <a:solidFill>
                  <a:schemeClr val="tx1"/>
                </a:solidFill>
                <a:latin typeface="+mn-ea"/>
                <a:ea typeface="+mn-ea"/>
              </a:rPr>
              <a:t>530</a:t>
            </a:r>
            <a:r>
              <a:rPr lang="ko-KR" altLang="en-US" sz="1350" dirty="0" smtClean="0">
                <a:solidFill>
                  <a:schemeClr val="tx1"/>
                </a:solidFill>
                <a:latin typeface="+mn-ea"/>
                <a:ea typeface="+mn-ea"/>
              </a:rPr>
              <a:t>호</a:t>
            </a:r>
            <a:endParaRPr lang="en-US" altLang="ko-KR" sz="135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0"/>
            <a:endParaRPr lang="en-US" altLang="ko-KR" sz="135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35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350" dirty="0" smtClean="0">
                <a:solidFill>
                  <a:schemeClr val="tx1"/>
                </a:solidFill>
                <a:latin typeface="+mn-ea"/>
                <a:ea typeface="+mn-ea"/>
              </a:rPr>
              <a:t>한국전력</a:t>
            </a:r>
            <a:r>
              <a:rPr lang="en-US" altLang="ko-KR" sz="135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50" dirty="0" smtClean="0">
                <a:solidFill>
                  <a:schemeClr val="tx1"/>
                </a:solidFill>
                <a:latin typeface="+mn-ea"/>
                <a:ea typeface="+mn-ea"/>
              </a:rPr>
              <a:t>에너지 마켓 </a:t>
            </a:r>
            <a:r>
              <a:rPr lang="ko-KR" altLang="en-US" sz="1350" dirty="0" err="1" smtClean="0">
                <a:solidFill>
                  <a:schemeClr val="tx1"/>
                </a:solidFill>
                <a:latin typeface="+mn-ea"/>
                <a:ea typeface="+mn-ea"/>
              </a:rPr>
              <a:t>플레이스</a:t>
            </a:r>
            <a:r>
              <a:rPr lang="en-US" altLang="ko-KR" sz="135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50" dirty="0" err="1" smtClean="0">
                <a:solidFill>
                  <a:schemeClr val="tx1"/>
                </a:solidFill>
                <a:latin typeface="+mn-ea"/>
              </a:rPr>
              <a:t>전력데이터</a:t>
            </a:r>
            <a:r>
              <a:rPr lang="ko-KR" altLang="en-US" sz="13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50" dirty="0">
                <a:solidFill>
                  <a:schemeClr val="tx1"/>
                </a:solidFill>
                <a:latin typeface="+mn-ea"/>
              </a:rPr>
              <a:t>개방 </a:t>
            </a:r>
            <a:r>
              <a:rPr lang="ko-KR" altLang="en-US" sz="1350" dirty="0" err="1">
                <a:solidFill>
                  <a:schemeClr val="tx1"/>
                </a:solidFill>
                <a:latin typeface="+mn-ea"/>
              </a:rPr>
              <a:t>포털시스템</a:t>
            </a:r>
            <a:endParaRPr lang="en-US" altLang="ko-KR" sz="1350" dirty="0">
              <a:solidFill>
                <a:schemeClr val="tx1"/>
              </a:solidFill>
              <a:latin typeface="+mn-ea"/>
            </a:endParaRPr>
          </a:p>
          <a:p>
            <a:pPr lvl="0"/>
            <a:endParaRPr lang="en-US" altLang="ko-KR" sz="135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/>
            <a:r>
              <a:rPr lang="en-US" altLang="ko-KR" sz="135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350" dirty="0" smtClean="0">
                <a:solidFill>
                  <a:schemeClr val="tx1"/>
                </a:solidFill>
                <a:latin typeface="+mn-ea"/>
                <a:ea typeface="+mn-ea"/>
              </a:rPr>
              <a:t>기상청 </a:t>
            </a:r>
            <a:r>
              <a:rPr lang="ko-KR" altLang="en-US" sz="1350" dirty="0" err="1" smtClean="0">
                <a:solidFill>
                  <a:schemeClr val="tx1"/>
                </a:solidFill>
                <a:latin typeface="+mn-ea"/>
                <a:ea typeface="+mn-ea"/>
              </a:rPr>
              <a:t>날씨누리</a:t>
            </a:r>
            <a:endParaRPr lang="en-US" altLang="ko-KR" sz="135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0"/>
            <a:endParaRPr lang="en-US" altLang="ko-KR" sz="135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350" dirty="0" smtClean="0">
                <a:latin typeface="+mn-ea"/>
                <a:ea typeface="+mn-ea"/>
              </a:rPr>
              <a:t>- </a:t>
            </a:r>
            <a:r>
              <a:rPr lang="ko-KR" altLang="en-US" sz="1350" dirty="0" smtClean="0">
                <a:latin typeface="+mn-ea"/>
                <a:ea typeface="+mn-ea"/>
              </a:rPr>
              <a:t>에너지경제연구원</a:t>
            </a:r>
            <a:r>
              <a:rPr lang="en-US" altLang="ko-KR" sz="1350" dirty="0" smtClean="0">
                <a:latin typeface="+mn-ea"/>
                <a:ea typeface="+mn-ea"/>
              </a:rPr>
              <a:t>(</a:t>
            </a:r>
            <a:r>
              <a:rPr lang="ko-KR" altLang="en-US" sz="1350" dirty="0" smtClean="0">
                <a:latin typeface="+mn-ea"/>
                <a:ea typeface="+mn-ea"/>
              </a:rPr>
              <a:t>2021.3</a:t>
            </a:r>
            <a:r>
              <a:rPr lang="en-US" altLang="ko-KR" sz="1350" dirty="0" smtClean="0">
                <a:latin typeface="+mn-ea"/>
                <a:ea typeface="+mn-ea"/>
              </a:rPr>
              <a:t>)</a:t>
            </a:r>
            <a:endParaRPr lang="ko-KR" altLang="en-US" sz="1350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2659" y="3613439"/>
            <a:ext cx="49612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300" dirty="0">
                <a:solidFill>
                  <a:schemeClr val="dk1"/>
                </a:solidFill>
                <a:latin typeface="+mn-ea"/>
                <a:ea typeface="+mn-ea"/>
              </a:rPr>
              <a:t>https://www.electimes.com/news/articleView.html?idxno=304663</a:t>
            </a:r>
            <a:endParaRPr lang="en-US" altLang="ko-KR" sz="1300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72658" y="3998236"/>
            <a:ext cx="513863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+mn-ea"/>
                <a:ea typeface="+mn-ea"/>
              </a:rPr>
              <a:t>https://www.weather.go.kr/w/obs-climate/climate/statistics/regional-char.do?area=5</a:t>
            </a:r>
          </a:p>
        </p:txBody>
      </p:sp>
      <p:pic>
        <p:nvPicPr>
          <p:cNvPr id="20" name="Google Shape;2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31" y="5240275"/>
            <a:ext cx="33623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675" y="5383150"/>
            <a:ext cx="30670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9144" y="5216462"/>
            <a:ext cx="2476500" cy="685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" name="Google Shape;180;p20"/>
          <p:cNvSpPr/>
          <p:nvPr/>
        </p:nvSpPr>
        <p:spPr>
          <a:xfrm>
            <a:off x="495299" y="429505"/>
            <a:ext cx="2322546" cy="562163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4" name="Google Shape;181;p20"/>
          <p:cNvSpPr txBox="1"/>
          <p:nvPr/>
        </p:nvSpPr>
        <p:spPr>
          <a:xfrm>
            <a:off x="651276" y="479285"/>
            <a:ext cx="20105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chemeClr val="lt1"/>
                </a:solidFill>
                <a:latin typeface="+mn-ea"/>
                <a:ea typeface="+mn-ea"/>
              </a:rPr>
              <a:t>출처</a:t>
            </a:r>
            <a:endParaRPr sz="24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75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0" y="2613600"/>
            <a:ext cx="12192000" cy="1630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3807600" y="3013522"/>
            <a:ext cx="4576800" cy="8309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1" dirty="0" smtClean="0">
                <a:solidFill>
                  <a:srgbClr val="F3F3F3"/>
                </a:solidFill>
                <a:latin typeface="+mn-ea"/>
                <a:ea typeface="+mn-ea"/>
              </a:rPr>
              <a:t>감사합니다</a:t>
            </a:r>
            <a:r>
              <a:rPr lang="en-US" altLang="ko-KR" sz="4800" b="1" dirty="0" smtClean="0">
                <a:solidFill>
                  <a:srgbClr val="F3F3F3"/>
                </a:solidFill>
                <a:latin typeface="+mn-ea"/>
                <a:ea typeface="+mn-ea"/>
              </a:rPr>
              <a:t>.</a:t>
            </a:r>
            <a:endParaRPr dirty="0">
              <a:solidFill>
                <a:srgbClr val="F3F3F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22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98;p15"/>
          <p:cNvCxnSpPr/>
          <p:nvPr/>
        </p:nvCxnSpPr>
        <p:spPr>
          <a:xfrm>
            <a:off x="540300" y="390293"/>
            <a:ext cx="6635100" cy="0"/>
          </a:xfrm>
          <a:prstGeom prst="straightConnector1">
            <a:avLst/>
          </a:prstGeom>
          <a:noFill/>
          <a:ln w="9525" cap="flat" cmpd="sng">
            <a:solidFill>
              <a:srgbClr val="3D85C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/>
            </a:outerShdw>
          </a:effectLst>
        </p:spPr>
      </p:cxnSp>
      <p:sp>
        <p:nvSpPr>
          <p:cNvPr id="44" name="Google Shape;99;p15"/>
          <p:cNvSpPr/>
          <p:nvPr/>
        </p:nvSpPr>
        <p:spPr>
          <a:xfrm>
            <a:off x="605900" y="652626"/>
            <a:ext cx="2958394" cy="607008"/>
          </a:xfrm>
          <a:prstGeom prst="rect">
            <a:avLst/>
          </a:prstGeom>
          <a:solidFill>
            <a:srgbClr val="AFB8C5"/>
          </a:solidFill>
          <a:ln w="9525" cap="flat" cmpd="sng">
            <a:solidFill>
              <a:srgbClr val="AFB8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45" name="Google Shape;100;p15"/>
          <p:cNvSpPr txBox="1"/>
          <p:nvPr/>
        </p:nvSpPr>
        <p:spPr>
          <a:xfrm>
            <a:off x="568712" y="613318"/>
            <a:ext cx="2920938" cy="553957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lt1"/>
                </a:solidFill>
                <a:latin typeface="+mn-ea"/>
                <a:ea typeface="+mn-ea"/>
              </a:rPr>
              <a:t>  </a:t>
            </a:r>
            <a:r>
              <a:rPr lang="en-US" sz="3000" b="1" dirty="0" err="1" smtClean="0">
                <a:solidFill>
                  <a:schemeClr val="lt1"/>
                </a:solidFill>
                <a:latin typeface="+mn-ea"/>
                <a:ea typeface="+mn-ea"/>
              </a:rPr>
              <a:t>팀원</a:t>
            </a:r>
            <a:r>
              <a:rPr lang="en-US" sz="3000" b="1" dirty="0" smtClean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en-US" sz="3000" b="1" dirty="0" err="1" smtClean="0">
                <a:solidFill>
                  <a:schemeClr val="lt1"/>
                </a:solidFill>
                <a:latin typeface="+mn-ea"/>
                <a:ea typeface="+mn-ea"/>
              </a:rPr>
              <a:t>소개</a:t>
            </a:r>
            <a:endParaRPr sz="30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5" name="Google Shape;119;p15"/>
          <p:cNvSpPr/>
          <p:nvPr/>
        </p:nvSpPr>
        <p:spPr>
          <a:xfrm>
            <a:off x="5016600" y="850372"/>
            <a:ext cx="2158800" cy="736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6" name="Google Shape;120;p15"/>
          <p:cNvSpPr/>
          <p:nvPr/>
        </p:nvSpPr>
        <p:spPr>
          <a:xfrm>
            <a:off x="5016600" y="1586916"/>
            <a:ext cx="2158800" cy="17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7" name="Google Shape;121;p15"/>
          <p:cNvSpPr txBox="1"/>
          <p:nvPr/>
        </p:nvSpPr>
        <p:spPr>
          <a:xfrm>
            <a:off x="5283709" y="1024837"/>
            <a:ext cx="162457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lt1"/>
                </a:solidFill>
                <a:latin typeface="+mn-ea"/>
                <a:ea typeface="+mn-ea"/>
              </a:rPr>
              <a:t>조</a:t>
            </a:r>
            <a:r>
              <a:rPr lang="en-US" sz="2000" b="1" dirty="0" smtClean="0">
                <a:solidFill>
                  <a:schemeClr val="lt1"/>
                </a:solidFill>
                <a:latin typeface="+mn-ea"/>
                <a:ea typeface="+mn-ea"/>
              </a:rPr>
              <a:t>장 </a:t>
            </a:r>
            <a:r>
              <a:rPr lang="en-US" sz="2000" b="1" dirty="0" err="1">
                <a:solidFill>
                  <a:schemeClr val="lt1"/>
                </a:solidFill>
                <a:latin typeface="+mn-ea"/>
                <a:ea typeface="+mn-ea"/>
              </a:rPr>
              <a:t>조가영</a:t>
            </a:r>
            <a:endParaRPr sz="20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28" name="Google Shape;122;p15"/>
          <p:cNvSpPr txBox="1"/>
          <p:nvPr/>
        </p:nvSpPr>
        <p:spPr>
          <a:xfrm>
            <a:off x="5016600" y="1826284"/>
            <a:ext cx="2158799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 smtClean="0">
                <a:solidFill>
                  <a:schemeClr val="dk1"/>
                </a:solidFill>
                <a:latin typeface="+mn-ea"/>
                <a:ea typeface="+mn-ea"/>
              </a:rPr>
              <a:t>코드</a:t>
            </a:r>
            <a:r>
              <a:rPr lang="en-US" sz="1500" dirty="0" smtClean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sz="1500" dirty="0" err="1" smtClean="0">
                <a:solidFill>
                  <a:schemeClr val="dk1"/>
                </a:solidFill>
                <a:latin typeface="+mn-ea"/>
                <a:ea typeface="+mn-ea"/>
              </a:rPr>
              <a:t>설계</a:t>
            </a:r>
            <a:r>
              <a:rPr lang="en-US" sz="1500" dirty="0" smtClean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sz="1500" dirty="0">
                <a:solidFill>
                  <a:schemeClr val="dk1"/>
                </a:solidFill>
                <a:latin typeface="+mn-ea"/>
                <a:ea typeface="+mn-ea"/>
              </a:rPr>
              <a:t>및 </a:t>
            </a: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시각화</a:t>
            </a:r>
            <a:endParaRPr sz="15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+mn-ea"/>
                <a:ea typeface="+mn-ea"/>
              </a:rPr>
              <a:t>PPT </a:t>
            </a: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작성</a:t>
            </a:r>
            <a:r>
              <a:rPr lang="en-US" sz="1500" dirty="0">
                <a:solidFill>
                  <a:schemeClr val="dk1"/>
                </a:solidFill>
                <a:latin typeface="+mn-ea"/>
                <a:ea typeface="+mn-ea"/>
              </a:rPr>
              <a:t> 및 </a:t>
            </a:r>
            <a:endParaRPr lang="en-US" sz="1500" dirty="0" smtClean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 smtClean="0">
                <a:solidFill>
                  <a:schemeClr val="dk1"/>
                </a:solidFill>
                <a:latin typeface="+mn-ea"/>
                <a:ea typeface="+mn-ea"/>
              </a:rPr>
              <a:t>프로젝트</a:t>
            </a:r>
            <a:r>
              <a:rPr lang="en-US" sz="1500" dirty="0" smtClean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발표</a:t>
            </a:r>
            <a:endParaRPr sz="15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29" name="Google Shape;103;p15"/>
          <p:cNvSpPr/>
          <p:nvPr/>
        </p:nvSpPr>
        <p:spPr>
          <a:xfrm>
            <a:off x="1100950" y="3726297"/>
            <a:ext cx="2158800" cy="736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0" name="Google Shape;104;p15"/>
          <p:cNvSpPr/>
          <p:nvPr/>
        </p:nvSpPr>
        <p:spPr>
          <a:xfrm>
            <a:off x="1100950" y="4462841"/>
            <a:ext cx="2158800" cy="17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1" name="Google Shape;105;p15"/>
          <p:cNvSpPr txBox="1"/>
          <p:nvPr/>
        </p:nvSpPr>
        <p:spPr>
          <a:xfrm>
            <a:off x="1479696" y="3909900"/>
            <a:ext cx="14013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  <a:latin typeface="+mn-ea"/>
                <a:ea typeface="+mn-ea"/>
              </a:rPr>
              <a:t>강다솜</a:t>
            </a:r>
            <a:endParaRPr sz="20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32" name="Google Shape;106;p15"/>
          <p:cNvSpPr txBox="1"/>
          <p:nvPr/>
        </p:nvSpPr>
        <p:spPr>
          <a:xfrm>
            <a:off x="1179599" y="4854378"/>
            <a:ext cx="203065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계획서</a:t>
            </a:r>
            <a:r>
              <a:rPr lang="en-US" sz="15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작성</a:t>
            </a:r>
            <a:endParaRPr sz="15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학습</a:t>
            </a:r>
            <a:r>
              <a:rPr lang="en-US" sz="1500" dirty="0">
                <a:solidFill>
                  <a:schemeClr val="dk1"/>
                </a:solidFill>
                <a:latin typeface="+mn-ea"/>
                <a:ea typeface="+mn-ea"/>
              </a:rPr>
              <a:t> 및 </a:t>
            </a: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결과</a:t>
            </a:r>
            <a:r>
              <a:rPr lang="en-US" sz="15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분석</a:t>
            </a:r>
            <a:endParaRPr sz="15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33" name="Google Shape;107;p15"/>
          <p:cNvSpPr/>
          <p:nvPr/>
        </p:nvSpPr>
        <p:spPr>
          <a:xfrm>
            <a:off x="3724950" y="3726297"/>
            <a:ext cx="2158800" cy="736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4" name="Google Shape;108;p15"/>
          <p:cNvSpPr/>
          <p:nvPr/>
        </p:nvSpPr>
        <p:spPr>
          <a:xfrm>
            <a:off x="3724950" y="4462841"/>
            <a:ext cx="2158800" cy="17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5" name="Google Shape;109;p15"/>
          <p:cNvSpPr txBox="1"/>
          <p:nvPr/>
        </p:nvSpPr>
        <p:spPr>
          <a:xfrm>
            <a:off x="4259475" y="3909900"/>
            <a:ext cx="10897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  <a:latin typeface="+mn-ea"/>
                <a:ea typeface="+mn-ea"/>
              </a:rPr>
              <a:t>김건우</a:t>
            </a:r>
            <a:endParaRPr sz="20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36" name="Google Shape;110;p15"/>
          <p:cNvSpPr/>
          <p:nvPr/>
        </p:nvSpPr>
        <p:spPr>
          <a:xfrm>
            <a:off x="6348950" y="3726297"/>
            <a:ext cx="2158800" cy="736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7" name="Google Shape;111;p15"/>
          <p:cNvSpPr/>
          <p:nvPr/>
        </p:nvSpPr>
        <p:spPr>
          <a:xfrm>
            <a:off x="6348950" y="4473255"/>
            <a:ext cx="2158800" cy="17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8" name="Google Shape;112;p15"/>
          <p:cNvSpPr txBox="1"/>
          <p:nvPr/>
        </p:nvSpPr>
        <p:spPr>
          <a:xfrm>
            <a:off x="6881611" y="3909900"/>
            <a:ext cx="10935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  <a:latin typeface="+mn-ea"/>
                <a:ea typeface="+mn-ea"/>
              </a:rPr>
              <a:t>김나영</a:t>
            </a:r>
            <a:endParaRPr sz="20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39" name="Google Shape;113;p15"/>
          <p:cNvSpPr txBox="1"/>
          <p:nvPr/>
        </p:nvSpPr>
        <p:spPr>
          <a:xfrm>
            <a:off x="6447949" y="4854378"/>
            <a:ext cx="205980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학습</a:t>
            </a:r>
            <a:r>
              <a:rPr lang="en-US" sz="1500" dirty="0">
                <a:solidFill>
                  <a:schemeClr val="dk1"/>
                </a:solidFill>
                <a:latin typeface="+mn-ea"/>
                <a:ea typeface="+mn-ea"/>
              </a:rPr>
              <a:t> 및 </a:t>
            </a: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결과</a:t>
            </a:r>
            <a:r>
              <a:rPr lang="en-US" sz="15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분석</a:t>
            </a:r>
            <a:endParaRPr sz="15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+mn-ea"/>
                <a:ea typeface="+mn-ea"/>
              </a:rPr>
              <a:t>PPT </a:t>
            </a: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작성</a:t>
            </a:r>
            <a:r>
              <a:rPr lang="en-US" sz="1500" dirty="0">
                <a:solidFill>
                  <a:schemeClr val="dk1"/>
                </a:solidFill>
                <a:latin typeface="+mn-ea"/>
                <a:ea typeface="+mn-ea"/>
              </a:rPr>
              <a:t> 및 </a:t>
            </a:r>
            <a:endParaRPr lang="en-US" sz="1500" dirty="0" smtClean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dirty="0" err="1" smtClean="0">
                <a:solidFill>
                  <a:schemeClr val="dk1"/>
                </a:solidFill>
                <a:latin typeface="+mn-ea"/>
                <a:ea typeface="+mn-ea"/>
              </a:rPr>
              <a:t>프로젝트</a:t>
            </a:r>
            <a:r>
              <a:rPr lang="en-US" sz="1500" dirty="0" smtClean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발표</a:t>
            </a:r>
            <a:r>
              <a:rPr lang="en-US" sz="15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준비</a:t>
            </a:r>
            <a:endParaRPr sz="15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0" name="Google Shape;114;p15"/>
          <p:cNvSpPr/>
          <p:nvPr/>
        </p:nvSpPr>
        <p:spPr>
          <a:xfrm>
            <a:off x="8972951" y="3726297"/>
            <a:ext cx="2158800" cy="736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41" name="Google Shape;115;p15"/>
          <p:cNvSpPr/>
          <p:nvPr/>
        </p:nvSpPr>
        <p:spPr>
          <a:xfrm>
            <a:off x="8972951" y="4462841"/>
            <a:ext cx="2158800" cy="17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42" name="Google Shape;116;p15"/>
          <p:cNvSpPr txBox="1"/>
          <p:nvPr/>
        </p:nvSpPr>
        <p:spPr>
          <a:xfrm>
            <a:off x="9606548" y="3909900"/>
            <a:ext cx="102335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  <a:latin typeface="+mn-ea"/>
                <a:ea typeface="+mn-ea"/>
              </a:rPr>
              <a:t>명하영</a:t>
            </a:r>
            <a:endParaRPr sz="20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46" name="Google Shape;117;p15"/>
          <p:cNvSpPr txBox="1"/>
          <p:nvPr/>
        </p:nvSpPr>
        <p:spPr>
          <a:xfrm>
            <a:off x="8972950" y="4885459"/>
            <a:ext cx="215880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계획서</a:t>
            </a:r>
            <a:r>
              <a:rPr lang="en-US" sz="15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작성</a:t>
            </a:r>
            <a:endParaRPr sz="15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데이터</a:t>
            </a:r>
            <a:r>
              <a:rPr lang="en-US" sz="15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수집</a:t>
            </a:r>
            <a:r>
              <a:rPr lang="en-US" sz="1500" dirty="0">
                <a:solidFill>
                  <a:schemeClr val="dk1"/>
                </a:solidFill>
                <a:latin typeface="+mn-ea"/>
                <a:ea typeface="+mn-ea"/>
              </a:rPr>
              <a:t> 및 </a:t>
            </a: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분석</a:t>
            </a:r>
            <a:endParaRPr sz="15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50" name="Google Shape;118;p15"/>
          <p:cNvSpPr txBox="1"/>
          <p:nvPr/>
        </p:nvSpPr>
        <p:spPr>
          <a:xfrm>
            <a:off x="3675451" y="4885459"/>
            <a:ext cx="225779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 smtClean="0">
                <a:solidFill>
                  <a:schemeClr val="dk1"/>
                </a:solidFill>
                <a:latin typeface="+mn-ea"/>
                <a:ea typeface="+mn-ea"/>
              </a:rPr>
              <a:t>데이터수집</a:t>
            </a:r>
            <a:r>
              <a:rPr lang="en-US" sz="1500" dirty="0" smtClean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sz="1500" dirty="0">
                <a:solidFill>
                  <a:schemeClr val="dk1"/>
                </a:solidFill>
                <a:latin typeface="+mn-ea"/>
                <a:ea typeface="+mn-ea"/>
              </a:rPr>
              <a:t>및 </a:t>
            </a: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분석</a:t>
            </a:r>
            <a:endParaRPr sz="15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코드</a:t>
            </a:r>
            <a:r>
              <a:rPr lang="en-US" sz="15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설계</a:t>
            </a:r>
            <a:r>
              <a:rPr lang="en-US" sz="1500" dirty="0">
                <a:solidFill>
                  <a:schemeClr val="dk1"/>
                </a:solidFill>
                <a:latin typeface="+mn-ea"/>
                <a:ea typeface="+mn-ea"/>
              </a:rPr>
              <a:t> 및 </a:t>
            </a:r>
            <a:r>
              <a:rPr lang="en-US" sz="1500" dirty="0" err="1">
                <a:solidFill>
                  <a:schemeClr val="dk1"/>
                </a:solidFill>
                <a:latin typeface="+mn-ea"/>
                <a:ea typeface="+mn-ea"/>
              </a:rPr>
              <a:t>시각화</a:t>
            </a:r>
            <a:endParaRPr sz="15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808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024" y="1495701"/>
            <a:ext cx="3606640" cy="202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525" y="3758994"/>
            <a:ext cx="2010499" cy="18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4654" y="3572991"/>
            <a:ext cx="1881779" cy="22692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98;p15"/>
          <p:cNvCxnSpPr/>
          <p:nvPr/>
        </p:nvCxnSpPr>
        <p:spPr>
          <a:xfrm>
            <a:off x="540300" y="390293"/>
            <a:ext cx="6635100" cy="0"/>
          </a:xfrm>
          <a:prstGeom prst="straightConnector1">
            <a:avLst/>
          </a:prstGeom>
          <a:noFill/>
          <a:ln w="9525" cap="flat" cmpd="sng">
            <a:solidFill>
              <a:srgbClr val="3D85C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/>
            </a:outerShdw>
          </a:effectLst>
        </p:spPr>
      </p:cxnSp>
      <p:sp>
        <p:nvSpPr>
          <p:cNvPr id="24" name="Google Shape;99;p15"/>
          <p:cNvSpPr/>
          <p:nvPr/>
        </p:nvSpPr>
        <p:spPr>
          <a:xfrm>
            <a:off x="605899" y="652625"/>
            <a:ext cx="3406513" cy="607463"/>
          </a:xfrm>
          <a:prstGeom prst="rect">
            <a:avLst/>
          </a:prstGeom>
          <a:solidFill>
            <a:srgbClr val="AFB8C5"/>
          </a:solidFill>
          <a:ln w="9525" cap="flat" cmpd="sng">
            <a:solidFill>
              <a:srgbClr val="AFB8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5" name="Google Shape;100;p15"/>
          <p:cNvSpPr txBox="1"/>
          <p:nvPr/>
        </p:nvSpPr>
        <p:spPr>
          <a:xfrm>
            <a:off x="568711" y="613318"/>
            <a:ext cx="3340816" cy="553957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 smtClean="0">
                <a:solidFill>
                  <a:schemeClr val="lt1"/>
                </a:solidFill>
                <a:latin typeface="+mn-ea"/>
                <a:ea typeface="+mn-ea"/>
              </a:rPr>
              <a:t> 개발 환경</a:t>
            </a:r>
            <a:endParaRPr sz="3000" dirty="0">
              <a:solidFill>
                <a:schemeClr val="lt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0" y="2613600"/>
            <a:ext cx="12192000" cy="1630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557651" y="2734725"/>
            <a:ext cx="1076700" cy="4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Part </a:t>
            </a:r>
            <a:r>
              <a:rPr lang="en-US" sz="2400" dirty="0">
                <a:solidFill>
                  <a:schemeClr val="lt1"/>
                </a:solidFill>
                <a:latin typeface="+mn-ea"/>
                <a:ea typeface="+mn-ea"/>
              </a:rPr>
              <a:t>1</a:t>
            </a:r>
            <a:endParaRPr sz="2400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807603" y="3292278"/>
            <a:ext cx="4576800" cy="83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solidFill>
                  <a:srgbClr val="F3F3F3"/>
                </a:solidFill>
                <a:latin typeface="+mn-ea"/>
                <a:ea typeface="+mn-ea"/>
              </a:rPr>
              <a:t>기획</a:t>
            </a:r>
            <a:r>
              <a:rPr lang="en-US" sz="4800" b="1" dirty="0">
                <a:solidFill>
                  <a:srgbClr val="F3F3F3"/>
                </a:solidFill>
                <a:latin typeface="+mn-ea"/>
                <a:ea typeface="+mn-ea"/>
              </a:rPr>
              <a:t> </a:t>
            </a:r>
            <a:r>
              <a:rPr lang="en-US" sz="4800" b="1" dirty="0" err="1">
                <a:solidFill>
                  <a:srgbClr val="F3F3F3"/>
                </a:solidFill>
                <a:latin typeface="+mn-ea"/>
                <a:ea typeface="+mn-ea"/>
              </a:rPr>
              <a:t>의도</a:t>
            </a:r>
            <a:endParaRPr dirty="0">
              <a:solidFill>
                <a:srgbClr val="F3F3F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>
            <a:off x="495300" y="419100"/>
            <a:ext cx="268605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646883" y="482342"/>
            <a:ext cx="201059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Part </a:t>
            </a:r>
            <a:r>
              <a:rPr lang="en-US" b="1" dirty="0" smtClean="0">
                <a:solidFill>
                  <a:schemeClr val="lt1"/>
                </a:solidFill>
                <a:latin typeface="+mn-ea"/>
                <a:ea typeface="+mn-ea"/>
              </a:rPr>
              <a:t>1	</a:t>
            </a:r>
            <a:r>
              <a:rPr lang="ko-KR" altLang="en-US" b="1" dirty="0" smtClean="0">
                <a:solidFill>
                  <a:schemeClr val="lt1"/>
                </a:solidFill>
                <a:latin typeface="+mn-ea"/>
                <a:ea typeface="+mn-ea"/>
              </a:rPr>
              <a:t>기획의도</a:t>
            </a:r>
            <a:endParaRPr sz="14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3811900" y="2444575"/>
            <a:ext cx="4253100" cy="22776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3569200" y="2444575"/>
            <a:ext cx="4648200" cy="2277600"/>
          </a:xfrm>
          <a:prstGeom prst="chevron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301505" y="2444575"/>
            <a:ext cx="3933900" cy="2277600"/>
          </a:xfrm>
          <a:prstGeom prst="homePlate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270330" y="3340350"/>
            <a:ext cx="3807148" cy="4616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lt1"/>
                </a:solidFill>
                <a:latin typeface="+mn-ea"/>
                <a:ea typeface="+mn-ea"/>
              </a:rPr>
              <a:t>광주</a:t>
            </a:r>
            <a:r>
              <a:rPr lang="en-US" sz="2400" b="1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en-US" sz="2400" b="1" dirty="0" err="1">
                <a:solidFill>
                  <a:schemeClr val="lt1"/>
                </a:solidFill>
                <a:latin typeface="+mn-ea"/>
                <a:ea typeface="+mn-ea"/>
              </a:rPr>
              <a:t>데이터센터</a:t>
            </a:r>
            <a:r>
              <a:rPr lang="en-US" sz="2400" b="1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en-US" sz="2400" b="1" dirty="0" err="1">
                <a:solidFill>
                  <a:schemeClr val="lt1"/>
                </a:solidFill>
                <a:latin typeface="+mn-ea"/>
                <a:ea typeface="+mn-ea"/>
              </a:rPr>
              <a:t>가동</a:t>
            </a:r>
            <a:r>
              <a:rPr lang="en-US" sz="2400" b="1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en-US" sz="2400" b="1" dirty="0" err="1">
                <a:solidFill>
                  <a:schemeClr val="lt1"/>
                </a:solidFill>
                <a:latin typeface="+mn-ea"/>
                <a:ea typeface="+mn-ea"/>
              </a:rPr>
              <a:t>시작</a:t>
            </a:r>
            <a:endParaRPr sz="2400" b="1" dirty="0">
              <a:latin typeface="+mn-ea"/>
              <a:ea typeface="+mn-ea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4726399" y="3167800"/>
            <a:ext cx="2776701" cy="8309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lt1"/>
                </a:solidFill>
                <a:latin typeface="+mn-ea"/>
                <a:ea typeface="+mn-ea"/>
              </a:rPr>
              <a:t>개관</a:t>
            </a:r>
            <a:r>
              <a:rPr lang="en-US" sz="2400" b="1" dirty="0">
                <a:solidFill>
                  <a:schemeClr val="lt1"/>
                </a:solidFill>
                <a:latin typeface="+mn-ea"/>
                <a:ea typeface="+mn-ea"/>
              </a:rPr>
              <a:t> 후 3개년 </a:t>
            </a:r>
            <a:r>
              <a:rPr lang="en-US" sz="2400" b="1" dirty="0" err="1">
                <a:solidFill>
                  <a:schemeClr val="lt1"/>
                </a:solidFill>
                <a:latin typeface="+mn-ea"/>
                <a:ea typeface="+mn-ea"/>
              </a:rPr>
              <a:t>전력</a:t>
            </a:r>
            <a:r>
              <a:rPr lang="en-US" sz="2400" b="1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en-US" sz="2400" b="1" dirty="0" err="1">
                <a:solidFill>
                  <a:schemeClr val="lt1"/>
                </a:solidFill>
                <a:latin typeface="+mn-ea"/>
                <a:ea typeface="+mn-ea"/>
              </a:rPr>
              <a:t>사용량</a:t>
            </a:r>
            <a:r>
              <a:rPr lang="en-US" sz="2400" b="1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en-US" sz="2400" b="1" dirty="0" err="1">
                <a:solidFill>
                  <a:schemeClr val="lt1"/>
                </a:solidFill>
                <a:latin typeface="+mn-ea"/>
                <a:ea typeface="+mn-ea"/>
              </a:rPr>
              <a:t>예측</a:t>
            </a:r>
            <a:endParaRPr sz="2400" b="1" dirty="0">
              <a:latin typeface="+mn-ea"/>
              <a:ea typeface="+mn-ea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7621900" y="2444575"/>
            <a:ext cx="4253100" cy="22776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7534275" y="2444575"/>
            <a:ext cx="4340700" cy="2277600"/>
          </a:xfrm>
          <a:prstGeom prst="chevron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8393675" y="3167800"/>
            <a:ext cx="3316800" cy="8309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 err="1">
                <a:solidFill>
                  <a:schemeClr val="lt1"/>
                </a:solidFill>
                <a:latin typeface="+mn-ea"/>
                <a:ea typeface="+mn-ea"/>
              </a:rPr>
              <a:t>전력</a:t>
            </a:r>
            <a:r>
              <a:rPr lang="en-US" sz="2300" b="1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en-US" sz="2300" b="1" dirty="0" err="1">
                <a:solidFill>
                  <a:schemeClr val="lt1"/>
                </a:solidFill>
                <a:latin typeface="+mn-ea"/>
                <a:ea typeface="+mn-ea"/>
              </a:rPr>
              <a:t>공급</a:t>
            </a:r>
            <a:r>
              <a:rPr lang="en-US" sz="2300" b="1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en-US" sz="2300" b="1" dirty="0" err="1">
                <a:solidFill>
                  <a:schemeClr val="lt1"/>
                </a:solidFill>
                <a:latin typeface="+mn-ea"/>
                <a:ea typeface="+mn-ea"/>
              </a:rPr>
              <a:t>관리</a:t>
            </a:r>
            <a:r>
              <a:rPr lang="en-US" sz="2300" b="1" dirty="0">
                <a:solidFill>
                  <a:schemeClr val="lt1"/>
                </a:solidFill>
                <a:latin typeface="+mn-ea"/>
                <a:ea typeface="+mn-ea"/>
              </a:rPr>
              <a:t> 및</a:t>
            </a:r>
            <a:endParaRPr sz="23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en-US" sz="2300" b="1" dirty="0" err="1">
                <a:solidFill>
                  <a:schemeClr val="lt1"/>
                </a:solidFill>
                <a:latin typeface="+mn-ea"/>
                <a:ea typeface="+mn-ea"/>
              </a:rPr>
              <a:t>장기적</a:t>
            </a:r>
            <a:r>
              <a:rPr lang="en-US" sz="2300" b="1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en-US" sz="2300" b="1" dirty="0" err="1">
                <a:solidFill>
                  <a:schemeClr val="lt1"/>
                </a:solidFill>
                <a:latin typeface="+mn-ea"/>
                <a:ea typeface="+mn-ea"/>
              </a:rPr>
              <a:t>계획</a:t>
            </a:r>
            <a:r>
              <a:rPr lang="en-US" sz="2300" b="1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en-US" sz="2300" b="1" dirty="0" err="1">
                <a:solidFill>
                  <a:schemeClr val="lt1"/>
                </a:solidFill>
                <a:latin typeface="+mn-ea"/>
                <a:ea typeface="+mn-ea"/>
              </a:rPr>
              <a:t>수립</a:t>
            </a:r>
            <a:r>
              <a:rPr lang="en-US" sz="2300" b="1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en-US" sz="2300" b="1" dirty="0" err="1">
                <a:solidFill>
                  <a:schemeClr val="lt1"/>
                </a:solidFill>
                <a:latin typeface="+mn-ea"/>
                <a:ea typeface="+mn-ea"/>
              </a:rPr>
              <a:t>가능</a:t>
            </a:r>
            <a:endParaRPr sz="2300" b="1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95300" y="966069"/>
            <a:ext cx="5036367" cy="3135151"/>
            <a:chOff x="2518863" y="2409682"/>
            <a:chExt cx="7154273" cy="344791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8863" y="2409682"/>
              <a:ext cx="7154273" cy="203863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8863" y="4374181"/>
              <a:ext cx="7154273" cy="1483411"/>
            </a:xfrm>
            <a:prstGeom prst="rect">
              <a:avLst/>
            </a:prstGeom>
          </p:spPr>
        </p:pic>
      </p:grpSp>
      <p:cxnSp>
        <p:nvCxnSpPr>
          <p:cNvPr id="13" name="직선 연결선 12"/>
          <p:cNvCxnSpPr/>
          <p:nvPr/>
        </p:nvCxnSpPr>
        <p:spPr>
          <a:xfrm flipV="1">
            <a:off x="1700043" y="2159898"/>
            <a:ext cx="3605288" cy="19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03478" y="2743431"/>
            <a:ext cx="1098110" cy="45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95300" y="4965009"/>
            <a:ext cx="5036368" cy="1142886"/>
            <a:chOff x="5671187" y="4863714"/>
            <a:chExt cx="6261280" cy="1814896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88" y="4863714"/>
              <a:ext cx="6261279" cy="59552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87" y="5459240"/>
              <a:ext cx="6261279" cy="1219370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367466"/>
            <a:ext cx="5036367" cy="4854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6191586"/>
            <a:ext cx="5036367" cy="291328"/>
          </a:xfrm>
          <a:prstGeom prst="rect">
            <a:avLst/>
          </a:prstGeom>
        </p:spPr>
      </p:pic>
      <p:pic>
        <p:nvPicPr>
          <p:cNvPr id="20" name="Google Shape;551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4631" y="3781186"/>
            <a:ext cx="6065821" cy="2701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32" y="966069"/>
            <a:ext cx="6065821" cy="2739975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 flipV="1">
            <a:off x="503478" y="4775236"/>
            <a:ext cx="2999209" cy="4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03478" y="5267599"/>
            <a:ext cx="27195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605229" y="6478383"/>
            <a:ext cx="1499605" cy="4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6173469" y="1763841"/>
            <a:ext cx="4614693" cy="8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6689640" y="2569931"/>
            <a:ext cx="2178135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5903838" y="3133829"/>
            <a:ext cx="2671837" cy="8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Google Shape;180;p20"/>
          <p:cNvSpPr/>
          <p:nvPr/>
        </p:nvSpPr>
        <p:spPr>
          <a:xfrm>
            <a:off x="495300" y="419100"/>
            <a:ext cx="268605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9" name="Google Shape;181;p20"/>
          <p:cNvSpPr txBox="1"/>
          <p:nvPr/>
        </p:nvSpPr>
        <p:spPr>
          <a:xfrm>
            <a:off x="646883" y="482342"/>
            <a:ext cx="201059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Part </a:t>
            </a:r>
            <a:r>
              <a:rPr lang="en-US" b="1" dirty="0" smtClean="0">
                <a:solidFill>
                  <a:schemeClr val="lt1"/>
                </a:solidFill>
                <a:latin typeface="+mn-ea"/>
                <a:ea typeface="+mn-ea"/>
              </a:rPr>
              <a:t>1	</a:t>
            </a:r>
            <a:r>
              <a:rPr lang="ko-KR" altLang="en-US" b="1" dirty="0" smtClean="0">
                <a:solidFill>
                  <a:schemeClr val="lt1"/>
                </a:solidFill>
                <a:latin typeface="+mn-ea"/>
                <a:ea typeface="+mn-ea"/>
              </a:rPr>
              <a:t>기획의도</a:t>
            </a:r>
            <a:endParaRPr sz="14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48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0" y="2613600"/>
            <a:ext cx="12192000" cy="1630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557651" y="2734725"/>
            <a:ext cx="1076700" cy="4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Part </a:t>
            </a:r>
            <a:r>
              <a:rPr lang="en-US" sz="2400" dirty="0">
                <a:solidFill>
                  <a:schemeClr val="lt1"/>
                </a:solidFill>
                <a:latin typeface="+mn-ea"/>
                <a:ea typeface="+mn-ea"/>
              </a:rPr>
              <a:t>2</a:t>
            </a:r>
            <a:endParaRPr sz="2400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676974" y="3304934"/>
            <a:ext cx="5308405" cy="8309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1" dirty="0" smtClean="0">
                <a:solidFill>
                  <a:srgbClr val="F3F3F3"/>
                </a:solidFill>
                <a:latin typeface="+mn-ea"/>
                <a:ea typeface="+mn-ea"/>
              </a:rPr>
              <a:t>프로그램 설계도</a:t>
            </a:r>
            <a:endParaRPr dirty="0">
              <a:solidFill>
                <a:srgbClr val="F3F3F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4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9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30" y="1429323"/>
            <a:ext cx="10847048" cy="4586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180;p20"/>
          <p:cNvSpPr/>
          <p:nvPr/>
        </p:nvSpPr>
        <p:spPr>
          <a:xfrm>
            <a:off x="495300" y="429505"/>
            <a:ext cx="2686050" cy="434400"/>
          </a:xfrm>
          <a:prstGeom prst="roundRect">
            <a:avLst>
              <a:gd name="adj" fmla="val 37075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9" name="Google Shape;181;p20"/>
          <p:cNvSpPr txBox="1"/>
          <p:nvPr/>
        </p:nvSpPr>
        <p:spPr>
          <a:xfrm>
            <a:off x="675458" y="492837"/>
            <a:ext cx="201059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Part </a:t>
            </a:r>
            <a:r>
              <a:rPr lang="en-US" b="1" dirty="0" smtClean="0">
                <a:solidFill>
                  <a:schemeClr val="lt1"/>
                </a:solidFill>
                <a:latin typeface="+mn-ea"/>
                <a:ea typeface="+mn-ea"/>
              </a:rPr>
              <a:t>2	</a:t>
            </a:r>
            <a:r>
              <a:rPr lang="ko-KR" altLang="en-US" b="1" dirty="0" smtClean="0">
                <a:solidFill>
                  <a:schemeClr val="lt1"/>
                </a:solidFill>
                <a:latin typeface="+mn-ea"/>
                <a:ea typeface="+mn-ea"/>
              </a:rPr>
              <a:t>개념 모델</a:t>
            </a:r>
            <a:endParaRPr sz="1400" b="1" dirty="0">
              <a:solidFill>
                <a:schemeClr val="lt1"/>
              </a:solidFill>
              <a:latin typeface="+mn-ea"/>
              <a:ea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0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8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442</Words>
  <Application>Microsoft Office PowerPoint</Application>
  <PresentationFormat>와이드스크린</PresentationFormat>
  <Paragraphs>132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101</cp:revision>
  <dcterms:modified xsi:type="dcterms:W3CDTF">2023-10-12T11:34:50Z</dcterms:modified>
</cp:coreProperties>
</file>