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0" r:id="rId5"/>
    <p:sldId id="257" r:id="rId6"/>
    <p:sldId id="259" r:id="rId7"/>
    <p:sldId id="261" r:id="rId8"/>
    <p:sldId id="264" r:id="rId9"/>
    <p:sldId id="265" r:id="rId10"/>
  </p:sldIdLst>
  <p:sldSz cx="18288000" cy="10287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Fraunces Light" pitchFamily="2" charset="0"/>
      <p:regular r:id="rId13"/>
    </p:embeddedFont>
    <p:embeddedFont>
      <p:font typeface="Fraunces Light Italics" pitchFamily="2" charset="0"/>
      <p:regular r:id="rId14"/>
      <p:italic r:id="rId15"/>
    </p:embeddedFont>
    <p:embeddedFont>
      <p:font typeface="Public Sans Medium" pitchFamily="2" charset="0"/>
      <p:regular r:id="rId16"/>
    </p:embeddedFont>
    <p:embeddedFont>
      <p:font typeface="Public Sans Thin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D9C8A0-CBCB-2434-5C52-741927F71D42}" name="Xintong Jiang" initials="" userId="S::xintongj@usc.edu::cf5cf758-1a7a-4880-9d43-94d7c8ce3af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2" autoAdjust="0"/>
    <p:restoredTop sz="79859" autoAdjust="0"/>
  </p:normalViewPr>
  <p:slideViewPr>
    <p:cSldViewPr>
      <p:cViewPr varScale="1">
        <p:scale>
          <a:sx n="65" d="100"/>
          <a:sy n="65" d="100"/>
        </p:scale>
        <p:origin x="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04908-E19A-BF45-A55E-ED09F8931264}" type="datetimeFigureOut">
              <a:rPr lang="en-CN" smtClean="0"/>
              <a:t>4/17/24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0F0BC-A002-004F-85BD-8C65B75163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773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0F0BC-A002-004F-85BD-8C65B751637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86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0F0BC-A002-004F-85BD-8C65B751637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092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44" dirty="0">
                <a:solidFill>
                  <a:srgbClr val="36211B"/>
                </a:solidFill>
                <a:latin typeface="Fraunces Light"/>
              </a:rPr>
              <a:t>[1] </a:t>
            </a:r>
            <a:r>
              <a:rPr lang="en-C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https://www.kaggle.com/datasets/gauravharamkar/beer-data-analytics?select=BeerProject.csv</a:t>
            </a:r>
            <a:r>
              <a:rPr lang="en-CN">
                <a:effectLst/>
              </a:rPr>
              <a:t> 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0F0BC-A002-004F-85BD-8C65B751637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069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CN" dirty="0"/>
              <a:t>ash key: uuid</a:t>
            </a:r>
          </a:p>
          <a:p>
            <a:r>
              <a:rPr lang="en-US" dirty="0"/>
              <a:t>H</a:t>
            </a:r>
            <a:r>
              <a:rPr lang="en-CN" dirty="0"/>
              <a:t>ash value: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0F0BC-A002-004F-85BD-8C65B751637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77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97602" y="8843010"/>
            <a:ext cx="2547610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Haoran Wang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5" name="TextBox 5"/>
          <p:cNvSpPr txBox="1"/>
          <p:nvPr/>
        </p:nvSpPr>
        <p:spPr>
          <a:xfrm>
            <a:off x="3662490" y="3002528"/>
            <a:ext cx="10963021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 dirty="0">
                <a:solidFill>
                  <a:srgbClr val="36211B"/>
                </a:solidFill>
                <a:latin typeface="Fraunces Light"/>
              </a:rPr>
              <a:t>RateMyBeer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62490" y="6268984"/>
            <a:ext cx="10963021" cy="59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 Italics"/>
              </a:rPr>
              <a:t>A Distributed Data Management System of Beer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15800" y="8843010"/>
            <a:ext cx="1998594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Xintong Jiang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04840" y="8843010"/>
            <a:ext cx="2743768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Rahul Aggarwal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92480"/>
            <a:ext cx="3467100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DSCI551 Course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15532" y="792480"/>
            <a:ext cx="2743768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2024 April 17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5" name="TextBox 5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8753" y="2753287"/>
            <a:ext cx="10020300" cy="5168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A distributed, robust, fast data management system for beer rating data. </a:t>
            </a:r>
          </a:p>
          <a:p>
            <a:pPr>
              <a:lnSpc>
                <a:spcPts val="3359"/>
              </a:lnSpc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It allows users to manage their beer data on the website, including insert, update, query and delete.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It also provides some analysis results of current beer reviews. </a:t>
            </a:r>
            <a:r>
              <a:rPr lang="en-US" sz="2400" spc="-48" dirty="0">
                <a:solidFill>
                  <a:srgbClr val="FF0000"/>
                </a:solidFill>
                <a:latin typeface="Public Sans Thin"/>
              </a:rPr>
              <a:t>(NOT DONE YET!!!)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It adopts UUID (Universally Unique Identifier) for global primary key uniqueness, and uses a hash function to map a UUID to a database.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2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DA10E1-4486-BD15-8C8F-50FA0299D793}"/>
              </a:ext>
            </a:extLst>
          </p:cNvPr>
          <p:cNvSpPr txBox="1"/>
          <p:nvPr/>
        </p:nvSpPr>
        <p:spPr>
          <a:xfrm>
            <a:off x="12761972" y="4702538"/>
            <a:ext cx="447727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3</a:t>
            </a:r>
          </a:p>
        </p:txBody>
      </p:sp>
      <p:sp>
        <p:nvSpPr>
          <p:cNvPr id="5" name="AutoShape 5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6" name="TextBox 6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68958" y="3143673"/>
            <a:ext cx="4884555" cy="595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Real-time CRUD options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47875" y="4745762"/>
            <a:ext cx="447727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85874" y="3143673"/>
            <a:ext cx="5067300" cy="595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Current beer 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33736" y="4745762"/>
            <a:ext cx="447727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68958" y="2428659"/>
            <a:ext cx="398364" cy="403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96" dirty="0">
                <a:solidFill>
                  <a:srgbClr val="36211B"/>
                </a:solidFill>
                <a:latin typeface="Fraunces Light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85874" y="2428659"/>
            <a:ext cx="398364" cy="403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96" dirty="0">
                <a:solidFill>
                  <a:srgbClr val="36211B"/>
                </a:solidFill>
                <a:latin typeface="Fraunces Light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1721D-B11D-D1BB-C5D3-3AD942120A3A}"/>
              </a:ext>
            </a:extLst>
          </p:cNvPr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Website features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12574C-6454-514A-5F3C-D8A9E728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03" y="4604067"/>
            <a:ext cx="9520372" cy="37166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4" name="TextBox 4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CBA27-E481-84AA-E07D-007D2172D15B}"/>
              </a:ext>
            </a:extLst>
          </p:cNvPr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Technical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58CB-407B-7086-82EA-B820A7D7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36" y="2012630"/>
            <a:ext cx="14856494" cy="6712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4" name="TextBox 4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65E5B-856C-8978-31E0-708FCA2B84A2}"/>
              </a:ext>
            </a:extLst>
          </p:cNvPr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Dataset Preparation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D7A2007-7626-E919-4B7B-374C3BE416D0}"/>
              </a:ext>
            </a:extLst>
          </p:cNvPr>
          <p:cNvSpPr txBox="1"/>
          <p:nvPr/>
        </p:nvSpPr>
        <p:spPr>
          <a:xfrm>
            <a:off x="948254" y="2280738"/>
            <a:ext cx="10177789" cy="5168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Our data comes from Beer Data Analytics</a:t>
            </a:r>
            <a:r>
              <a:rPr lang="en-US" sz="3600" spc="-144" baseline="30000" dirty="0">
                <a:solidFill>
                  <a:srgbClr val="36211B"/>
                </a:solidFill>
                <a:latin typeface="Fraunces Light"/>
              </a:rPr>
              <a:t>[1] </a:t>
            </a: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in Kaggle.</a:t>
            </a:r>
          </a:p>
          <a:p>
            <a:pPr>
              <a:lnSpc>
                <a:spcPts val="5040"/>
              </a:lnSpc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The raw dataset contains different types of beers and various rating aspects, with a total of 13 attributes and 528,870 pieces of data items. </a:t>
            </a:r>
          </a:p>
          <a:p>
            <a:pPr>
              <a:lnSpc>
                <a:spcPts val="3359"/>
              </a:lnSpc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We use part of the attributes and split them into two tables.</a:t>
            </a:r>
          </a:p>
          <a:p>
            <a:pPr>
              <a:lnSpc>
                <a:spcPts val="3359"/>
              </a:lnSpc>
            </a:pPr>
            <a:endParaRPr lang="en-US" sz="2400" spc="-48" dirty="0">
              <a:solidFill>
                <a:srgbClr val="36211B"/>
              </a:solidFill>
              <a:latin typeface="Public Sans Thin"/>
            </a:endParaRPr>
          </a:p>
          <a:p>
            <a:pPr marL="800100" lvl="1" indent="-342900">
              <a:lnSpc>
                <a:spcPts val="3359"/>
              </a:lnSpc>
              <a:buFontTx/>
              <a:buChar char="-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Beer</a:t>
            </a:r>
          </a:p>
          <a:p>
            <a:pPr lvl="1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	| beer_id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beer_name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beer_type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</a:t>
            </a:r>
          </a:p>
          <a:p>
            <a:pPr marL="800100" lvl="1" indent="-342900">
              <a:lnSpc>
                <a:spcPts val="3359"/>
              </a:lnSpc>
              <a:buFontTx/>
              <a:buChar char="-"/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Review</a:t>
            </a:r>
          </a:p>
          <a:p>
            <a:pPr lvl="1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    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review_id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review_text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create_time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update_time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 </a:t>
            </a:r>
            <a:r>
              <a:rPr lang="en-US" sz="2400" spc="-48" dirty="0" err="1">
                <a:solidFill>
                  <a:srgbClr val="36211B"/>
                </a:solidFill>
                <a:latin typeface="Public Sans Thin"/>
              </a:rPr>
              <a:t>beer_id</a:t>
            </a: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 |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9AF6-094B-1D59-8B4D-E1AD7CD9E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6"/>
          <a:stretch/>
        </p:blipFill>
        <p:spPr>
          <a:xfrm>
            <a:off x="11126042" y="2280738"/>
            <a:ext cx="6958757" cy="6562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5" name="TextBox 5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947410" y="3283047"/>
                <a:ext cx="9263390" cy="51939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259080" lvl="1">
                  <a:lnSpc>
                    <a:spcPts val="3359"/>
                  </a:lnSpc>
                </a:pPr>
                <a:r>
                  <a:rPr lang="en-US" sz="2400" b="1" spc="-48" dirty="0">
                    <a:solidFill>
                      <a:srgbClr val="36211B"/>
                    </a:solidFill>
                    <a:latin typeface="Public Sans Thin"/>
                  </a:rPr>
                  <a:t>Horizontal Partitioning: </a:t>
                </a:r>
                <a:r>
                  <a:rPr lang="en-US" altLang="zh-CN" sz="2400" spc="-48" dirty="0">
                    <a:solidFill>
                      <a:srgbClr val="36211B"/>
                    </a:solidFill>
                    <a:latin typeface="Public Sans Thin"/>
                  </a:rPr>
                  <a:t>Create a route table to get</a:t>
                </a:r>
                <a:r>
                  <a:rPr lang="zh-CN" altLang="en-US" sz="2400" spc="-48" dirty="0">
                    <a:solidFill>
                      <a:srgbClr val="36211B"/>
                    </a:solidFill>
                    <a:latin typeface="Public Sans Thin"/>
                  </a:rPr>
                  <a:t> </a:t>
                </a:r>
                <a:r>
                  <a:rPr lang="en-US" altLang="zh-CN" sz="2400" spc="-48" dirty="0">
                    <a:solidFill>
                      <a:srgbClr val="36211B"/>
                    </a:solidFill>
                    <a:latin typeface="Public Sans Thin"/>
                  </a:rPr>
                  <a:t>data item storage location</a:t>
                </a:r>
                <a:r>
                  <a:rPr lang="en-US" sz="2400" b="1" spc="-48" dirty="0">
                    <a:solidFill>
                      <a:srgbClr val="36211B"/>
                    </a:solidFill>
                    <a:latin typeface="Public Sans Thin"/>
                  </a:rPr>
                  <a:t>. </a:t>
                </a:r>
              </a:p>
              <a:p>
                <a:pPr marL="601980" lvl="1" indent="-3429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48" dirty="0">
                    <a:solidFill>
                      <a:srgbClr val="36211B"/>
                    </a:solidFill>
                    <a:latin typeface="Public Sans Thin"/>
                  </a:rPr>
                  <a:t>Generate an UUID (Universally Unique Identifier) for each data item.</a:t>
                </a:r>
              </a:p>
              <a:p>
                <a:pPr marL="601980" lvl="1" indent="-3429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48" dirty="0">
                    <a:solidFill>
                      <a:srgbClr val="36211B"/>
                    </a:solidFill>
                    <a:latin typeface="Public Sans Thin"/>
                  </a:rPr>
                  <a:t>Define a hash function to  map each UUID item to a database.</a:t>
                </a:r>
                <a:endParaRPr lang="en-US" sz="2400" i="1" spc="-48" dirty="0">
                  <a:solidFill>
                    <a:srgbClr val="36211B"/>
                  </a:solidFill>
                  <a:latin typeface="Cambria Math" panose="02040503050406030204" pitchFamily="18" charset="0"/>
                </a:endParaRPr>
              </a:p>
              <a:p>
                <a:pPr marL="259080" lvl="1">
                  <a:lnSpc>
                    <a:spcPts val="3359"/>
                  </a:lnSpc>
                </a:pPr>
                <a:endParaRPr lang="en-US" sz="2400" i="1" spc="-48" dirty="0">
                  <a:solidFill>
                    <a:srgbClr val="36211B"/>
                  </a:solidFill>
                  <a:latin typeface="Cambria Math" panose="02040503050406030204" pitchFamily="18" charset="0"/>
                </a:endParaRPr>
              </a:p>
              <a:p>
                <a:pPr marL="259080" lvl="1">
                  <a:lnSpc>
                    <a:spcPts val="335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48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pc="-48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pc="-48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  <m:t>𝑈𝑈𝐼𝐷</m:t>
                          </m:r>
                        </m:e>
                      </m:d>
                      <m:r>
                        <a:rPr lang="en-US" sz="2400" i="1" spc="-48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pc="-48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𝑑𝑖𝑔𝑖𝑡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𝑈𝑈𝐼𝐷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sz="240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 2</m:t>
                              </m:r>
                              <m:r>
                                <a:rPr lang="en-US" sz="240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𝑑𝑖𝑔𝑖𝑡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𝑈𝑈𝐼𝐷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pc="-48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spc="-48" dirty="0">
                  <a:solidFill>
                    <a:srgbClr val="36211B"/>
                  </a:solidFill>
                  <a:latin typeface="Cambria Math" panose="02040503050406030204" pitchFamily="18" charset="0"/>
                </a:endParaRPr>
              </a:p>
              <a:p>
                <a:pPr marL="259080" lvl="1">
                  <a:lnSpc>
                    <a:spcPts val="3359"/>
                  </a:lnSpc>
                </a:pPr>
                <a:endParaRPr lang="en-US" sz="2400" i="1" spc="-48" dirty="0">
                  <a:solidFill>
                    <a:srgbClr val="36211B"/>
                  </a:solidFill>
                  <a:latin typeface="Cambria Math" panose="02040503050406030204" pitchFamily="18" charset="0"/>
                </a:endParaRPr>
              </a:p>
              <a:p>
                <a:pPr marL="259080" lvl="1">
                  <a:lnSpc>
                    <a:spcPts val="3359"/>
                  </a:lnSpc>
                </a:pPr>
                <a:r>
                  <a:rPr lang="en-US" sz="2400" b="1" spc="-48" dirty="0">
                    <a:solidFill>
                      <a:srgbClr val="36211B"/>
                    </a:solidFill>
                    <a:latin typeface="Public Sans Thin"/>
                  </a:rPr>
                  <a:t>Vertical Partitioning</a:t>
                </a:r>
                <a:r>
                  <a:rPr lang="en-US" sz="2400" spc="-48" dirty="0">
                    <a:solidFill>
                      <a:srgbClr val="36211B"/>
                    </a:solidFill>
                    <a:latin typeface="Public Sans Thin"/>
                  </a:rPr>
                  <a:t>:  We split the raw dataset into two tables, beer table and review table.</a:t>
                </a:r>
              </a:p>
              <a:p>
                <a:pPr marL="259080" lvl="1">
                  <a:lnSpc>
                    <a:spcPts val="3359"/>
                  </a:lnSpc>
                </a:pPr>
                <a:endParaRPr lang="en-US" sz="2400" spc="-48" dirty="0">
                  <a:solidFill>
                    <a:srgbClr val="36211B"/>
                  </a:solidFill>
                  <a:latin typeface="Public Sans Thin"/>
                </a:endParaRPr>
              </a:p>
              <a:p>
                <a:pPr marL="259080" lvl="1">
                  <a:lnSpc>
                    <a:spcPts val="3359"/>
                  </a:lnSpc>
                </a:pPr>
                <a:r>
                  <a:rPr lang="en-US" sz="2400" b="1" spc="-48" dirty="0">
                    <a:solidFill>
                      <a:srgbClr val="36211B"/>
                    </a:solidFill>
                    <a:latin typeface="Public Sans Thin"/>
                  </a:rPr>
                  <a:t>Storage: </a:t>
                </a:r>
                <a:r>
                  <a:rPr lang="en-US" sz="2400" spc="-48" dirty="0">
                    <a:solidFill>
                      <a:srgbClr val="36211B"/>
                    </a:solidFill>
                    <a:latin typeface="Public Sans Thin"/>
                  </a:rPr>
                  <a:t>We use two databases to storage data items.</a:t>
                </a: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" y="3283047"/>
                <a:ext cx="9263390" cy="5193922"/>
              </a:xfrm>
              <a:prstGeom prst="rect">
                <a:avLst/>
              </a:prstGeom>
              <a:blipFill>
                <a:blip r:embed="rId4"/>
                <a:stretch>
                  <a:fillRect t="-1220" b="-1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1"/>
          <p:cNvSpPr txBox="1"/>
          <p:nvPr/>
        </p:nvSpPr>
        <p:spPr>
          <a:xfrm>
            <a:off x="1028700" y="2343150"/>
            <a:ext cx="5615367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Partition &amp;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4768E-5209-3193-A11E-E04662C6490A}"/>
              </a:ext>
            </a:extLst>
          </p:cNvPr>
          <p:cNvSpPr txBox="1"/>
          <p:nvPr/>
        </p:nvSpPr>
        <p:spPr>
          <a:xfrm>
            <a:off x="947410" y="897360"/>
            <a:ext cx="10963021" cy="1069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Distributed DataBase Design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AAC7876-8FCC-65B3-CFDB-FBED737E6F72}"/>
              </a:ext>
            </a:extLst>
          </p:cNvPr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C34C0-184D-58B7-4B80-DD94A0941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3695700"/>
            <a:ext cx="7325580" cy="4167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5" name="TextBox 5"/>
          <p:cNvSpPr txBox="1"/>
          <p:nvPr/>
        </p:nvSpPr>
        <p:spPr>
          <a:xfrm>
            <a:off x="5189337" y="4606401"/>
            <a:ext cx="576340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 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95895" y="4606401"/>
            <a:ext cx="576340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 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89337" y="7990725"/>
            <a:ext cx="576340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 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5895" y="7990725"/>
            <a:ext cx="576340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 D</a:t>
            </a:r>
          </a:p>
        </p:txBody>
      </p:sp>
      <p:sp>
        <p:nvSpPr>
          <p:cNvPr id="13" name="AutoShape 13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14" name="TextBox 14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7410" y="2446647"/>
            <a:ext cx="11244590" cy="595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Manage the data through insert, query, update and delete.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C7621-B78F-B039-910A-CC09FBA6D042}"/>
              </a:ext>
            </a:extLst>
          </p:cNvPr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User interface and 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0E000-CF90-F56D-035E-8409D1FD0686}"/>
              </a:ext>
            </a:extLst>
          </p:cNvPr>
          <p:cNvSpPr txBox="1"/>
          <p:nvPr/>
        </p:nvSpPr>
        <p:spPr>
          <a:xfrm>
            <a:off x="3069771" y="1306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7FEA3-9511-03FA-CD7C-346BFA7BD462}"/>
              </a:ext>
            </a:extLst>
          </p:cNvPr>
          <p:cNvSpPr txBox="1"/>
          <p:nvPr/>
        </p:nvSpPr>
        <p:spPr>
          <a:xfrm>
            <a:off x="2090057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84FBC-25EC-E2E6-8FA4-76C47CA065F6}"/>
              </a:ext>
            </a:extLst>
          </p:cNvPr>
          <p:cNvSpPr txBox="1"/>
          <p:nvPr/>
        </p:nvSpPr>
        <p:spPr>
          <a:xfrm>
            <a:off x="4376057" y="1208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F6C5A-E2B6-9549-62CB-3C44A64F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18" y="3254963"/>
            <a:ext cx="13205248" cy="2814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5D355F-F5B4-1C6A-EB14-4A78D0DD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118" y="6451801"/>
            <a:ext cx="13080746" cy="18347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3019" y="2601650"/>
            <a:ext cx="14491781" cy="595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"/>
              </a:rPr>
              <a:t>Analysis results of current beer reviews. (NOT DONE YET!!!)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BDEC-CE3C-0435-7C7F-B7013E320437}"/>
              </a:ext>
            </a:extLst>
          </p:cNvPr>
          <p:cNvSpPr txBox="1"/>
          <p:nvPr/>
        </p:nvSpPr>
        <p:spPr>
          <a:xfrm>
            <a:off x="947410" y="89736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Fraunces Light Italics"/>
              </a:rPr>
              <a:t>User interface and applications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207F468-59C4-72E6-E3B6-322D535C5B2A}"/>
              </a:ext>
            </a:extLst>
          </p:cNvPr>
          <p:cNvSpPr txBox="1"/>
          <p:nvPr/>
        </p:nvSpPr>
        <p:spPr>
          <a:xfrm>
            <a:off x="8077200" y="5280660"/>
            <a:ext cx="5763405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Picture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TEAM 61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sp>
        <p:nvSpPr>
          <p:cNvPr id="5" name="TextBox 5"/>
          <p:cNvSpPr txBox="1"/>
          <p:nvPr/>
        </p:nvSpPr>
        <p:spPr>
          <a:xfrm>
            <a:off x="2870204" y="4045453"/>
            <a:ext cx="1254759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 dirty="0">
                <a:solidFill>
                  <a:srgbClr val="36211B"/>
                </a:solidFill>
                <a:latin typeface="Fraunces Light"/>
              </a:rPr>
              <a:t>THANK YOU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62490" y="5856737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Fraunces Light Italics"/>
              </a:rPr>
              <a:t>For Listening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3C569A6D-C446-015D-ABF7-650E4643B0A9}"/>
              </a:ext>
            </a:extLst>
          </p:cNvPr>
          <p:cNvSpPr txBox="1"/>
          <p:nvPr/>
        </p:nvSpPr>
        <p:spPr>
          <a:xfrm>
            <a:off x="1028700" y="792480"/>
            <a:ext cx="3467100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Medium"/>
              </a:rPr>
              <a:t>DSCI551 Course Project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0B155F1-3B22-809A-CC24-FF5C9A5FCEB6}"/>
              </a:ext>
            </a:extLst>
          </p:cNvPr>
          <p:cNvSpPr txBox="1"/>
          <p:nvPr/>
        </p:nvSpPr>
        <p:spPr>
          <a:xfrm>
            <a:off x="14515532" y="792480"/>
            <a:ext cx="2743768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2024 April 17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97CDAE9-78AB-9A81-B42A-F6A5B500455E}"/>
              </a:ext>
            </a:extLst>
          </p:cNvPr>
          <p:cNvSpPr txBox="1"/>
          <p:nvPr/>
        </p:nvSpPr>
        <p:spPr>
          <a:xfrm>
            <a:off x="9197602" y="8843010"/>
            <a:ext cx="2547610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Haoran Wang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A3AD9763-B026-4F6B-A465-95B443080383}"/>
              </a:ext>
            </a:extLst>
          </p:cNvPr>
          <p:cNvSpPr txBox="1"/>
          <p:nvPr/>
        </p:nvSpPr>
        <p:spPr>
          <a:xfrm>
            <a:off x="12115800" y="8843010"/>
            <a:ext cx="1998594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Xintong Jiang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0073612-FB87-B27C-C610-EC3218CDF953}"/>
              </a:ext>
            </a:extLst>
          </p:cNvPr>
          <p:cNvSpPr txBox="1"/>
          <p:nvPr/>
        </p:nvSpPr>
        <p:spPr>
          <a:xfrm>
            <a:off x="14204840" y="8843010"/>
            <a:ext cx="2743768" cy="39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Rahul Aggarwal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406</Words>
  <Application>Microsoft Macintosh PowerPoint</Application>
  <PresentationFormat>自定义</PresentationFormat>
  <Paragraphs>85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Public Sans Thin</vt:lpstr>
      <vt:lpstr>Aptos</vt:lpstr>
      <vt:lpstr>Fraunces Light</vt:lpstr>
      <vt:lpstr>Arial</vt:lpstr>
      <vt:lpstr>Fraunces Light Italics</vt:lpstr>
      <vt:lpstr>Times New Roman</vt:lpstr>
      <vt:lpstr>Cambria Math</vt:lpstr>
      <vt:lpstr>Calibri</vt:lpstr>
      <vt:lpstr>Public Sans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cp:lastModifiedBy>浩然 王</cp:lastModifiedBy>
  <cp:revision>25</cp:revision>
  <dcterms:created xsi:type="dcterms:W3CDTF">2006-08-16T00:00:00Z</dcterms:created>
  <dcterms:modified xsi:type="dcterms:W3CDTF">2024-04-17T16:19:14Z</dcterms:modified>
  <dc:identifier>DAGCfySjPOI</dc:identifier>
</cp:coreProperties>
</file>