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9" r:id="rId1"/>
  </p:sldMasterIdLst>
  <p:sldIdLst>
    <p:sldId id="257" r:id="rId2"/>
    <p:sldId id="264" r:id="rId3"/>
    <p:sldId id="259" r:id="rId4"/>
    <p:sldId id="265" r:id="rId5"/>
    <p:sldId id="258" r:id="rId6"/>
    <p:sldId id="267"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6DFF08F-DC6B-4601-B491-B0F83F6DD2DA}" type="datetimeFigureOut">
              <a:rPr lang="en-US" smtClean="0"/>
              <a:t>3/3/2020</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4FAB73BC-B049-4115-A692-8D63A059BFB8}" type="slidenum">
              <a:rPr lang="en-US" smtClean="0"/>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pPr/>
              <a:t>3/3/2020</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4FAB73BC-B049-4115-A692-8D63A059BFB8}"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4FAB73BC-B049-4115-A692-8D63A059BFB8}" type="slidenum">
              <a:rPr lang="en-US" smtClean="0"/>
              <a:t>‹#›</a:t>
            </a:fld>
            <a:endParaRPr lang="en-US" dirty="0"/>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96DFF08F-DC6B-4601-B491-B0F83F6DD2DA}" type="datetimeFigureOut">
              <a:rPr lang="en-US" smtClean="0"/>
              <a:pPr/>
              <a:t>3/3/2020</a:t>
            </a:fld>
            <a:endParaRPr lang="en-US" dirty="0"/>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500177" y="2125014"/>
            <a:ext cx="6214268" cy="4250027"/>
          </a:xfrm>
        </p:spPr>
        <p:txBody>
          <a:bodyPr>
            <a:normAutofit fontScale="85000" lnSpcReduction="10000"/>
          </a:bodyPr>
          <a:lstStyle/>
          <a:p>
            <a:r>
              <a:rPr lang="en-US" b="1" dirty="0">
                <a:latin typeface="Times New Roman" pitchFamily="18" charset="0"/>
                <a:cs typeface="Times New Roman" pitchFamily="18" charset="0"/>
              </a:rPr>
              <a:t>1.	</a:t>
            </a:r>
            <a:r>
              <a:rPr lang="en-US" b="1" dirty="0" err="1">
                <a:latin typeface="Times New Roman" pitchFamily="18" charset="0"/>
                <a:cs typeface="Times New Roman" pitchFamily="18" charset="0"/>
              </a:rPr>
              <a:t>Priya</a:t>
            </a:r>
            <a:r>
              <a:rPr lang="en-US" b="1" dirty="0">
                <a:latin typeface="Times New Roman" pitchFamily="18" charset="0"/>
                <a:cs typeface="Times New Roman" pitchFamily="18" charset="0"/>
              </a:rPr>
              <a:t> Devi </a:t>
            </a:r>
            <a:r>
              <a:rPr lang="en-US" b="1" dirty="0" err="1">
                <a:latin typeface="Times New Roman" pitchFamily="18" charset="0"/>
                <a:cs typeface="Times New Roman" pitchFamily="18" charset="0"/>
              </a:rPr>
              <a:t>Fatmawati</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071911633051)</a:t>
            </a:r>
          </a:p>
          <a:p>
            <a:r>
              <a:rPr lang="en-US" b="1" dirty="0">
                <a:latin typeface="Times New Roman" pitchFamily="18" charset="0"/>
                <a:cs typeface="Times New Roman" pitchFamily="18" charset="0"/>
              </a:rPr>
              <a:t>2.	</a:t>
            </a:r>
            <a:r>
              <a:rPr lang="en-US" b="1" dirty="0" err="1">
                <a:latin typeface="Times New Roman" pitchFamily="18" charset="0"/>
                <a:cs typeface="Times New Roman" pitchFamily="18" charset="0"/>
              </a:rPr>
              <a:t>Adhitya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Permana</a:t>
            </a:r>
            <a:r>
              <a:rPr lang="en-US" b="1" dirty="0">
                <a:latin typeface="Times New Roman" pitchFamily="18" charset="0"/>
                <a:cs typeface="Times New Roman" pitchFamily="18" charset="0"/>
              </a:rPr>
              <a:t> Putra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071911633052)</a:t>
            </a:r>
          </a:p>
          <a:p>
            <a:r>
              <a:rPr lang="en-US" b="1" dirty="0">
                <a:latin typeface="Times New Roman" pitchFamily="18" charset="0"/>
                <a:cs typeface="Times New Roman" pitchFamily="18" charset="0"/>
              </a:rPr>
              <a:t>3.	</a:t>
            </a:r>
            <a:r>
              <a:rPr lang="en-US" b="1" dirty="0" err="1">
                <a:latin typeface="Times New Roman" pitchFamily="18" charset="0"/>
                <a:cs typeface="Times New Roman" pitchFamily="18" charset="0"/>
              </a:rPr>
              <a:t>Ajeng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Prameswari</a:t>
            </a:r>
            <a:r>
              <a:rPr lang="en-US" b="1" dirty="0">
                <a:latin typeface="Times New Roman" pitchFamily="18" charset="0"/>
                <a:cs typeface="Times New Roman" pitchFamily="18" charset="0"/>
              </a:rPr>
              <a:t> Diva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071911633053)</a:t>
            </a:r>
          </a:p>
          <a:p>
            <a:r>
              <a:rPr lang="en-US" b="1" dirty="0">
                <a:latin typeface="Times New Roman" pitchFamily="18" charset="0"/>
                <a:cs typeface="Times New Roman" pitchFamily="18" charset="0"/>
              </a:rPr>
              <a:t>4.	</a:t>
            </a:r>
            <a:r>
              <a:rPr lang="en-US" b="1" dirty="0" err="1">
                <a:latin typeface="Times New Roman" pitchFamily="18" charset="0"/>
                <a:cs typeface="Times New Roman" pitchFamily="18" charset="0"/>
              </a:rPr>
              <a:t>Alfito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Nur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Arafah</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071911633054)</a:t>
            </a:r>
          </a:p>
          <a:p>
            <a:r>
              <a:rPr lang="en-US" b="1" dirty="0">
                <a:latin typeface="Times New Roman" pitchFamily="18" charset="0"/>
                <a:cs typeface="Times New Roman" pitchFamily="18" charset="0"/>
              </a:rPr>
              <a:t>5.	</a:t>
            </a:r>
            <a:r>
              <a:rPr lang="en-US" b="1" dirty="0" err="1">
                <a:latin typeface="Times New Roman" pitchFamily="18" charset="0"/>
                <a:cs typeface="Times New Roman" pitchFamily="18" charset="0"/>
              </a:rPr>
              <a:t>Amalia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Rizky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Oktavian</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071911633055)</a:t>
            </a:r>
          </a:p>
          <a:p>
            <a:r>
              <a:rPr lang="en-US" b="1" dirty="0">
                <a:latin typeface="Times New Roman" pitchFamily="18" charset="0"/>
                <a:cs typeface="Times New Roman" pitchFamily="18" charset="0"/>
              </a:rPr>
              <a:t>6.	Mayra </a:t>
            </a:r>
            <a:r>
              <a:rPr lang="en-US" b="1" dirty="0" err="1">
                <a:latin typeface="Times New Roman" pitchFamily="18" charset="0"/>
                <a:cs typeface="Times New Roman" pitchFamily="18" charset="0"/>
              </a:rPr>
              <a:t>Thallah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Sausan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Nissa</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071911633056)</a:t>
            </a:r>
          </a:p>
          <a:p>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Shabrina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Syarafina</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Agustin</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071911633057)</a:t>
            </a:r>
          </a:p>
          <a:p>
            <a:r>
              <a:rPr lang="en-US" b="1" dirty="0">
                <a:latin typeface="Times New Roman" pitchFamily="18" charset="0"/>
                <a:cs typeface="Times New Roman" pitchFamily="18" charset="0"/>
              </a:rPr>
              <a:t>8.	Aprilia </a:t>
            </a:r>
            <a:r>
              <a:rPr lang="en-US" b="1" dirty="0" err="1">
                <a:latin typeface="Times New Roman" pitchFamily="18" charset="0"/>
                <a:cs typeface="Times New Roman" pitchFamily="18" charset="0"/>
              </a:rPr>
              <a:t>Dwi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Kurniawati</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071911633058)</a:t>
            </a:r>
          </a:p>
          <a:p>
            <a:r>
              <a:rPr lang="en-US" b="1" dirty="0">
                <a:latin typeface="Times New Roman" pitchFamily="18" charset="0"/>
                <a:cs typeface="Times New Roman" pitchFamily="18" charset="0"/>
              </a:rPr>
              <a:t>9.	</a:t>
            </a:r>
            <a:r>
              <a:rPr lang="en-US" b="1" dirty="0" err="1">
                <a:latin typeface="Times New Roman" pitchFamily="18" charset="0"/>
                <a:cs typeface="Times New Roman" pitchFamily="18" charset="0"/>
              </a:rPr>
              <a:t>Wisnu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Aji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Waluyo</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071911633059) </a:t>
            </a:r>
          </a:p>
          <a:p>
            <a:r>
              <a:rPr lang="en-US" b="1" dirty="0" smtClean="0">
                <a:latin typeface="Times New Roman" pitchFamily="18" charset="0"/>
                <a:cs typeface="Times New Roman" pitchFamily="18" charset="0"/>
              </a:rPr>
              <a:t>10.</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Aulyatul</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Azizah</a:t>
            </a:r>
            <a:r>
              <a:rPr lang="en-US" b="1" dirty="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id-ID"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(071911633060)</a:t>
            </a:r>
          </a:p>
        </p:txBody>
      </p:sp>
      <p:sp>
        <p:nvSpPr>
          <p:cNvPr id="2" name="Title 1"/>
          <p:cNvSpPr>
            <a:spLocks noGrp="1"/>
          </p:cNvSpPr>
          <p:nvPr>
            <p:ph type="title"/>
          </p:nvPr>
        </p:nvSpPr>
        <p:spPr>
          <a:xfrm>
            <a:off x="1690247" y="1274873"/>
            <a:ext cx="4995320" cy="1482909"/>
          </a:xfrm>
        </p:spPr>
        <p:txBody>
          <a:bodyPr/>
          <a:lstStyle/>
          <a:p>
            <a:r>
              <a:rPr lang="id-ID" sz="2800" dirty="0" smtClean="0">
                <a:solidFill>
                  <a:schemeClr val="tx1">
                    <a:lumMod val="95000"/>
                  </a:schemeClr>
                </a:solidFill>
                <a:latin typeface="Times New Roman" pitchFamily="18" charset="0"/>
                <a:cs typeface="Times New Roman" pitchFamily="18" charset="0"/>
              </a:rPr>
              <a:t>Anggota Kelompok </a:t>
            </a:r>
            <a:r>
              <a:rPr lang="id-ID" dirty="0" smtClean="0">
                <a:solidFill>
                  <a:schemeClr val="tx1">
                    <a:lumMod val="95000"/>
                  </a:schemeClr>
                </a:solidFill>
              </a:rPr>
              <a:t>:</a:t>
            </a:r>
            <a:endParaRPr lang="en-US" dirty="0">
              <a:solidFill>
                <a:schemeClr val="tx1">
                  <a:lumMod val="95000"/>
                </a:schemeClr>
              </a:solidFill>
            </a:endParaRPr>
          </a:p>
        </p:txBody>
      </p:sp>
      <p:sp>
        <p:nvSpPr>
          <p:cNvPr id="6" name="Rectangle 5"/>
          <p:cNvSpPr/>
          <p:nvPr/>
        </p:nvSpPr>
        <p:spPr>
          <a:xfrm>
            <a:off x="1500177" y="596242"/>
            <a:ext cx="6124116" cy="923330"/>
          </a:xfrm>
          <a:prstGeom prst="rect">
            <a:avLst/>
          </a:prstGeom>
        </p:spPr>
        <p:txBody>
          <a:bodyPr wrap="square">
            <a:spAutoFit/>
          </a:bodyPr>
          <a:lstStyle/>
          <a:p>
            <a:pPr algn="ctr"/>
            <a:r>
              <a:rPr lang="id-ID" sz="5400" b="1" dirty="0">
                <a:solidFill>
                  <a:schemeClr val="tx1">
                    <a:lumMod val="95000"/>
                  </a:schemeClr>
                </a:solidFill>
                <a:latin typeface="Times New Roman" pitchFamily="18" charset="0"/>
                <a:cs typeface="Times New Roman" pitchFamily="18" charset="0"/>
              </a:rPr>
              <a:t>Kelompok 6 </a:t>
            </a:r>
            <a:endParaRPr lang="en-US" sz="5400" b="1" dirty="0">
              <a:solidFill>
                <a:schemeClr val="tx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6811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57" y="1502346"/>
            <a:ext cx="10017596" cy="5078758"/>
          </a:xfrm>
        </p:spPr>
        <p:txBody>
          <a:bodyPr>
            <a:normAutofit fontScale="90000"/>
          </a:bodyPr>
          <a:lstStyle/>
          <a:p>
            <a:pPr algn="ctr"/>
            <a:r>
              <a:rPr lang="en-US" sz="3600" dirty="0" smtClean="0">
                <a:solidFill>
                  <a:schemeClr val="accent1">
                    <a:lumMod val="40000"/>
                    <a:lumOff val="60000"/>
                  </a:schemeClr>
                </a:solidFill>
              </a:rPr>
              <a:t/>
            </a:r>
            <a:br>
              <a:rPr lang="en-US" sz="3600" dirty="0" smtClean="0">
                <a:solidFill>
                  <a:schemeClr val="accent1">
                    <a:lumMod val="40000"/>
                    <a:lumOff val="60000"/>
                  </a:schemeClr>
                </a:solidFill>
              </a:rPr>
            </a:br>
            <a:r>
              <a:rPr lang="en-US" sz="3600" dirty="0" err="1" smtClean="0">
                <a:solidFill>
                  <a:schemeClr val="tx1"/>
                </a:solidFill>
              </a:rPr>
              <a:t>Judul</a:t>
            </a:r>
            <a:r>
              <a:rPr lang="en-US" sz="3600" dirty="0" smtClean="0">
                <a:solidFill>
                  <a:schemeClr val="tx1"/>
                </a:solidFill>
              </a:rPr>
              <a:t> </a:t>
            </a:r>
            <a:r>
              <a:rPr lang="en-US" sz="3600" dirty="0">
                <a:solidFill>
                  <a:schemeClr val="tx1"/>
                </a:solidFill>
              </a:rPr>
              <a:t>: Factors Affecting The Satisfaction of an </a:t>
            </a:r>
            <a:r>
              <a:rPr lang="en-US" sz="3600" dirty="0" smtClean="0">
                <a:solidFill>
                  <a:schemeClr val="tx1"/>
                </a:solidFill>
              </a:rPr>
              <a:t>Online </a:t>
            </a:r>
            <a:r>
              <a:rPr lang="en-US" sz="3600" dirty="0">
                <a:solidFill>
                  <a:schemeClr val="tx1"/>
                </a:solidFill>
              </a:rPr>
              <a:t>Community for </a:t>
            </a:r>
            <a:r>
              <a:rPr lang="en-US" sz="3600" dirty="0" smtClean="0">
                <a:solidFill>
                  <a:schemeClr val="tx1"/>
                </a:solidFill>
              </a:rPr>
              <a:t>Archive Management </a:t>
            </a:r>
            <a:r>
              <a:rPr lang="en-US" sz="3600" dirty="0">
                <a:solidFill>
                  <a:schemeClr val="tx1"/>
                </a:solidFill>
              </a:rPr>
              <a:t>in </a:t>
            </a:r>
            <a:r>
              <a:rPr lang="en-US" sz="3600" dirty="0" smtClean="0">
                <a:solidFill>
                  <a:schemeClr val="tx1"/>
                </a:solidFill>
              </a:rPr>
              <a:t>Taiwan</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err="1" smtClean="0">
                <a:solidFill>
                  <a:schemeClr val="tx1"/>
                </a:solidFill>
              </a:rPr>
              <a:t>Penulis</a:t>
            </a:r>
            <a:r>
              <a:rPr lang="en-US" sz="3600" dirty="0">
                <a:solidFill>
                  <a:schemeClr val="tx1"/>
                </a:solidFill>
              </a:rPr>
              <a:t>: Fang-Ming HSU, </a:t>
            </a:r>
            <a:r>
              <a:rPr lang="en-US" sz="3600" dirty="0" err="1">
                <a:solidFill>
                  <a:schemeClr val="tx1"/>
                </a:solidFill>
              </a:rPr>
              <a:t>Tser-Yieth</a:t>
            </a:r>
            <a:r>
              <a:rPr lang="en-US" sz="3600" dirty="0">
                <a:solidFill>
                  <a:schemeClr val="tx1"/>
                </a:solidFill>
              </a:rPr>
              <a:t> Chen, Chiu </a:t>
            </a:r>
            <a:r>
              <a:rPr lang="en-US" sz="3600" dirty="0" err="1">
                <a:solidFill>
                  <a:schemeClr val="tx1"/>
                </a:solidFill>
              </a:rPr>
              <a:t>Tsu</a:t>
            </a:r>
            <a:r>
              <a:rPr lang="en-US" sz="3600" dirty="0">
                <a:solidFill>
                  <a:schemeClr val="tx1"/>
                </a:solidFill>
              </a:rPr>
              <a:t> Fan, Chun-Min Lin and Chu-Mei </a:t>
            </a:r>
            <a:r>
              <a:rPr lang="en-US" sz="3600" dirty="0" smtClean="0">
                <a:solidFill>
                  <a:schemeClr val="tx1"/>
                </a:solidFill>
              </a:rPr>
              <a:t>Chiu</a:t>
            </a:r>
            <a:br>
              <a:rPr lang="en-US" sz="3600" dirty="0" smtClean="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50728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45" y="1481060"/>
            <a:ext cx="9404723" cy="5151248"/>
          </a:xfrm>
        </p:spPr>
        <p:txBody>
          <a:bodyPr/>
          <a:lstStyle/>
          <a:p>
            <a:r>
              <a:rPr lang="id-ID" sz="4000" b="1" dirty="0" smtClean="0">
                <a:solidFill>
                  <a:schemeClr val="tx1"/>
                </a:solidFill>
                <a:latin typeface="Times New Roman" pitchFamily="18" charset="0"/>
                <a:cs typeface="Times New Roman" pitchFamily="18" charset="0"/>
              </a:rPr>
              <a:t>Subjek Penelitian </a:t>
            </a:r>
            <a:r>
              <a:rPr lang="id-ID" b="1" dirty="0" smtClean="0">
                <a:solidFill>
                  <a:schemeClr val="tx1"/>
                </a:solidFill>
                <a:latin typeface="Times New Roman" pitchFamily="18" charset="0"/>
                <a:cs typeface="Times New Roman" pitchFamily="18" charset="0"/>
              </a:rPr>
              <a:t>:</a:t>
            </a:r>
            <a:br>
              <a:rPr lang="id-ID" b="1" dirty="0" smtClean="0">
                <a:solidFill>
                  <a:schemeClr val="tx1"/>
                </a:solidFill>
                <a:latin typeface="Times New Roman" pitchFamily="18" charset="0"/>
                <a:cs typeface="Times New Roman" pitchFamily="18" charset="0"/>
              </a:rPr>
            </a:br>
            <a:r>
              <a:rPr lang="id-ID" sz="3200" dirty="0">
                <a:solidFill>
                  <a:schemeClr val="tx1"/>
                </a:solidFill>
                <a:latin typeface="Times New Roman" panose="02020603050405020304" pitchFamily="18" charset="0"/>
                <a:cs typeface="Times New Roman" panose="02020603050405020304" pitchFamily="18" charset="0"/>
              </a:rPr>
              <a:t>National Archieve Administration (NAA) di </a:t>
            </a:r>
            <a:r>
              <a:rPr lang="id-ID" sz="3200" dirty="0" smtClean="0">
                <a:solidFill>
                  <a:schemeClr val="tx1"/>
                </a:solidFill>
                <a:latin typeface="Times New Roman" panose="02020603050405020304" pitchFamily="18" charset="0"/>
                <a:cs typeface="Times New Roman" panose="02020603050405020304" pitchFamily="18" charset="0"/>
              </a:rPr>
              <a:t>Taiwan</a:t>
            </a:r>
            <a:r>
              <a:rPr lang="id-ID" sz="3200" dirty="0">
                <a:solidFill>
                  <a:schemeClr val="tx1"/>
                </a:solidFill>
                <a:latin typeface="Times New Roman" panose="02020603050405020304" pitchFamily="18" charset="0"/>
                <a:cs typeface="Times New Roman" panose="02020603050405020304" pitchFamily="18" charset="0"/>
              </a:rPr>
              <a:t/>
            </a:r>
            <a:br>
              <a:rPr lang="id-ID" sz="3200" dirty="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
            </a:r>
            <a:br>
              <a:rPr lang="id-ID" sz="3200" dirty="0" smtClean="0">
                <a:solidFill>
                  <a:schemeClr val="tx1"/>
                </a:solidFill>
                <a:latin typeface="Times New Roman" panose="02020603050405020304" pitchFamily="18" charset="0"/>
                <a:cs typeface="Times New Roman" panose="02020603050405020304" pitchFamily="18" charset="0"/>
              </a:rPr>
            </a:br>
            <a:r>
              <a:rPr lang="id-ID" sz="3200" dirty="0">
                <a:solidFill>
                  <a:schemeClr val="tx1"/>
                </a:solidFill>
                <a:latin typeface="Times New Roman" panose="02020603050405020304" pitchFamily="18" charset="0"/>
                <a:cs typeface="Times New Roman" panose="02020603050405020304" pitchFamily="18" charset="0"/>
              </a:rPr>
              <a:t/>
            </a:r>
            <a:br>
              <a:rPr lang="id-ID" sz="3200" dirty="0">
                <a:solidFill>
                  <a:schemeClr val="tx1"/>
                </a:solidFill>
                <a:latin typeface="Times New Roman" panose="02020603050405020304" pitchFamily="18" charset="0"/>
                <a:cs typeface="Times New Roman" panose="02020603050405020304" pitchFamily="18" charset="0"/>
              </a:rPr>
            </a:br>
            <a:r>
              <a:rPr lang="id-ID" b="1" dirty="0">
                <a:solidFill>
                  <a:schemeClr val="tx1"/>
                </a:solidFill>
                <a:latin typeface="Times New Roman" pitchFamily="18" charset="0"/>
                <a:cs typeface="Times New Roman" pitchFamily="18" charset="0"/>
              </a:rPr>
              <a:t>Metode </a:t>
            </a:r>
            <a:r>
              <a:rPr lang="id-ID" b="1" dirty="0" smtClean="0">
                <a:solidFill>
                  <a:schemeClr val="tx1"/>
                </a:solidFill>
                <a:latin typeface="Times New Roman" pitchFamily="18" charset="0"/>
                <a:cs typeface="Times New Roman" pitchFamily="18" charset="0"/>
              </a:rPr>
              <a:t>Penelitian :</a:t>
            </a:r>
            <a:br>
              <a:rPr lang="id-ID" b="1" dirty="0" smtClean="0">
                <a:solidFill>
                  <a:schemeClr val="tx1"/>
                </a:solidFill>
                <a:latin typeface="Times New Roman" pitchFamily="18" charset="0"/>
                <a:cs typeface="Times New Roman" pitchFamily="18" charset="0"/>
              </a:rPr>
            </a:br>
            <a:r>
              <a:rPr lang="id-ID" sz="3600" dirty="0">
                <a:solidFill>
                  <a:schemeClr val="tx1"/>
                </a:solidFill>
                <a:latin typeface="Times New Roman" panose="02020603050405020304" pitchFamily="18" charset="0"/>
                <a:cs typeface="Times New Roman" panose="02020603050405020304" pitchFamily="18" charset="0"/>
              </a:rPr>
              <a:t>Kuantitatif menggunakan kuesioner</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712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5" y="1264085"/>
            <a:ext cx="9762186" cy="5445807"/>
          </a:xfrm>
        </p:spPr>
        <p:txBody>
          <a:bodyPr/>
          <a:lstStyle/>
          <a:p>
            <a:r>
              <a:rPr lang="en-US" sz="2400" dirty="0" err="1" smtClean="0">
                <a:solidFill>
                  <a:schemeClr val="tx1"/>
                </a:solidFill>
                <a:latin typeface="Times New Roman" pitchFamily="18" charset="0"/>
                <a:cs typeface="Times New Roman" pitchFamily="18" charset="0"/>
              </a:rPr>
              <a:t>Jurnal</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ini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mencontohkan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penerapan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menyelidiki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hubungan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antara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kekayaan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informasi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kepuasan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peserta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dalam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sebuah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komunitas</a:t>
            </a:r>
            <a:r>
              <a:rPr lang="en-US" sz="2400" dirty="0">
                <a:solidFill>
                  <a:schemeClr val="tx1"/>
                </a:solidFill>
                <a:latin typeface="Times New Roman" pitchFamily="18" charset="0"/>
                <a:cs typeface="Times New Roman" pitchFamily="18" charset="0"/>
              </a:rPr>
              <a:t> online </a:t>
            </a:r>
            <a:r>
              <a:rPr lang="en-US" sz="2400" dirty="0" err="1">
                <a:solidFill>
                  <a:schemeClr val="tx1"/>
                </a:solidFill>
                <a:latin typeface="Times New Roman" pitchFamily="18" charset="0"/>
                <a:cs typeface="Times New Roman" pitchFamily="18" charset="0"/>
              </a:rPr>
              <a:t>mengenai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pengelolaan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arsip</a:t>
            </a:r>
            <a:r>
              <a:rPr lang="en-US" sz="2400" dirty="0">
                <a:solidFill>
                  <a:schemeClr val="tx1"/>
                </a:solidFill>
                <a:latin typeface="Times New Roman" pitchFamily="18" charset="0"/>
                <a:cs typeface="Times New Roman" pitchFamily="18" charset="0"/>
              </a:rPr>
              <a:t> di Taiwan. </a:t>
            </a:r>
            <a:r>
              <a:rPr lang="en-US" sz="2400" dirty="0" err="1">
                <a:solidFill>
                  <a:schemeClr val="tx1"/>
                </a:solidFill>
                <a:latin typeface="Times New Roman" pitchFamily="18" charset="0"/>
                <a:cs typeface="Times New Roman" pitchFamily="18" charset="0"/>
              </a:rPr>
              <a:t>Temuan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dapat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membantu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manajer</a:t>
            </a:r>
            <a:r>
              <a:rPr lang="en-US" sz="2400" dirty="0">
                <a:solidFill>
                  <a:schemeClr val="tx1"/>
                </a:solidFill>
                <a:latin typeface="Times New Roman" pitchFamily="18" charset="0"/>
                <a:cs typeface="Times New Roman" pitchFamily="18" charset="0"/>
              </a:rPr>
              <a:t> di </a:t>
            </a:r>
            <a:r>
              <a:rPr lang="en-US" sz="2400" dirty="0" err="1">
                <a:solidFill>
                  <a:schemeClr val="tx1"/>
                </a:solidFill>
                <a:latin typeface="Times New Roman" pitchFamily="18" charset="0"/>
                <a:cs typeface="Times New Roman" pitchFamily="18" charset="0"/>
              </a:rPr>
              <a:t>instansi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pemerintah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mengalokasikan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sumber</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daya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strategis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meningkatkan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citra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merek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kepercayaan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akhirnya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mencapai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kepuasan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dalam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komunitas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profesional</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penelitian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juga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dapat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berkontribusi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platform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manajemen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pengetahuan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publik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dalam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komunitas</a:t>
            </a:r>
            <a:r>
              <a:rPr lang="en-US" sz="2400" dirty="0">
                <a:solidFill>
                  <a:schemeClr val="tx1"/>
                </a:solidFill>
                <a:latin typeface="Times New Roman" pitchFamily="18" charset="0"/>
                <a:cs typeface="Times New Roman" pitchFamily="18" charset="0"/>
              </a:rPr>
              <a:t> virtual. </a:t>
            </a:r>
          </a:p>
        </p:txBody>
      </p:sp>
    </p:spTree>
    <p:extLst>
      <p:ext uri="{BB962C8B-B14F-4D97-AF65-F5344CB8AC3E}">
        <p14:creationId xmlns:p14="http://schemas.microsoft.com/office/powerpoint/2010/main" val="42972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7" y="1519708"/>
            <a:ext cx="10350022" cy="4749442"/>
          </a:xfrm>
        </p:spPr>
        <p:txBody>
          <a:bodyPr/>
          <a:lstStyle/>
          <a:p>
            <a:r>
              <a:rPr lang="id-ID" dirty="0">
                <a:solidFill>
                  <a:schemeClr val="tx1"/>
                </a:solidFill>
                <a:latin typeface="Times New Roman" pitchFamily="18" charset="0"/>
                <a:cs typeface="Times New Roman" pitchFamily="18" charset="0"/>
              </a:rPr>
              <a:t>Tujuan Penelitian </a:t>
            </a:r>
            <a:r>
              <a:rPr lang="id-ID" dirty="0" smtClean="0">
                <a:solidFill>
                  <a:schemeClr val="tx1"/>
                </a:solidFill>
                <a:latin typeface="Times New Roman" pitchFamily="18" charset="0"/>
                <a:cs typeface="Times New Roman" pitchFamily="18" charset="0"/>
              </a:rPr>
              <a:t>:</a:t>
            </a:r>
            <a:br>
              <a:rPr lang="id-ID" dirty="0" smtClean="0">
                <a:solidFill>
                  <a:schemeClr val="tx1"/>
                </a:solidFill>
                <a:latin typeface="Times New Roman" pitchFamily="18" charset="0"/>
                <a:cs typeface="Times New Roman" pitchFamily="18" charset="0"/>
              </a:rPr>
            </a:br>
            <a:r>
              <a:rPr lang="id-ID" dirty="0">
                <a:solidFill>
                  <a:schemeClr val="tx1"/>
                </a:solidFill>
                <a:latin typeface="Times New Roman" pitchFamily="18" charset="0"/>
                <a:cs typeface="Times New Roman" pitchFamily="18" charset="0"/>
              </a:rPr>
              <a:t/>
            </a:r>
            <a:br>
              <a:rPr lang="id-ID" dirty="0">
                <a:solidFill>
                  <a:schemeClr val="tx1"/>
                </a:solidFill>
                <a:latin typeface="Times New Roman" pitchFamily="18" charset="0"/>
                <a:cs typeface="Times New Roman" pitchFamily="18" charset="0"/>
              </a:rPr>
            </a:br>
            <a:r>
              <a:rPr lang="en-US" sz="2800" dirty="0" err="1" smtClean="0">
                <a:solidFill>
                  <a:schemeClr val="tx1"/>
                </a:solidFill>
                <a:latin typeface="Times New Roman" pitchFamily="18" charset="0"/>
                <a:cs typeface="Times New Roman" pitchFamily="18" charset="0"/>
              </a:rPr>
              <a:t>Penelitian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ini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bertujuan</a:t>
            </a:r>
            <a:r>
              <a:rPr lang="en-US" sz="2800" dirty="0" smtClean="0">
                <a:solidFill>
                  <a:schemeClr val="tx1"/>
                </a:solidFill>
                <a:latin typeface="Times New Roman" pitchFamily="18" charset="0"/>
                <a:cs typeface="Times New Roman" pitchFamily="18" charset="0"/>
              </a:rPr>
              <a:t> </a:t>
            </a:r>
            <a:r>
              <a:rPr lang="id-ID" sz="2800" dirty="0" smtClean="0">
                <a:solidFill>
                  <a:schemeClr val="tx1"/>
                </a:solidFill>
                <a:latin typeface="Times New Roman" pitchFamily="18" charset="0"/>
                <a:cs typeface="Times New Roman" pitchFamily="18" charset="0"/>
              </a:rPr>
              <a:t>Untuk </a:t>
            </a:r>
            <a:r>
              <a:rPr lang="id-ID" sz="2800" dirty="0">
                <a:solidFill>
                  <a:schemeClr val="tx1"/>
                </a:solidFill>
                <a:latin typeface="Times New Roman" pitchFamily="18" charset="0"/>
                <a:cs typeface="Times New Roman" pitchFamily="18" charset="0"/>
              </a:rPr>
              <a:t>menyelidiki hubungan antara kekayaan informasi dan kepuasan peserta dalam sebuah komunitas online mengenai pengelolaan arsip di Taiwan.</a:t>
            </a:r>
            <a:r>
              <a:rPr lang="id-ID" sz="3200" dirty="0">
                <a:solidFill>
                  <a:schemeClr val="tx1"/>
                </a:solidFill>
                <a:latin typeface="Times New Roman" pitchFamily="18" charset="0"/>
                <a:cs typeface="Times New Roman" pitchFamily="18" charset="0"/>
              </a:rPr>
              <a:t/>
            </a:r>
            <a:br>
              <a:rPr lang="id-ID" sz="3200" dirty="0">
                <a:solidFill>
                  <a:schemeClr val="tx1"/>
                </a:solidFill>
                <a:latin typeface="Times New Roman" pitchFamily="18" charset="0"/>
                <a:cs typeface="Times New Roman" pitchFamily="18" charset="0"/>
              </a:rPr>
            </a:br>
            <a:r>
              <a:rPr lang="id-ID" sz="3200" dirty="0" smtClean="0">
                <a:solidFill>
                  <a:schemeClr val="tx1"/>
                </a:solidFill>
                <a:latin typeface="Times New Roman" pitchFamily="18" charset="0"/>
                <a:cs typeface="Times New Roman" pitchFamily="18" charset="0"/>
              </a:rPr>
              <a:t/>
            </a:r>
            <a:br>
              <a:rPr lang="id-ID"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8238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24" y="1012948"/>
            <a:ext cx="9404723" cy="5845052"/>
          </a:xfrm>
        </p:spPr>
        <p:txBody>
          <a:bodyPr>
            <a:normAutofit/>
          </a:bodyPr>
          <a:lstStyle/>
          <a:p>
            <a:r>
              <a:rPr lang="en-US" dirty="0" err="1" smtClean="0">
                <a:solidFill>
                  <a:schemeClr val="tx1"/>
                </a:solidFill>
                <a:latin typeface="Times New Roman" pitchFamily="18" charset="0"/>
                <a:cs typeface="Times New Roman" pitchFamily="18" charset="0"/>
              </a:rPr>
              <a:t>Latar</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Belakang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Masalah</a:t>
            </a:r>
            <a:r>
              <a:rPr lang="en-US" dirty="0" smtClean="0">
                <a:solidFill>
                  <a:schemeClr val="tx1"/>
                </a:solidFill>
                <a:latin typeface="Times New Roman" pitchFamily="18" charset="0"/>
                <a:cs typeface="Times New Roman" pitchFamily="18" charset="0"/>
              </a:rPr>
              <a:t>:</a:t>
            </a:r>
            <a:br>
              <a:rPr lang="en-US"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a. </a:t>
            </a:r>
            <a:r>
              <a:rPr lang="en-US" dirty="0" err="1" smtClean="0">
                <a:solidFill>
                  <a:schemeClr val="tx1"/>
                </a:solidFill>
                <a:latin typeface="Times New Roman" pitchFamily="18" charset="0"/>
                <a:cs typeface="Times New Roman" pitchFamily="18" charset="0"/>
              </a:rPr>
              <a:t>Melihat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keadaan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pengguna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arsip</a:t>
            </a:r>
            <a:r>
              <a:rPr lang="en-US" dirty="0" smtClean="0">
                <a:solidFill>
                  <a:schemeClr val="tx1"/>
                </a:solidFill>
                <a:latin typeface="Times New Roman" pitchFamily="18" charset="0"/>
                <a:cs typeface="Times New Roman" pitchFamily="18" charset="0"/>
              </a:rPr>
              <a:t> di Taiwan yang </a:t>
            </a:r>
            <a:r>
              <a:rPr lang="en-US" dirty="0" err="1" smtClean="0">
                <a:solidFill>
                  <a:schemeClr val="tx1"/>
                </a:solidFill>
                <a:latin typeface="Times New Roman" pitchFamily="18" charset="0"/>
                <a:cs typeface="Times New Roman" pitchFamily="18" charset="0"/>
              </a:rPr>
              <a:t>masih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belum</a:t>
            </a:r>
            <a:r>
              <a:rPr lang="en-US" dirty="0" smtClean="0">
                <a:solidFill>
                  <a:schemeClr val="tx1"/>
                </a:solidFill>
                <a:latin typeface="Times New Roman" pitchFamily="18" charset="0"/>
                <a:cs typeface="Times New Roman" pitchFamily="18" charset="0"/>
              </a:rPr>
              <a:t> modern.</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b. </a:t>
            </a:r>
            <a:r>
              <a:rPr lang="en-US" dirty="0" err="1" smtClean="0">
                <a:solidFill>
                  <a:schemeClr val="tx1"/>
                </a:solidFill>
                <a:latin typeface="Times New Roman" pitchFamily="18" charset="0"/>
                <a:cs typeface="Times New Roman" pitchFamily="18" charset="0"/>
              </a:rPr>
              <a:t>Penggunaan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arsip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elektronik</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masyarakat</a:t>
            </a:r>
            <a:r>
              <a:rPr lang="en-US" dirty="0" smtClean="0">
                <a:solidFill>
                  <a:schemeClr val="tx1"/>
                </a:solidFill>
                <a:latin typeface="Times New Roman" pitchFamily="18" charset="0"/>
                <a:cs typeface="Times New Roman" pitchFamily="18" charset="0"/>
              </a:rPr>
              <a:t> Taiwan yang </a:t>
            </a:r>
            <a:r>
              <a:rPr lang="en-US" dirty="0" err="1" smtClean="0">
                <a:solidFill>
                  <a:schemeClr val="tx1"/>
                </a:solidFill>
                <a:latin typeface="Times New Roman" pitchFamily="18" charset="0"/>
                <a:cs typeface="Times New Roman" pitchFamily="18" charset="0"/>
              </a:rPr>
              <a:t>masih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belum</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maksima</a:t>
            </a:r>
            <a:r>
              <a:rPr lang="en-US" dirty="0" err="1">
                <a:solidFill>
                  <a:schemeClr val="tx1"/>
                </a:solidFill>
                <a:latin typeface="Times New Roman" pitchFamily="18" charset="0"/>
                <a:cs typeface="Times New Roman" pitchFamily="18" charset="0"/>
              </a:rPr>
              <a:t>l</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3799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791" y="859118"/>
            <a:ext cx="10567989" cy="5998882"/>
          </a:xfrm>
        </p:spPr>
        <p:txBody>
          <a:bodyPr>
            <a:normAutofit fontScale="90000"/>
          </a:bodyPr>
          <a:lstStyle/>
          <a:p>
            <a:pPr lvl="0"/>
            <a:r>
              <a:rPr lang="id-ID" sz="3200" dirty="0" smtClean="0">
                <a:solidFill>
                  <a:schemeClr val="tx1"/>
                </a:solidFill>
                <a:latin typeface="Times New Roman" panose="02020603050405020304" pitchFamily="18" charset="0"/>
                <a:cs typeface="Times New Roman" panose="02020603050405020304" pitchFamily="18" charset="0"/>
              </a:rPr>
              <a:t>Langkah-langkah Penelitian </a:t>
            </a:r>
            <a:r>
              <a:rPr lang="id-ID" sz="3200" dirty="0" smtClean="0">
                <a:solidFill>
                  <a:schemeClr val="tx1"/>
                </a:solidFill>
                <a:latin typeface="Times New Roman" panose="02020603050405020304" pitchFamily="18" charset="0"/>
                <a:cs typeface="Times New Roman" panose="02020603050405020304" pitchFamily="18" charset="0"/>
              </a:rPr>
              <a:t>:</a:t>
            </a:r>
            <a:r>
              <a:rPr lang="en-US" sz="3200" dirty="0" smtClean="0">
                <a:solidFill>
                  <a:schemeClr val="tx1"/>
                </a:solidFill>
                <a:latin typeface="Times New Roman" panose="02020603050405020304" pitchFamily="18" charset="0"/>
                <a:cs typeface="Times New Roman" panose="02020603050405020304" pitchFamily="18" charset="0"/>
              </a:rPr>
              <a:t/>
            </a:r>
            <a:br>
              <a:rPr lang="en-US" sz="3200" dirty="0" smtClean="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
            </a:r>
            <a:br>
              <a:rPr lang="id-ID" sz="3200" dirty="0" smtClean="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
            </a:r>
            <a:br>
              <a:rPr lang="id-ID" sz="3200" dirty="0" smtClean="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1. Penelitian </a:t>
            </a:r>
            <a:r>
              <a:rPr lang="id-ID" sz="3200" dirty="0">
                <a:solidFill>
                  <a:schemeClr val="tx1"/>
                </a:solidFill>
                <a:latin typeface="Times New Roman" panose="02020603050405020304" pitchFamily="18" charset="0"/>
                <a:cs typeface="Times New Roman" panose="02020603050405020304" pitchFamily="18" charset="0"/>
              </a:rPr>
              <a:t>dilakukan dengan memberikan </a:t>
            </a:r>
            <a:r>
              <a:rPr lang="id-ID" sz="3200" dirty="0" smtClean="0">
                <a:solidFill>
                  <a:schemeClr val="tx1"/>
                </a:solidFill>
                <a:latin typeface="Times New Roman" panose="02020603050405020304" pitchFamily="18" charset="0"/>
                <a:cs typeface="Times New Roman" panose="02020603050405020304" pitchFamily="18" charset="0"/>
              </a:rPr>
              <a:t>kuesioner</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2. Peneliti </a:t>
            </a:r>
            <a:r>
              <a:rPr lang="id-ID" sz="3200" dirty="0">
                <a:solidFill>
                  <a:schemeClr val="tx1"/>
                </a:solidFill>
                <a:latin typeface="Times New Roman" panose="02020603050405020304" pitchFamily="18" charset="0"/>
                <a:cs typeface="Times New Roman" panose="02020603050405020304" pitchFamily="18" charset="0"/>
              </a:rPr>
              <a:t>melakukan penyelidikan dengan mengerahkan 20 kursus pelatihan yang diciptakan oleh administrasi arsip nasional (NAA) di Taiwan (pelatihan tersebut mengangkat topik pelestarian digital)</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3. Tanggapan </a:t>
            </a:r>
            <a:r>
              <a:rPr lang="id-ID" sz="3200" dirty="0">
                <a:solidFill>
                  <a:schemeClr val="tx1"/>
                </a:solidFill>
                <a:latin typeface="Times New Roman" panose="02020603050405020304" pitchFamily="18" charset="0"/>
                <a:cs typeface="Times New Roman" panose="02020603050405020304" pitchFamily="18" charset="0"/>
              </a:rPr>
              <a:t>dikumpulkan pada responden yang berpartisipasi dalam komunitas online untuk pengelolaan arsip</a:t>
            </a:r>
            <a:r>
              <a:rPr lang="id-ID" sz="3200" dirty="0" smtClean="0">
                <a:solidFill>
                  <a:schemeClr val="tx1"/>
                </a:solidFill>
                <a:latin typeface="Times New Roman" panose="02020603050405020304" pitchFamily="18" charset="0"/>
                <a:cs typeface="Times New Roman" panose="02020603050405020304" pitchFamily="18" charset="0"/>
              </a:rPr>
              <a:t/>
            </a:r>
            <a:br>
              <a:rPr lang="id-ID" sz="3200" dirty="0" smtClean="0">
                <a:solidFill>
                  <a:schemeClr val="tx1"/>
                </a:solidFill>
                <a:latin typeface="Times New Roman" panose="02020603050405020304" pitchFamily="18" charset="0"/>
                <a:cs typeface="Times New Roman" panose="02020603050405020304" pitchFamily="18" charset="0"/>
              </a:rPr>
            </a:br>
            <a:r>
              <a:rPr lang="id-ID" sz="3200" dirty="0" smtClean="0">
                <a:solidFill>
                  <a:schemeClr val="tx1"/>
                </a:solidFill>
                <a:latin typeface="Times New Roman" panose="02020603050405020304" pitchFamily="18" charset="0"/>
                <a:cs typeface="Times New Roman" panose="02020603050405020304" pitchFamily="18" charset="0"/>
              </a:rPr>
              <a:t/>
            </a:r>
            <a:br>
              <a:rPr lang="id-ID" sz="3200" dirty="0" smtClean="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293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19" y="1299145"/>
            <a:ext cx="9470807" cy="5397868"/>
          </a:xfrm>
        </p:spPr>
        <p:txBody>
          <a:bodyPr>
            <a:normAutofit fontScale="90000"/>
          </a:bodyPr>
          <a:lstStyle/>
          <a:p>
            <a:pPr algn="ctr"/>
            <a:r>
              <a:rPr lang="id-ID" sz="3100" b="1" dirty="0" smtClean="0">
                <a:solidFill>
                  <a:schemeClr val="tx1"/>
                </a:solidFill>
                <a:latin typeface="Times New Roman" panose="02020603050405020304" pitchFamily="18" charset="0"/>
                <a:cs typeface="Times New Roman" panose="02020603050405020304" pitchFamily="18" charset="0"/>
              </a:rPr>
              <a:t>Hasil Penelitian </a:t>
            </a:r>
            <a:r>
              <a:rPr lang="id-ID" sz="2400" b="1" dirty="0" smtClean="0">
                <a:solidFill>
                  <a:schemeClr val="tx1"/>
                </a:solidFill>
                <a:latin typeface="Times New Roman" panose="02020603050405020304" pitchFamily="18" charset="0"/>
                <a:cs typeface="Times New Roman" panose="02020603050405020304" pitchFamily="18" charset="0"/>
              </a:rPr>
              <a:t>:</a:t>
            </a:r>
            <a:br>
              <a:rPr lang="id-ID" sz="2400" b="1" dirty="0" smtClean="0">
                <a:solidFill>
                  <a:schemeClr val="tx1"/>
                </a:solidFill>
                <a:latin typeface="Times New Roman" panose="02020603050405020304" pitchFamily="18" charset="0"/>
                <a:cs typeface="Times New Roman" panose="02020603050405020304" pitchFamily="18" charset="0"/>
              </a:rPr>
            </a:br>
            <a:r>
              <a:rPr lang="id-ID" sz="2400" dirty="0" smtClean="0">
                <a:solidFill>
                  <a:schemeClr val="tx1"/>
                </a:solidFill>
                <a:latin typeface="Times New Roman" panose="02020603050405020304" pitchFamily="18" charset="0"/>
                <a:cs typeface="Times New Roman" panose="02020603050405020304" pitchFamily="18" charset="0"/>
              </a:rPr>
              <a:t/>
            </a:r>
            <a:br>
              <a:rPr lang="id-ID" sz="2400" dirty="0" smtClean="0">
                <a:solidFill>
                  <a:schemeClr val="tx1"/>
                </a:solidFill>
                <a:latin typeface="Times New Roman" panose="02020603050405020304" pitchFamily="18" charset="0"/>
                <a:cs typeface="Times New Roman" panose="02020603050405020304" pitchFamily="18" charset="0"/>
              </a:rPr>
            </a:br>
            <a:r>
              <a:rPr lang="id-ID" sz="2400" dirty="0">
                <a:solidFill>
                  <a:schemeClr val="tx1"/>
                </a:solidFill>
                <a:latin typeface="Times New Roman" panose="02020603050405020304" pitchFamily="18" charset="0"/>
                <a:cs typeface="Times New Roman" panose="02020603050405020304" pitchFamily="18" charset="0"/>
              </a:rPr>
              <a:t>Hasil dari penelitian tersebut </a:t>
            </a:r>
            <a:r>
              <a:rPr lang="id-ID" sz="2400" dirty="0" smtClean="0">
                <a:solidFill>
                  <a:schemeClr val="tx1"/>
                </a:solidFill>
                <a:latin typeface="Times New Roman" panose="02020603050405020304" pitchFamily="18" charset="0"/>
                <a:cs typeface="Times New Roman" panose="02020603050405020304" pitchFamily="18" charset="0"/>
              </a:rPr>
              <a:t>adalah </a:t>
            </a:r>
            <a:r>
              <a:rPr lang="id-ID" sz="2400" dirty="0">
                <a:solidFill>
                  <a:schemeClr val="tx1"/>
                </a:solidFill>
                <a:latin typeface="Times New Roman" panose="02020603050405020304" pitchFamily="18" charset="0"/>
                <a:cs typeface="Times New Roman" panose="02020603050405020304" pitchFamily="18" charset="0"/>
              </a:rPr>
              <a:t>pengungkapan informasi yang tepat mengenai pengarsipan secara efektif dapat meningkatan kepuasan peserta dalam komunitas online untuk </a:t>
            </a:r>
            <a:r>
              <a:rPr lang="id-ID" sz="2400" dirty="0" smtClean="0">
                <a:solidFill>
                  <a:schemeClr val="tx1"/>
                </a:solidFill>
                <a:latin typeface="Times New Roman" panose="02020603050405020304" pitchFamily="18" charset="0"/>
                <a:cs typeface="Times New Roman" panose="02020603050405020304" pitchFamily="18" charset="0"/>
              </a:rPr>
              <a:t>arsip</a:t>
            </a:r>
            <a:r>
              <a:rPr lang="id-ID"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itchFamily="18" charset="0"/>
                <a:cs typeface="Times New Roman" pitchFamily="18" charset="0"/>
              </a:rPr>
              <a:t>Hubungan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antara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konstruk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laten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mendukung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hipotesis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sehingga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memberikan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bukti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model </a:t>
            </a:r>
            <a:r>
              <a:rPr lang="en-US" sz="2400" dirty="0" err="1">
                <a:solidFill>
                  <a:schemeClr val="tx1"/>
                </a:solidFill>
                <a:latin typeface="Times New Roman" pitchFamily="18" charset="0"/>
                <a:cs typeface="Times New Roman" pitchFamily="18" charset="0"/>
              </a:rPr>
              <a:t>konseptual</a:t>
            </a:r>
            <a:r>
              <a:rPr lang="en-US" sz="2400" dirty="0">
                <a:solidFill>
                  <a:schemeClr val="tx1"/>
                </a:solidFill>
                <a:latin typeface="Times New Roman" pitchFamily="18" charset="0"/>
                <a:cs typeface="Times New Roman" pitchFamily="18" charset="0"/>
              </a:rPr>
              <a:t> yang </a:t>
            </a:r>
            <a:r>
              <a:rPr lang="en-US" sz="2400" dirty="0" err="1">
                <a:solidFill>
                  <a:schemeClr val="tx1"/>
                </a:solidFill>
                <a:latin typeface="Times New Roman" pitchFamily="18" charset="0"/>
                <a:cs typeface="Times New Roman" pitchFamily="18" charset="0"/>
              </a:rPr>
              <a:t>disajikan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dalam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penelitian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Saluran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kekayaan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arsip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secara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signifikan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mempengaruhi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citra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peserta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dari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merek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arsip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Saluran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kekayaan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arsip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secara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signifikan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mempengaruhi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kepercayaan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peserta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untuk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arsiparis</a:t>
            </a:r>
            <a:r>
              <a:rPr lang="en-US" sz="2400" dirty="0">
                <a:solidFill>
                  <a:schemeClr val="tx1"/>
                </a:solidFill>
                <a:latin typeface="Times New Roman" pitchFamily="18" charset="0"/>
                <a:cs typeface="Times New Roman" pitchFamily="18" charset="0"/>
              </a:rPr>
              <a:t>. </a:t>
            </a:r>
            <a:br>
              <a:rPr lang="en-US" sz="2400" dirty="0">
                <a:solidFill>
                  <a:schemeClr val="tx1"/>
                </a:solidFill>
                <a:latin typeface="Times New Roman" pitchFamily="18" charset="0"/>
                <a:cs typeface="Times New Roman" pitchFamily="18" charset="0"/>
              </a:rPr>
            </a:br>
            <a:r>
              <a:rPr lang="id-ID" sz="2400" dirty="0" smtClean="0">
                <a:solidFill>
                  <a:schemeClr val="tx1"/>
                </a:solidFill>
                <a:latin typeface="Times New Roman" panose="02020603050405020304" pitchFamily="18" charset="0"/>
                <a:cs typeface="Times New Roman" panose="02020603050405020304" pitchFamily="18" charset="0"/>
              </a:rPr>
              <a:t> </a:t>
            </a:r>
            <a:r>
              <a:rPr lang="id-ID" sz="2400" dirty="0" smtClean="0">
                <a:solidFill>
                  <a:schemeClr val="tx1"/>
                </a:solidFill>
                <a:latin typeface="Times New Roman" panose="02020603050405020304" pitchFamily="18" charset="0"/>
                <a:cs typeface="Times New Roman" panose="02020603050405020304" pitchFamily="18" charset="0"/>
              </a:rPr>
              <a:t/>
            </a:r>
            <a:br>
              <a:rPr lang="id-ID"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56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89" y="1835054"/>
            <a:ext cx="9007645" cy="4269532"/>
          </a:xfrm>
        </p:spPr>
        <p:txBody>
          <a:bodyPr>
            <a:normAutofit fontScale="77500" lnSpcReduction="20000"/>
          </a:bodyPr>
          <a:lstStyle/>
          <a:p>
            <a:pPr algn="just"/>
            <a:r>
              <a:rPr lang="en-ID" sz="3000" dirty="0" err="1">
                <a:solidFill>
                  <a:schemeClr val="tx1"/>
                </a:solidFill>
                <a:latin typeface="Times New Roman" panose="02020603050405020304" pitchFamily="18" charset="0"/>
                <a:cs typeface="Times New Roman" panose="02020603050405020304" pitchFamily="18" charset="0"/>
              </a:rPr>
              <a:t>Penelitian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ini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mengembangkan</a:t>
            </a:r>
            <a:r>
              <a:rPr lang="en-ID" sz="3000" dirty="0">
                <a:solidFill>
                  <a:schemeClr val="tx1"/>
                </a:solidFill>
                <a:latin typeface="Times New Roman" panose="02020603050405020304" pitchFamily="18" charset="0"/>
                <a:cs typeface="Times New Roman" panose="02020603050405020304" pitchFamily="18" charset="0"/>
              </a:rPr>
              <a:t> model </a:t>
            </a:r>
            <a:r>
              <a:rPr lang="en-ID" sz="3000" dirty="0" err="1">
                <a:solidFill>
                  <a:schemeClr val="tx1"/>
                </a:solidFill>
                <a:latin typeface="Times New Roman" panose="02020603050405020304" pitchFamily="18" charset="0"/>
                <a:cs typeface="Times New Roman" panose="02020603050405020304" pitchFamily="18" charset="0"/>
              </a:rPr>
              <a:t>konseptual</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untuk</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menyelidiki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kepuasan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berbagi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informasi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dalam</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komunitas</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profesional</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mengenai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manajemen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arsip</a:t>
            </a:r>
            <a:r>
              <a:rPr lang="en-ID" sz="3000" dirty="0">
                <a:solidFill>
                  <a:schemeClr val="tx1"/>
                </a:solidFill>
                <a:latin typeface="Times New Roman" panose="02020603050405020304" pitchFamily="18" charset="0"/>
                <a:cs typeface="Times New Roman" panose="02020603050405020304" pitchFamily="18" charset="0"/>
              </a:rPr>
              <a:t>. </a:t>
            </a:r>
            <a:r>
              <a:rPr lang="id-ID" sz="3000" dirty="0">
                <a:solidFill>
                  <a:schemeClr val="tx1"/>
                </a:solidFill>
                <a:latin typeface="Times New Roman" panose="02020603050405020304" pitchFamily="18" charset="0"/>
                <a:cs typeface="Times New Roman" panose="02020603050405020304" pitchFamily="18" charset="0"/>
              </a:rPr>
              <a:t>Komunikasi online juga sebagai dasar dari sebuah informasi. Komunitas online dapat membentuk saluran komunitas dan juga komponen utama dari berbagai informasi, dimana komunitas ini dapat berbagi </a:t>
            </a:r>
            <a:r>
              <a:rPr lang="id-ID" sz="3000" dirty="0" smtClean="0">
                <a:solidFill>
                  <a:schemeClr val="tx1"/>
                </a:solidFill>
                <a:latin typeface="Times New Roman" panose="02020603050405020304" pitchFamily="18" charset="0"/>
                <a:cs typeface="Times New Roman" panose="02020603050405020304" pitchFamily="18" charset="0"/>
              </a:rPr>
              <a:t>informasi. </a:t>
            </a:r>
            <a:r>
              <a:rPr lang="id-ID" sz="3000" dirty="0">
                <a:solidFill>
                  <a:schemeClr val="tx1"/>
                </a:solidFill>
                <a:latin typeface="Times New Roman" panose="02020603050405020304" pitchFamily="18" charset="0"/>
                <a:cs typeface="Times New Roman" panose="02020603050405020304" pitchFamily="18" charset="0"/>
              </a:rPr>
              <a:t>Oleh karena itu</a:t>
            </a:r>
            <a:r>
              <a:rPr lang="id-ID" sz="3000" dirty="0" smtClean="0">
                <a:solidFill>
                  <a:schemeClr val="tx1"/>
                </a:solidFill>
                <a:latin typeface="Times New Roman" panose="02020603050405020304" pitchFamily="18" charset="0"/>
                <a:cs typeface="Times New Roman" panose="02020603050405020304" pitchFamily="18" charset="0"/>
              </a:rPr>
              <a:t>, untuk </a:t>
            </a:r>
            <a:r>
              <a:rPr lang="id-ID" sz="3000" dirty="0">
                <a:solidFill>
                  <a:schemeClr val="tx1"/>
                </a:solidFill>
                <a:latin typeface="Times New Roman" panose="02020603050405020304" pitchFamily="18" charset="0"/>
                <a:cs typeface="Times New Roman" panose="02020603050405020304" pitchFamily="18" charset="0"/>
              </a:rPr>
              <a:t>meningkatkan interaksi anggota di masyarakat. </a:t>
            </a:r>
            <a:endParaRPr lang="en-US" sz="3000" dirty="0" smtClean="0">
              <a:solidFill>
                <a:schemeClr val="tx1"/>
              </a:solidFill>
              <a:latin typeface="Times New Roman" panose="02020603050405020304" pitchFamily="18" charset="0"/>
              <a:cs typeface="Times New Roman" panose="02020603050405020304" pitchFamily="18" charset="0"/>
            </a:endParaRPr>
          </a:p>
          <a:p>
            <a:pPr algn="just"/>
            <a:r>
              <a:rPr lang="en-ID" sz="3000" dirty="0" err="1" smtClean="0">
                <a:solidFill>
                  <a:schemeClr val="tx1"/>
                </a:solidFill>
                <a:latin typeface="Times New Roman" panose="02020603050405020304" pitchFamily="18" charset="0"/>
                <a:cs typeface="Times New Roman" panose="02020603050405020304" pitchFamily="18" charset="0"/>
              </a:rPr>
              <a:t>Arsip</a:t>
            </a:r>
            <a:r>
              <a:rPr lang="en-ID" sz="3000" dirty="0" smtClean="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memiliki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misi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penting</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untuk</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melestarikan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lintasan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sejarah</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masyarakat</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Melalui</a:t>
            </a:r>
            <a:r>
              <a:rPr lang="en-ID" sz="3000" dirty="0">
                <a:solidFill>
                  <a:schemeClr val="tx1"/>
                </a:solidFill>
                <a:latin typeface="Times New Roman" panose="02020603050405020304" pitchFamily="18" charset="0"/>
                <a:cs typeface="Times New Roman" panose="02020603050405020304" pitchFamily="18" charset="0"/>
              </a:rPr>
              <a:t> proses </a:t>
            </a:r>
            <a:r>
              <a:rPr lang="en-ID" sz="3000" dirty="0" err="1">
                <a:solidFill>
                  <a:schemeClr val="tx1"/>
                </a:solidFill>
                <a:latin typeface="Times New Roman" panose="02020603050405020304" pitchFamily="18" charset="0"/>
                <a:cs typeface="Times New Roman" panose="02020603050405020304" pitchFamily="18" charset="0"/>
              </a:rPr>
              <a:t>penciptaan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pemeliharaan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pelestarian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disposisi</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sejumlah</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upaya</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telah</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dilakukan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pada</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catatan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arsip</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untuk</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menjamin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keaslian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integritas</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dan</a:t>
            </a:r>
            <a:r>
              <a:rPr lang="en-ID" sz="3000" dirty="0">
                <a:solidFill>
                  <a:schemeClr val="tx1"/>
                </a:solidFill>
                <a:latin typeface="Times New Roman" panose="02020603050405020304" pitchFamily="18" charset="0"/>
                <a:cs typeface="Times New Roman" panose="02020603050405020304" pitchFamily="18" charset="0"/>
              </a:rPr>
              <a:t> </a:t>
            </a:r>
            <a:r>
              <a:rPr lang="en-ID" sz="3000" dirty="0" err="1">
                <a:solidFill>
                  <a:schemeClr val="tx1"/>
                </a:solidFill>
                <a:latin typeface="Times New Roman" panose="02020603050405020304" pitchFamily="18" charset="0"/>
                <a:cs typeface="Times New Roman" panose="02020603050405020304" pitchFamily="18" charset="0"/>
              </a:rPr>
              <a:t>aksesibilitas</a:t>
            </a:r>
            <a:r>
              <a:rPr lang="en-ID" sz="3000" dirty="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a:xfrm>
            <a:off x="508001" y="355847"/>
            <a:ext cx="10142828" cy="1054394"/>
          </a:xfrm>
        </p:spPr>
        <p:txBody>
          <a:bodyPr/>
          <a:lstStyle/>
          <a:p>
            <a:r>
              <a:rPr lang="id-ID" dirty="0" smtClean="0">
                <a:solidFill>
                  <a:schemeClr val="tx1"/>
                </a:solidFill>
                <a:latin typeface="Times New Roman" pitchFamily="18" charset="0"/>
                <a:cs typeface="Times New Roman" pitchFamily="18" charset="0"/>
              </a:rPr>
              <a:t>Kesimpulan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134300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176</TotalTime>
  <Words>182</Words>
  <Application>Microsoft Office PowerPoint</Application>
  <PresentationFormat>Custom</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Anggota Kelompok :</vt:lpstr>
      <vt:lpstr> Judul : Factors Affecting The Satisfaction of an Online Community for Archive Management in Taiwan  Penulis: Fang-Ming HSU, Tser-Yieth Chen, Chiu Tsu Fan, Chun-Min Lin and Chu-Mei Chiu  </vt:lpstr>
      <vt:lpstr>Subjek Penelitian : National Archieve Administration (NAA) di Taiwan   Metode Penelitian : Kuantitatif menggunakan kuesioner</vt:lpstr>
      <vt:lpstr>Jurnal ini mencontohkan penerapan menyelidiki hubungan antara kekayaan informasi dan kepuasan peserta dalam sebuah komunitas online mengenai pengelolaan arsip di Taiwan. Temuan dapat membantu manajer di instansi pemerintah untuk mengalokasikan sumber daya untuk strategis meningkatkan citra merek dan kepercayaan dan akhirnya mencapai kepuasan dalam komunitas profesional. penelitian ini juga dapat berkontribusi untuk platform untuk manajemen pengetahuan publik dalam komunitas virtual. </vt:lpstr>
      <vt:lpstr>Tujuan Penelitian :  Penelitian ini bertujuan Untuk menyelidiki hubungan antara kekayaan informasi dan kepuasan peserta dalam sebuah komunitas online mengenai pengelolaan arsip di Taiwan.  </vt:lpstr>
      <vt:lpstr>Latar Belakang Masalah:  a. Melihat keadaan pengguna arsip di Taiwan yang masih belum modern.  b. Penggunaan arsip elektronik di masyarakat Taiwan yang masih belum maksimal </vt:lpstr>
      <vt:lpstr>Langkah-langkah Penelitian :   1. Penelitian dilakukan dengan memberikan kuesioner 2. Peneliti melakukan penyelidikan dengan mengerahkan 20 kursus pelatihan yang diciptakan oleh administrasi arsip nasional (NAA) di Taiwan (pelatihan tersebut mengangkat topik pelestarian digital) 3. Tanggapan dikumpulkan pada responden yang berpartisipasi dalam komunitas online untuk pengelolaan arsip  </vt:lpstr>
      <vt:lpstr>Hasil Penelitian :  Hasil dari penelitian tersebut adalah pengungkapan informasi yang tepat mengenai pengarsipan secara efektif dapat meningkatan kepuasan peserta dalam komunitas online untuk arsip.  Hubungan antara konstruk laten mendukung hipotesis, sehingga memberikan bukti untuk model konseptual yang disajikan dalam penelitian ini. Saluran kekayaan arsip secara signifikan mempengaruhi citra peserta dari merek arsip. Saluran kekayaan arsip secara signifikan mempengaruhi kepercayaan peserta untuk arsiparis.    </vt:lpstr>
      <vt:lpstr>Kesimpulan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Kelpompok 6</dc:title>
  <dc:creator>priyadevifatmawati@outlook.com</dc:creator>
  <cp:lastModifiedBy>HP</cp:lastModifiedBy>
  <cp:revision>17</cp:revision>
  <dcterms:created xsi:type="dcterms:W3CDTF">2020-02-17T04:09:52Z</dcterms:created>
  <dcterms:modified xsi:type="dcterms:W3CDTF">2020-03-03T07:47:44Z</dcterms:modified>
</cp:coreProperties>
</file>