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5"/>
  </p:notesMasterIdLst>
  <p:sldIdLst>
    <p:sldId id="256" r:id="rId4"/>
    <p:sldId id="262" r:id="rId5"/>
    <p:sldId id="261" r:id="rId6"/>
    <p:sldId id="301" r:id="rId7"/>
    <p:sldId id="265" r:id="rId8"/>
    <p:sldId id="291" r:id="rId9"/>
    <p:sldId id="267" r:id="rId10"/>
    <p:sldId id="293" r:id="rId11"/>
    <p:sldId id="300" r:id="rId12"/>
    <p:sldId id="31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62" autoAdjust="0"/>
    <p:restoredTop sz="94390" autoAdjust="0"/>
  </p:normalViewPr>
  <p:slideViewPr>
    <p:cSldViewPr snapToGrid="0">
      <p:cViewPr varScale="1">
        <p:scale>
          <a:sx n="39" d="100"/>
          <a:sy n="39" d="100"/>
        </p:scale>
        <p:origin x="-126" y="-360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0945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504710" y="935417"/>
            <a:ext cx="5001492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id-ID" sz="3000" b="1" dirty="0" smtClean="0">
                <a:latin typeface="Adobe Caslon Pro" pitchFamily="18" charset="0"/>
              </a:rPr>
              <a:t>	Preference </a:t>
            </a:r>
            <a:r>
              <a:rPr lang="id-ID" sz="3000" b="1" dirty="0" smtClean="0">
                <a:latin typeface="Adobe Caslon Pro" pitchFamily="18" charset="0"/>
              </a:rPr>
              <a:t>vs. Authority: A Comparison of Student Searching in   a Subject-Specific Indexing and Abstracting Database and a Customized Discovery </a:t>
            </a:r>
            <a:r>
              <a:rPr lang="id-ID" sz="3000" b="1" dirty="0" smtClean="0">
                <a:latin typeface="Adobe Caslon Pro" pitchFamily="18" charset="0"/>
              </a:rPr>
              <a:t>Layer</a:t>
            </a:r>
            <a:endParaRPr lang="en-US" sz="3000" b="1" dirty="0" smtClean="0">
              <a:latin typeface="Adobe Caslon Pro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6913353" y="4396378"/>
            <a:ext cx="46316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2000" b="1" i="1" dirty="0" smtClean="0"/>
              <a:t>Sarah P.C. Dahlen, Kathlene Hanson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xmlns="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7">
            <a:extLst>
              <a:ext uri="{FF2B5EF4-FFF2-40B4-BE49-F238E27FC236}">
                <a16:creationId xmlns:a16="http://schemas.microsoft.com/office/drawing/2014/main" xmlns="" id="{9B2DDCA0-7924-4466-953D-B1BFFEC4F6B0}"/>
              </a:ext>
            </a:extLst>
          </p:cNvPr>
          <p:cNvSpPr>
            <a:spLocks noChangeAspect="1"/>
          </p:cNvSpPr>
          <p:nvPr/>
        </p:nvSpPr>
        <p:spPr>
          <a:xfrm flipH="1">
            <a:off x="879107" y="5414238"/>
            <a:ext cx="1164623" cy="62748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xmlns="" id="{AD4EF9A4-E98E-45CB-8E89-BF7DFA2C4C02}"/>
              </a:ext>
            </a:extLst>
          </p:cNvPr>
          <p:cNvSpPr/>
          <p:nvPr/>
        </p:nvSpPr>
        <p:spPr>
          <a:xfrm>
            <a:off x="1722544" y="1823381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BBCDE17C-780B-4DF7-B395-E81C60286920}"/>
              </a:ext>
            </a:extLst>
          </p:cNvPr>
          <p:cNvSpPr txBox="1">
            <a:spLocks/>
          </p:cNvSpPr>
          <p:nvPr/>
        </p:nvSpPr>
        <p:spPr>
          <a:xfrm>
            <a:off x="-22466" y="15401"/>
            <a:ext cx="3012794" cy="724247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1371566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7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457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240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024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806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589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371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15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5000" b="1" dirty="0" smtClean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</a:rPr>
              <a:t>Kesimpulan </a:t>
            </a:r>
            <a:endParaRPr lang="en-US" sz="5000" b="1" dirty="0">
              <a:solidFill>
                <a:schemeClr val="accent1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xmlns="" id="{5C4B7512-EF8D-419B-8BD9-BE236A10D0D9}"/>
              </a:ext>
            </a:extLst>
          </p:cNvPr>
          <p:cNvSpPr/>
          <p:nvPr/>
        </p:nvSpPr>
        <p:spPr>
          <a:xfrm rot="20400000">
            <a:off x="-347177" y="4264845"/>
            <a:ext cx="7660785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xmlns="" id="{0C36A924-89AF-49E8-AB9F-D6E25C81F147}"/>
              </a:ext>
            </a:extLst>
          </p:cNvPr>
          <p:cNvSpPr/>
          <p:nvPr/>
        </p:nvSpPr>
        <p:spPr>
          <a:xfrm rot="20400000">
            <a:off x="3980389" y="5465628"/>
            <a:ext cx="7589229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xmlns="" id="{119C06F7-C281-4D24-A94C-77D8570518A2}"/>
              </a:ext>
            </a:extLst>
          </p:cNvPr>
          <p:cNvSpPr/>
          <p:nvPr/>
        </p:nvSpPr>
        <p:spPr>
          <a:xfrm rot="20400000">
            <a:off x="-669084" y="5019092"/>
            <a:ext cx="10693583" cy="1079538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2309390 w 14101319"/>
              <a:gd name="connsiteY3" fmla="*/ 1369674 h 1447570"/>
              <a:gd name="connsiteX4" fmla="*/ 398732 w 14101319"/>
              <a:gd name="connsiteY4" fmla="*/ 14209 h 1447570"/>
              <a:gd name="connsiteX5" fmla="*/ 14101319 w 14101319"/>
              <a:gd name="connsiteY5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2320932 w 14101319"/>
              <a:gd name="connsiteY3" fmla="*/ 1319026 h 1447570"/>
              <a:gd name="connsiteX4" fmla="*/ 2309390 w 14101319"/>
              <a:gd name="connsiteY4" fmla="*/ 1369674 h 1447570"/>
              <a:gd name="connsiteX5" fmla="*/ 398732 w 14101319"/>
              <a:gd name="connsiteY5" fmla="*/ 14209 h 1447570"/>
              <a:gd name="connsiteX6" fmla="*/ 14101319 w 14101319"/>
              <a:gd name="connsiteY6" fmla="*/ 0 h 1447570"/>
              <a:gd name="connsiteX0" fmla="*/ 13702587 w 13702587"/>
              <a:gd name="connsiteY0" fmla="*/ 0 h 1396041"/>
              <a:gd name="connsiteX1" fmla="*/ 13702587 w 13702587"/>
              <a:gd name="connsiteY1" fmla="*/ 1396040 h 1396041"/>
              <a:gd name="connsiteX2" fmla="*/ 1910774 w 13702587"/>
              <a:gd name="connsiteY2" fmla="*/ 1298742 h 1396041"/>
              <a:gd name="connsiteX3" fmla="*/ 1922200 w 13702587"/>
              <a:gd name="connsiteY3" fmla="*/ 1319026 h 1396041"/>
              <a:gd name="connsiteX4" fmla="*/ 1910658 w 13702587"/>
              <a:gd name="connsiteY4" fmla="*/ 1369674 h 1396041"/>
              <a:gd name="connsiteX5" fmla="*/ 0 w 13702587"/>
              <a:gd name="connsiteY5" fmla="*/ 14209 h 1396041"/>
              <a:gd name="connsiteX6" fmla="*/ 13702587 w 13702587"/>
              <a:gd name="connsiteY6" fmla="*/ 0 h 1396041"/>
              <a:gd name="connsiteX0" fmla="*/ 13702587 w 13702587"/>
              <a:gd name="connsiteY0" fmla="*/ 0 h 1396041"/>
              <a:gd name="connsiteX1" fmla="*/ 13702587 w 13702587"/>
              <a:gd name="connsiteY1" fmla="*/ 1396040 h 1396041"/>
              <a:gd name="connsiteX2" fmla="*/ 1910774 w 13702587"/>
              <a:gd name="connsiteY2" fmla="*/ 1298742 h 1396041"/>
              <a:gd name="connsiteX3" fmla="*/ 1922200 w 13702587"/>
              <a:gd name="connsiteY3" fmla="*/ 1319026 h 1396041"/>
              <a:gd name="connsiteX4" fmla="*/ 1910658 w 13702587"/>
              <a:gd name="connsiteY4" fmla="*/ 1369674 h 1396041"/>
              <a:gd name="connsiteX5" fmla="*/ 0 w 13702587"/>
              <a:gd name="connsiteY5" fmla="*/ 14209 h 1396041"/>
              <a:gd name="connsiteX6" fmla="*/ 258791 w 13702587"/>
              <a:gd name="connsiteY6" fmla="*/ 208662 h 1396041"/>
              <a:gd name="connsiteX7" fmla="*/ 13702587 w 13702587"/>
              <a:gd name="connsiteY7" fmla="*/ 0 h 1396041"/>
              <a:gd name="connsiteX0" fmla="*/ 13916389 w 13916389"/>
              <a:gd name="connsiteY0" fmla="*/ 52055 h 1448096"/>
              <a:gd name="connsiteX1" fmla="*/ 13916389 w 13916389"/>
              <a:gd name="connsiteY1" fmla="*/ 1448095 h 1448096"/>
              <a:gd name="connsiteX2" fmla="*/ 2124576 w 13916389"/>
              <a:gd name="connsiteY2" fmla="*/ 1350797 h 1448096"/>
              <a:gd name="connsiteX3" fmla="*/ 2136002 w 13916389"/>
              <a:gd name="connsiteY3" fmla="*/ 1371081 h 1448096"/>
              <a:gd name="connsiteX4" fmla="*/ 2124460 w 13916389"/>
              <a:gd name="connsiteY4" fmla="*/ 1421729 h 1448096"/>
              <a:gd name="connsiteX5" fmla="*/ 213802 w 13916389"/>
              <a:gd name="connsiteY5" fmla="*/ 66264 h 1448096"/>
              <a:gd name="connsiteX6" fmla="*/ 472593 w 13916389"/>
              <a:gd name="connsiteY6" fmla="*/ 260717 h 1448096"/>
              <a:gd name="connsiteX7" fmla="*/ 13916389 w 13916389"/>
              <a:gd name="connsiteY7" fmla="*/ 52055 h 1448096"/>
              <a:gd name="connsiteX0" fmla="*/ 14291176 w 14291176"/>
              <a:gd name="connsiteY0" fmla="*/ 298602 h 1694643"/>
              <a:gd name="connsiteX1" fmla="*/ 14291176 w 14291176"/>
              <a:gd name="connsiteY1" fmla="*/ 1694642 h 1694643"/>
              <a:gd name="connsiteX2" fmla="*/ 2499363 w 14291176"/>
              <a:gd name="connsiteY2" fmla="*/ 1597344 h 1694643"/>
              <a:gd name="connsiteX3" fmla="*/ 2510789 w 14291176"/>
              <a:gd name="connsiteY3" fmla="*/ 1617628 h 1694643"/>
              <a:gd name="connsiteX4" fmla="*/ 2499247 w 14291176"/>
              <a:gd name="connsiteY4" fmla="*/ 1668276 h 1694643"/>
              <a:gd name="connsiteX5" fmla="*/ 588589 w 14291176"/>
              <a:gd name="connsiteY5" fmla="*/ 312811 h 1694643"/>
              <a:gd name="connsiteX6" fmla="*/ 472593 w 14291176"/>
              <a:gd name="connsiteY6" fmla="*/ 260717 h 1694643"/>
              <a:gd name="connsiteX7" fmla="*/ 14291176 w 14291176"/>
              <a:gd name="connsiteY7" fmla="*/ 298602 h 169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1176" h="1694643">
                <a:moveTo>
                  <a:pt x="14291176" y="298602"/>
                </a:moveTo>
                <a:lnTo>
                  <a:pt x="14291176" y="1694642"/>
                </a:lnTo>
                <a:lnTo>
                  <a:pt x="2499363" y="1597344"/>
                </a:lnTo>
                <a:lnTo>
                  <a:pt x="2510789" y="1617628"/>
                </a:lnTo>
                <a:lnTo>
                  <a:pt x="2499247" y="1668276"/>
                </a:lnTo>
                <a:lnTo>
                  <a:pt x="588589" y="312811"/>
                </a:lnTo>
                <a:cubicBezTo>
                  <a:pt x="674853" y="377629"/>
                  <a:pt x="0" y="0"/>
                  <a:pt x="472593" y="260717"/>
                </a:cubicBezTo>
                <a:lnTo>
                  <a:pt x="14291176" y="298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C24A3DC-9C6F-490C-8D43-1DCB50EA0F86}"/>
              </a:ext>
            </a:extLst>
          </p:cNvPr>
          <p:cNvGrpSpPr/>
          <p:nvPr/>
        </p:nvGrpSpPr>
        <p:grpSpPr>
          <a:xfrm rot="20275744" flipH="1">
            <a:off x="9201579" y="2947306"/>
            <a:ext cx="1256602" cy="1424069"/>
            <a:chOff x="5365048" y="479821"/>
            <a:chExt cx="8036930" cy="9108010"/>
          </a:xfrm>
          <a:solidFill>
            <a:schemeClr val="accent1"/>
          </a:solidFill>
          <a:effectLst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18FAC41-701E-4DF6-B9DB-EB6CDA37C4B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5AC0919-A6CB-45D5-A2E3-655F5BECF02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7FF51A6-1E76-4E5A-A8A8-2650BF77A2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6BAA29CF-A03D-4071-9B94-2B86262C8BB2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2756302-ED1C-470D-9C6B-5995DCE79B6B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681008B-9ABC-4047-A57E-F231D259158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F7C5571-0C9A-4FFE-9A98-C6B807A4361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B929E63B-1CBC-46B3-B02C-9151D1FBAF5A}"/>
              </a:ext>
            </a:extLst>
          </p:cNvPr>
          <p:cNvGrpSpPr/>
          <p:nvPr/>
        </p:nvGrpSpPr>
        <p:grpSpPr>
          <a:xfrm rot="20275744" flipH="1">
            <a:off x="6497519" y="2342547"/>
            <a:ext cx="1256602" cy="1424069"/>
            <a:chOff x="5365048" y="479821"/>
            <a:chExt cx="8036930" cy="9108010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0BBF9B8D-6B3C-4FF5-83C5-D3CCF82F89FD}"/>
              </a:ext>
            </a:extLst>
          </p:cNvPr>
          <p:cNvGrpSpPr/>
          <p:nvPr/>
        </p:nvGrpSpPr>
        <p:grpSpPr>
          <a:xfrm rot="20275744" flipH="1">
            <a:off x="10687337" y="3630153"/>
            <a:ext cx="1256602" cy="1424069"/>
            <a:chOff x="5365048" y="479821"/>
            <a:chExt cx="8036930" cy="9108010"/>
          </a:xfrm>
          <a:effectLst/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43E2F62D-9BA7-446E-8F70-E801ED57AC02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E15C951B-BD97-409A-810A-7D1AEDD5C56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173AB4C-2E30-4E2B-9669-177A8D985512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984D231-8462-4786-B6DA-266BCDAE6C7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630F7E03-69E9-4C19-A20E-B164F328955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5475C07C-702D-4C31-A275-B26C58381D3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DF215B46-DAD6-4094-8983-E89C423E4D12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8457E393-9A56-42D7-A8EB-EC84C3C528D0}"/>
              </a:ext>
            </a:extLst>
          </p:cNvPr>
          <p:cNvSpPr txBox="1"/>
          <p:nvPr/>
        </p:nvSpPr>
        <p:spPr>
          <a:xfrm rot="20399101">
            <a:off x="839940" y="4177891"/>
            <a:ext cx="61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atin typeface="Aharoni" pitchFamily="2" charset="-79"/>
                <a:cs typeface="Aharoni" pitchFamily="2" charset="-79"/>
              </a:rPr>
              <a:t>Tidak semua siswa lebih memilih alat penemuan.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123F8914-7C20-4620-B15A-2E582A531187}"/>
              </a:ext>
            </a:extLst>
          </p:cNvPr>
          <p:cNvSpPr txBox="1"/>
          <p:nvPr/>
        </p:nvSpPr>
        <p:spPr>
          <a:xfrm rot="20400000">
            <a:off x="80946" y="5284627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8BCFBFA0-506E-4DB7-B6E7-5AA984EDA506}"/>
              </a:ext>
            </a:extLst>
          </p:cNvPr>
          <p:cNvSpPr txBox="1"/>
          <p:nvPr/>
        </p:nvSpPr>
        <p:spPr>
          <a:xfrm rot="20399101">
            <a:off x="2638332" y="4859204"/>
            <a:ext cx="620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atin typeface="Aharoni" pitchFamily="2" charset="-79"/>
                <a:cs typeface="Aharoni" pitchFamily="2" charset="-79"/>
              </a:rPr>
              <a:t>Alat-alat yang siswa memilih mungkin tidak orang-orang yang memberi mereka hasil terbaik.</a:t>
            </a:r>
            <a:endParaRPr lang="en-US" altLang="ko-KR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B75F2D54-1205-4223-B7C6-5943038C6555}"/>
              </a:ext>
            </a:extLst>
          </p:cNvPr>
          <p:cNvSpPr txBox="1"/>
          <p:nvPr/>
        </p:nvSpPr>
        <p:spPr>
          <a:xfrm rot="20400000">
            <a:off x="1321522" y="6157357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B40AF892-AE21-478F-82BB-ED31D51CAF14}"/>
              </a:ext>
            </a:extLst>
          </p:cNvPr>
          <p:cNvSpPr txBox="1"/>
          <p:nvPr/>
        </p:nvSpPr>
        <p:spPr>
          <a:xfrm rot="20399101">
            <a:off x="6669294" y="5443224"/>
            <a:ext cx="323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atin typeface="Aharoni" pitchFamily="2" charset="-79"/>
                <a:cs typeface="Aharoni" pitchFamily="2" charset="-79"/>
              </a:rPr>
              <a:t>Hal konfigurasi default.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302AAEEF-0C14-4AAE-9D86-CE53A4CF42F9}"/>
              </a:ext>
            </a:extLst>
          </p:cNvPr>
          <p:cNvSpPr txBox="1"/>
          <p:nvPr/>
        </p:nvSpPr>
        <p:spPr>
          <a:xfrm rot="20400000">
            <a:off x="5515653" y="6063383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Freeform 13">
            <a:extLst>
              <a:ext uri="{FF2B5EF4-FFF2-40B4-BE49-F238E27FC236}">
                <a16:creationId xmlns:a16="http://schemas.microsoft.com/office/drawing/2014/main" xmlns="" id="{465DD719-5AC3-4DD1-9A9C-F926B4CE8029}"/>
              </a:ext>
            </a:extLst>
          </p:cNvPr>
          <p:cNvSpPr>
            <a:spLocks noChangeAspect="1"/>
          </p:cNvSpPr>
          <p:nvPr/>
        </p:nvSpPr>
        <p:spPr>
          <a:xfrm flipH="1">
            <a:off x="5306440" y="1674994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7" name="Freeform 19">
            <a:extLst>
              <a:ext uri="{FF2B5EF4-FFF2-40B4-BE49-F238E27FC236}">
                <a16:creationId xmlns:a16="http://schemas.microsoft.com/office/drawing/2014/main" xmlns="" id="{346295F9-5B04-4725-83A8-904603566AF9}"/>
              </a:ext>
            </a:extLst>
          </p:cNvPr>
          <p:cNvSpPr>
            <a:spLocks noChangeAspect="1"/>
          </p:cNvSpPr>
          <p:nvPr/>
        </p:nvSpPr>
        <p:spPr>
          <a:xfrm flipH="1">
            <a:off x="406205" y="1100269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xmlns="" id="{05E51986-54D9-43ED-91BB-C39F37EAE69B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79" name="Freeform 27">
            <a:extLst>
              <a:ext uri="{FF2B5EF4-FFF2-40B4-BE49-F238E27FC236}">
                <a16:creationId xmlns:a16="http://schemas.microsoft.com/office/drawing/2014/main" xmlns="" id="{BCD8249E-53BA-43BF-A2BB-379E69313366}"/>
              </a:ext>
            </a:extLst>
          </p:cNvPr>
          <p:cNvSpPr>
            <a:spLocks noChangeAspect="1"/>
          </p:cNvSpPr>
          <p:nvPr/>
        </p:nvSpPr>
        <p:spPr>
          <a:xfrm flipH="1">
            <a:off x="9372511" y="3021222"/>
            <a:ext cx="1036507" cy="55845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0" name="Freeform 28">
            <a:extLst>
              <a:ext uri="{FF2B5EF4-FFF2-40B4-BE49-F238E27FC236}">
                <a16:creationId xmlns:a16="http://schemas.microsoft.com/office/drawing/2014/main" xmlns="" id="{9D16B694-CDBE-43D3-BA6D-58151A782965}"/>
              </a:ext>
            </a:extLst>
          </p:cNvPr>
          <p:cNvSpPr>
            <a:spLocks noChangeAspect="1"/>
          </p:cNvSpPr>
          <p:nvPr/>
        </p:nvSpPr>
        <p:spPr>
          <a:xfrm flipH="1">
            <a:off x="9799888" y="581527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xmlns="" id="{4F513A84-9CAD-4DB8-9F96-33DA578A581A}"/>
              </a:ext>
            </a:extLst>
          </p:cNvPr>
          <p:cNvSpPr>
            <a:spLocks noChangeAspect="1"/>
          </p:cNvSpPr>
          <p:nvPr/>
        </p:nvSpPr>
        <p:spPr>
          <a:xfrm flipH="1">
            <a:off x="2488245" y="3265273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xmlns="" id="{F033196F-C09A-4EEB-A0AC-DDEC753D8FAC}"/>
              </a:ext>
            </a:extLst>
          </p:cNvPr>
          <p:cNvSpPr>
            <a:spLocks noChangeAspect="1"/>
          </p:cNvSpPr>
          <p:nvPr/>
        </p:nvSpPr>
        <p:spPr>
          <a:xfrm flipH="1">
            <a:off x="5372261" y="550693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0130" y="1136821"/>
            <a:ext cx="11170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 smtClean="0">
                <a:latin typeface="Aharoni" pitchFamily="2" charset="-79"/>
                <a:cs typeface="Aharoni" pitchFamily="2" charset="-79"/>
              </a:rPr>
              <a:t>Dari penelitian yang telah dilakukan, dapat ditarik kesimpulan bahwa pengindeksan subjek khusus dan abstrak database masih memainkan peran penting untuk perpustakaan yang telah mengadopsi lapisan penemuan.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7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b="1" dirty="0">
                <a:solidFill>
                  <a:schemeClr val="accent2"/>
                </a:solidFill>
                <a:cs typeface="Arial" pitchFamily="34" charset="0"/>
              </a:rPr>
              <a:t>Thank You</a:t>
            </a:r>
            <a:endParaRPr lang="ko-KR" altLang="en-US" sz="5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xmlns="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xmlns="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cs typeface="Arial" pitchFamily="34" charset="0"/>
              </a:rPr>
              <a:t>Kelompok 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5174673" y="1724891"/>
            <a:ext cx="6338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Nurazizah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071911633035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Adellia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Agissa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071911633036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Yollanda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Nundy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Alshafa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071911633037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Dewi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Sintawati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071911633038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Ayu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Andriani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071911633040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Ramadhan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Habibullah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071911633050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Fatmawati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071911633051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Alfito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Arafah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071911633054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Amalia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Rizky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.		07191163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3055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lvl="0" indent="-514350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Mayra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Thallah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. 	07191163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3056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4921829" y="800011"/>
            <a:ext cx="66675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3600" dirty="0" smtClean="0">
                <a:latin typeface="Agency FB" pitchFamily="34" charset="0"/>
              </a:rPr>
              <a:t>Artikel ini membahas tentang bagaimana </a:t>
            </a:r>
            <a:r>
              <a:rPr lang="id-ID" sz="3600" dirty="0" smtClean="0">
                <a:latin typeface="Agency FB" pitchFamily="34" charset="0"/>
              </a:rPr>
              <a:t>mempertahankan pengindeksan dan abstrak database dengan menggunakan alat yang akan digunakan oleh mahasiswa atau siswa dalam mencari informasi di </a:t>
            </a:r>
            <a:r>
              <a:rPr lang="id-ID" sz="3600" dirty="0" smtClean="0">
                <a:latin typeface="Agency FB" pitchFamily="34" charset="0"/>
              </a:rPr>
              <a:t>perpustakaan</a:t>
            </a:r>
            <a:r>
              <a:rPr lang="id-ID" sz="3600" dirty="0" smtClean="0">
                <a:latin typeface="Agency FB" pitchFamily="34" charset="0"/>
              </a:rPr>
              <a:t> </a:t>
            </a:r>
            <a:r>
              <a:rPr lang="id-ID" sz="3600" dirty="0" smtClean="0">
                <a:latin typeface="Agency FB" pitchFamily="34" charset="0"/>
              </a:rPr>
              <a:t>menggunakan mesin pencarian.</a:t>
            </a:r>
            <a:endParaRPr lang="en-US" sz="3600" dirty="0" smtClean="0">
              <a:latin typeface="Agency FB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61913734-5F44-4CF8-A643-8B76A30E4B03}"/>
              </a:ext>
            </a:extLst>
          </p:cNvPr>
          <p:cNvSpPr/>
          <p:nvPr/>
        </p:nvSpPr>
        <p:spPr>
          <a:xfrm>
            <a:off x="1392220" y="203864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Freeform 11">
            <a:extLst>
              <a:ext uri="{FF2B5EF4-FFF2-40B4-BE49-F238E27FC236}">
                <a16:creationId xmlns:a16="http://schemas.microsoft.com/office/drawing/2014/main" xmlns="" id="{9353580D-2635-4CA9-90DE-EAA919FC7D65}"/>
              </a:ext>
            </a:extLst>
          </p:cNvPr>
          <p:cNvSpPr/>
          <p:nvPr/>
        </p:nvSpPr>
        <p:spPr>
          <a:xfrm>
            <a:off x="329659" y="388597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xmlns="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solidFill>
            <a:schemeClr val="accent2"/>
          </a:solidFill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solidFill>
            <a:schemeClr val="accent1">
              <a:lumMod val="90000"/>
            </a:schemeClr>
          </a:solidFill>
          <a:effectLst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2" name="Text Placeholder 13">
            <a:extLst>
              <a:ext uri="{FF2B5EF4-FFF2-40B4-BE49-F238E27FC236}">
                <a16:creationId xmlns:a16="http://schemas.microsoft.com/office/drawing/2014/main" xmlns="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5673432" y="634762"/>
            <a:ext cx="5902037" cy="1259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Kemudian dilakukan 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penelitian </a:t>
            </a:r>
          </a:p>
          <a:p>
            <a:pPr>
              <a:buNone/>
            </a:pP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terhadap 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3  alat </a:t>
            </a:r>
            <a:r>
              <a:rPr lang="id-ID" sz="2800" dirty="0" smtClean="0">
                <a:latin typeface="Aharoni" pitchFamily="2" charset="-79"/>
                <a:cs typeface="Aharoni" pitchFamily="2" charset="-79"/>
              </a:rPr>
              <a:t>pencarian, yaitu: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FA63CAD-F91B-439E-88E3-C62D00D53756}"/>
              </a:ext>
            </a:extLst>
          </p:cNvPr>
          <p:cNvSpPr txBox="1"/>
          <p:nvPr/>
        </p:nvSpPr>
        <p:spPr>
          <a:xfrm>
            <a:off x="6255322" y="2119746"/>
            <a:ext cx="4322612" cy="52322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Science </a:t>
            </a:r>
            <a:r>
              <a:rPr lang="en-US" sz="2800" dirty="0" smtClean="0"/>
              <a:t>Social </a:t>
            </a:r>
            <a:r>
              <a:rPr lang="en-US" sz="2800" dirty="0" err="1" smtClean="0"/>
              <a:t>Abstrac</a:t>
            </a:r>
            <a:r>
              <a:rPr lang="id-ID" sz="2800" dirty="0" smtClean="0"/>
              <a:t>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3C63284-71DD-4CE1-9023-E862A8004254}"/>
              </a:ext>
            </a:extLst>
          </p:cNvPr>
          <p:cNvSpPr txBox="1"/>
          <p:nvPr/>
        </p:nvSpPr>
        <p:spPr>
          <a:xfrm>
            <a:off x="6338449" y="3079052"/>
            <a:ext cx="4322617" cy="5232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Standard Summon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3C63284-71DD-4CE1-9023-E862A8004254}"/>
              </a:ext>
            </a:extLst>
          </p:cNvPr>
          <p:cNvSpPr txBox="1"/>
          <p:nvPr/>
        </p:nvSpPr>
        <p:spPr>
          <a:xfrm>
            <a:off x="6255322" y="4055797"/>
            <a:ext cx="4405744" cy="52322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sz="2800" dirty="0" smtClean="0"/>
              <a:t>Presscopped Summon</a:t>
            </a:r>
            <a:r>
              <a:rPr lang="en-US" sz="2800" dirty="0" smtClean="0"/>
              <a:t> 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24" idx="3"/>
            <a:endCxn id="62" idx="3"/>
          </p:cNvCxnSpPr>
          <p:nvPr/>
        </p:nvCxnSpPr>
        <p:spPr>
          <a:xfrm flipV="1">
            <a:off x="10577934" y="1264717"/>
            <a:ext cx="997535" cy="1116639"/>
          </a:xfrm>
          <a:prstGeom prst="bentConnector3">
            <a:avLst>
              <a:gd name="adj1" fmla="val 12291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5" idx="3"/>
            <a:endCxn id="62" idx="3"/>
          </p:cNvCxnSpPr>
          <p:nvPr/>
        </p:nvCxnSpPr>
        <p:spPr>
          <a:xfrm flipV="1">
            <a:off x="10661066" y="1264717"/>
            <a:ext cx="914403" cy="2075945"/>
          </a:xfrm>
          <a:prstGeom prst="bentConnector3">
            <a:avLst>
              <a:gd name="adj1" fmla="val 125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6" idx="3"/>
            <a:endCxn id="62" idx="3"/>
          </p:cNvCxnSpPr>
          <p:nvPr/>
        </p:nvCxnSpPr>
        <p:spPr>
          <a:xfrm flipV="1">
            <a:off x="10661066" y="1264717"/>
            <a:ext cx="914403" cy="3052690"/>
          </a:xfrm>
          <a:prstGeom prst="bentConnector3">
            <a:avLst>
              <a:gd name="adj1" fmla="val 125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그룹 5">
            <a:extLst>
              <a:ext uri="{FF2B5EF4-FFF2-40B4-BE49-F238E27FC236}">
                <a16:creationId xmlns:a16="http://schemas.microsoft.com/office/drawing/2014/main" xmlns="" id="{06CA3A25-7FA4-4409-8746-75D83A1A0AEF}"/>
              </a:ext>
            </a:extLst>
          </p:cNvPr>
          <p:cNvGrpSpPr/>
          <p:nvPr/>
        </p:nvGrpSpPr>
        <p:grpSpPr>
          <a:xfrm>
            <a:off x="9208151" y="5765299"/>
            <a:ext cx="1420106" cy="839859"/>
            <a:chOff x="3428700" y="3933599"/>
            <a:chExt cx="1489892" cy="881131"/>
          </a:xfrm>
        </p:grpSpPr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xmlns="" id="{961D60BE-3230-466C-B1D2-EAF5270220DC}"/>
                </a:ext>
              </a:extLst>
            </p:cNvPr>
            <p:cNvSpPr/>
            <p:nvPr/>
          </p:nvSpPr>
          <p:spPr>
            <a:xfrm rot="5400000" flipH="1">
              <a:off x="4056583" y="3629219"/>
              <a:ext cx="234126" cy="1489892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58" name="Round Same Side Corner Rectangle 51">
              <a:extLst>
                <a:ext uri="{FF2B5EF4-FFF2-40B4-BE49-F238E27FC236}">
                  <a16:creationId xmlns:a16="http://schemas.microsoft.com/office/drawing/2014/main" xmlns="" id="{9B3EF1B2-D24F-4EDC-9B26-6055DC464EF0}"/>
                </a:ext>
              </a:extLst>
            </p:cNvPr>
            <p:cNvSpPr/>
            <p:nvPr/>
          </p:nvSpPr>
          <p:spPr>
            <a:xfrm rot="16200000" flipH="1">
              <a:off x="4063113" y="4000802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59" name="Round Same Side Corner Rectangle 51">
              <a:extLst>
                <a:ext uri="{FF2B5EF4-FFF2-40B4-BE49-F238E27FC236}">
                  <a16:creationId xmlns:a16="http://schemas.microsoft.com/office/drawing/2014/main" xmlns="" id="{7CB5E6BE-19B4-41E9-A19F-9EEFEB1FC2BA}"/>
                </a:ext>
              </a:extLst>
            </p:cNvPr>
            <p:cNvSpPr/>
            <p:nvPr/>
          </p:nvSpPr>
          <p:spPr>
            <a:xfrm rot="16200000" flipH="1">
              <a:off x="4063113" y="3340738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</p:grpSp>
      <p:grpSp>
        <p:nvGrpSpPr>
          <p:cNvPr id="60" name="그룹 6">
            <a:extLst>
              <a:ext uri="{FF2B5EF4-FFF2-40B4-BE49-F238E27FC236}">
                <a16:creationId xmlns:a16="http://schemas.microsoft.com/office/drawing/2014/main" xmlns="" id="{52B466C5-2042-40CC-9710-756502E970F2}"/>
              </a:ext>
            </a:extLst>
          </p:cNvPr>
          <p:cNvGrpSpPr/>
          <p:nvPr/>
        </p:nvGrpSpPr>
        <p:grpSpPr>
          <a:xfrm>
            <a:off x="10889063" y="5066357"/>
            <a:ext cx="1302937" cy="1791643"/>
            <a:chOff x="1610121" y="3918427"/>
            <a:chExt cx="1366965" cy="1879687"/>
          </a:xfrm>
        </p:grpSpPr>
        <p:sp>
          <p:nvSpPr>
            <p:cNvPr id="61" name="Rectangle 39">
              <a:extLst>
                <a:ext uri="{FF2B5EF4-FFF2-40B4-BE49-F238E27FC236}">
                  <a16:creationId xmlns:a16="http://schemas.microsoft.com/office/drawing/2014/main" xmlns="" id="{B074C4F5-138C-42F4-B2F8-1EEC322C1474}"/>
                </a:ext>
              </a:extLst>
            </p:cNvPr>
            <p:cNvSpPr/>
            <p:nvPr/>
          </p:nvSpPr>
          <p:spPr>
            <a:xfrm rot="5400000" flipV="1">
              <a:off x="2028967" y="4849995"/>
              <a:ext cx="1687478" cy="208760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42528" y="261481"/>
                  </a:moveTo>
                  <a:lnTo>
                    <a:pt x="4942528" y="389369"/>
                  </a:lnTo>
                  <a:lnTo>
                    <a:pt x="5081536" y="389369"/>
                  </a:lnTo>
                  <a:lnTo>
                    <a:pt x="5081536" y="261481"/>
                  </a:lnTo>
                  <a:close/>
                  <a:moveTo>
                    <a:pt x="4692028" y="261481"/>
                  </a:moveTo>
                  <a:lnTo>
                    <a:pt x="4692028" y="389369"/>
                  </a:lnTo>
                  <a:lnTo>
                    <a:pt x="4831036" y="389369"/>
                  </a:lnTo>
                  <a:lnTo>
                    <a:pt x="4831036" y="261481"/>
                  </a:lnTo>
                  <a:close/>
                  <a:moveTo>
                    <a:pt x="4441519" y="261481"/>
                  </a:moveTo>
                  <a:lnTo>
                    <a:pt x="4441519" y="389369"/>
                  </a:lnTo>
                  <a:lnTo>
                    <a:pt x="4580527" y="389369"/>
                  </a:lnTo>
                  <a:lnTo>
                    <a:pt x="4580527" y="261481"/>
                  </a:lnTo>
                  <a:close/>
                  <a:moveTo>
                    <a:pt x="4191008" y="261481"/>
                  </a:moveTo>
                  <a:lnTo>
                    <a:pt x="4191008" y="389369"/>
                  </a:lnTo>
                  <a:lnTo>
                    <a:pt x="4330016" y="389369"/>
                  </a:lnTo>
                  <a:lnTo>
                    <a:pt x="4330016" y="261481"/>
                  </a:lnTo>
                  <a:close/>
                  <a:moveTo>
                    <a:pt x="0" y="0"/>
                  </a:moveTo>
                  <a:lnTo>
                    <a:pt x="570675" y="0"/>
                  </a:lnTo>
                  <a:lnTo>
                    <a:pt x="570675" y="658575"/>
                  </a:lnTo>
                  <a:lnTo>
                    <a:pt x="654080" y="658575"/>
                  </a:lnTo>
                  <a:lnTo>
                    <a:pt x="654080" y="0"/>
                  </a:lnTo>
                  <a:lnTo>
                    <a:pt x="784765" y="0"/>
                  </a:lnTo>
                  <a:lnTo>
                    <a:pt x="784765" y="658575"/>
                  </a:lnTo>
                  <a:lnTo>
                    <a:pt x="868170" y="658575"/>
                  </a:lnTo>
                  <a:lnTo>
                    <a:pt x="868170" y="0"/>
                  </a:lnTo>
                  <a:lnTo>
                    <a:pt x="998854" y="0"/>
                  </a:lnTo>
                  <a:lnTo>
                    <a:pt x="998854" y="658575"/>
                  </a:lnTo>
                  <a:lnTo>
                    <a:pt x="1082259" y="658575"/>
                  </a:lnTo>
                  <a:lnTo>
                    <a:pt x="1082259" y="0"/>
                  </a:lnTo>
                  <a:lnTo>
                    <a:pt x="5393520" y="0"/>
                  </a:lnTo>
                  <a:lnTo>
                    <a:pt x="5393520" y="667240"/>
                  </a:lnTo>
                  <a:lnTo>
                    <a:pt x="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112">
              <a:extLst>
                <a:ext uri="{FF2B5EF4-FFF2-40B4-BE49-F238E27FC236}">
                  <a16:creationId xmlns:a16="http://schemas.microsoft.com/office/drawing/2014/main" xmlns="" id="{097C3673-CE5C-422B-AB0A-ED7EA8FF37DB}"/>
                </a:ext>
              </a:extLst>
            </p:cNvPr>
            <p:cNvSpPr/>
            <p:nvPr/>
          </p:nvSpPr>
          <p:spPr>
            <a:xfrm rot="5400000" flipH="1">
              <a:off x="1636317" y="4742001"/>
              <a:ext cx="1879687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98">
              <a:extLst>
                <a:ext uri="{FF2B5EF4-FFF2-40B4-BE49-F238E27FC236}">
                  <a16:creationId xmlns:a16="http://schemas.microsoft.com/office/drawing/2014/main" xmlns="" id="{C9AE86A8-C5A3-44C3-9C7A-03CA0814CD4A}"/>
                </a:ext>
              </a:extLst>
            </p:cNvPr>
            <p:cNvSpPr/>
            <p:nvPr/>
          </p:nvSpPr>
          <p:spPr>
            <a:xfrm rot="5400000" flipH="1">
              <a:off x="1381192" y="4795310"/>
              <a:ext cx="1784806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97">
              <a:extLst>
                <a:ext uri="{FF2B5EF4-FFF2-40B4-BE49-F238E27FC236}">
                  <a16:creationId xmlns:a16="http://schemas.microsoft.com/office/drawing/2014/main" xmlns="" id="{605E2790-11FF-423A-9755-997C94E4726D}"/>
                </a:ext>
              </a:extLst>
            </p:cNvPr>
            <p:cNvSpPr/>
            <p:nvPr/>
          </p:nvSpPr>
          <p:spPr>
            <a:xfrm rot="5400000" flipH="1">
              <a:off x="1239249" y="4950065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Rectangle 26">
              <a:extLst>
                <a:ext uri="{FF2B5EF4-FFF2-40B4-BE49-F238E27FC236}">
                  <a16:creationId xmlns:a16="http://schemas.microsoft.com/office/drawing/2014/main" xmlns="" id="{238E466E-1E37-4355-80F8-AE4594D500C7}"/>
                </a:ext>
              </a:extLst>
            </p:cNvPr>
            <p:cNvSpPr/>
            <p:nvPr/>
          </p:nvSpPr>
          <p:spPr>
            <a:xfrm rot="16200000" flipH="1" flipV="1">
              <a:off x="850239" y="4818315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19528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0" y="370036"/>
            <a:ext cx="5918986" cy="59684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DF13160-60D7-4484-96BD-478295A93F4D}"/>
              </a:ext>
            </a:extLst>
          </p:cNvPr>
          <p:cNvSpPr txBox="1"/>
          <p:nvPr/>
        </p:nvSpPr>
        <p:spPr>
          <a:xfrm>
            <a:off x="6774871" y="1215286"/>
            <a:ext cx="5153891" cy="224676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pencarian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perpustakaan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siswa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 yang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siswa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46D36A9-E49C-47AE-B766-4F57CB1A7F6D}"/>
              </a:ext>
            </a:extLst>
          </p:cNvPr>
          <p:cNvSpPr txBox="1"/>
          <p:nvPr/>
        </p:nvSpPr>
        <p:spPr>
          <a:xfrm>
            <a:off x="6747162" y="4498817"/>
            <a:ext cx="5237018" cy="181588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sv-SE" sz="2800" dirty="0" smtClean="0">
                <a:solidFill>
                  <a:schemeClr val="bg1"/>
                </a:solidFill>
              </a:rPr>
              <a:t> </a:t>
            </a:r>
            <a:r>
              <a:rPr lang="sv-SE" sz="2800" dirty="0" smtClean="0">
                <a:solidFill>
                  <a:schemeClr val="bg1"/>
                </a:solidFill>
              </a:rPr>
              <a:t>Apakah alat yang dipilih mempengaruhi kepuasan siswa dengan pengalaman pencarian</a:t>
            </a:r>
            <a:r>
              <a:rPr lang="sv-SE" sz="2800" dirty="0" smtClean="0">
                <a:solidFill>
                  <a:schemeClr val="bg1"/>
                </a:solidFill>
              </a:rPr>
              <a:t>?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Pentagon 46"/>
          <p:cNvSpPr/>
          <p:nvPr/>
        </p:nvSpPr>
        <p:spPr>
          <a:xfrm>
            <a:off x="207816" y="2265233"/>
            <a:ext cx="6089072" cy="21197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dirty="0" smtClean="0"/>
              <a:t>TUJUAN PENELITIAN</a:t>
            </a:r>
            <a:endParaRPr lang="en-US" sz="4000" dirty="0"/>
          </a:p>
        </p:txBody>
      </p:sp>
      <p:sp>
        <p:nvSpPr>
          <p:cNvPr id="48" name="Diamond 47"/>
          <p:cNvSpPr/>
          <p:nvPr/>
        </p:nvSpPr>
        <p:spPr>
          <a:xfrm>
            <a:off x="6109854" y="685802"/>
            <a:ext cx="1392382" cy="10183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1</a:t>
            </a:r>
            <a:endParaRPr lang="en-US" sz="4000" b="1" dirty="0"/>
          </a:p>
        </p:txBody>
      </p:sp>
      <p:sp>
        <p:nvSpPr>
          <p:cNvPr id="49" name="Diamond 48"/>
          <p:cNvSpPr/>
          <p:nvPr/>
        </p:nvSpPr>
        <p:spPr>
          <a:xfrm>
            <a:off x="6054436" y="3997035"/>
            <a:ext cx="1392382" cy="10183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6967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SAMPEL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nut 1">
            <a:extLst>
              <a:ext uri="{FF2B5EF4-FFF2-40B4-BE49-F238E27FC236}">
                <a16:creationId xmlns:a16="http://schemas.microsoft.com/office/drawing/2014/main" xmlns="" id="{1B6717BA-E5A2-4F1C-899D-6ABFCCBBE94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4972"/>
            </a:avLst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33" name="그룹 12">
            <a:extLst>
              <a:ext uri="{FF2B5EF4-FFF2-40B4-BE49-F238E27FC236}">
                <a16:creationId xmlns:a16="http://schemas.microsoft.com/office/drawing/2014/main" xmlns="" id="{0E79674E-EEDC-4921-BC62-0928575AADD0}"/>
              </a:ext>
            </a:extLst>
          </p:cNvPr>
          <p:cNvGrpSpPr/>
          <p:nvPr/>
        </p:nvGrpSpPr>
        <p:grpSpPr>
          <a:xfrm>
            <a:off x="1151981" y="2196194"/>
            <a:ext cx="2418299" cy="2397574"/>
            <a:chOff x="1989012" y="2099481"/>
            <a:chExt cx="2165302" cy="23975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170B0C7-E571-4D8C-AC63-15825DFC39F1}"/>
                </a:ext>
              </a:extLst>
            </p:cNvPr>
            <p:cNvSpPr txBox="1"/>
            <p:nvPr/>
          </p:nvSpPr>
          <p:spPr>
            <a:xfrm>
              <a:off x="1991544" y="2558063"/>
              <a:ext cx="216277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id-ID" altLang="ko-KR" sz="2000" dirty="0" smtClean="0"/>
                <a:t>Peserta diminta untuk melaporkan  tahun  pendaftaran, </a:t>
              </a:r>
            </a:p>
            <a:p>
              <a:pPr algn="r"/>
              <a:r>
                <a:rPr lang="id-ID" altLang="ko-KR" sz="2000" dirty="0" smtClean="0"/>
                <a:t>Semester belajar, dan nilai IPK .</a:t>
              </a:r>
              <a:endParaRPr lang="ko-KR" altLang="en-US" sz="2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89CC6A0-BBC0-4225-8738-8CCCD122FF11}"/>
                </a:ext>
              </a:extLst>
            </p:cNvPr>
            <p:cNvSpPr txBox="1"/>
            <p:nvPr/>
          </p:nvSpPr>
          <p:spPr>
            <a:xfrm>
              <a:off x="1989012" y="2099481"/>
              <a:ext cx="21627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id-ID" altLang="ko-KR" sz="1400" dirty="0" smtClean="0">
                  <a:solidFill>
                    <a:schemeClr val="accent1">
                      <a:lumMod val="10000"/>
                    </a:schemeClr>
                  </a:solidFill>
                </a:rPr>
                <a:t>Pengambilan sampel</a:t>
              </a:r>
              <a:endParaRPr lang="ko-KR" altLang="en-US" sz="1400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3BEECA5-000F-4ACD-87A8-899613AB9CA8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accent1">
                <a:lumMod val="1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5A545E1-DB2A-43C6-9F92-EA1E267B138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3DA4CFC-EE93-409B-8345-A81952FAC234}"/>
              </a:ext>
            </a:extLst>
          </p:cNvPr>
          <p:cNvSpPr txBox="1"/>
          <p:nvPr/>
        </p:nvSpPr>
        <p:spPr>
          <a:xfrm>
            <a:off x="4601184" y="4185768"/>
            <a:ext cx="14521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 smtClean="0">
                <a:solidFill>
                  <a:schemeClr val="accent1">
                    <a:lumMod val="10000"/>
                  </a:schemeClr>
                </a:solidFill>
              </a:rPr>
              <a:t>Sampel</a:t>
            </a:r>
            <a:endParaRPr lang="ko-KR" alt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9" name="Donut 66">
            <a:extLst>
              <a:ext uri="{FF2B5EF4-FFF2-40B4-BE49-F238E27FC236}">
                <a16:creationId xmlns:a16="http://schemas.microsoft.com/office/drawing/2014/main" xmlns="" id="{5A9FA1D1-E962-44A3-8C8F-5C9EC0174DEF}"/>
              </a:ext>
            </a:extLst>
          </p:cNvPr>
          <p:cNvSpPr/>
          <p:nvPr/>
        </p:nvSpPr>
        <p:spPr>
          <a:xfrm>
            <a:off x="7397978" y="416225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9D87026-F74B-45CF-8F86-D020742CA063}"/>
              </a:ext>
            </a:extLst>
          </p:cNvPr>
          <p:cNvCxnSpPr>
            <a:cxnSpLocks/>
          </p:cNvCxnSpPr>
          <p:nvPr/>
        </p:nvCxnSpPr>
        <p:spPr>
          <a:xfrm>
            <a:off x="8099008" y="4511411"/>
            <a:ext cx="3142609" cy="407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BBD4105-D01A-4DFD-9F47-DDB36CE4A0C9}"/>
              </a:ext>
            </a:extLst>
          </p:cNvPr>
          <p:cNvSpPr txBox="1"/>
          <p:nvPr/>
        </p:nvSpPr>
        <p:spPr>
          <a:xfrm>
            <a:off x="8194248" y="3775667"/>
            <a:ext cx="399775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000" dirty="0" smtClean="0"/>
              <a:t>50 orang; 31 laki-laki dan 19 perempuan</a:t>
            </a:r>
            <a:endParaRPr lang="ko-KR" altLang="en-US" sz="2000" dirty="0"/>
          </a:p>
        </p:txBody>
      </p:sp>
      <p:sp>
        <p:nvSpPr>
          <p:cNvPr id="44" name="Donut 59">
            <a:extLst>
              <a:ext uri="{FF2B5EF4-FFF2-40B4-BE49-F238E27FC236}">
                <a16:creationId xmlns:a16="http://schemas.microsoft.com/office/drawing/2014/main" xmlns="" id="{3F978A1A-5664-4720-B42E-393DFAB105DC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642746DE-0881-41F5-9E01-886C0C3BE5D9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7643ADE-D689-4C3B-9009-7F182F12793A}"/>
              </a:ext>
            </a:extLst>
          </p:cNvPr>
          <p:cNvSpPr txBox="1"/>
          <p:nvPr/>
        </p:nvSpPr>
        <p:spPr>
          <a:xfrm>
            <a:off x="7149731" y="1457209"/>
            <a:ext cx="406171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000" dirty="0" smtClean="0"/>
              <a:t>Mahasiswa senior jurusan Sosial Humaniora</a:t>
            </a:r>
            <a:endParaRPr lang="ko-KR" altLang="en-US" sz="2000" dirty="0"/>
          </a:p>
        </p:txBody>
      </p:sp>
      <p:sp>
        <p:nvSpPr>
          <p:cNvPr id="49" name="Donut 60">
            <a:extLst>
              <a:ext uri="{FF2B5EF4-FFF2-40B4-BE49-F238E27FC236}">
                <a16:creationId xmlns:a16="http://schemas.microsoft.com/office/drawing/2014/main" xmlns="" id="{C9AD5763-AF43-4AE6-888E-5A7469C08CDD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67E442E-37A5-43C7-9806-04D7798013FF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7A8DABE-C748-49AE-A0A1-1E2613D35E8D}"/>
              </a:ext>
            </a:extLst>
          </p:cNvPr>
          <p:cNvSpPr txBox="1"/>
          <p:nvPr/>
        </p:nvSpPr>
        <p:spPr>
          <a:xfrm>
            <a:off x="7127318" y="5007632"/>
            <a:ext cx="43650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000" dirty="0" smtClean="0"/>
              <a:t>Usia tidak dimasukkan sebagai variabel</a:t>
            </a:r>
            <a:endParaRPr lang="ko-KR" altLang="en-US" sz="2000" dirty="0"/>
          </a:p>
        </p:txBody>
      </p:sp>
      <p:sp>
        <p:nvSpPr>
          <p:cNvPr id="54" name="Donut 61">
            <a:extLst>
              <a:ext uri="{FF2B5EF4-FFF2-40B4-BE49-F238E27FC236}">
                <a16:creationId xmlns:a16="http://schemas.microsoft.com/office/drawing/2014/main" xmlns="" id="{CF584494-6C88-4818-A56F-A681B5449BD7}"/>
              </a:ext>
            </a:extLst>
          </p:cNvPr>
          <p:cNvSpPr/>
          <p:nvPr/>
        </p:nvSpPr>
        <p:spPr>
          <a:xfrm>
            <a:off x="7397978" y="2989993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C72E0AF-146C-4455-B003-20E8BEF86AF0}"/>
              </a:ext>
            </a:extLst>
          </p:cNvPr>
          <p:cNvCxnSpPr>
            <a:cxnSpLocks/>
          </p:cNvCxnSpPr>
          <p:nvPr/>
        </p:nvCxnSpPr>
        <p:spPr>
          <a:xfrm>
            <a:off x="8099008" y="3337794"/>
            <a:ext cx="3142609" cy="407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5">
            <a:extLst>
              <a:ext uri="{FF2B5EF4-FFF2-40B4-BE49-F238E27FC236}">
                <a16:creationId xmlns:a16="http://schemas.microsoft.com/office/drawing/2014/main" xmlns="" id="{C318BCB5-7214-4004-B5AE-10BEF2AE200E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67255" y="2535383"/>
            <a:ext cx="3532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Sampel mewakili 26% dari total populasi 192 orang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02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Pengumpulan Data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7475B8D3-2312-4378-8BC7-B21963498263}"/>
              </a:ext>
            </a:extLst>
          </p:cNvPr>
          <p:cNvGrpSpPr/>
          <p:nvPr/>
        </p:nvGrpSpPr>
        <p:grpSpPr>
          <a:xfrm>
            <a:off x="2429360" y="2440405"/>
            <a:ext cx="8697593" cy="2363900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xmlns="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7972240-74A6-41BD-AB2B-867C85EFB8B1}"/>
              </a:ext>
            </a:extLst>
          </p:cNvPr>
          <p:cNvSpPr/>
          <p:nvPr/>
        </p:nvSpPr>
        <p:spPr>
          <a:xfrm>
            <a:off x="1673275" y="2083908"/>
            <a:ext cx="756084" cy="756084"/>
          </a:xfrm>
          <a:prstGeom prst="rect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9B78DC99-227E-4321-84C4-9E1B37A73A1C}"/>
              </a:ext>
            </a:extLst>
          </p:cNvPr>
          <p:cNvSpPr/>
          <p:nvPr/>
        </p:nvSpPr>
        <p:spPr>
          <a:xfrm>
            <a:off x="310238" y="4556944"/>
            <a:ext cx="1580907" cy="2051673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altLang="ko-KR" sz="2000" dirty="0" smtClean="0">
                <a:solidFill>
                  <a:schemeClr val="bg1"/>
                </a:solidFill>
              </a:rPr>
              <a:t>Kriteria artikel yang dievaluasi:</a:t>
            </a:r>
          </a:p>
          <a:p>
            <a:pPr algn="ctr"/>
            <a:r>
              <a:rPr lang="id-ID" altLang="ko-KR" sz="2000" dirty="0" smtClean="0">
                <a:solidFill>
                  <a:schemeClr val="bg1"/>
                </a:solidFill>
              </a:rPr>
              <a:t>Otoritas</a:t>
            </a:r>
          </a:p>
          <a:p>
            <a:pPr algn="ctr"/>
            <a:r>
              <a:rPr lang="id-ID" altLang="ko-KR" sz="2000" dirty="0" smtClean="0">
                <a:solidFill>
                  <a:schemeClr val="bg1"/>
                </a:solidFill>
              </a:rPr>
              <a:t>Relevansi</a:t>
            </a:r>
          </a:p>
          <a:p>
            <a:pPr algn="ctr"/>
            <a:r>
              <a:rPr lang="id-ID" altLang="ko-KR" sz="2000" dirty="0" smtClean="0">
                <a:solidFill>
                  <a:schemeClr val="bg1"/>
                </a:solidFill>
              </a:rPr>
              <a:t>Mata uang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8C820D7E-EE74-4071-8B4C-25D7FAE8F92F}"/>
              </a:ext>
            </a:extLst>
          </p:cNvPr>
          <p:cNvSpPr/>
          <p:nvPr/>
        </p:nvSpPr>
        <p:spPr>
          <a:xfrm>
            <a:off x="8361369" y="2021563"/>
            <a:ext cx="756084" cy="756084"/>
          </a:xfrm>
          <a:prstGeom prst="rect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061243C4-5CBA-4A63-96F7-3EE37645F5B6}"/>
              </a:ext>
            </a:extLst>
          </p:cNvPr>
          <p:cNvGrpSpPr/>
          <p:nvPr/>
        </p:nvGrpSpPr>
        <p:grpSpPr>
          <a:xfrm rot="10800000">
            <a:off x="5453486" y="4515241"/>
            <a:ext cx="435077" cy="435077"/>
            <a:chOff x="1547664" y="3147814"/>
            <a:chExt cx="720080" cy="72008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34978A30-C0D6-487C-8EA9-6B792ABEE9F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Chevron 56">
              <a:extLst>
                <a:ext uri="{FF2B5EF4-FFF2-40B4-BE49-F238E27FC236}">
                  <a16:creationId xmlns:a16="http://schemas.microsoft.com/office/drawing/2014/main" xmlns="" id="{D49D45B1-CAD5-465C-950D-CD843E5605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1144D3A9-EC65-4C6F-B640-AB11F68D17C7}"/>
              </a:ext>
            </a:extLst>
          </p:cNvPr>
          <p:cNvGrpSpPr/>
          <p:nvPr/>
        </p:nvGrpSpPr>
        <p:grpSpPr>
          <a:xfrm rot="5400000">
            <a:off x="10836605" y="3384037"/>
            <a:ext cx="435077" cy="435077"/>
            <a:chOff x="1547664" y="3147814"/>
            <a:chExt cx="720080" cy="7200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14667181-7414-4449-B3F9-EE83208C14E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Chevron 59">
              <a:extLst>
                <a:ext uri="{FF2B5EF4-FFF2-40B4-BE49-F238E27FC236}">
                  <a16:creationId xmlns:a16="http://schemas.microsoft.com/office/drawing/2014/main" xmlns="" id="{05BAFC3D-5DF3-47D5-B1CB-16A9CEF057E2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1D2CD1B-C0D1-4A75-A02A-18F49EB13A26}"/>
              </a:ext>
            </a:extLst>
          </p:cNvPr>
          <p:cNvSpPr txBox="1"/>
          <p:nvPr/>
        </p:nvSpPr>
        <p:spPr>
          <a:xfrm>
            <a:off x="892221" y="2933129"/>
            <a:ext cx="2378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dirty="0" smtClean="0">
                <a:solidFill>
                  <a:schemeClr val="bg1"/>
                </a:solidFill>
                <a:cs typeface="Arial" pitchFamily="34" charset="0"/>
              </a:rPr>
              <a:t>Peserta diminta untuk mencari artikel tentang topik yang diberikan ada setiap alat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28615A2-CB52-4F3A-825D-0D1C75554352}"/>
              </a:ext>
            </a:extLst>
          </p:cNvPr>
          <p:cNvSpPr txBox="1"/>
          <p:nvPr/>
        </p:nvSpPr>
        <p:spPr>
          <a:xfrm>
            <a:off x="7637733" y="2933129"/>
            <a:ext cx="2378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000" dirty="0" smtClean="0">
                <a:solidFill>
                  <a:schemeClr val="bg1"/>
                </a:solidFill>
                <a:cs typeface="Arial" pitchFamily="34" charset="0"/>
              </a:rPr>
              <a:t>Peserta diminta untuk memiih dua artikel terbaik dari setiap mesin pencarian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9" name="Isosceles Triangle 51">
            <a:extLst>
              <a:ext uri="{FF2B5EF4-FFF2-40B4-BE49-F238E27FC236}">
                <a16:creationId xmlns:a16="http://schemas.microsoft.com/office/drawing/2014/main" xmlns="" id="{FA136E70-E651-4FF0-9AE9-D45AD1AD1E8A}"/>
              </a:ext>
            </a:extLst>
          </p:cNvPr>
          <p:cNvSpPr/>
          <p:nvPr/>
        </p:nvSpPr>
        <p:spPr>
          <a:xfrm>
            <a:off x="8513928" y="2257324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Oval 7">
            <a:extLst>
              <a:ext uri="{FF2B5EF4-FFF2-40B4-BE49-F238E27FC236}">
                <a16:creationId xmlns:a16="http://schemas.microsoft.com/office/drawing/2014/main" xmlns="" id="{3626DE67-B8EC-478F-BEBB-C88B9AE6F604}"/>
              </a:ext>
            </a:extLst>
          </p:cNvPr>
          <p:cNvSpPr/>
          <p:nvPr/>
        </p:nvSpPr>
        <p:spPr>
          <a:xfrm>
            <a:off x="1865677" y="22796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68FFB9D-DD3C-41F4-9BBB-D23B3E665022}"/>
              </a:ext>
            </a:extLst>
          </p:cNvPr>
          <p:cNvSpPr/>
          <p:nvPr/>
        </p:nvSpPr>
        <p:spPr>
          <a:xfrm>
            <a:off x="3475183" y="4354736"/>
            <a:ext cx="756084" cy="756084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EDC2114F-8BAA-4F41-A3DA-91BBE17935E0}"/>
              </a:ext>
            </a:extLst>
          </p:cNvPr>
          <p:cNvGrpSpPr/>
          <p:nvPr/>
        </p:nvGrpSpPr>
        <p:grpSpPr>
          <a:xfrm>
            <a:off x="5484798" y="2285977"/>
            <a:ext cx="435077" cy="435077"/>
            <a:chOff x="1547664" y="3147814"/>
            <a:chExt cx="720080" cy="72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Chevron 50">
              <a:extLst>
                <a:ext uri="{FF2B5EF4-FFF2-40B4-BE49-F238E27FC236}">
                  <a16:creationId xmlns:a16="http://schemas.microsoft.com/office/drawing/2014/main" xmlns="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D135803-8452-4613-8A33-20DEF20DB9DA}"/>
              </a:ext>
            </a:extLst>
          </p:cNvPr>
          <p:cNvSpPr txBox="1"/>
          <p:nvPr/>
        </p:nvSpPr>
        <p:spPr>
          <a:xfrm>
            <a:off x="2663759" y="5412219"/>
            <a:ext cx="237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000" dirty="0" smtClean="0">
                <a:solidFill>
                  <a:schemeClr val="bg1"/>
                </a:solidFill>
                <a:cs typeface="Arial" pitchFamily="34" charset="0"/>
              </a:rPr>
              <a:t>Artikel yang telah dipilih dievaluasi oleh Pustakawan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Rounded Rectangle 7">
            <a:extLst>
              <a:ext uri="{FF2B5EF4-FFF2-40B4-BE49-F238E27FC236}">
                <a16:creationId xmlns:a16="http://schemas.microsoft.com/office/drawing/2014/main" xmlns="" id="{0331765D-4B1A-4B92-AD35-57F89F50A369}"/>
              </a:ext>
            </a:extLst>
          </p:cNvPr>
          <p:cNvSpPr/>
          <p:nvPr/>
        </p:nvSpPr>
        <p:spPr>
          <a:xfrm>
            <a:off x="3666332" y="45396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D2ADEF0-E592-4CAB-B709-552B05D1C077}"/>
              </a:ext>
            </a:extLst>
          </p:cNvPr>
          <p:cNvSpPr txBox="1"/>
          <p:nvPr/>
        </p:nvSpPr>
        <p:spPr>
          <a:xfrm>
            <a:off x="6267579" y="5412219"/>
            <a:ext cx="237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000" dirty="0" smtClean="0">
                <a:solidFill>
                  <a:schemeClr val="bg1"/>
                </a:solidFill>
                <a:cs typeface="Arial" pitchFamily="34" charset="0"/>
              </a:rPr>
              <a:t>Peserta diberi pertanyaan tambahan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4509" y="2951018"/>
            <a:ext cx="168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Penjang sesi sekitar 26-84 menit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0A189629-6E9B-41D8-A793-4AE63C538858}"/>
              </a:ext>
            </a:extLst>
          </p:cNvPr>
          <p:cNvSpPr/>
          <p:nvPr/>
        </p:nvSpPr>
        <p:spPr>
          <a:xfrm>
            <a:off x="6975094" y="4333954"/>
            <a:ext cx="756084" cy="756084"/>
          </a:xfrm>
          <a:prstGeom prst="rect">
            <a:avLst/>
          </a:prstGeom>
          <a:solidFill>
            <a:srgbClr val="FFC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1" name="Rounded Rectangle 27">
            <a:extLst>
              <a:ext uri="{FF2B5EF4-FFF2-40B4-BE49-F238E27FC236}">
                <a16:creationId xmlns:a16="http://schemas.microsoft.com/office/drawing/2014/main" xmlns="" id="{41D98EB6-E69F-460C-827D-CDB4A50C32DF}"/>
              </a:ext>
            </a:extLst>
          </p:cNvPr>
          <p:cNvSpPr/>
          <p:nvPr/>
        </p:nvSpPr>
        <p:spPr>
          <a:xfrm>
            <a:off x="7193717" y="4543325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A50E20C8-139A-4770-B91C-0C1D4D6F96DC}"/>
              </a:ext>
            </a:extLst>
          </p:cNvPr>
          <p:cNvSpPr/>
          <p:nvPr/>
        </p:nvSpPr>
        <p:spPr>
          <a:xfrm>
            <a:off x="477982" y="1826414"/>
            <a:ext cx="5202212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013A8D5D-227C-4822-BCD5-895B925289E6}"/>
              </a:ext>
            </a:extLst>
          </p:cNvPr>
          <p:cNvSpPr/>
          <p:nvPr/>
        </p:nvSpPr>
        <p:spPr>
          <a:xfrm>
            <a:off x="6490702" y="1826414"/>
            <a:ext cx="5198790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AC5F6200-E288-4D24-86B0-8D20CF6CA146}"/>
              </a:ext>
            </a:extLst>
          </p:cNvPr>
          <p:cNvSpPr/>
          <p:nvPr/>
        </p:nvSpPr>
        <p:spPr>
          <a:xfrm>
            <a:off x="6490702" y="4046381"/>
            <a:ext cx="5272930" cy="1983716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5ABD1E4E-1D79-48DD-989A-9C05771D82DB}"/>
              </a:ext>
            </a:extLst>
          </p:cNvPr>
          <p:cNvSpPr/>
          <p:nvPr/>
        </p:nvSpPr>
        <p:spPr>
          <a:xfrm>
            <a:off x="420130" y="4046381"/>
            <a:ext cx="5260064" cy="200843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Hasil Pertanyaan Tambahan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5529935-64B1-49E7-8A59-91EDF4AB65C4}"/>
              </a:ext>
            </a:extLst>
          </p:cNvPr>
          <p:cNvGrpSpPr/>
          <p:nvPr/>
        </p:nvGrpSpPr>
        <p:grpSpPr>
          <a:xfrm>
            <a:off x="5157429" y="2904664"/>
            <a:ext cx="1892605" cy="1904279"/>
            <a:chOff x="3601392" y="2821184"/>
            <a:chExt cx="1932544" cy="1944464"/>
          </a:xfrm>
          <a:solidFill>
            <a:schemeClr val="accent1"/>
          </a:solidFill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xmlns="" id="{5B3D6A33-591C-4C9F-A3EB-9070E5C2A4C4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xmlns="" id="{ED02EDA0-68AB-4448-9262-F80622E8593C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xmlns="" id="{7EC6814E-DCC1-4999-B378-F6EC69541C51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xmlns="" id="{DF5DBB64-5740-4429-8A6C-250ED5E186FF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64FDF7-96D3-4AAE-BF52-7D85CAB5667B}"/>
              </a:ext>
            </a:extLst>
          </p:cNvPr>
          <p:cNvSpPr txBox="1"/>
          <p:nvPr/>
        </p:nvSpPr>
        <p:spPr>
          <a:xfrm>
            <a:off x="1506560" y="2273292"/>
            <a:ext cx="359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6" indent="-114306">
              <a:buFont typeface="Arial" pitchFamily="34" charset="0"/>
              <a:buChar char="•"/>
            </a:pP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C5D81C-32D8-4F61-97D2-E3A3ED95B5ED}"/>
              </a:ext>
            </a:extLst>
          </p:cNvPr>
          <p:cNvSpPr txBox="1"/>
          <p:nvPr/>
        </p:nvSpPr>
        <p:spPr>
          <a:xfrm>
            <a:off x="667265" y="4098415"/>
            <a:ext cx="484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000" dirty="0" smtClean="0">
                <a:cs typeface="Arial" pitchFamily="34" charset="0"/>
              </a:rPr>
              <a:t>Kegunaan dalam kursus kerja oleh perangkat encarian dalam tingkat “sangat setuju”</a:t>
            </a:r>
          </a:p>
          <a:p>
            <a:r>
              <a:rPr lang="id-ID" altLang="ko-KR" sz="2000" dirty="0" smtClean="0">
                <a:cs typeface="Arial" pitchFamily="34" charset="0"/>
              </a:rPr>
              <a:t>Standar Summon	: 56%</a:t>
            </a:r>
          </a:p>
          <a:p>
            <a:r>
              <a:rPr lang="id-ID" altLang="ko-KR" sz="2000" dirty="0" smtClean="0">
                <a:cs typeface="Arial" pitchFamily="34" charset="0"/>
              </a:rPr>
              <a:t>Presscopped Summon	: 485</a:t>
            </a:r>
          </a:p>
          <a:p>
            <a:r>
              <a:rPr lang="id-ID" altLang="ko-KR" sz="2000" dirty="0" smtClean="0">
                <a:cs typeface="Arial" pitchFamily="34" charset="0"/>
              </a:rPr>
              <a:t>Ilmu Sosial Abstrak	: 48&amp;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31FCAAE-4355-4A4C-8780-1C27FFEFC826}"/>
              </a:ext>
            </a:extLst>
          </p:cNvPr>
          <p:cNvSpPr txBox="1"/>
          <p:nvPr/>
        </p:nvSpPr>
        <p:spPr>
          <a:xfrm>
            <a:off x="6820930" y="4221985"/>
            <a:ext cx="4794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000" dirty="0" smtClean="0">
                <a:cs typeface="Arial" pitchFamily="34" charset="0"/>
              </a:rPr>
              <a:t>Alat yang paling/setidaknya memilih untuk digunakan</a:t>
            </a:r>
          </a:p>
          <a:p>
            <a:r>
              <a:rPr lang="id-ID" altLang="ko-KR" sz="2000" dirty="0" smtClean="0">
                <a:cs typeface="Arial" pitchFamily="34" charset="0"/>
              </a:rPr>
              <a:t>Standar Summon	: 34%</a:t>
            </a:r>
          </a:p>
          <a:p>
            <a:r>
              <a:rPr lang="id-ID" altLang="ko-KR" sz="2000" dirty="0" smtClean="0">
                <a:cs typeface="Arial" pitchFamily="34" charset="0"/>
              </a:rPr>
              <a:t>Presscopped Summon	: 32%</a:t>
            </a:r>
          </a:p>
          <a:p>
            <a:r>
              <a:rPr lang="id-ID" altLang="ko-KR" sz="2000" dirty="0" smtClean="0">
                <a:cs typeface="Arial" pitchFamily="34" charset="0"/>
              </a:rPr>
              <a:t>Ilmu Sosial Abstrak	: 34%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xmlns="" id="{9607CC8D-E8A6-4295-8AD6-48BD959689C4}"/>
              </a:ext>
            </a:extLst>
          </p:cNvPr>
          <p:cNvSpPr/>
          <p:nvPr/>
        </p:nvSpPr>
        <p:spPr>
          <a:xfrm rot="2700000">
            <a:off x="5604267" y="3229499"/>
            <a:ext cx="260424" cy="46689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57544279-783A-4C85-8A0A-61FA7D2CB3F4}"/>
              </a:ext>
            </a:extLst>
          </p:cNvPr>
          <p:cNvSpPr/>
          <p:nvPr/>
        </p:nvSpPr>
        <p:spPr>
          <a:xfrm>
            <a:off x="5541582" y="4123153"/>
            <a:ext cx="322654" cy="3020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xmlns="" id="{EA111B99-F6F0-40AC-9BBB-3D888CA9F88F}"/>
              </a:ext>
            </a:extLst>
          </p:cNvPr>
          <p:cNvSpPr/>
          <p:nvPr/>
        </p:nvSpPr>
        <p:spPr>
          <a:xfrm flipH="1">
            <a:off x="6317441" y="3290596"/>
            <a:ext cx="383587" cy="3164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xmlns="" id="{699C2FE2-C641-4EDA-BCF8-0F5E3ECEE62B}"/>
              </a:ext>
            </a:extLst>
          </p:cNvPr>
          <p:cNvSpPr/>
          <p:nvPr/>
        </p:nvSpPr>
        <p:spPr>
          <a:xfrm>
            <a:off x="6306661" y="4131048"/>
            <a:ext cx="422591" cy="28624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984" y="1952365"/>
            <a:ext cx="5090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Kepuasan Mahasiswa dengan perangkat pencarian:dalam tingkat “sangat setuju”</a:t>
            </a:r>
          </a:p>
          <a:p>
            <a:r>
              <a:rPr lang="id-ID" sz="2000" dirty="0" smtClean="0"/>
              <a:t>Standar Summon	: 54%</a:t>
            </a:r>
          </a:p>
          <a:p>
            <a:r>
              <a:rPr lang="id-ID" sz="2000" dirty="0" smtClean="0"/>
              <a:t>Presscopped Summon	: 38%</a:t>
            </a:r>
          </a:p>
          <a:p>
            <a:r>
              <a:rPr lang="id-ID" sz="2000" dirty="0" smtClean="0"/>
              <a:t>Ilmu Sosial Abstrak	: 40%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746788" y="1952366"/>
            <a:ext cx="4942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Kepuasan dengan hasil oleh perangkat pencarian dalam tingkat “sangat setuju”</a:t>
            </a:r>
          </a:p>
          <a:p>
            <a:r>
              <a:rPr lang="id-ID" sz="2000" dirty="0" smtClean="0"/>
              <a:t>    Standar Summon		: 56%</a:t>
            </a:r>
          </a:p>
          <a:p>
            <a:r>
              <a:rPr lang="id-ID" sz="2000" dirty="0" smtClean="0"/>
              <a:t>    Presscopped Summon	: 46%</a:t>
            </a:r>
          </a:p>
          <a:p>
            <a:r>
              <a:rPr lang="id-ID" sz="2000" dirty="0" smtClean="0"/>
              <a:t>    Ilmu Sosial Abstrak		: 40%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1260389"/>
            <a:ext cx="229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Otoritas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4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6E5FA365-F4B6-4885-98E9-319BBA6CC9AF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595561E-B81D-4F74-89C6-156AB54921AA}"/>
              </a:ext>
            </a:extLst>
          </p:cNvPr>
          <p:cNvSpPr/>
          <p:nvPr/>
        </p:nvSpPr>
        <p:spPr>
          <a:xfrm>
            <a:off x="8782051" y="647700"/>
            <a:ext cx="2756175" cy="5562600"/>
          </a:xfrm>
          <a:custGeom>
            <a:avLst/>
            <a:gdLst>
              <a:gd name="connsiteX0" fmla="*/ 0 w 4134263"/>
              <a:gd name="connsiteY0" fmla="*/ 0 h 8343900"/>
              <a:gd name="connsiteX1" fmla="*/ 4134263 w 4134263"/>
              <a:gd name="connsiteY1" fmla="*/ 0 h 8343900"/>
              <a:gd name="connsiteX2" fmla="*/ 4134263 w 4134263"/>
              <a:gd name="connsiteY2" fmla="*/ 8343900 h 8343900"/>
              <a:gd name="connsiteX3" fmla="*/ 0 w 4134263"/>
              <a:gd name="connsiteY3" fmla="*/ 8343900 h 8343900"/>
              <a:gd name="connsiteX4" fmla="*/ 0 w 4134263"/>
              <a:gd name="connsiteY4" fmla="*/ 7895463 h 8343900"/>
              <a:gd name="connsiteX5" fmla="*/ 227674 w 4134263"/>
              <a:gd name="connsiteY5" fmla="*/ 7895463 h 8343900"/>
              <a:gd name="connsiteX6" fmla="*/ 227674 w 4134263"/>
              <a:gd name="connsiteY6" fmla="*/ 8116226 h 8343900"/>
              <a:gd name="connsiteX7" fmla="*/ 3906589 w 4134263"/>
              <a:gd name="connsiteY7" fmla="*/ 8116226 h 8343900"/>
              <a:gd name="connsiteX8" fmla="*/ 3906589 w 4134263"/>
              <a:gd name="connsiteY8" fmla="*/ 227674 h 8343900"/>
              <a:gd name="connsiteX9" fmla="*/ 227674 w 4134263"/>
              <a:gd name="connsiteY9" fmla="*/ 227674 h 8343900"/>
              <a:gd name="connsiteX10" fmla="*/ 227674 w 4134263"/>
              <a:gd name="connsiteY10" fmla="*/ 6515169 h 8343900"/>
              <a:gd name="connsiteX11" fmla="*/ 0 w 4134263"/>
              <a:gd name="connsiteY11" fmla="*/ 6515169 h 834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4263" h="8343900">
                <a:moveTo>
                  <a:pt x="0" y="0"/>
                </a:moveTo>
                <a:lnTo>
                  <a:pt x="4134263" y="0"/>
                </a:lnTo>
                <a:lnTo>
                  <a:pt x="4134263" y="8343900"/>
                </a:lnTo>
                <a:lnTo>
                  <a:pt x="0" y="8343900"/>
                </a:lnTo>
                <a:lnTo>
                  <a:pt x="0" y="7895463"/>
                </a:lnTo>
                <a:lnTo>
                  <a:pt x="227674" y="7895463"/>
                </a:lnTo>
                <a:lnTo>
                  <a:pt x="227674" y="8116226"/>
                </a:lnTo>
                <a:lnTo>
                  <a:pt x="3906589" y="8116226"/>
                </a:lnTo>
                <a:lnTo>
                  <a:pt x="3906589" y="227674"/>
                </a:lnTo>
                <a:lnTo>
                  <a:pt x="227674" y="227674"/>
                </a:lnTo>
                <a:lnTo>
                  <a:pt x="227674" y="6515169"/>
                </a:lnTo>
                <a:lnTo>
                  <a:pt x="0" y="6515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4ECC00AA-ABBD-45B3-B852-4F0AD3173611}"/>
              </a:ext>
            </a:extLst>
          </p:cNvPr>
          <p:cNvSpPr/>
          <p:nvPr/>
        </p:nvSpPr>
        <p:spPr>
          <a:xfrm>
            <a:off x="4843850" y="646921"/>
            <a:ext cx="3429214" cy="5562600"/>
          </a:xfrm>
          <a:custGeom>
            <a:avLst/>
            <a:gdLst>
              <a:gd name="connsiteX0" fmla="*/ 0 w 4134263"/>
              <a:gd name="connsiteY0" fmla="*/ 0 h 8343900"/>
              <a:gd name="connsiteX1" fmla="*/ 4134263 w 4134263"/>
              <a:gd name="connsiteY1" fmla="*/ 0 h 8343900"/>
              <a:gd name="connsiteX2" fmla="*/ 4134263 w 4134263"/>
              <a:gd name="connsiteY2" fmla="*/ 6519670 h 8343900"/>
              <a:gd name="connsiteX3" fmla="*/ 3906589 w 4134263"/>
              <a:gd name="connsiteY3" fmla="*/ 6519670 h 8343900"/>
              <a:gd name="connsiteX4" fmla="*/ 3906589 w 4134263"/>
              <a:gd name="connsiteY4" fmla="*/ 227674 h 8343900"/>
              <a:gd name="connsiteX5" fmla="*/ 227674 w 4134263"/>
              <a:gd name="connsiteY5" fmla="*/ 227674 h 8343900"/>
              <a:gd name="connsiteX6" fmla="*/ 227674 w 4134263"/>
              <a:gd name="connsiteY6" fmla="*/ 8116226 h 8343900"/>
              <a:gd name="connsiteX7" fmla="*/ 3906589 w 4134263"/>
              <a:gd name="connsiteY7" fmla="*/ 8116226 h 8343900"/>
              <a:gd name="connsiteX8" fmla="*/ 3906589 w 4134263"/>
              <a:gd name="connsiteY8" fmla="*/ 7896632 h 8343900"/>
              <a:gd name="connsiteX9" fmla="*/ 4134263 w 4134263"/>
              <a:gd name="connsiteY9" fmla="*/ 7896632 h 8343900"/>
              <a:gd name="connsiteX10" fmla="*/ 4134263 w 4134263"/>
              <a:gd name="connsiteY10" fmla="*/ 8343900 h 8343900"/>
              <a:gd name="connsiteX11" fmla="*/ 0 w 4134263"/>
              <a:gd name="connsiteY11" fmla="*/ 8343900 h 834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4263" h="8343900">
                <a:moveTo>
                  <a:pt x="0" y="0"/>
                </a:moveTo>
                <a:lnTo>
                  <a:pt x="4134263" y="0"/>
                </a:lnTo>
                <a:lnTo>
                  <a:pt x="4134263" y="6519670"/>
                </a:lnTo>
                <a:lnTo>
                  <a:pt x="3906589" y="6519670"/>
                </a:lnTo>
                <a:lnTo>
                  <a:pt x="3906589" y="227674"/>
                </a:lnTo>
                <a:lnTo>
                  <a:pt x="227674" y="227674"/>
                </a:lnTo>
                <a:lnTo>
                  <a:pt x="227674" y="8116226"/>
                </a:lnTo>
                <a:lnTo>
                  <a:pt x="3906589" y="8116226"/>
                </a:lnTo>
                <a:lnTo>
                  <a:pt x="3906589" y="7896632"/>
                </a:lnTo>
                <a:lnTo>
                  <a:pt x="4134263" y="7896632"/>
                </a:lnTo>
                <a:lnTo>
                  <a:pt x="4134263" y="8343900"/>
                </a:lnTo>
                <a:lnTo>
                  <a:pt x="0" y="8343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CA4CF1B-BA6B-4A81-9DD2-CDDB37B545D1}"/>
              </a:ext>
            </a:extLst>
          </p:cNvPr>
          <p:cNvGrpSpPr/>
          <p:nvPr/>
        </p:nvGrpSpPr>
        <p:grpSpPr>
          <a:xfrm>
            <a:off x="5090985" y="1047717"/>
            <a:ext cx="2773160" cy="3998325"/>
            <a:chOff x="5989719" y="1433694"/>
            <a:chExt cx="2451169" cy="43603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652A1C8-FE16-4CB4-8588-83E429F43237}"/>
                </a:ext>
              </a:extLst>
            </p:cNvPr>
            <p:cNvSpPr txBox="1"/>
            <p:nvPr/>
          </p:nvSpPr>
          <p:spPr>
            <a:xfrm>
              <a:off x="5989719" y="1433694"/>
              <a:ext cx="2451169" cy="570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2800" b="1" dirty="0" smtClean="0">
                  <a:cs typeface="Arial" pitchFamily="34" charset="0"/>
                </a:rPr>
                <a:t>Relevansi</a:t>
              </a:r>
              <a:endParaRPr lang="ko-KR" altLang="en-US" sz="2800" b="1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636E553-E2A5-4B59-98BD-EAB49CB54170}"/>
                </a:ext>
              </a:extLst>
            </p:cNvPr>
            <p:cNvSpPr txBox="1"/>
            <p:nvPr/>
          </p:nvSpPr>
          <p:spPr>
            <a:xfrm>
              <a:off x="5989719" y="1665624"/>
              <a:ext cx="2451169" cy="4128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altLang="ko-KR" sz="2000" dirty="0" smtClean="0">
                <a:cs typeface="Arial" pitchFamily="34" charset="0"/>
              </a:endParaRPr>
            </a:p>
            <a:p>
              <a:pPr algn="ctr"/>
              <a:r>
                <a:rPr lang="id-ID" altLang="ko-KR" sz="2000" dirty="0" smtClean="0">
                  <a:cs typeface="Arial" pitchFamily="34" charset="0"/>
                </a:rPr>
                <a:t>Untuk  Relevansi Artikel Standar Summon  lebih unggul dari Ilmu Sosial Abstrak.  Namun ditemukan korelasi bahwa mahasiswa dengan IPK tinggi lebih memilik artikel dengan alt pencarian Summon</a:t>
              </a:r>
              <a:endParaRPr lang="ko-KR" altLang="en-US" sz="2000" dirty="0">
                <a:cs typeface="Arial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796649" y="737294"/>
            <a:ext cx="4057877" cy="1928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C6704F4-09B8-431E-B46A-AD316B6DB2B6}"/>
              </a:ext>
            </a:extLst>
          </p:cNvPr>
          <p:cNvGrpSpPr/>
          <p:nvPr/>
        </p:nvGrpSpPr>
        <p:grpSpPr>
          <a:xfrm>
            <a:off x="6117678" y="4621776"/>
            <a:ext cx="4845803" cy="1289567"/>
            <a:chOff x="3960971" y="2767117"/>
            <a:chExt cx="4267200" cy="132148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ABA99BD-6C70-4C21-B01A-E5A38434A391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5F7FB75-7765-4EBA-BD4A-3761EBF3AE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89087E6-F621-4716-9BE8-419B36D8C459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499AB14-FBF6-4469-A907-239FF233DA3D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3197706-508D-4431-8F65-54E485927B2E}"/>
              </a:ext>
            </a:extLst>
          </p:cNvPr>
          <p:cNvGrpSpPr/>
          <p:nvPr/>
        </p:nvGrpSpPr>
        <p:grpSpPr>
          <a:xfrm>
            <a:off x="8946294" y="946643"/>
            <a:ext cx="2306583" cy="3913950"/>
            <a:chOff x="5680313" y="1325227"/>
            <a:chExt cx="2916840" cy="57259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510AFE0-0F2B-4A39-B2F9-A587FA4E39AE}"/>
                </a:ext>
              </a:extLst>
            </p:cNvPr>
            <p:cNvSpPr txBox="1"/>
            <p:nvPr/>
          </p:nvSpPr>
          <p:spPr>
            <a:xfrm>
              <a:off x="5680313" y="1325227"/>
              <a:ext cx="2916840" cy="76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2800" b="1" dirty="0" smtClean="0">
                  <a:cs typeface="Arial" pitchFamily="34" charset="0"/>
                </a:rPr>
                <a:t>Mata Uang</a:t>
              </a:r>
              <a:endParaRPr lang="ko-KR" altLang="en-US" sz="2800" b="1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99F603A-4E14-408E-B18F-A6023E67F9E5}"/>
                </a:ext>
              </a:extLst>
            </p:cNvPr>
            <p:cNvSpPr txBox="1"/>
            <p:nvPr/>
          </p:nvSpPr>
          <p:spPr>
            <a:xfrm>
              <a:off x="5989719" y="1963190"/>
              <a:ext cx="2451169" cy="50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2000" dirty="0" smtClean="0">
                  <a:cs typeface="Arial" pitchFamily="34" charset="0"/>
                </a:rPr>
                <a:t>Tidak ditemukannya perbedaan yang signifikn antara perangkat pencarian dengan tanggal penerbitan artikel yang dipilih.</a:t>
              </a:r>
              <a:endParaRPr lang="ko-KR" altLang="en-US" sz="2000" dirty="0"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90833" y="593125"/>
            <a:ext cx="1161535" cy="318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41405" y="2372497"/>
            <a:ext cx="400359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C3BD627-8DC3-4319-BBE7-62A9DC5A6810}"/>
              </a:ext>
            </a:extLst>
          </p:cNvPr>
          <p:cNvGrpSpPr/>
          <p:nvPr/>
        </p:nvGrpSpPr>
        <p:grpSpPr>
          <a:xfrm>
            <a:off x="420101" y="2397211"/>
            <a:ext cx="2693802" cy="2050500"/>
            <a:chOff x="4733216" y="3486970"/>
            <a:chExt cx="7836692" cy="5830833"/>
          </a:xfrm>
          <a:solidFill>
            <a:schemeClr val="bg1"/>
          </a:solidFill>
        </p:grpSpPr>
        <p:sp>
          <p:nvSpPr>
            <p:cNvPr id="32" name="Freeform: Shape 43">
              <a:extLst>
                <a:ext uri="{FF2B5EF4-FFF2-40B4-BE49-F238E27FC236}">
                  <a16:creationId xmlns:a16="http://schemas.microsoft.com/office/drawing/2014/main" xmlns="" id="{BA4296D1-9136-4EF7-BF73-9C4336E28E0C}"/>
                </a:ext>
              </a:extLst>
            </p:cNvPr>
            <p:cNvSpPr/>
            <p:nvPr/>
          </p:nvSpPr>
          <p:spPr>
            <a:xfrm rot="5400000">
              <a:off x="6801154" y="2120167"/>
              <a:ext cx="4401951" cy="7135557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41">
              <a:extLst>
                <a:ext uri="{FF2B5EF4-FFF2-40B4-BE49-F238E27FC236}">
                  <a16:creationId xmlns:a16="http://schemas.microsoft.com/office/drawing/2014/main" xmlns="" id="{13F2C3F8-1CA0-4C5C-886C-E20CDA99E954}"/>
                </a:ext>
              </a:extLst>
            </p:cNvPr>
            <p:cNvSpPr/>
            <p:nvPr/>
          </p:nvSpPr>
          <p:spPr>
            <a:xfrm rot="1520710">
              <a:off x="4733216" y="7292574"/>
              <a:ext cx="678947" cy="2025229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C3BD627-8DC3-4319-BBE7-62A9DC5A6810}"/>
              </a:ext>
            </a:extLst>
          </p:cNvPr>
          <p:cNvGrpSpPr/>
          <p:nvPr/>
        </p:nvGrpSpPr>
        <p:grpSpPr>
          <a:xfrm rot="2519277">
            <a:off x="438329" y="3083157"/>
            <a:ext cx="2434952" cy="2377366"/>
            <a:chOff x="4733216" y="3486970"/>
            <a:chExt cx="7836692" cy="5830833"/>
          </a:xfrm>
          <a:solidFill>
            <a:schemeClr val="bg1"/>
          </a:solidFill>
        </p:grpSpPr>
        <p:sp>
          <p:nvSpPr>
            <p:cNvPr id="37" name="Freeform: Shape 43">
              <a:extLst>
                <a:ext uri="{FF2B5EF4-FFF2-40B4-BE49-F238E27FC236}">
                  <a16:creationId xmlns:a16="http://schemas.microsoft.com/office/drawing/2014/main" xmlns="" id="{BA4296D1-9136-4EF7-BF73-9C4336E28E0C}"/>
                </a:ext>
              </a:extLst>
            </p:cNvPr>
            <p:cNvSpPr/>
            <p:nvPr/>
          </p:nvSpPr>
          <p:spPr>
            <a:xfrm rot="5400000">
              <a:off x="6801154" y="2120167"/>
              <a:ext cx="4401951" cy="7135557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xmlns="" id="{13F2C3F8-1CA0-4C5C-886C-E20CDA99E954}"/>
                </a:ext>
              </a:extLst>
            </p:cNvPr>
            <p:cNvSpPr/>
            <p:nvPr/>
          </p:nvSpPr>
          <p:spPr>
            <a:xfrm rot="1520710">
              <a:off x="4733216" y="7292574"/>
              <a:ext cx="678947" cy="2025229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16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347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방탄선연단</cp:lastModifiedBy>
  <cp:revision>161</cp:revision>
  <dcterms:created xsi:type="dcterms:W3CDTF">2018-04-24T17:14:44Z</dcterms:created>
  <dcterms:modified xsi:type="dcterms:W3CDTF">2020-04-29T19:31:42Z</dcterms:modified>
</cp:coreProperties>
</file>