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85" r:id="rId6"/>
    <p:sldId id="263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65" r:id="rId21"/>
    <p:sldId id="278" r:id="rId22"/>
  </p:sldIdLst>
  <p:sldSz cx="9144000" cy="5143500" type="screen16x9"/>
  <p:notesSz cx="6858000" cy="9144000"/>
  <p:embeddedFontLst>
    <p:embeddedFont>
      <p:font typeface="Bellota Text Light" panose="020B0604020202020204" charset="0"/>
      <p:regular r:id="rId24"/>
      <p:bold r:id="rId25"/>
      <p:italic r:id="rId26"/>
      <p:boldItalic r:id="rId27"/>
    </p:embeddedFont>
    <p:embeddedFont>
      <p:font typeface="Parisienne" panose="020B0604020202020204" charset="0"/>
      <p:regular r:id="rId28"/>
    </p:embeddedFont>
    <p:embeddedFont>
      <p:font typeface="Vidalok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DB5B57-96B9-4DA1-A2B2-4C92ABF84C92}">
  <a:tblStyle styleId="{19DB5B57-96B9-4DA1-A2B2-4C92ABF84C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78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78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9986d0cde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9986d0cde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547725"/>
            <a:ext cx="2595750" cy="25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548700" y="548700"/>
            <a:ext cx="8046600" cy="4046100"/>
          </a:xfrm>
          <a:prstGeom prst="frame">
            <a:avLst>
              <a:gd name="adj1" fmla="val 637"/>
            </a:avLst>
          </a:prstGeom>
          <a:gradFill>
            <a:gsLst>
              <a:gs pos="0">
                <a:schemeClr val="accent5"/>
              </a:gs>
              <a:gs pos="31000">
                <a:schemeClr val="accent6"/>
              </a:gs>
              <a:gs pos="69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425" y="-25"/>
            <a:ext cx="3925575" cy="493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94975" y="1003175"/>
            <a:ext cx="4781700" cy="17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3103500"/>
            <a:ext cx="2633050" cy="2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548700" y="548700"/>
            <a:ext cx="8046600" cy="4046100"/>
          </a:xfrm>
          <a:prstGeom prst="frame">
            <a:avLst>
              <a:gd name="adj1" fmla="val 637"/>
            </a:avLst>
          </a:prstGeom>
          <a:gradFill>
            <a:gsLst>
              <a:gs pos="0">
                <a:schemeClr val="accent5"/>
              </a:gs>
              <a:gs pos="31000">
                <a:schemeClr val="accent6"/>
              </a:gs>
              <a:gs pos="69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750" y="-25"/>
            <a:ext cx="2644250" cy="332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994975" y="2043325"/>
            <a:ext cx="6241500" cy="61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994975" y="2751876"/>
            <a:ext cx="6241500" cy="3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616525"/>
            <a:ext cx="1540475" cy="25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548700" y="548700"/>
            <a:ext cx="8046600" cy="4046100"/>
          </a:xfrm>
          <a:prstGeom prst="frame">
            <a:avLst>
              <a:gd name="adj1" fmla="val 637"/>
            </a:avLst>
          </a:prstGeom>
          <a:gradFill>
            <a:gsLst>
              <a:gs pos="0">
                <a:schemeClr val="accent5"/>
              </a:gs>
              <a:gs pos="31000">
                <a:schemeClr val="accent6"/>
              </a:gs>
              <a:gs pos="69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994975" y="1524837"/>
            <a:ext cx="7154100" cy="28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300" y="0"/>
            <a:ext cx="3182701" cy="23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616525"/>
            <a:ext cx="1540475" cy="25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/>
        </p:nvSpPr>
        <p:spPr>
          <a:xfrm>
            <a:off x="548700" y="548700"/>
            <a:ext cx="8046600" cy="4046100"/>
          </a:xfrm>
          <a:prstGeom prst="frame">
            <a:avLst>
              <a:gd name="adj1" fmla="val 637"/>
            </a:avLst>
          </a:prstGeom>
          <a:gradFill>
            <a:gsLst>
              <a:gs pos="0">
                <a:schemeClr val="accent5"/>
              </a:gs>
              <a:gs pos="31000">
                <a:schemeClr val="accent6"/>
              </a:gs>
              <a:gs pos="69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94975" y="1524825"/>
            <a:ext cx="3342600" cy="26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06447" y="1524825"/>
            <a:ext cx="3342600" cy="26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550" y="0"/>
            <a:ext cx="3161451" cy="19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548700" y="548700"/>
            <a:ext cx="8046600" cy="4046100"/>
          </a:xfrm>
          <a:prstGeom prst="frame">
            <a:avLst>
              <a:gd name="adj1" fmla="val 637"/>
            </a:avLst>
          </a:prstGeom>
          <a:gradFill>
            <a:gsLst>
              <a:gs pos="0">
                <a:schemeClr val="accent5"/>
              </a:gs>
              <a:gs pos="31000">
                <a:schemeClr val="accent6"/>
              </a:gs>
              <a:gs pos="69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94975" y="1524837"/>
            <a:ext cx="7154100" cy="28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⊳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2pPr>
            <a:lvl3pPr lvl="2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3pPr>
            <a:lvl4pPr lvl="3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4pPr>
            <a:lvl5pPr lvl="4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5pPr>
            <a:lvl6pPr lvl="5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6pPr>
            <a:lvl7pPr lvl="6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7pPr>
            <a:lvl8pPr lvl="7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8pPr>
            <a:lvl9pPr lvl="8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994975" y="1003175"/>
            <a:ext cx="4781700" cy="17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“</a:t>
            </a:r>
            <a:r>
              <a:rPr lang="en-ID" sz="3200" dirty="0"/>
              <a:t>DIGITAL PRESERVATION POLICIES OF THE INSTITUTIONAL</a:t>
            </a:r>
            <a:br>
              <a:rPr lang="en-ID" sz="3200" dirty="0"/>
            </a:br>
            <a:r>
              <a:rPr lang="en-ID" sz="3200" dirty="0"/>
              <a:t>REPOSITORIES AT BRAZILIAN FEDERAL UNIVERSITIES”</a:t>
            </a:r>
            <a:br>
              <a:rPr lang="id-ID" sz="3200" dirty="0"/>
            </a:br>
            <a:br>
              <a:rPr lang="id-ID" sz="3200" dirty="0"/>
            </a:br>
            <a:r>
              <a:rPr lang="id-ID" sz="2000" dirty="0"/>
              <a:t>Review Jurnal Kelompok 3</a:t>
            </a:r>
            <a:br>
              <a:rPr lang="en-ID" sz="3200" dirty="0"/>
            </a:b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C48E-D08D-48D1-BE36-528E8017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0ABAF-604D-4215-AF95-4F256A93A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id-ID" dirty="0">
                <a:latin typeface="Vidaloka" panose="020B0604020202020204" charset="0"/>
              </a:rPr>
              <a:t>Metodologi</a:t>
            </a:r>
          </a:p>
          <a:p>
            <a:pPr marL="101600" indent="0">
              <a:buNone/>
            </a:pPr>
            <a:r>
              <a:rPr lang="id-ID" sz="1600" dirty="0">
                <a:latin typeface="Vidaloka" panose="020B0604020202020204" charset="0"/>
              </a:rPr>
              <a:t>Metodologi yang digunakan adalah Kualitatif, karena melibatkan 26 IR dari erdaftar dengan openDOAR dan disitus web IR, yang mewakili 68% respitory yang digunakan dari total 38 IR</a:t>
            </a:r>
          </a:p>
          <a:p>
            <a:pPr marL="101600" indent="0">
              <a:buNone/>
            </a:pPr>
            <a:r>
              <a:rPr lang="id-ID" dirty="0">
                <a:latin typeface="Vidaloka" panose="020B0604020202020204" charset="0"/>
              </a:rPr>
              <a:t> </a:t>
            </a:r>
            <a:endParaRPr lang="en-ID" dirty="0">
              <a:latin typeface="Vidaloka" panose="020B060402020202020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893C9-54CE-4F72-83A2-B1CAB271741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id-ID" dirty="0">
                <a:latin typeface="Vidaloka" panose="020B0604020202020204" charset="0"/>
              </a:rPr>
              <a:t>Teori </a:t>
            </a:r>
          </a:p>
          <a:p>
            <a:pPr marL="101600" indent="0">
              <a:buNone/>
            </a:pPr>
            <a:r>
              <a:rPr lang="id-ID" sz="1800" dirty="0">
                <a:latin typeface="Vidaloka" panose="020B0604020202020204" charset="0"/>
              </a:rPr>
              <a:t>Teori berasal dari Rodrigues (2009) yang mengutip dari Lynch,</a:t>
            </a:r>
          </a:p>
          <a:p>
            <a:pPr marL="101600" indent="0">
              <a:buNone/>
            </a:pPr>
            <a:r>
              <a:rPr lang="id-ID" sz="1800" dirty="0">
                <a:latin typeface="Vidaloka" panose="020B0604020202020204" charset="0"/>
              </a:rPr>
              <a:t>(2003).</a:t>
            </a:r>
            <a:endParaRPr lang="en-ID" sz="1800" dirty="0">
              <a:latin typeface="Vidaloka" panose="020B060402020202020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88FE6-8061-4813-A355-937B28A8FD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433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715B-5EC7-42EE-BB1D-EFE1D52DC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Analisis dan Hasil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A23B9-841E-428E-83C8-84563E7E7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65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AFA08-C362-41E0-950E-8FBF37FA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4954" y="1080923"/>
            <a:ext cx="3342600" cy="3327690"/>
          </a:xfrm>
        </p:spPr>
        <p:txBody>
          <a:bodyPr/>
          <a:lstStyle/>
          <a:p>
            <a:pPr marL="101600" indent="0">
              <a:buNone/>
            </a:pPr>
            <a:r>
              <a:rPr lang="en-ID" sz="1400" dirty="0"/>
              <a:t>Dari </a:t>
            </a:r>
            <a:r>
              <a:rPr lang="en-ID" sz="1400" dirty="0" err="1"/>
              <a:t>hasil</a:t>
            </a:r>
            <a:r>
              <a:rPr lang="en-ID" sz="1400" dirty="0"/>
              <a:t> </a:t>
            </a:r>
            <a:r>
              <a:rPr lang="en-ID" sz="1400" dirty="0" err="1"/>
              <a:t>analisis</a:t>
            </a:r>
            <a:r>
              <a:rPr lang="en-ID" sz="1400" dirty="0"/>
              <a:t> yang </a:t>
            </a:r>
            <a:r>
              <a:rPr lang="en-ID" sz="1400" dirty="0" err="1"/>
              <a:t>dilakukan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</a:t>
            </a:r>
            <a:r>
              <a:rPr lang="en-ID" sz="1400" dirty="0" err="1"/>
              <a:t>OpenDOAR</a:t>
            </a:r>
            <a:r>
              <a:rPr lang="id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publikasi</a:t>
            </a:r>
            <a:r>
              <a:rPr lang="en-ID" sz="1400" dirty="0"/>
              <a:t> IIP di 26 Universitas Federal </a:t>
            </a:r>
            <a:r>
              <a:rPr lang="en-ID" sz="1400" dirty="0" err="1"/>
              <a:t>Brasil</a:t>
            </a:r>
            <a:r>
              <a:rPr lang="en-ID" sz="1400" dirty="0"/>
              <a:t> </a:t>
            </a:r>
            <a:r>
              <a:rPr lang="en-ID" sz="1400" dirty="0" err="1"/>
              <a:t>terdapat</a:t>
            </a:r>
            <a:r>
              <a:rPr lang="en-ID" sz="1400" dirty="0"/>
              <a:t> 14 universitas yang </a:t>
            </a:r>
            <a:r>
              <a:rPr lang="en-ID" sz="1400" dirty="0" err="1"/>
              <a:t>telah</a:t>
            </a:r>
            <a:r>
              <a:rPr lang="id-ID" sz="1400" dirty="0"/>
              <a:t> </a:t>
            </a:r>
            <a:r>
              <a:rPr lang="en-ID" sz="1400" dirty="0" err="1"/>
              <a:t>menerbitkan</a:t>
            </a:r>
            <a:r>
              <a:rPr lang="en-ID" sz="1400" dirty="0"/>
              <a:t> IIP yang </a:t>
            </a:r>
            <a:r>
              <a:rPr lang="en-ID" sz="1400" dirty="0" err="1"/>
              <a:t>terdiri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1 universitas yang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menerbitka</a:t>
            </a:r>
            <a:r>
              <a:rPr lang="en-ID" sz="1400" dirty="0"/>
              <a:t> IIP pada </a:t>
            </a:r>
            <a:r>
              <a:rPr lang="en-ID" sz="1400" dirty="0" err="1"/>
              <a:t>tahun</a:t>
            </a:r>
            <a:r>
              <a:rPr lang="id-ID" sz="1400" dirty="0"/>
              <a:t> </a:t>
            </a:r>
            <a:r>
              <a:rPr lang="en-ID" sz="1400" dirty="0"/>
              <a:t>2009, 7 universitas pada </a:t>
            </a:r>
            <a:r>
              <a:rPr lang="en-ID" sz="1400" dirty="0" err="1"/>
              <a:t>tahun</a:t>
            </a:r>
            <a:r>
              <a:rPr lang="en-ID" sz="1400" dirty="0"/>
              <a:t> 2019, 2 universitas pada </a:t>
            </a:r>
            <a:r>
              <a:rPr lang="en-ID" sz="1400" dirty="0" err="1"/>
              <a:t>tahun</a:t>
            </a:r>
            <a:r>
              <a:rPr lang="en-ID" sz="1400" dirty="0"/>
              <a:t> 2011, 1 universitas pada</a:t>
            </a:r>
            <a:r>
              <a:rPr lang="id-ID" sz="1400" dirty="0"/>
              <a:t> </a:t>
            </a:r>
            <a:r>
              <a:rPr lang="en-ID" sz="1400" dirty="0" err="1"/>
              <a:t>tahun</a:t>
            </a:r>
            <a:r>
              <a:rPr lang="en-ID" sz="1400" dirty="0"/>
              <a:t> 2012 dan 3 universitas pada </a:t>
            </a:r>
            <a:r>
              <a:rPr lang="en-ID" sz="1400" dirty="0" err="1"/>
              <a:t>tahun</a:t>
            </a:r>
            <a:r>
              <a:rPr lang="en-ID" sz="1400" dirty="0"/>
              <a:t> 2013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635B5-B466-4417-A612-AFC025BD148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ID" sz="1200" dirty="0" err="1"/>
              <a:t>Selain</a:t>
            </a:r>
            <a:r>
              <a:rPr lang="en-ID" sz="1200" dirty="0"/>
              <a:t> </a:t>
            </a:r>
            <a:r>
              <a:rPr lang="en-ID" sz="1200" dirty="0" err="1"/>
              <a:t>itu</a:t>
            </a:r>
            <a:r>
              <a:rPr lang="en-ID" sz="1200" dirty="0"/>
              <a:t> </a:t>
            </a:r>
            <a:r>
              <a:rPr lang="en-ID" sz="1200" dirty="0" err="1"/>
              <a:t>terdapat</a:t>
            </a:r>
            <a:r>
              <a:rPr lang="en-ID" sz="1200" dirty="0"/>
              <a:t> 2 universitas yang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IIP yang </a:t>
            </a:r>
            <a:r>
              <a:rPr lang="en-ID" sz="1200" dirty="0" err="1"/>
              <a:t>diterbitkan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id-ID" sz="1200" dirty="0"/>
              <a:t> </a:t>
            </a:r>
            <a:r>
              <a:rPr lang="en-ID" sz="1200" dirty="0" err="1"/>
              <a:t>resmi</a:t>
            </a:r>
            <a:r>
              <a:rPr lang="en-ID" sz="1200" dirty="0"/>
              <a:t> dan 10 universitas yang </a:t>
            </a:r>
            <a:r>
              <a:rPr lang="en-ID" sz="1200" dirty="0" err="1"/>
              <a:t>sama</a:t>
            </a:r>
            <a:r>
              <a:rPr lang="en-ID" sz="1200" dirty="0"/>
              <a:t> </a:t>
            </a:r>
            <a:r>
              <a:rPr lang="en-ID" sz="1200" dirty="0" err="1"/>
              <a:t>sekali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IIP yang </a:t>
            </a:r>
            <a:r>
              <a:rPr lang="en-ID" sz="1200" dirty="0" err="1"/>
              <a:t>diterbitkan</a:t>
            </a:r>
            <a:r>
              <a:rPr lang="en-ID" sz="1200" dirty="0"/>
              <a:t>. </a:t>
            </a:r>
            <a:r>
              <a:rPr lang="en-ID" sz="1200" dirty="0" err="1"/>
              <a:t>Sehingga</a:t>
            </a:r>
            <a:r>
              <a:rPr lang="id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penelitian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menunjukan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terdapat</a:t>
            </a:r>
            <a:r>
              <a:rPr lang="en-ID" sz="1200" dirty="0"/>
              <a:t> 14 universitas </a:t>
            </a:r>
            <a:r>
              <a:rPr lang="en-ID" sz="1200" dirty="0" err="1"/>
              <a:t>atau</a:t>
            </a:r>
            <a:r>
              <a:rPr lang="en-ID" sz="1200" dirty="0"/>
              <a:t> 54%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sempel</a:t>
            </a:r>
            <a:r>
              <a:rPr lang="en-ID" sz="1200" dirty="0"/>
              <a:t> yang</a:t>
            </a:r>
            <a:r>
              <a:rPr lang="id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IIP yang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ditetapkan</a:t>
            </a:r>
            <a:r>
              <a:rPr lang="en-ID" sz="1200" dirty="0"/>
              <a:t> dan </a:t>
            </a:r>
            <a:r>
              <a:rPr lang="en-ID" sz="1200" dirty="0" err="1"/>
              <a:t>resmi</a:t>
            </a:r>
            <a:r>
              <a:rPr lang="en-ID" sz="1200" dirty="0"/>
              <a:t> </a:t>
            </a:r>
            <a:r>
              <a:rPr lang="en-ID" sz="1200" dirty="0" err="1"/>
              <a:t>diterbitkan</a:t>
            </a:r>
            <a:r>
              <a:rPr lang="en-ID" dirty="0"/>
              <a:t>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39AF-C083-4D90-A93E-7CFD1A4613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051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AFA08-C362-41E0-950E-8FBF37FA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4953" y="1080923"/>
            <a:ext cx="7214981" cy="3327690"/>
          </a:xfrm>
        </p:spPr>
        <p:txBody>
          <a:bodyPr/>
          <a:lstStyle/>
          <a:p>
            <a:pPr marL="101600" indent="0">
              <a:buNone/>
            </a:pPr>
            <a:endParaRPr lang="en-ID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39AF-C083-4D90-A93E-7CFD1A4613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A25CD07-3682-444A-B8FF-E6B12965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4882"/>
              </p:ext>
            </p:extLst>
          </p:nvPr>
        </p:nvGraphicFramePr>
        <p:xfrm>
          <a:off x="1366684" y="1188679"/>
          <a:ext cx="5983022" cy="2926080"/>
        </p:xfrm>
        <a:graphic>
          <a:graphicData uri="http://schemas.openxmlformats.org/drawingml/2006/table">
            <a:tbl>
              <a:tblPr firstRow="1" bandRow="1">
                <a:tableStyleId>{19DB5B57-96B9-4DA1-A2B2-4C92ABF84C92}</a:tableStyleId>
              </a:tblPr>
              <a:tblGrid>
                <a:gridCol w="1331704">
                  <a:extLst>
                    <a:ext uri="{9D8B030D-6E8A-4147-A177-3AD203B41FA5}">
                      <a16:colId xmlns:a16="http://schemas.microsoft.com/office/drawing/2014/main" val="3266327788"/>
                    </a:ext>
                  </a:extLst>
                </a:gridCol>
                <a:gridCol w="2656977">
                  <a:extLst>
                    <a:ext uri="{9D8B030D-6E8A-4147-A177-3AD203B41FA5}">
                      <a16:colId xmlns:a16="http://schemas.microsoft.com/office/drawing/2014/main" val="3139885385"/>
                    </a:ext>
                  </a:extLst>
                </a:gridCol>
                <a:gridCol w="1994341">
                  <a:extLst>
                    <a:ext uri="{9D8B030D-6E8A-4147-A177-3AD203B41FA5}">
                      <a16:colId xmlns:a16="http://schemas.microsoft.com/office/drawing/2014/main" val="836114249"/>
                    </a:ext>
                  </a:extLst>
                </a:gridCol>
              </a:tblGrid>
              <a:tr h="405869">
                <a:tc>
                  <a:txBody>
                    <a:bodyPr/>
                    <a:lstStyle/>
                    <a:p>
                      <a:r>
                        <a:rPr lang="en-ID" dirty="0" err="1"/>
                        <a:t>Repositori</a:t>
                      </a:r>
                      <a:endParaRPr lang="en-ID" dirty="0"/>
                    </a:p>
                    <a:p>
                      <a:r>
                        <a:rPr lang="en-ID" dirty="0" err="1"/>
                        <a:t>kelembagaan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Kebijakan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Pelestarian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Terakhir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ditinjau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1810"/>
                  </a:ext>
                </a:extLst>
              </a:tr>
              <a:tr h="572991">
                <a:tc>
                  <a:txBody>
                    <a:bodyPr/>
                    <a:lstStyle/>
                    <a:p>
                      <a:r>
                        <a:rPr lang="pt-BR" dirty="0"/>
                        <a:t>Universidade Federal do Rio Grande do Sul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14 </a:t>
                      </a:r>
                      <a:r>
                        <a:rPr lang="en-ID" dirty="0" err="1"/>
                        <a:t>Juli</a:t>
                      </a:r>
                      <a:r>
                        <a:rPr lang="en-ID" dirty="0"/>
                        <a:t> 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75519"/>
                  </a:ext>
                </a:extLst>
              </a:tr>
              <a:tr h="572991">
                <a:tc>
                  <a:txBody>
                    <a:bodyPr/>
                    <a:lstStyle/>
                    <a:p>
                      <a:r>
                        <a:rPr lang="en-ID" dirty="0"/>
                        <a:t> </a:t>
                      </a:r>
                      <a:r>
                        <a:rPr lang="pt-BR" dirty="0"/>
                        <a:t>Universidade Federal do Rio Grande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15 Juni 2011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11533"/>
                  </a:ext>
                </a:extLst>
              </a:tr>
              <a:tr h="572991">
                <a:tc>
                  <a:txBody>
                    <a:bodyPr/>
                    <a:lstStyle/>
                    <a:p>
                      <a:r>
                        <a:rPr lang="en-ID" dirty="0" err="1"/>
                        <a:t>Universidade</a:t>
                      </a:r>
                      <a:r>
                        <a:rPr lang="en-ID" dirty="0"/>
                        <a:t> Federal de Pelotas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Belum </a:t>
                      </a:r>
                      <a:r>
                        <a:rPr lang="en-ID" dirty="0" err="1"/>
                        <a:t>dianalisi</a:t>
                      </a:r>
                      <a:r>
                        <a:rPr lang="id-ID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29 Mei 2013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1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93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AFA08-C362-41E0-950E-8FBF37FA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4953" y="1080923"/>
            <a:ext cx="7214981" cy="3327690"/>
          </a:xfrm>
        </p:spPr>
        <p:txBody>
          <a:bodyPr/>
          <a:lstStyle/>
          <a:p>
            <a:pPr marL="101600" indent="0">
              <a:buNone/>
            </a:pPr>
            <a:endParaRPr lang="en-ID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39AF-C083-4D90-A93E-7CFD1A4613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A25CD07-3682-444A-B8FF-E6B12965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20244"/>
              </p:ext>
            </p:extLst>
          </p:nvPr>
        </p:nvGraphicFramePr>
        <p:xfrm>
          <a:off x="1366684" y="1188679"/>
          <a:ext cx="5983022" cy="3139440"/>
        </p:xfrm>
        <a:graphic>
          <a:graphicData uri="http://schemas.openxmlformats.org/drawingml/2006/table">
            <a:tbl>
              <a:tblPr firstRow="1" bandRow="1">
                <a:tableStyleId>{19DB5B57-96B9-4DA1-A2B2-4C92ABF84C92}</a:tableStyleId>
              </a:tblPr>
              <a:tblGrid>
                <a:gridCol w="1445527">
                  <a:extLst>
                    <a:ext uri="{9D8B030D-6E8A-4147-A177-3AD203B41FA5}">
                      <a16:colId xmlns:a16="http://schemas.microsoft.com/office/drawing/2014/main" val="3266327788"/>
                    </a:ext>
                  </a:extLst>
                </a:gridCol>
                <a:gridCol w="2543154">
                  <a:extLst>
                    <a:ext uri="{9D8B030D-6E8A-4147-A177-3AD203B41FA5}">
                      <a16:colId xmlns:a16="http://schemas.microsoft.com/office/drawing/2014/main" val="3139885385"/>
                    </a:ext>
                  </a:extLst>
                </a:gridCol>
                <a:gridCol w="1994341">
                  <a:extLst>
                    <a:ext uri="{9D8B030D-6E8A-4147-A177-3AD203B41FA5}">
                      <a16:colId xmlns:a16="http://schemas.microsoft.com/office/drawing/2014/main" val="836114249"/>
                    </a:ext>
                  </a:extLst>
                </a:gridCol>
              </a:tblGrid>
              <a:tr h="405869">
                <a:tc>
                  <a:txBody>
                    <a:bodyPr/>
                    <a:lstStyle/>
                    <a:p>
                      <a:r>
                        <a:rPr lang="en-ID" dirty="0"/>
                        <a:t> </a:t>
                      </a:r>
                      <a:r>
                        <a:rPr lang="en-ID" dirty="0" err="1"/>
                        <a:t>Universidade</a:t>
                      </a:r>
                      <a:r>
                        <a:rPr lang="en-ID" dirty="0"/>
                        <a:t> Federal de Santa Catarina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25 April 2012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1810"/>
                  </a:ext>
                </a:extLst>
              </a:tr>
              <a:tr h="572991">
                <a:tc>
                  <a:txBody>
                    <a:bodyPr/>
                    <a:lstStyle/>
                    <a:p>
                      <a:r>
                        <a:rPr lang="pt-BR" dirty="0"/>
                        <a:t>Universidade Tecnológica Federal do Paraná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18 oktober 2013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75519"/>
                  </a:ext>
                </a:extLst>
              </a:tr>
              <a:tr h="572991">
                <a:tc>
                  <a:txBody>
                    <a:bodyPr/>
                    <a:lstStyle/>
                    <a:p>
                      <a:r>
                        <a:rPr lang="en-ID" dirty="0"/>
                        <a:t> </a:t>
                      </a:r>
                      <a:r>
                        <a:rPr lang="en-ID" dirty="0" err="1"/>
                        <a:t>Universidade</a:t>
                      </a:r>
                      <a:r>
                        <a:rPr lang="en-ID" dirty="0"/>
                        <a:t> Federal do Paraná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id-ID" dirty="0"/>
                        <a:t>disebutkan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12 Mei 2008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11533"/>
                  </a:ext>
                </a:extLst>
              </a:tr>
              <a:tr h="572991">
                <a:tc>
                  <a:txBody>
                    <a:bodyPr/>
                    <a:lstStyle/>
                    <a:p>
                      <a:r>
                        <a:rPr lang="pt-BR" dirty="0"/>
                        <a:t>Universidade Federal de Minas Gerai</a:t>
                      </a:r>
                      <a:r>
                        <a:rPr lang="id-ID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Tidak disebutkan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19 November 2013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1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AFA08-C362-41E0-950E-8FBF37FA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4953" y="1080923"/>
            <a:ext cx="7214981" cy="3327690"/>
          </a:xfrm>
        </p:spPr>
        <p:txBody>
          <a:bodyPr/>
          <a:lstStyle/>
          <a:p>
            <a:pPr marL="101600" indent="0">
              <a:buNone/>
            </a:pPr>
            <a:endParaRPr lang="en-ID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39AF-C083-4D90-A93E-7CFD1A4613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A25CD07-3682-444A-B8FF-E6B12965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65064"/>
              </p:ext>
            </p:extLst>
          </p:nvPr>
        </p:nvGraphicFramePr>
        <p:xfrm>
          <a:off x="1155940" y="1080923"/>
          <a:ext cx="6040184" cy="3352800"/>
        </p:xfrm>
        <a:graphic>
          <a:graphicData uri="http://schemas.openxmlformats.org/drawingml/2006/table">
            <a:tbl>
              <a:tblPr firstRow="1" bandRow="1">
                <a:tableStyleId>{19DB5B57-96B9-4DA1-A2B2-4C92ABF84C92}</a:tableStyleId>
              </a:tblPr>
              <a:tblGrid>
                <a:gridCol w="1312301">
                  <a:extLst>
                    <a:ext uri="{9D8B030D-6E8A-4147-A177-3AD203B41FA5}">
                      <a16:colId xmlns:a16="http://schemas.microsoft.com/office/drawing/2014/main" val="3266327788"/>
                    </a:ext>
                  </a:extLst>
                </a:gridCol>
                <a:gridCol w="2649862">
                  <a:extLst>
                    <a:ext uri="{9D8B030D-6E8A-4147-A177-3AD203B41FA5}">
                      <a16:colId xmlns:a16="http://schemas.microsoft.com/office/drawing/2014/main" val="3139885385"/>
                    </a:ext>
                  </a:extLst>
                </a:gridCol>
                <a:gridCol w="2078021">
                  <a:extLst>
                    <a:ext uri="{9D8B030D-6E8A-4147-A177-3AD203B41FA5}">
                      <a16:colId xmlns:a16="http://schemas.microsoft.com/office/drawing/2014/main" val="836114249"/>
                    </a:ext>
                  </a:extLst>
                </a:gridCol>
              </a:tblGrid>
              <a:tr h="418584">
                <a:tc>
                  <a:txBody>
                    <a:bodyPr/>
                    <a:lstStyle/>
                    <a:p>
                      <a:r>
                        <a:rPr lang="en-ID" dirty="0"/>
                        <a:t> </a:t>
                      </a:r>
                      <a:r>
                        <a:rPr lang="en-ID" dirty="0" err="1"/>
                        <a:t>Universidade</a:t>
                      </a:r>
                      <a:r>
                        <a:rPr lang="en-ID" dirty="0"/>
                        <a:t> Federal de </a:t>
                      </a:r>
                      <a:r>
                        <a:rPr lang="en-ID" dirty="0" err="1"/>
                        <a:t>Lavras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id-ID" dirty="0"/>
                        <a:t>disebutkan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25 Januari 2013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1810"/>
                  </a:ext>
                </a:extLst>
              </a:tr>
              <a:tr h="494779">
                <a:tc>
                  <a:txBody>
                    <a:bodyPr/>
                    <a:lstStyle/>
                    <a:p>
                      <a:r>
                        <a:rPr lang="en-ID" dirty="0" err="1"/>
                        <a:t>Universidade</a:t>
                      </a:r>
                      <a:r>
                        <a:rPr lang="en-ID" dirty="0"/>
                        <a:t> Federal de </a:t>
                      </a:r>
                      <a:r>
                        <a:rPr lang="en-ID" dirty="0" err="1"/>
                        <a:t>Uberlândia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 Januari 2012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75519"/>
                  </a:ext>
                </a:extLst>
              </a:tr>
              <a:tr h="494779">
                <a:tc>
                  <a:txBody>
                    <a:bodyPr/>
                    <a:lstStyle/>
                    <a:p>
                      <a:r>
                        <a:rPr lang="pt-BR" dirty="0"/>
                        <a:t>Universidade Federal de Ouro Preto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18 Maret 2018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11533"/>
                  </a:ext>
                </a:extLst>
              </a:tr>
              <a:tr h="494779">
                <a:tc>
                  <a:txBody>
                    <a:bodyPr/>
                    <a:lstStyle/>
                    <a:p>
                      <a:r>
                        <a:rPr lang="pt-BR" dirty="0"/>
                        <a:t>Universidade Federal dos Vales do Jequitinhonha e Mucuri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 Mei 2018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1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6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AFA08-C362-41E0-950E-8FBF37FA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4953" y="1080923"/>
            <a:ext cx="7214981" cy="3327690"/>
          </a:xfrm>
        </p:spPr>
        <p:txBody>
          <a:bodyPr/>
          <a:lstStyle/>
          <a:p>
            <a:pPr marL="101600" indent="0">
              <a:buNone/>
            </a:pPr>
            <a:endParaRPr lang="en-ID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39AF-C083-4D90-A93E-7CFD1A4613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A25CD07-3682-444A-B8FF-E6B12965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84467"/>
              </p:ext>
            </p:extLst>
          </p:nvPr>
        </p:nvGraphicFramePr>
        <p:xfrm>
          <a:off x="1155940" y="1080923"/>
          <a:ext cx="6040184" cy="3139440"/>
        </p:xfrm>
        <a:graphic>
          <a:graphicData uri="http://schemas.openxmlformats.org/drawingml/2006/table">
            <a:tbl>
              <a:tblPr firstRow="1" bandRow="1">
                <a:tableStyleId>{19DB5B57-96B9-4DA1-A2B2-4C92ABF84C92}</a:tableStyleId>
              </a:tblPr>
              <a:tblGrid>
                <a:gridCol w="1408584">
                  <a:extLst>
                    <a:ext uri="{9D8B030D-6E8A-4147-A177-3AD203B41FA5}">
                      <a16:colId xmlns:a16="http://schemas.microsoft.com/office/drawing/2014/main" val="3266327788"/>
                    </a:ext>
                  </a:extLst>
                </a:gridCol>
                <a:gridCol w="2553579">
                  <a:extLst>
                    <a:ext uri="{9D8B030D-6E8A-4147-A177-3AD203B41FA5}">
                      <a16:colId xmlns:a16="http://schemas.microsoft.com/office/drawing/2014/main" val="3139885385"/>
                    </a:ext>
                  </a:extLst>
                </a:gridCol>
                <a:gridCol w="2078021">
                  <a:extLst>
                    <a:ext uri="{9D8B030D-6E8A-4147-A177-3AD203B41FA5}">
                      <a16:colId xmlns:a16="http://schemas.microsoft.com/office/drawing/2014/main" val="836114249"/>
                    </a:ext>
                  </a:extLst>
                </a:gridCol>
              </a:tblGrid>
              <a:tr h="418584">
                <a:tc>
                  <a:txBody>
                    <a:bodyPr/>
                    <a:lstStyle/>
                    <a:p>
                      <a:r>
                        <a:rPr lang="en-ID" dirty="0"/>
                        <a:t>  </a:t>
                      </a:r>
                      <a:r>
                        <a:rPr lang="en-ID" dirty="0" err="1"/>
                        <a:t>Universidade</a:t>
                      </a:r>
                      <a:r>
                        <a:rPr lang="en-ID" dirty="0"/>
                        <a:t> Federal Fluminense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21 Agustus 2014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1810"/>
                  </a:ext>
                </a:extLst>
              </a:tr>
              <a:tr h="494779">
                <a:tc>
                  <a:txBody>
                    <a:bodyPr/>
                    <a:lstStyle/>
                    <a:p>
                      <a:r>
                        <a:rPr lang="pt-BR" dirty="0"/>
                        <a:t> Universidade Federal do Espírito Santo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21 Agustus 2014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75519"/>
                  </a:ext>
                </a:extLst>
              </a:tr>
              <a:tr h="494779">
                <a:tc>
                  <a:txBody>
                    <a:bodyPr/>
                    <a:lstStyle/>
                    <a:p>
                      <a:r>
                        <a:rPr lang="pt-BR" dirty="0"/>
                        <a:t>Universidade Federal da Grande Dourados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30 Agustus 2012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11533"/>
                  </a:ext>
                </a:extLst>
              </a:tr>
              <a:tr h="494779">
                <a:tc>
                  <a:txBody>
                    <a:bodyPr/>
                    <a:lstStyle/>
                    <a:p>
                      <a:r>
                        <a:rPr lang="en-ID" dirty="0" err="1"/>
                        <a:t>Universidade</a:t>
                      </a:r>
                      <a:r>
                        <a:rPr lang="en-ID" dirty="0"/>
                        <a:t> Federal de </a:t>
                      </a:r>
                      <a:r>
                        <a:rPr lang="en-ID" dirty="0" err="1"/>
                        <a:t>Goiás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13 Maret 2015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1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38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AFA08-C362-41E0-950E-8FBF37FA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4953" y="1080923"/>
            <a:ext cx="7214981" cy="3327690"/>
          </a:xfrm>
        </p:spPr>
        <p:txBody>
          <a:bodyPr/>
          <a:lstStyle/>
          <a:p>
            <a:pPr marL="101600" indent="0">
              <a:buNone/>
            </a:pPr>
            <a:endParaRPr lang="en-ID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39AF-C083-4D90-A93E-7CFD1A4613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A25CD07-3682-444A-B8FF-E6B12965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85546"/>
              </p:ext>
            </p:extLst>
          </p:nvPr>
        </p:nvGraphicFramePr>
        <p:xfrm>
          <a:off x="1155940" y="1080923"/>
          <a:ext cx="6040184" cy="3352800"/>
        </p:xfrm>
        <a:graphic>
          <a:graphicData uri="http://schemas.openxmlformats.org/drawingml/2006/table">
            <a:tbl>
              <a:tblPr firstRow="1" bandRow="1">
                <a:tableStyleId>{19DB5B57-96B9-4DA1-A2B2-4C92ABF84C92}</a:tableStyleId>
              </a:tblPr>
              <a:tblGrid>
                <a:gridCol w="1408584">
                  <a:extLst>
                    <a:ext uri="{9D8B030D-6E8A-4147-A177-3AD203B41FA5}">
                      <a16:colId xmlns:a16="http://schemas.microsoft.com/office/drawing/2014/main" val="3266327788"/>
                    </a:ext>
                  </a:extLst>
                </a:gridCol>
                <a:gridCol w="2553579">
                  <a:extLst>
                    <a:ext uri="{9D8B030D-6E8A-4147-A177-3AD203B41FA5}">
                      <a16:colId xmlns:a16="http://schemas.microsoft.com/office/drawing/2014/main" val="3139885385"/>
                    </a:ext>
                  </a:extLst>
                </a:gridCol>
                <a:gridCol w="2078021">
                  <a:extLst>
                    <a:ext uri="{9D8B030D-6E8A-4147-A177-3AD203B41FA5}">
                      <a16:colId xmlns:a16="http://schemas.microsoft.com/office/drawing/2014/main" val="836114249"/>
                    </a:ext>
                  </a:extLst>
                </a:gridCol>
              </a:tblGrid>
              <a:tr h="418584">
                <a:tc>
                  <a:txBody>
                    <a:bodyPr/>
                    <a:lstStyle/>
                    <a:p>
                      <a:r>
                        <a:rPr lang="en-ID" dirty="0"/>
                        <a:t>  </a:t>
                      </a:r>
                      <a:r>
                        <a:rPr lang="pt-BR" dirty="0"/>
                        <a:t> Universidade Federal do Mato Grosso do Sul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 Januari 2012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1810"/>
                  </a:ext>
                </a:extLst>
              </a:tr>
              <a:tr h="494779">
                <a:tc>
                  <a:txBody>
                    <a:bodyPr/>
                    <a:lstStyle/>
                    <a:p>
                      <a:r>
                        <a:rPr lang="pt-BR" dirty="0"/>
                        <a:t> Universidade de Brasili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21 Januari 2013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75519"/>
                  </a:ext>
                </a:extLst>
              </a:tr>
              <a:tr h="494779">
                <a:tc>
                  <a:txBody>
                    <a:bodyPr/>
                    <a:lstStyle/>
                    <a:p>
                      <a:r>
                        <a:rPr lang="pt-BR" dirty="0"/>
                        <a:t>Universidade Federal do Recôncavo da Bahia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id-ID" dirty="0"/>
                        <a:t>disebutkan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22 agustus 2013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11533"/>
                  </a:ext>
                </a:extLst>
              </a:tr>
              <a:tr h="494779">
                <a:tc>
                  <a:txBody>
                    <a:bodyPr/>
                    <a:lstStyle/>
                    <a:p>
                      <a:r>
                        <a:rPr lang="en-ID" dirty="0"/>
                        <a:t> </a:t>
                      </a:r>
                      <a:r>
                        <a:rPr lang="en-ID" dirty="0" err="1"/>
                        <a:t>Universidade</a:t>
                      </a:r>
                      <a:r>
                        <a:rPr lang="en-ID" dirty="0"/>
                        <a:t> Federal da Bahia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 Januari 2012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1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74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AFA08-C362-41E0-950E-8FBF37FA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4953" y="1080923"/>
            <a:ext cx="7214981" cy="3327690"/>
          </a:xfrm>
        </p:spPr>
        <p:txBody>
          <a:bodyPr/>
          <a:lstStyle/>
          <a:p>
            <a:pPr marL="101600" indent="0">
              <a:buNone/>
            </a:pPr>
            <a:endParaRPr lang="en-ID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39AF-C083-4D90-A93E-7CFD1A4613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A25CD07-3682-444A-B8FF-E6B12965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35609"/>
              </p:ext>
            </p:extLst>
          </p:nvPr>
        </p:nvGraphicFramePr>
        <p:xfrm>
          <a:off x="1155940" y="1080923"/>
          <a:ext cx="6040184" cy="3139440"/>
        </p:xfrm>
        <a:graphic>
          <a:graphicData uri="http://schemas.openxmlformats.org/drawingml/2006/table">
            <a:tbl>
              <a:tblPr firstRow="1" bandRow="1">
                <a:tableStyleId>{19DB5B57-96B9-4DA1-A2B2-4C92ABF84C92}</a:tableStyleId>
              </a:tblPr>
              <a:tblGrid>
                <a:gridCol w="1408584">
                  <a:extLst>
                    <a:ext uri="{9D8B030D-6E8A-4147-A177-3AD203B41FA5}">
                      <a16:colId xmlns:a16="http://schemas.microsoft.com/office/drawing/2014/main" val="3266327788"/>
                    </a:ext>
                  </a:extLst>
                </a:gridCol>
                <a:gridCol w="2553579">
                  <a:extLst>
                    <a:ext uri="{9D8B030D-6E8A-4147-A177-3AD203B41FA5}">
                      <a16:colId xmlns:a16="http://schemas.microsoft.com/office/drawing/2014/main" val="3139885385"/>
                    </a:ext>
                  </a:extLst>
                </a:gridCol>
                <a:gridCol w="2078021">
                  <a:extLst>
                    <a:ext uri="{9D8B030D-6E8A-4147-A177-3AD203B41FA5}">
                      <a16:colId xmlns:a16="http://schemas.microsoft.com/office/drawing/2014/main" val="836114249"/>
                    </a:ext>
                  </a:extLst>
                </a:gridCol>
              </a:tblGrid>
              <a:tr h="418584">
                <a:tc>
                  <a:txBody>
                    <a:bodyPr/>
                    <a:lstStyle/>
                    <a:p>
                      <a:r>
                        <a:rPr lang="en-ID" dirty="0"/>
                        <a:t>  </a:t>
                      </a:r>
                      <a:r>
                        <a:rPr lang="pt-BR" dirty="0"/>
                        <a:t> Universidade Federal de Sergipe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 Januari 2012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1810"/>
                  </a:ext>
                </a:extLst>
              </a:tr>
              <a:tr h="494779">
                <a:tc>
                  <a:txBody>
                    <a:bodyPr/>
                    <a:lstStyle/>
                    <a:p>
                      <a:r>
                        <a:rPr lang="pt-BR" dirty="0"/>
                        <a:t> Universidade Federal de </a:t>
                      </a:r>
                      <a:r>
                        <a:rPr lang="id-ID" dirty="0"/>
                        <a:t>Pernambunco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25 Oktober 2013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75519"/>
                  </a:ext>
                </a:extLst>
              </a:tr>
              <a:tr h="494779">
                <a:tc>
                  <a:txBody>
                    <a:bodyPr/>
                    <a:lstStyle/>
                    <a:p>
                      <a:r>
                        <a:rPr lang="id-ID" dirty="0"/>
                        <a:t>Federal university of Parabaia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id-ID" dirty="0"/>
                        <a:t>disebutkan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 Februari 2014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11533"/>
                  </a:ext>
                </a:extLst>
              </a:tr>
              <a:tr h="494779">
                <a:tc>
                  <a:txBody>
                    <a:bodyPr/>
                    <a:lstStyle/>
                    <a:p>
                      <a:r>
                        <a:rPr lang="en-ID" dirty="0"/>
                        <a:t> Federal university </a:t>
                      </a:r>
                      <a:r>
                        <a:rPr lang="id-ID" dirty="0"/>
                        <a:t>of Rio Grande de Norte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23 Mret 2011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1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47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AFA08-C362-41E0-950E-8FBF37FA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4953" y="1080923"/>
            <a:ext cx="7214981" cy="3327690"/>
          </a:xfrm>
        </p:spPr>
        <p:txBody>
          <a:bodyPr/>
          <a:lstStyle/>
          <a:p>
            <a:pPr marL="101600" indent="0">
              <a:buNone/>
            </a:pPr>
            <a:endParaRPr lang="en-ID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39AF-C083-4D90-A93E-7CFD1A4613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A25CD07-3682-444A-B8FF-E6B12965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00875"/>
              </p:ext>
            </p:extLst>
          </p:nvPr>
        </p:nvGraphicFramePr>
        <p:xfrm>
          <a:off x="1155940" y="1080923"/>
          <a:ext cx="6040184" cy="2194560"/>
        </p:xfrm>
        <a:graphic>
          <a:graphicData uri="http://schemas.openxmlformats.org/drawingml/2006/table">
            <a:tbl>
              <a:tblPr firstRow="1" bandRow="1">
                <a:tableStyleId>{19DB5B57-96B9-4DA1-A2B2-4C92ABF84C92}</a:tableStyleId>
              </a:tblPr>
              <a:tblGrid>
                <a:gridCol w="1408584">
                  <a:extLst>
                    <a:ext uri="{9D8B030D-6E8A-4147-A177-3AD203B41FA5}">
                      <a16:colId xmlns:a16="http://schemas.microsoft.com/office/drawing/2014/main" val="3266327788"/>
                    </a:ext>
                  </a:extLst>
                </a:gridCol>
                <a:gridCol w="2553579">
                  <a:extLst>
                    <a:ext uri="{9D8B030D-6E8A-4147-A177-3AD203B41FA5}">
                      <a16:colId xmlns:a16="http://schemas.microsoft.com/office/drawing/2014/main" val="3139885385"/>
                    </a:ext>
                  </a:extLst>
                </a:gridCol>
                <a:gridCol w="2078021">
                  <a:extLst>
                    <a:ext uri="{9D8B030D-6E8A-4147-A177-3AD203B41FA5}">
                      <a16:colId xmlns:a16="http://schemas.microsoft.com/office/drawing/2014/main" val="836114249"/>
                    </a:ext>
                  </a:extLst>
                </a:gridCol>
              </a:tblGrid>
              <a:tr h="418584">
                <a:tc>
                  <a:txBody>
                    <a:bodyPr/>
                    <a:lstStyle/>
                    <a:p>
                      <a:r>
                        <a:rPr lang="en-ID" dirty="0" err="1"/>
                        <a:t>Universidade</a:t>
                      </a:r>
                      <a:r>
                        <a:rPr lang="en-ID" dirty="0"/>
                        <a:t> Federal do </a:t>
                      </a:r>
                      <a:r>
                        <a:rPr lang="en-ID" dirty="0" err="1"/>
                        <a:t>Ceará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17 september 2014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1810"/>
                  </a:ext>
                </a:extLst>
              </a:tr>
              <a:tr h="494779">
                <a:tc>
                  <a:txBody>
                    <a:bodyPr/>
                    <a:lstStyle/>
                    <a:p>
                      <a:r>
                        <a:rPr lang="pt-BR" dirty="0"/>
                        <a:t> </a:t>
                      </a:r>
                      <a:r>
                        <a:rPr lang="id-ID" dirty="0"/>
                        <a:t>Universidade Federal do Maranhao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25 April 2012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75519"/>
                  </a:ext>
                </a:extLst>
              </a:tr>
              <a:tr h="494779">
                <a:tc>
                  <a:txBody>
                    <a:bodyPr/>
                    <a:lstStyle/>
                    <a:p>
                      <a:r>
                        <a:rPr lang="id-ID" dirty="0"/>
                        <a:t>Federal University of Para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dirty="0" err="1"/>
                        <a:t>Tidak</a:t>
                      </a:r>
                      <a:r>
                        <a:rPr lang="id-ID" dirty="0"/>
                        <a:t> </a:t>
                      </a:r>
                      <a:r>
                        <a:rPr lang="en-ID" dirty="0" err="1"/>
                        <a:t>terdefinisi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eksplis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 oktober 2012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1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71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975310" y="945038"/>
            <a:ext cx="71541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Anggota Kelompok </a:t>
            </a:r>
            <a:endParaRPr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994975" y="1524825"/>
            <a:ext cx="6035090" cy="26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D" sz="1800" b="1" dirty="0" err="1"/>
              <a:t>Risna</a:t>
            </a:r>
            <a:r>
              <a:rPr lang="en-ID" sz="1800" b="1" dirty="0"/>
              <a:t> </a:t>
            </a:r>
            <a:r>
              <a:rPr lang="en-ID" sz="1800" b="1" dirty="0" err="1"/>
              <a:t>Yulianti</a:t>
            </a:r>
            <a:r>
              <a:rPr lang="id-ID" sz="1800" b="1" dirty="0"/>
              <a:t>	          </a:t>
            </a:r>
            <a:r>
              <a:rPr lang="en-ID" sz="1800" b="1" dirty="0"/>
              <a:t> (071911633008)</a:t>
            </a:r>
            <a:endParaRPr lang="id-ID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d-ID" sz="1800" b="1" dirty="0"/>
              <a:t>Devana Fernanda Melinia (071911633029)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d-ID" sz="1800" b="1" dirty="0"/>
              <a:t>Priya Devi Fatmawati       (071911633051)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d-ID" sz="1800" b="1" dirty="0"/>
              <a:t>Alfito Nur Arafah 	           (071911633054)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d-ID" sz="1800" b="1" dirty="0"/>
              <a:t>Yosi Purwanti	           (071911633073)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id-ID" sz="1800" b="1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id-ID" sz="1800" b="1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id-ID" sz="1800" b="1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sz="18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 idx="4294967295"/>
          </p:nvPr>
        </p:nvSpPr>
        <p:spPr>
          <a:xfrm>
            <a:off x="940350" y="2153362"/>
            <a:ext cx="3357300" cy="8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Kesimpulan</a:t>
            </a: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l="7106" t="33157" b="4911"/>
          <a:stretch/>
        </p:blipFill>
        <p:spPr>
          <a:xfrm>
            <a:off x="4574425" y="574500"/>
            <a:ext cx="3994426" cy="39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300" y="0"/>
            <a:ext cx="3182701" cy="23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ctrTitle" idx="4294967295"/>
          </p:nvPr>
        </p:nvSpPr>
        <p:spPr>
          <a:xfrm>
            <a:off x="1125592" y="1740066"/>
            <a:ext cx="7207500" cy="58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3"/>
                </a:solidFill>
              </a:rPr>
              <a:t>Thanks! Any questions?</a:t>
            </a:r>
            <a:endParaRPr sz="4400" dirty="0">
              <a:solidFill>
                <a:schemeClr val="accent3"/>
              </a:solidFill>
            </a:endParaRPr>
          </a:p>
        </p:txBody>
      </p:sp>
      <p:sp>
        <p:nvSpPr>
          <p:cNvPr id="326" name="Google Shape;326;p35"/>
          <p:cNvSpPr txBox="1">
            <a:spLocks noGrp="1"/>
          </p:cNvSpPr>
          <p:nvPr>
            <p:ph type="subTitle" idx="4294967295"/>
          </p:nvPr>
        </p:nvSpPr>
        <p:spPr>
          <a:xfrm>
            <a:off x="968275" y="3711843"/>
            <a:ext cx="7207500" cy="40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</p:txBody>
      </p:sp>
      <p:sp>
        <p:nvSpPr>
          <p:cNvPr id="328" name="Google Shape;328;p35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Identitas</a:t>
            </a:r>
            <a:r>
              <a:rPr dirty="0"/>
              <a:t> </a:t>
            </a:r>
            <a:r>
              <a:rPr dirty="0" err="1"/>
              <a:t>Jurnal</a:t>
            </a:r>
            <a:endParaRPr dirty="0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994975" y="1524837"/>
            <a:ext cx="7154100" cy="28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id-ID" sz="1600" dirty="0"/>
              <a:t>Judul Jurnal :</a:t>
            </a:r>
            <a:r>
              <a:rPr lang="en-ID" sz="1600" dirty="0"/>
              <a:t>DIGITAL PRESERVATION POLICIES OF THE INSTITUTIONAL</a:t>
            </a:r>
            <a:r>
              <a:rPr lang="id-ID" sz="1600" dirty="0"/>
              <a:t> </a:t>
            </a:r>
            <a:r>
              <a:rPr lang="en-ID" sz="1600" dirty="0"/>
              <a:t>REPOSITORIES AT BRAZILIAN FEDERAL UNIVERSITIES</a:t>
            </a:r>
            <a:endParaRPr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⊳"/>
            </a:pPr>
            <a:r>
              <a:rPr lang="en-ID" sz="1600" dirty="0"/>
              <a:t>Volume : 35 No.2</a:t>
            </a:r>
            <a:endParaRPr lang="id-ID"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⊳"/>
            </a:pPr>
            <a:r>
              <a:rPr lang="en-ID" sz="1600" dirty="0" err="1"/>
              <a:t>Tahun</a:t>
            </a:r>
            <a:r>
              <a:rPr lang="en-ID" sz="1600" dirty="0"/>
              <a:t> : 2017</a:t>
            </a:r>
            <a:endParaRPr lang="id-ID"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⊳"/>
            </a:pPr>
            <a:r>
              <a:rPr lang="id-ID" sz="1600" dirty="0"/>
              <a:t>e-ISSN : 0264-0473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⊳"/>
            </a:pPr>
            <a:r>
              <a:rPr lang="id-ID" sz="1600" dirty="0"/>
              <a:t>DOI : 10.1108/EL-09-2015-0170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⊳"/>
            </a:pPr>
            <a:r>
              <a:rPr lang="pt-BR" sz="1600" dirty="0"/>
              <a:t>Authors : 1. Laerte Pereira da Silva Júnior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d-ID" sz="1600" dirty="0"/>
              <a:t>	      </a:t>
            </a:r>
            <a:r>
              <a:rPr lang="pt-BR" sz="1600" dirty="0"/>
              <a:t> 2. Maria Manuel Borges</a:t>
            </a:r>
            <a:endParaRPr lang="id-ID"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⊳"/>
            </a:pPr>
            <a:endParaRPr lang="id-ID"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⊳"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. </a:t>
            </a:r>
            <a:endParaRPr sz="1600"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ctrTitle"/>
          </p:nvPr>
        </p:nvSpPr>
        <p:spPr>
          <a:xfrm>
            <a:off x="1053969" y="2446448"/>
            <a:ext cx="6241500" cy="61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Latar Belakang Masalah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48B1-A9E1-41D4-9F78-011121FC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itu IR?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AD22A-D4E0-40F0-9128-2DB8BDFF4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4974" y="1524825"/>
            <a:ext cx="6870831" cy="2697600"/>
          </a:xfrm>
        </p:spPr>
        <p:txBody>
          <a:bodyPr/>
          <a:lstStyle/>
          <a:p>
            <a:pPr marL="101600" indent="0">
              <a:buNone/>
            </a:pPr>
            <a:r>
              <a:rPr lang="id-ID" dirty="0"/>
              <a:t>Institutional Respistory  tempat peyimpanan digital yang bergantung pada aspek politik, budaya, dan teknologi dan mencerminkan produksi intelektual organisasi untuk memastikan ketersediaan materi digital di seluruh dunia, mengumpulkan dan memelihara karya</a:t>
            </a:r>
          </a:p>
          <a:p>
            <a:r>
              <a:rPr lang="id-ID" dirty="0"/>
              <a:t>institusi.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4D615-6BBA-40AC-8169-CDE593D301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344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994975" y="1524825"/>
            <a:ext cx="3342600" cy="26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600" dirty="0" err="1"/>
              <a:t>Institusi</a:t>
            </a:r>
            <a:r>
              <a:rPr lang="en-ID" sz="1600" dirty="0"/>
              <a:t> yang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kegiatan</a:t>
            </a:r>
            <a:r>
              <a:rPr lang="en-ID" sz="1600" dirty="0"/>
              <a:t> </a:t>
            </a:r>
            <a:r>
              <a:rPr lang="en-ID" sz="1600" dirty="0" err="1"/>
              <a:t>repositori</a:t>
            </a:r>
            <a:r>
              <a:rPr lang="en-ID" sz="1600" dirty="0"/>
              <a:t> pada </a:t>
            </a:r>
            <a:r>
              <a:rPr lang="en-ID" sz="1600" dirty="0" err="1"/>
              <a:t>umumnya</a:t>
            </a:r>
            <a:r>
              <a:rPr lang="en-ID" sz="1600" dirty="0"/>
              <a:t> </a:t>
            </a:r>
            <a:r>
              <a:rPr lang="en-ID" sz="1600" dirty="0" err="1"/>
              <a:t>menganut</a:t>
            </a:r>
            <a:r>
              <a:rPr lang="en-ID" sz="1600" dirty="0"/>
              <a:t> </a:t>
            </a:r>
            <a:r>
              <a:rPr lang="en-ID" sz="1600" dirty="0" err="1"/>
              <a:t>prinsip</a:t>
            </a:r>
            <a:r>
              <a:rPr lang="id-ID" sz="1600" dirty="0"/>
              <a:t> </a:t>
            </a:r>
            <a:r>
              <a:rPr lang="en-ID" sz="1600" dirty="0"/>
              <a:t>open access (OA) dan </a:t>
            </a:r>
            <a:r>
              <a:rPr lang="en-ID" sz="1600" dirty="0" err="1"/>
              <a:t>mendaftarkannya</a:t>
            </a:r>
            <a:r>
              <a:rPr lang="en-ID" sz="1600" dirty="0"/>
              <a:t> pada Directory of Open Access Repositories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600" dirty="0"/>
              <a:t>(Open DOAR)</a:t>
            </a:r>
            <a:endParaRPr sz="1600"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2"/>
          </p:nvPr>
        </p:nvSpPr>
        <p:spPr>
          <a:xfrm>
            <a:off x="4806447" y="1524825"/>
            <a:ext cx="3342600" cy="26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dirty="0"/>
              <a:t>Saat universitas memiliki kegiatan IR seharusnya mereka melestarikan konten dalam jangka panjang</a:t>
            </a:r>
            <a:r>
              <a:rPr lang="en" dirty="0"/>
              <a:t>.</a:t>
            </a:r>
            <a:r>
              <a:rPr lang="id-ID" dirty="0"/>
              <a:t> Namun IR yang terdaftar di Brazil tidak memiliki kebijakan  pelestarian</a:t>
            </a:r>
            <a:endParaRPr dirty="0"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9177-02A2-462B-B878-BE193030F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Fokus Masalah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2FB56-DD53-47CD-992F-34C309684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234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994974" y="639097"/>
            <a:ext cx="6005593" cy="35201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ID" sz="1800" dirty="0" err="1"/>
              <a:t>Menguji</a:t>
            </a:r>
            <a:r>
              <a:rPr lang="en-ID" sz="1800" dirty="0"/>
              <a:t> </a:t>
            </a:r>
            <a:r>
              <a:rPr lang="en-ID" sz="1800" dirty="0" err="1"/>
              <a:t>implementasi</a:t>
            </a:r>
            <a:r>
              <a:rPr lang="en-ID" sz="1800" dirty="0"/>
              <a:t> </a:t>
            </a:r>
            <a:r>
              <a:rPr lang="en-ID" sz="1800" dirty="0" err="1"/>
              <a:t>kebijakan</a:t>
            </a:r>
            <a:r>
              <a:rPr lang="en-ID" sz="1800" dirty="0"/>
              <a:t> </a:t>
            </a:r>
            <a:r>
              <a:rPr lang="en-ID" sz="1800" dirty="0" err="1"/>
              <a:t>pelestarian</a:t>
            </a:r>
            <a:r>
              <a:rPr lang="en-ID" sz="1800" dirty="0"/>
              <a:t> digital di 26 IR </a:t>
            </a:r>
            <a:r>
              <a:rPr lang="id-ID" sz="1800" dirty="0"/>
              <a:t> </a:t>
            </a:r>
            <a:r>
              <a:rPr lang="en-ID" sz="1800" dirty="0"/>
              <a:t>Universitas Federal</a:t>
            </a:r>
            <a:r>
              <a:rPr lang="id-ID" sz="1800" dirty="0"/>
              <a:t> </a:t>
            </a:r>
            <a:r>
              <a:rPr lang="en-ID" sz="1800" dirty="0" err="1"/>
              <a:t>Brasil</a:t>
            </a:r>
            <a:r>
              <a:rPr lang="en-ID" sz="1800" dirty="0"/>
              <a:t> yang </a:t>
            </a:r>
            <a:r>
              <a:rPr lang="en-ID" sz="1800" dirty="0" err="1"/>
              <a:t>terdaftar</a:t>
            </a:r>
            <a:r>
              <a:rPr lang="en-ID" sz="1800" dirty="0"/>
              <a:t> di </a:t>
            </a:r>
            <a:r>
              <a:rPr lang="en-ID" sz="1800" dirty="0" err="1"/>
              <a:t>OpenDOAR</a:t>
            </a:r>
            <a:r>
              <a:rPr lang="en-ID" sz="1800" dirty="0"/>
              <a:t>, yang </a:t>
            </a:r>
            <a:r>
              <a:rPr lang="en-ID" sz="1800" dirty="0" err="1"/>
              <a:t>mewakili</a:t>
            </a:r>
            <a:r>
              <a:rPr lang="en-ID" sz="1800" dirty="0"/>
              <a:t> 68 </a:t>
            </a:r>
            <a:r>
              <a:rPr lang="en-ID" sz="1800" dirty="0" err="1"/>
              <a:t>persen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total (38)</a:t>
            </a:r>
            <a:r>
              <a:rPr lang="en-ID" sz="1800" dirty="0" err="1"/>
              <a:t>repositori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di </a:t>
            </a:r>
            <a:r>
              <a:rPr lang="en-ID" sz="1800" dirty="0" err="1"/>
              <a:t>Brasil</a:t>
            </a:r>
            <a:r>
              <a:rPr lang="en-ID" sz="1800" dirty="0"/>
              <a:t>.</a:t>
            </a:r>
            <a:endParaRPr lang="id-ID" sz="18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id-ID" sz="1800" dirty="0"/>
              <a:t>Membahas metodologi yang digunakan melibatkan verifikasi informasi yang tersedia di OpenDOAR dan di situs web IR.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id-ID" sz="18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sz="1800" dirty="0"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36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DB63-55C7-41CF-BE91-B2D62D4C3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Metodologi dan Teori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B703D-734E-4C14-9A2E-6359AB618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0960328"/>
      </p:ext>
    </p:extLst>
  </p:cSld>
  <p:clrMapOvr>
    <a:masterClrMapping/>
  </p:clrMapOvr>
</p:sld>
</file>

<file path=ppt/theme/theme1.xml><?xml version="1.0" encoding="utf-8"?>
<a:theme xmlns:a="http://schemas.openxmlformats.org/drawingml/2006/main" name="Helen template">
  <a:themeElements>
    <a:clrScheme name="Custom 347">
      <a:dk1>
        <a:srgbClr val="2C3C3D"/>
      </a:dk1>
      <a:lt1>
        <a:srgbClr val="FFFFFF"/>
      </a:lt1>
      <a:dk2>
        <a:srgbClr val="718183"/>
      </a:dk2>
      <a:lt2>
        <a:srgbClr val="E3EBE9"/>
      </a:lt2>
      <a:accent1>
        <a:srgbClr val="EE6A8D"/>
      </a:accent1>
      <a:accent2>
        <a:srgbClr val="FAC3B7"/>
      </a:accent2>
      <a:accent3>
        <a:srgbClr val="97C4C7"/>
      </a:accent3>
      <a:accent4>
        <a:srgbClr val="B7C457"/>
      </a:accent4>
      <a:accent5>
        <a:srgbClr val="F6D586"/>
      </a:accent5>
      <a:accent6>
        <a:srgbClr val="93783F"/>
      </a:accent6>
      <a:hlink>
        <a:srgbClr val="06697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746</Words>
  <Application>Microsoft Office PowerPoint</Application>
  <PresentationFormat>On-screen Show (16:9)</PresentationFormat>
  <Paragraphs>141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Bellota Text Light</vt:lpstr>
      <vt:lpstr>Parisienne</vt:lpstr>
      <vt:lpstr>Arial</vt:lpstr>
      <vt:lpstr>Vidaloka</vt:lpstr>
      <vt:lpstr>Helen template</vt:lpstr>
      <vt:lpstr>“DIGITAL PRESERVATION POLICIES OF THE INSTITUTIONAL REPOSITORIES AT BRAZILIAN FEDERAL UNIVERSITIES”  Review Jurnal Kelompok 3 </vt:lpstr>
      <vt:lpstr>Anggota Kelompok </vt:lpstr>
      <vt:lpstr>Identitas Jurnal</vt:lpstr>
      <vt:lpstr> Latar Belakang Masalah</vt:lpstr>
      <vt:lpstr>Apa itu IR?</vt:lpstr>
      <vt:lpstr>PowerPoint Presentation</vt:lpstr>
      <vt:lpstr>Fokus Masalah</vt:lpstr>
      <vt:lpstr>PowerPoint Presentation</vt:lpstr>
      <vt:lpstr>Metodologi dan Teori</vt:lpstr>
      <vt:lpstr>PowerPoint Presentation</vt:lpstr>
      <vt:lpstr>Analisis dan Hasil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Thanks!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“DIGITAL PRESERVATION POLICIES OF THE INSTITUTIONAL REPOSITORIES AT BRAZILIAN FEDERAL UNIVERSITIES”  Review Jurnal Kelompok 3</dc:title>
  <dc:creator>ACER</dc:creator>
  <cp:lastModifiedBy>ACER</cp:lastModifiedBy>
  <cp:revision>12</cp:revision>
  <dcterms:modified xsi:type="dcterms:W3CDTF">2020-09-23T01:48:35Z</dcterms:modified>
</cp:coreProperties>
</file>