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88599" autoAdjust="0"/>
  </p:normalViewPr>
  <p:slideViewPr>
    <p:cSldViewPr snapToGrid="0">
      <p:cViewPr varScale="1">
        <p:scale>
          <a:sx n="61" d="100"/>
          <a:sy n="61" d="100"/>
        </p:scale>
        <p:origin x="77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43771-C58D-47BE-A95C-59290A2EB36D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9B368-530A-438A-9DAD-13F09A89DB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168" y="17371"/>
            <a:ext cx="2406041" cy="11978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‹#›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‹#›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04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8000"/>
            <a:ext cx="7886700" cy="510649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/>
          <a:srcRect t="18900" b="24401"/>
          <a:stretch>
            <a:fillRect/>
          </a:stretch>
        </p:blipFill>
        <p:spPr>
          <a:xfrm>
            <a:off x="173618" y="1031493"/>
            <a:ext cx="8785284" cy="216024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‹#›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>
            <a:lvl1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libri (正文)"/>
              </a:defRPr>
            </a:lvl1pPr>
          </a:lstStyle>
          <a:p>
            <a:fld id="{6F463926-53FD-4ECB-B19C-E4EF13DB6407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88000"/>
            <a:ext cx="3886200" cy="510284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88000"/>
            <a:ext cx="3886200" cy="5102842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‹#›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77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7187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112380"/>
            <a:ext cx="3868340" cy="407728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7187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12380"/>
            <a:ext cx="3887391" cy="40772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‹#›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156" y="254"/>
            <a:ext cx="1032719" cy="1031239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‹#›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35825" y="6524625"/>
            <a:ext cx="1905000" cy="33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ea typeface="方正姚体" pitchFamily="2" charset="-122"/>
              </a:defRPr>
            </a:lvl1pPr>
            <a:lvl2pPr marL="742950" indent="-28575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2pPr>
            <a:lvl3pPr marL="11430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3pPr>
            <a:lvl4pPr marL="16002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4pPr>
            <a:lvl5pPr marL="2057400" indent="-228600" eaLnBrk="0" hangingPunct="0"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FF00"/>
                </a:solidFill>
                <a:latin typeface="Courier New" panose="02070309020205020404" pitchFamily="49" charset="0"/>
                <a:ea typeface="方正姚体" pitchFamily="2" charset="-122"/>
              </a:defRPr>
            </a:lvl9pPr>
          </a:lstStyle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‹#›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7" y="46550"/>
            <a:ext cx="1202417" cy="1200694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9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88000"/>
            <a:ext cx="7886700" cy="4929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63926-53FD-4ECB-B19C-E4EF13DB640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4800" dirty="0"/>
              <a:t>作业</a:t>
            </a:r>
            <a:r>
              <a:rPr lang="en-US" altLang="zh-CN" sz="4800" dirty="0"/>
              <a:t>: </a:t>
            </a:r>
            <a:r>
              <a:rPr lang="zh-CN" altLang="en-US" sz="4800" dirty="0"/>
              <a:t>面向对象程序设计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143000" y="3338802"/>
            <a:ext cx="6858000" cy="1655762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隶书" panose="02010509060101010101" pitchFamily="49" charset="-122"/>
              </a:rPr>
              <a:t>助教：</a:t>
            </a:r>
            <a:r>
              <a:rPr lang="zh-CN" altLang="en-US">
                <a:ea typeface="隶书" panose="02010509060101010101" pitchFamily="49" charset="-122"/>
              </a:rPr>
              <a:t>明鑫 </a:t>
            </a:r>
            <a:endParaRPr lang="en-US" altLang="zh-CN" dirty="0">
              <a:ea typeface="隶书" panose="02010509060101010101" pitchFamily="49" charset="-122"/>
            </a:endParaRPr>
          </a:p>
          <a:p>
            <a:r>
              <a:rPr lang="zh-CN" altLang="en-US" dirty="0">
                <a:ea typeface="隶书" panose="02010509060101010101" pitchFamily="49" charset="-122"/>
              </a:rPr>
              <a:t>邮箱：</a:t>
            </a:r>
            <a:r>
              <a:rPr lang="en-US" altLang="zh-CN" dirty="0">
                <a:ea typeface="隶书" panose="02010509060101010101" pitchFamily="49" charset="-122"/>
              </a:rPr>
              <a:t>1729406968@qq.com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6F463926-53FD-4ECB-B19C-E4EF13DB6407}" type="slidenum">
              <a:rPr lang="zh-CN" altLang="en-US" smtClean="0"/>
              <a:t>1</a:t>
            </a:fld>
            <a:endParaRPr lang="zh-CN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195" y="4115740"/>
            <a:ext cx="2530805" cy="2237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7999"/>
            <a:ext cx="7886700" cy="5336625"/>
          </a:xfrm>
        </p:spPr>
        <p:txBody>
          <a:bodyPr>
            <a:noAutofit/>
          </a:bodyPr>
          <a:lstStyle/>
          <a:p>
            <a:pPr marL="0" lv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en-US" altLang="zh-CN" sz="2600" dirty="0"/>
              <a:t>(1) </a:t>
            </a:r>
            <a:r>
              <a:rPr lang="zh-CN" altLang="zh-CN" sz="2600" dirty="0"/>
              <a:t>虚拟足球俱乐部球队的经纪人又新招了</a:t>
            </a:r>
            <a:r>
              <a:rPr lang="en-US" altLang="zh-CN" sz="2600" dirty="0"/>
              <a:t>5</a:t>
            </a:r>
            <a:r>
              <a:rPr lang="zh-CN" altLang="zh-CN" sz="2600" dirty="0"/>
              <a:t>名队员，他写了</a:t>
            </a:r>
            <a:r>
              <a:rPr lang="zh-CN" altLang="en-US" sz="2600" dirty="0"/>
              <a:t>一段</a:t>
            </a:r>
            <a:r>
              <a:rPr lang="zh-CN" altLang="zh-CN" sz="2600" dirty="0"/>
              <a:t>代码，为新队员建了一个数组，并输出数组的所有元素。</a:t>
            </a:r>
            <a:endParaRPr lang="en-GB" altLang="zh-CN" sz="2600" dirty="0"/>
          </a:p>
          <a:p>
            <a:pPr marL="0" lvl="0" indent="0" algn="just">
              <a:lnSpc>
                <a:spcPct val="90000"/>
              </a:lnSpc>
              <a:spcBef>
                <a:spcPts val="600"/>
              </a:spcBef>
              <a:buNone/>
            </a:pPr>
            <a:r>
              <a:rPr lang="zh-CN" altLang="zh-CN" sz="2600" dirty="0"/>
              <a:t>其中字符串是队员的名字，而数字则是队员的年龄。不过有个队员的名字他竟不记得了</a:t>
            </a:r>
            <a:r>
              <a:rPr lang="zh-CN" altLang="en-US" sz="2600" dirty="0"/>
              <a:t>！</a:t>
            </a:r>
            <a:r>
              <a:rPr lang="zh-CN" altLang="zh-CN" sz="2600" dirty="0"/>
              <a:t>他的名字只好用“</a:t>
            </a:r>
            <a:r>
              <a:rPr lang="en-US" altLang="zh-CN" sz="2600" dirty="0"/>
              <a:t>?</a:t>
            </a:r>
            <a:r>
              <a:rPr lang="zh-CN" altLang="zh-CN" sz="2600" dirty="0"/>
              <a:t>”表示，年龄为</a:t>
            </a:r>
            <a:r>
              <a:rPr lang="en-US" altLang="zh-CN" sz="2600" dirty="0"/>
              <a:t>0</a:t>
            </a:r>
            <a:r>
              <a:rPr lang="zh-CN" altLang="zh-CN" sz="2600" dirty="0"/>
              <a:t>。</a:t>
            </a:r>
            <a:endParaRPr lang="en-US" altLang="zh-CN" sz="2600" dirty="0"/>
          </a:p>
          <a:p>
            <a:pPr marL="0" lvl="0" indent="0">
              <a:lnSpc>
                <a:spcPct val="90000"/>
              </a:lnSpc>
              <a:spcBef>
                <a:spcPts val="600"/>
              </a:spcBef>
              <a:buNone/>
            </a:pPr>
            <a:endParaRPr lang="en-GB" altLang="zh-CN" sz="2600" dirty="0">
              <a:latin typeface="方正等线" panose="03000509000000000000" pitchFamily="65" charset="-122"/>
              <a:ea typeface="方正等线" panose="03000509000000000000" pitchFamily="65" charset="-122"/>
            </a:endParaRPr>
          </a:p>
          <a:p>
            <a:pPr marL="0" lv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zh-CN" altLang="zh-CN" sz="2600" dirty="0"/>
              <a:t>请你为“队员”这种对象定义一个类，使程序能编译通过。</a:t>
            </a:r>
            <a:endParaRPr lang="en-GB" altLang="zh-CN" sz="2600" dirty="0"/>
          </a:p>
          <a:p>
            <a:pPr marL="0" lvl="0" indent="0">
              <a:lnSpc>
                <a:spcPct val="90000"/>
              </a:lnSpc>
              <a:spcBef>
                <a:spcPts val="600"/>
              </a:spcBef>
              <a:buNone/>
            </a:pPr>
            <a:r>
              <a:rPr lang="zh-CN" altLang="en-US" sz="2600" b="1" dirty="0"/>
              <a:t>要求：</a:t>
            </a:r>
            <a:endParaRPr lang="en-US" altLang="zh-CN" sz="2600" b="1" dirty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zh-CN" altLang="zh-CN" sz="2600" dirty="0"/>
              <a:t>队员信息的输出格式自动</a:t>
            </a:r>
            <a:endParaRPr lang="en-US" altLang="zh-CN" sz="2600" dirty="0"/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zh-CN" altLang="zh-CN" sz="2600" dirty="0"/>
              <a:t>不得修改</a:t>
            </a:r>
            <a:r>
              <a:rPr lang="en-US" altLang="zh-CN" sz="2600" dirty="0"/>
              <a:t>main()</a:t>
            </a:r>
            <a:r>
              <a:rPr lang="zh-CN" altLang="zh-CN" sz="2600" dirty="0"/>
              <a:t>函数的代码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zh-CN" altLang="zh-CN" sz="2600" dirty="0"/>
              <a:t>每个队员的姓名和年龄都是常量</a:t>
            </a:r>
            <a:endParaRPr lang="zh-CN" alt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2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1836"/>
            <a:ext cx="7886700" cy="5106498"/>
          </a:xfrm>
          <a:ln w="1587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int main()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Member </a:t>
            </a:r>
            <a:r>
              <a:rPr lang="en-US" altLang="zh-CN" dirty="0" err="1"/>
              <a:t>newCommers</a:t>
            </a:r>
            <a:r>
              <a:rPr lang="en-US" altLang="zh-CN" dirty="0"/>
              <a:t>[5] = { Member("Zhang San", 22),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Member("Li Si", 19),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Member("Wang Wu", 18),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Member("Zhao Liu", 24) };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	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5;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{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newCommers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	return 0;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3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/>
              <a:t> (2) </a:t>
            </a:r>
            <a:r>
              <a:rPr lang="zh-CN" altLang="zh-CN" dirty="0"/>
              <a:t>经济人在</a:t>
            </a:r>
            <a:r>
              <a:rPr lang="en-US" altLang="zh-CN" dirty="0"/>
              <a:t>main()</a:t>
            </a:r>
            <a:r>
              <a:rPr lang="zh-CN" altLang="zh-CN" dirty="0"/>
              <a:t>函数中增加了下面的语句，想通过姓名的拼写来查询队员的年龄。请你继续他的工作，完成程序的其他部分。</a:t>
            </a:r>
            <a:endParaRPr lang="en-US" altLang="zh-CN" dirty="0"/>
          </a:p>
          <a:p>
            <a:pPr marL="0" indent="0" algn="just">
              <a:buNone/>
            </a:pPr>
            <a:r>
              <a:rPr lang="zh-CN" altLang="en-US" dirty="0"/>
              <a:t>（查询不到的可以自定输出并在文档中说明）</a:t>
            </a:r>
            <a:endParaRPr lang="en-US" altLang="zh-CN" dirty="0"/>
          </a:p>
          <a:p>
            <a:pPr marL="0" indent="0" algn="just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4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9666" y="3636620"/>
            <a:ext cx="7721031" cy="1938992"/>
          </a:xfrm>
          <a:prstGeom prst="rect">
            <a:avLst/>
          </a:prstGeom>
          <a:ln w="158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/>
              <a:t>string name[5] = { "Zhang San", "Li Si", "Wang Wu", "Zhao Liu", "Pin Yin" };</a:t>
            </a:r>
            <a:endParaRPr lang="zh-CN" altLang="zh-CN" sz="2000" dirty="0"/>
          </a:p>
          <a:p>
            <a:r>
              <a:rPr lang="en-US" altLang="zh-CN" sz="2000" dirty="0" err="1"/>
              <a:t>MemberList</a:t>
            </a:r>
            <a:r>
              <a:rPr lang="en-US" altLang="zh-CN" sz="2000" dirty="0"/>
              <a:t> list(</a:t>
            </a:r>
            <a:r>
              <a:rPr lang="en-US" altLang="zh-CN" sz="2000" dirty="0" err="1"/>
              <a:t>newCommers</a:t>
            </a:r>
            <a:r>
              <a:rPr lang="en-US" altLang="zh-CN" sz="2000" dirty="0"/>
              <a:t>, 5);</a:t>
            </a:r>
            <a:endParaRPr lang="zh-CN" altLang="zh-CN" sz="2000" dirty="0"/>
          </a:p>
          <a:p>
            <a:r>
              <a:rPr lang="en-US" altLang="zh-CN" sz="2000" dirty="0"/>
              <a:t>for 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5;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</a:t>
            </a:r>
          </a:p>
          <a:p>
            <a:r>
              <a:rPr lang="en-GB" altLang="zh-CN" sz="2000" dirty="0"/>
              <a:t>{</a:t>
            </a:r>
            <a:endParaRPr lang="zh-CN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list[name[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]]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r>
              <a:rPr lang="en-GB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CN" altLang="zh-CN" dirty="0"/>
              <a:t>在不改变</a:t>
            </a:r>
            <a:r>
              <a:rPr lang="en-US" altLang="zh-CN" dirty="0"/>
              <a:t>main()</a:t>
            </a:r>
            <a:r>
              <a:rPr lang="zh-CN" altLang="zh-CN" dirty="0"/>
              <a:t>函数的条件下补充代码，计算圆形、长方形、正方形的面积。要求程序输出结果为：</a:t>
            </a:r>
          </a:p>
          <a:p>
            <a:pPr marL="0" indent="0" algn="just">
              <a:buNone/>
            </a:pPr>
            <a:r>
              <a:rPr lang="en-US" altLang="zh-CN" dirty="0"/>
              <a:t>Area is 12.5664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Area is 12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Area is 25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Area is 16</a:t>
            </a:r>
            <a:endParaRPr lang="zh-CN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5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31836"/>
            <a:ext cx="7886700" cy="5106498"/>
          </a:xfrm>
          <a:ln w="15875"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int main(int </a:t>
            </a:r>
            <a:r>
              <a:rPr lang="en-US" altLang="zh-CN" dirty="0" err="1"/>
              <a:t>argc</a:t>
            </a:r>
            <a:r>
              <a:rPr lang="en-US" altLang="zh-CN" dirty="0"/>
              <a:t>, char **</a:t>
            </a:r>
            <a:r>
              <a:rPr lang="en-US" altLang="zh-CN" dirty="0" err="1"/>
              <a:t>argv</a:t>
            </a:r>
            <a:r>
              <a:rPr lang="en-US" altLang="zh-CN" dirty="0"/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Shape * shapes[4];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Circle circle(2.0);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Rectangle rectangle(3.0, 4.0);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Square square1(5.0);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Square square2(4.0);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 	shapes[0] = &amp;circle; 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shapes[1] = &amp;rectangle; 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shapes[2] = &amp;square1;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shapes[3] = &amp;square2;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for (int k = 0; k&lt;4; k++) {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"Area is " &lt;&lt; shapes[k]-&gt;</a:t>
            </a:r>
            <a:r>
              <a:rPr lang="en-US" altLang="zh-CN" dirty="0" err="1"/>
              <a:t>getarea</a:t>
            </a:r>
            <a:r>
              <a:rPr lang="en-US" altLang="zh-CN" dirty="0"/>
              <a:t>()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}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	return 0;</a:t>
            </a:r>
            <a:endParaRPr lang="zh-CN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}</a:t>
            </a:r>
            <a:endParaRPr lang="zh-CN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zh-CN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6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CN" altLang="zh-CN" dirty="0"/>
              <a:t>添加一个模板函数</a:t>
            </a:r>
            <a:r>
              <a:rPr lang="en-US" altLang="zh-CN" dirty="0"/>
              <a:t>Max</a:t>
            </a:r>
            <a:r>
              <a:rPr lang="zh-CN" altLang="zh-CN" dirty="0"/>
              <a:t>，使得程序能够返回正确的结果。要求不改变</a:t>
            </a:r>
            <a:r>
              <a:rPr lang="en-US" altLang="zh-CN" dirty="0"/>
              <a:t>main()</a:t>
            </a:r>
            <a:r>
              <a:rPr lang="zh-CN" altLang="zh-CN" dirty="0"/>
              <a:t>函数。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7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7999"/>
            <a:ext cx="7886700" cy="5428557"/>
          </a:xfrm>
          <a:ln w="15875"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int main()</a:t>
            </a:r>
            <a:endParaRPr lang="zh-CN" altLang="zh-CN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{</a:t>
            </a:r>
            <a:endParaRPr lang="zh-CN" altLang="zh-CN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	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1;</a:t>
            </a:r>
            <a:endParaRPr lang="zh-CN" altLang="zh-CN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	int j = 2;</a:t>
            </a:r>
            <a:endParaRPr lang="zh-CN" altLang="zh-CN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"Max(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j): " &lt;&lt; Max(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 j)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	double f1 = 11.1;</a:t>
            </a:r>
            <a:endParaRPr lang="zh-CN" altLang="zh-CN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	double f2 = 22.2;</a:t>
            </a:r>
            <a:endParaRPr lang="zh-CN" altLang="zh-CN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"Max(f1, f2): " &lt;&lt; Max(f1, f2)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 </a:t>
            </a:r>
            <a:endParaRPr lang="zh-CN" altLang="zh-CN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	string s1 = "AAAAA";</a:t>
            </a:r>
            <a:endParaRPr lang="zh-CN" altLang="zh-CN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	string s2 = "BBBBB";</a:t>
            </a:r>
            <a:endParaRPr lang="zh-CN" altLang="zh-CN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"Max(s1, s2): " &lt;&lt; Max(s1, s2)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zh-CN" altLang="zh-CN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	return 0;</a:t>
            </a:r>
            <a:endParaRPr lang="zh-CN" altLang="zh-CN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8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小作业提醒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dirty="0"/>
              <a:t>作业提交</a:t>
            </a:r>
            <a:r>
              <a:rPr lang="zh-CN" altLang="en-US" dirty="0"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压缩成一个文件</a:t>
            </a:r>
            <a:endParaRPr lang="zh-CN" altLang="en-US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zh-CN" dirty="0"/>
              <a:t>该文件含有的内容</a:t>
            </a:r>
          </a:p>
          <a:p>
            <a:pPr lvl="2">
              <a:lnSpc>
                <a:spcPct val="90000"/>
              </a:lnSpc>
            </a:pPr>
            <a:r>
              <a:rPr lang="zh-CN" altLang="zh-CN" dirty="0"/>
              <a:t>源程序</a:t>
            </a:r>
            <a:r>
              <a:rPr lang="zh-CN" altLang="en-US" dirty="0"/>
              <a:t>、工程文件等</a:t>
            </a:r>
            <a:endParaRPr lang="en-US" altLang="zh-CN" dirty="0"/>
          </a:p>
          <a:p>
            <a:pPr lvl="3"/>
            <a:r>
              <a:rPr lang="zh-CN" altLang="en-US" dirty="0"/>
              <a:t>保证能运行</a:t>
            </a:r>
            <a:endParaRPr lang="zh-CN" altLang="zh-CN" dirty="0"/>
          </a:p>
          <a:p>
            <a:pPr lvl="2">
              <a:lnSpc>
                <a:spcPct val="90000"/>
              </a:lnSpc>
            </a:pPr>
            <a:r>
              <a:rPr lang="zh-CN" altLang="zh-CN" dirty="0">
                <a:solidFill>
                  <a:schemeClr val="accent2"/>
                </a:solidFill>
              </a:rPr>
              <a:t>文档: </a:t>
            </a:r>
            <a:endParaRPr lang="en-US" altLang="zh-CN" dirty="0">
              <a:solidFill>
                <a:schemeClr val="accent2"/>
              </a:solidFill>
            </a:endParaRPr>
          </a:p>
          <a:p>
            <a:pPr lvl="3"/>
            <a:r>
              <a:rPr lang="zh-CN" altLang="zh-CN" dirty="0"/>
              <a:t>如何</a:t>
            </a:r>
            <a:r>
              <a:rPr lang="zh-CN" altLang="en-US" dirty="0"/>
              <a:t>编译</a:t>
            </a:r>
            <a:r>
              <a:rPr lang="zh-CN" altLang="zh-CN" dirty="0"/>
              <a:t>运行、</a:t>
            </a:r>
            <a:r>
              <a:rPr lang="zh-CN" altLang="en-US" dirty="0">
                <a:solidFill>
                  <a:schemeClr val="accent2"/>
                </a:solidFill>
              </a:rPr>
              <a:t>程序运行的</a:t>
            </a:r>
            <a:r>
              <a:rPr lang="zh-CN" altLang="zh-CN" dirty="0">
                <a:solidFill>
                  <a:schemeClr val="accent2"/>
                </a:solidFill>
              </a:rPr>
              <a:t>结果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dirty="0"/>
              <a:t>独立完成作业 </a:t>
            </a:r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chemeClr val="accent2"/>
                </a:solidFill>
              </a:rPr>
              <a:t>抄袭</a:t>
            </a:r>
            <a:r>
              <a:rPr lang="zh-CN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0分</a:t>
            </a:r>
            <a:endParaRPr lang="zh-CN" altLang="zh-CN" dirty="0"/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chemeClr val="accent2"/>
                </a:solidFill>
              </a:rPr>
              <a:t>非常相似的作业</a:t>
            </a:r>
            <a:r>
              <a:rPr lang="zh-CN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低分</a:t>
            </a:r>
            <a:r>
              <a:rPr lang="zh-CN" altLang="en-US" dirty="0">
                <a:solidFill>
                  <a:schemeClr val="accent2"/>
                </a:solidFill>
              </a:rPr>
              <a:t>，不超过</a:t>
            </a:r>
            <a:r>
              <a:rPr lang="en-US" altLang="zh-CN" dirty="0">
                <a:solidFill>
                  <a:schemeClr val="accent2"/>
                </a:solidFill>
              </a:rPr>
              <a:t>30%</a:t>
            </a:r>
            <a:endParaRPr lang="zh-CN" altLang="zh-CN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zh-CN" dirty="0"/>
              <a:t>严格交作业的时间</a:t>
            </a:r>
          </a:p>
          <a:p>
            <a:pPr lvl="1">
              <a:lnSpc>
                <a:spcPct val="90000"/>
              </a:lnSpc>
            </a:pPr>
            <a:r>
              <a:rPr lang="zh-CN" altLang="zh-CN" dirty="0">
                <a:solidFill>
                  <a:schemeClr val="accent2"/>
                </a:solidFill>
              </a:rPr>
              <a:t>迟交</a:t>
            </a:r>
            <a:r>
              <a:rPr lang="zh-CN" altLang="en-US" dirty="0">
                <a:solidFill>
                  <a:schemeClr val="accent2"/>
                </a:solidFill>
                <a:sym typeface="Wingdings" panose="05000000000000000000" pitchFamily="2" charset="2"/>
              </a:rPr>
              <a:t></a:t>
            </a:r>
            <a:r>
              <a:rPr lang="zh-CN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酌情扣分（</a:t>
            </a:r>
            <a:r>
              <a:rPr lang="en-US" altLang="zh-CN" dirty="0">
                <a:solidFill>
                  <a:schemeClr val="accent2"/>
                </a:solidFill>
              </a:rPr>
              <a:t>10%/</a:t>
            </a:r>
            <a:r>
              <a:rPr lang="zh-CN" altLang="en-US" dirty="0">
                <a:solidFill>
                  <a:schemeClr val="accent2"/>
                </a:solidFill>
              </a:rPr>
              <a:t>天）</a:t>
            </a:r>
            <a:r>
              <a:rPr lang="zh-CN" altLang="zh-CN" dirty="0"/>
              <a:t>        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hangingPunct="1"/>
            <a:fld id="{7BA3BC7E-BC74-4C74-B96C-83D543F716C6}" type="slidenum">
              <a:rPr lang="en-US" altLang="zh-CN" sz="1400" smtClean="0">
                <a:latin typeface="Calibri (正文)"/>
                <a:ea typeface="宋体" panose="02010600030101010101" charset="-122"/>
              </a:rPr>
              <a:t>9</a:t>
            </a:fld>
            <a:endParaRPr lang="en-US" altLang="zh-CN" sz="1400" dirty="0">
              <a:latin typeface="Calibri (正文)"/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711</Words>
  <Application>Microsoft Office PowerPoint</Application>
  <PresentationFormat>全屏显示(4:3)</PresentationFormat>
  <Paragraphs>97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Calibri (正文)</vt:lpstr>
      <vt:lpstr>方正等线</vt:lpstr>
      <vt:lpstr>隶书</vt:lpstr>
      <vt:lpstr>Arial</vt:lpstr>
      <vt:lpstr>Calibri</vt:lpstr>
      <vt:lpstr>Calibri Light</vt:lpstr>
      <vt:lpstr>Courier New</vt:lpstr>
      <vt:lpstr>Wingdings</vt:lpstr>
      <vt:lpstr>Office 主题</vt:lpstr>
      <vt:lpstr>作业: 面向对象程序设计</vt:lpstr>
      <vt:lpstr>第1题</vt:lpstr>
      <vt:lpstr>代码</vt:lpstr>
      <vt:lpstr>第1题</vt:lpstr>
      <vt:lpstr>第2题</vt:lpstr>
      <vt:lpstr>代码</vt:lpstr>
      <vt:lpstr>第3题</vt:lpstr>
      <vt:lpstr>代码</vt:lpstr>
      <vt:lpstr>小作业提醒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Shixia Liu</dc:creator>
  <cp:lastModifiedBy>mingxin taylor</cp:lastModifiedBy>
  <cp:revision>137</cp:revision>
  <dcterms:created xsi:type="dcterms:W3CDTF">2022-08-22T07:41:42Z</dcterms:created>
  <dcterms:modified xsi:type="dcterms:W3CDTF">2025-06-23T00:03:56Z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