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63" r:id="rId6"/>
    <p:sldId id="26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8599" autoAdjust="0"/>
  </p:normalViewPr>
  <p:slideViewPr>
    <p:cSldViewPr snapToGrid="0">
      <p:cViewPr varScale="1">
        <p:scale>
          <a:sx n="61" d="100"/>
          <a:sy n="61" d="100"/>
        </p:scale>
        <p:origin x="77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43771-C58D-47BE-A95C-59290A2EB36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B368-530A-438A-9DAD-13F09A89DB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68" y="17371"/>
            <a:ext cx="2406041" cy="11978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4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7886700" cy="510649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t="18900" b="24401"/>
          <a:stretch>
            <a:fillRect/>
          </a:stretch>
        </p:blipFill>
        <p:spPr>
          <a:xfrm>
            <a:off x="173618" y="1031493"/>
            <a:ext cx="8785284" cy="21602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</a:defRPr>
            </a:lvl1pPr>
          </a:lstStyle>
          <a:p>
            <a:fld id="{6F463926-53FD-4ECB-B19C-E4EF13DB6407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187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2380"/>
            <a:ext cx="3868340" cy="407728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187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2380"/>
            <a:ext cx="3887391" cy="4077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8000"/>
            <a:ext cx="7886700" cy="49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4800" dirty="0"/>
              <a:t>作业</a:t>
            </a:r>
            <a:r>
              <a:rPr lang="en-US" altLang="zh-CN" sz="4800" dirty="0"/>
              <a:t>: C++</a:t>
            </a:r>
            <a:r>
              <a:rPr lang="zh-CN" altLang="en-US" sz="4800" dirty="0"/>
              <a:t>高质量编程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F463926-53FD-4ECB-B19C-E4EF13DB6407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640" y="4692373"/>
            <a:ext cx="2530805" cy="2237500"/>
          </a:xfrm>
          <a:prstGeom prst="rect">
            <a:avLst/>
          </a:prstGeom>
        </p:spPr>
      </p:pic>
      <p:sp>
        <p:nvSpPr>
          <p:cNvPr id="7" name="Subtitle 2"/>
          <p:cNvSpPr txBox="1"/>
          <p:nvPr/>
        </p:nvSpPr>
        <p:spPr>
          <a:xfrm>
            <a:off x="1143000" y="3338802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anose="02010509060101010101" pitchFamily="49" charset="-122"/>
              </a:rPr>
              <a:t>助教：</a:t>
            </a:r>
            <a:r>
              <a:rPr lang="zh-CN" altLang="en-US">
                <a:ea typeface="隶书" panose="02010509060101010101" pitchFamily="49" charset="-122"/>
              </a:rPr>
              <a:t>明鑫 </a:t>
            </a:r>
            <a:endParaRPr lang="en-US" altLang="zh-CN" dirty="0">
              <a:ea typeface="隶书" panose="02010509060101010101" pitchFamily="49" charset="-122"/>
            </a:endParaRPr>
          </a:p>
          <a:p>
            <a:r>
              <a:rPr lang="zh-CN" altLang="en-US" dirty="0">
                <a:ea typeface="隶书" panose="02010509060101010101" pitchFamily="49" charset="-122"/>
              </a:rPr>
              <a:t>邮箱：</a:t>
            </a:r>
            <a:r>
              <a:rPr lang="en-US" altLang="zh-CN" dirty="0">
                <a:ea typeface="隶书" panose="02010509060101010101" pitchFamily="49" charset="-122"/>
              </a:rPr>
              <a:t>1729406968@qq.com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题：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24</a:t>
            </a:r>
            <a:r>
              <a:rPr lang="zh-CN" altLang="en-US" dirty="0"/>
              <a:t>点是一种经典的益智游戏，它的具体玩法如下：</a:t>
            </a:r>
            <a:endParaRPr lang="en-US" altLang="zh-CN" dirty="0"/>
          </a:p>
          <a:p>
            <a:pPr marL="0" indent="0" algn="just">
              <a:buNone/>
            </a:pPr>
            <a:r>
              <a:rPr lang="zh-CN" altLang="en-US" dirty="0"/>
              <a:t>给玩家</a:t>
            </a:r>
            <a:r>
              <a:rPr lang="en-US" altLang="zh-CN" dirty="0"/>
              <a:t>4</a:t>
            </a:r>
            <a:r>
              <a:rPr lang="zh-CN" altLang="en-US" dirty="0"/>
              <a:t>张牌，每张牌的面值在</a:t>
            </a:r>
            <a:r>
              <a:rPr lang="en-US" altLang="zh-CN" dirty="0"/>
              <a:t>1~13</a:t>
            </a:r>
            <a:r>
              <a:rPr lang="zh-CN" altLang="en-US" dirty="0"/>
              <a:t>之间，允许其中有数值相同的牌。采用加减乘除四则运算，允许中间运算存在小数，并且可以使用括号，但每张牌只能使用一次，尝试构造一个表达式，使其运算结果为</a:t>
            </a:r>
            <a:r>
              <a:rPr lang="en-US" altLang="zh-CN" dirty="0"/>
              <a:t>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请你根据上述游戏规则构造一个玩</a:t>
            </a:r>
            <a:r>
              <a:rPr lang="en-US" altLang="zh-CN" dirty="0"/>
              <a:t>24</a:t>
            </a:r>
            <a:r>
              <a:rPr lang="zh-CN" altLang="en-US" dirty="0"/>
              <a:t>点的算法。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请在文档中简要分析使用的算法</a:t>
            </a:r>
            <a:r>
              <a:rPr lang="en-US" altLang="zh-CN" dirty="0"/>
              <a:t>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2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4830318" cy="5518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b="1" dirty="0"/>
              <a:t>【输入】 </a:t>
            </a:r>
          </a:p>
          <a:p>
            <a:pPr marL="0" indent="0" algn="just">
              <a:buNone/>
            </a:pPr>
            <a:r>
              <a:rPr lang="zh-CN" altLang="en-US" dirty="0"/>
              <a:t>占一行，一共四个数（</a:t>
            </a:r>
            <a:r>
              <a:rPr lang="en-US" altLang="zh-CN" dirty="0"/>
              <a:t>1~13</a:t>
            </a:r>
            <a:r>
              <a:rPr lang="zh-CN" altLang="en-US" dirty="0"/>
              <a:t>），按空格分隔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【输</a:t>
            </a:r>
            <a:r>
              <a:rPr lang="zh-CN" altLang="en-US" b="1" dirty="0"/>
              <a:t>出</a:t>
            </a:r>
            <a:r>
              <a:rPr lang="zh-CN" altLang="zh-CN" b="1" dirty="0"/>
              <a:t>】 </a:t>
            </a:r>
          </a:p>
          <a:p>
            <a:pPr marL="0" indent="0">
              <a:buNone/>
            </a:pPr>
            <a:r>
              <a:rPr lang="zh-CN" altLang="en-US" dirty="0"/>
              <a:t>若能得到运算结果为</a:t>
            </a:r>
            <a:r>
              <a:rPr lang="en-US" altLang="zh-CN" dirty="0"/>
              <a:t>24</a:t>
            </a:r>
            <a:r>
              <a:rPr lang="zh-CN" altLang="en-US" dirty="0"/>
              <a:t>，则输出所有能够得到</a:t>
            </a:r>
            <a:r>
              <a:rPr lang="en-US" altLang="zh-CN" dirty="0"/>
              <a:t>24</a:t>
            </a:r>
            <a:r>
              <a:rPr lang="zh-CN" altLang="en-US" dirty="0"/>
              <a:t>的运算表达式（格式如右侧输出样例所示，请注意括号的使用）；否则输出</a:t>
            </a:r>
            <a:r>
              <a:rPr lang="en-US" altLang="zh-CN" dirty="0"/>
              <a:t>no</a:t>
            </a:r>
            <a:r>
              <a:rPr lang="zh-CN" altLang="en-US" dirty="0"/>
              <a:t> 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算式间的输出顺序无要求，但不能重复输出完全一样的结果。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3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2302" y="1443213"/>
            <a:ext cx="14130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ym typeface="Wingdings" panose="05000000000000000000" pitchFamily="2" charset="2"/>
              </a:rPr>
              <a:t>【</a:t>
            </a:r>
            <a:r>
              <a:rPr lang="zh-CN" altLang="zh-CN" sz="1600" b="1" dirty="0"/>
              <a:t>输</a:t>
            </a:r>
            <a:r>
              <a:rPr lang="zh-CN" altLang="en-US" sz="1600" b="1" dirty="0"/>
              <a:t>出样例</a:t>
            </a:r>
            <a:r>
              <a:rPr lang="en-US" altLang="zh-CN" sz="1600" dirty="0">
                <a:sym typeface="Wingdings" panose="05000000000000000000" pitchFamily="2" charset="2"/>
              </a:rPr>
              <a:t>】</a:t>
            </a:r>
            <a:endParaRPr lang="en-GB" altLang="zh-CN" sz="1600" dirty="0"/>
          </a:p>
          <a:p>
            <a:r>
              <a:rPr lang="zh-CN" altLang="en-US" sz="1600" dirty="0"/>
              <a:t>((10+5)-3)*2</a:t>
            </a:r>
          </a:p>
          <a:p>
            <a:r>
              <a:rPr lang="zh-CN" altLang="en-US" sz="1600" dirty="0"/>
              <a:t>(10+(5-3))*2</a:t>
            </a:r>
          </a:p>
          <a:p>
            <a:r>
              <a:rPr lang="zh-CN" altLang="en-US" sz="1600" dirty="0"/>
              <a:t>(10-(3-5))*2</a:t>
            </a:r>
          </a:p>
          <a:p>
            <a:r>
              <a:rPr lang="zh-CN" altLang="en-US" sz="1600" dirty="0"/>
              <a:t>((10-3)+5)*2</a:t>
            </a:r>
          </a:p>
          <a:p>
            <a:r>
              <a:rPr lang="zh-CN" altLang="en-US" sz="1600" dirty="0"/>
              <a:t>(10+2)*(5-3)</a:t>
            </a:r>
          </a:p>
          <a:p>
            <a:r>
              <a:rPr lang="zh-CN" altLang="en-US" sz="1600" dirty="0"/>
              <a:t>((5+10)-3)*2</a:t>
            </a:r>
          </a:p>
          <a:p>
            <a:r>
              <a:rPr lang="zh-CN" altLang="en-US" sz="1600" dirty="0"/>
              <a:t>(5+(10-3))*2</a:t>
            </a:r>
          </a:p>
          <a:p>
            <a:r>
              <a:rPr lang="zh-CN" altLang="en-US" sz="1600" dirty="0"/>
              <a:t>(5-(3-10))*2</a:t>
            </a:r>
          </a:p>
          <a:p>
            <a:r>
              <a:rPr lang="zh-CN" altLang="en-US" sz="1600" dirty="0"/>
              <a:t>((5-3)+10)*2</a:t>
            </a:r>
          </a:p>
          <a:p>
            <a:r>
              <a:rPr lang="zh-CN" altLang="en-US" sz="1600" dirty="0"/>
              <a:t>(5-3)*(10+2)</a:t>
            </a:r>
          </a:p>
          <a:p>
            <a:r>
              <a:rPr lang="zh-CN" altLang="en-US" sz="1600" dirty="0"/>
              <a:t>(5-3)*(2+10)</a:t>
            </a:r>
          </a:p>
          <a:p>
            <a:r>
              <a:rPr lang="zh-CN" altLang="en-US" sz="1600" dirty="0"/>
              <a:t>(2+10)*(5-3)</a:t>
            </a:r>
          </a:p>
          <a:p>
            <a:r>
              <a:rPr lang="zh-CN" altLang="en-US" sz="1600" dirty="0"/>
              <a:t>2*((10+5)-3)</a:t>
            </a:r>
          </a:p>
          <a:p>
            <a:r>
              <a:rPr lang="zh-CN" altLang="en-US" sz="1600" dirty="0"/>
              <a:t>2*(10+(5-3))</a:t>
            </a:r>
          </a:p>
          <a:p>
            <a:r>
              <a:rPr lang="zh-CN" altLang="en-US" sz="1600" dirty="0"/>
              <a:t>2*(10-(3-5))</a:t>
            </a:r>
          </a:p>
          <a:p>
            <a:r>
              <a:rPr lang="zh-CN" altLang="en-US" sz="1600" dirty="0"/>
              <a:t>2*((10-3)+5)</a:t>
            </a:r>
          </a:p>
          <a:p>
            <a:r>
              <a:rPr lang="zh-CN" altLang="en-US" sz="1600" dirty="0"/>
              <a:t>2*((5+10)-3)</a:t>
            </a:r>
          </a:p>
          <a:p>
            <a:r>
              <a:rPr lang="zh-CN" altLang="en-US" sz="1600" dirty="0"/>
              <a:t>2*(5+(10-3))</a:t>
            </a:r>
          </a:p>
          <a:p>
            <a:r>
              <a:rPr lang="zh-CN" altLang="en-US" sz="1600" dirty="0"/>
              <a:t>2*(5-(3-10))</a:t>
            </a:r>
          </a:p>
          <a:p>
            <a:r>
              <a:rPr lang="zh-CN" altLang="en-US" sz="1600" dirty="0"/>
              <a:t>2*((5-3)+10)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26198" y="1443213"/>
            <a:ext cx="1476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/>
              <a:t>【输入</a:t>
            </a:r>
            <a:r>
              <a:rPr lang="zh-CN" altLang="en-US" sz="1600" b="1" dirty="0"/>
              <a:t>样例</a:t>
            </a:r>
            <a:r>
              <a:rPr lang="zh-CN" altLang="zh-CN" sz="1600" b="1" dirty="0"/>
              <a:t>】</a:t>
            </a:r>
            <a:endParaRPr lang="en-US" altLang="zh-CN" sz="1600" dirty="0"/>
          </a:p>
          <a:p>
            <a:r>
              <a:rPr lang="en-US" altLang="zh-CN" sz="1600" dirty="0"/>
              <a:t>2 3 5 10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题：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在上题的基础上进行拓展，用户可以输入</a:t>
            </a:r>
            <a:r>
              <a:rPr lang="en-US" altLang="zh-CN" dirty="0"/>
              <a:t>n</a:t>
            </a:r>
            <a:r>
              <a:rPr lang="zh-CN" altLang="en-US" dirty="0"/>
              <a:t>个数和目标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为了简化问题，将可使用的运算符限定于加号和乘号两种，且它们之间既没有优先级次序也不得使用括号（故计算总是按输入</a:t>
            </a:r>
            <a:r>
              <a:rPr lang="en-US" altLang="zh-CN" dirty="0"/>
              <a:t>n</a:t>
            </a:r>
            <a:r>
              <a:rPr lang="zh-CN" altLang="en-US" dirty="0"/>
              <a:t>个数的顺序及添加的运算符自左向右进行）。</a:t>
            </a: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一旦得不到目标</a:t>
            </a:r>
            <a:r>
              <a:rPr lang="en-US" altLang="zh-CN" dirty="0"/>
              <a:t>D</a:t>
            </a:r>
            <a:r>
              <a:rPr lang="zh-CN" altLang="en-US" dirty="0"/>
              <a:t>，我们希望知道一个能够通过这</a:t>
            </a:r>
            <a:r>
              <a:rPr lang="en-US" altLang="zh-CN" dirty="0"/>
              <a:t>n</a:t>
            </a:r>
            <a:r>
              <a:rPr lang="zh-CN" altLang="en-US" dirty="0"/>
              <a:t>个数得出的大于</a:t>
            </a:r>
            <a:r>
              <a:rPr lang="en-US" altLang="zh-CN" dirty="0"/>
              <a:t>D</a:t>
            </a:r>
            <a:r>
              <a:rPr lang="zh-CN" altLang="en-US" dirty="0"/>
              <a:t>的最小值。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请在文档中简要分析使用的算法</a:t>
            </a:r>
            <a:r>
              <a:rPr lang="en-US" altLang="zh-CN" dirty="0"/>
              <a:t>】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4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4153662" cy="49218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b="1" dirty="0"/>
              <a:t>【输入】 </a:t>
            </a:r>
          </a:p>
          <a:p>
            <a:pPr marL="0" indent="0" algn="just">
              <a:buNone/>
            </a:pPr>
            <a:r>
              <a:rPr lang="zh-CN" altLang="en-US" sz="2400" dirty="0"/>
              <a:t>第一行两个正整数 </a:t>
            </a:r>
            <a:r>
              <a:rPr lang="en-US" altLang="zh-CN" sz="2400" dirty="0"/>
              <a:t>N </a:t>
            </a:r>
            <a:r>
              <a:rPr lang="zh-CN" altLang="en-US" sz="2400" dirty="0"/>
              <a:t>和 </a:t>
            </a:r>
            <a:r>
              <a:rPr lang="en-US" altLang="zh-CN" sz="2400" dirty="0"/>
              <a:t>D</a:t>
            </a:r>
            <a:r>
              <a:rPr lang="zh-CN" altLang="en-US" sz="2400" dirty="0"/>
              <a:t>，分别表示数的个数和目标结果。第二行为 </a:t>
            </a:r>
            <a:r>
              <a:rPr lang="en-US" altLang="zh-CN" sz="2400" dirty="0"/>
              <a:t>N </a:t>
            </a:r>
            <a:r>
              <a:rPr lang="zh-CN" altLang="en-US" sz="2400" dirty="0"/>
              <a:t>个数字，以空格分隔。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b="1" dirty="0"/>
              <a:t>【输</a:t>
            </a:r>
            <a:r>
              <a:rPr lang="zh-CN" altLang="en-US" sz="2400" b="1" dirty="0"/>
              <a:t>出</a:t>
            </a:r>
            <a:r>
              <a:rPr lang="zh-CN" altLang="zh-CN" sz="2400" b="1" dirty="0"/>
              <a:t>】 </a:t>
            </a:r>
          </a:p>
          <a:p>
            <a:pPr marL="0" lvl="0" indent="0">
              <a:buNone/>
            </a:pPr>
            <a:r>
              <a:rPr lang="zh-CN" altLang="en-US" sz="2400" dirty="0"/>
              <a:t>若能得到</a:t>
            </a:r>
            <a:r>
              <a:rPr lang="en-US" altLang="zh-CN" sz="2400" dirty="0"/>
              <a:t>D</a:t>
            </a:r>
            <a:r>
              <a:rPr lang="zh-CN" altLang="en-US" sz="2400" dirty="0"/>
              <a:t>，则输出一个对应算式；否则输出</a:t>
            </a:r>
            <a:r>
              <a:rPr lang="en-US" altLang="zh-CN" sz="2400" dirty="0"/>
              <a:t>No</a:t>
            </a:r>
            <a:r>
              <a:rPr lang="zh-CN" altLang="en-US" sz="2400" dirty="0"/>
              <a:t>，以及大于</a:t>
            </a:r>
            <a:r>
              <a:rPr lang="en-US" altLang="zh-CN" sz="2400" dirty="0"/>
              <a:t>D</a:t>
            </a:r>
            <a:r>
              <a:rPr lang="zh-CN" altLang="en-US" sz="2400" dirty="0"/>
              <a:t>的最小值（最小值不存在则输出</a:t>
            </a:r>
            <a:r>
              <a:rPr lang="en-US" altLang="zh-CN" sz="2400" dirty="0"/>
              <a:t>-1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0" lvl="0" indent="0">
              <a:buNone/>
            </a:pPr>
            <a:endParaRPr lang="zh-CN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5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5125" y="1652378"/>
            <a:ext cx="2141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Wingdings" panose="05000000000000000000" pitchFamily="2" charset="2"/>
              </a:rPr>
              <a:t>【</a:t>
            </a:r>
            <a:r>
              <a:rPr lang="zh-CN" altLang="zh-CN" sz="1400" b="1" dirty="0"/>
              <a:t>输</a:t>
            </a:r>
            <a:r>
              <a:rPr lang="zh-CN" altLang="en-US" sz="1400" b="1" dirty="0"/>
              <a:t>出样例</a:t>
            </a:r>
            <a:r>
              <a:rPr lang="en-US" altLang="zh-CN" sz="1400" b="1" dirty="0"/>
              <a:t>1</a:t>
            </a:r>
            <a:r>
              <a:rPr lang="en-US" altLang="zh-CN" sz="1400" dirty="0">
                <a:sym typeface="Wingdings" panose="05000000000000000000" pitchFamily="2" charset="2"/>
              </a:rPr>
              <a:t>】</a:t>
            </a:r>
          </a:p>
          <a:p>
            <a:r>
              <a:rPr lang="en-US" altLang="zh-CN" sz="1400" dirty="0">
                <a:sym typeface="Wingdings" panose="05000000000000000000" pitchFamily="2" charset="2"/>
              </a:rPr>
              <a:t>34+12</a:t>
            </a:r>
            <a:r>
              <a:rPr lang="zh-CN" altLang="en-US" sz="1400" dirty="0">
                <a:sym typeface="Wingdings" panose="05000000000000000000" pitchFamily="2" charset="2"/>
              </a:rPr>
              <a:t>*</a:t>
            </a:r>
            <a:r>
              <a:rPr lang="en-US" altLang="zh-CN" sz="1400" dirty="0">
                <a:sym typeface="Wingdings" panose="05000000000000000000" pitchFamily="2" charset="2"/>
              </a:rPr>
              <a:t>5+5</a:t>
            </a:r>
            <a:endParaRPr lang="en-GB" altLang="zh-CN" sz="1400" dirty="0"/>
          </a:p>
        </p:txBody>
      </p:sp>
      <p:sp>
        <p:nvSpPr>
          <p:cNvPr id="7" name="Rectangle 6"/>
          <p:cNvSpPr/>
          <p:nvPr/>
        </p:nvSpPr>
        <p:spPr>
          <a:xfrm>
            <a:off x="5061663" y="1652378"/>
            <a:ext cx="2141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Wingdings" panose="05000000000000000000" pitchFamily="2" charset="2"/>
              </a:rPr>
              <a:t>【</a:t>
            </a:r>
            <a:r>
              <a:rPr lang="zh-CN" altLang="zh-CN" sz="1400" b="1" dirty="0"/>
              <a:t>输</a:t>
            </a:r>
            <a:r>
              <a:rPr lang="zh-CN" altLang="en-US" sz="1400" b="1" dirty="0"/>
              <a:t>入样例</a:t>
            </a:r>
            <a:r>
              <a:rPr lang="en-US" altLang="zh-CN" sz="1400" b="1" dirty="0"/>
              <a:t>1</a:t>
            </a:r>
            <a:r>
              <a:rPr lang="en-US" altLang="zh-CN" sz="1400" dirty="0">
                <a:sym typeface="Wingdings" panose="05000000000000000000" pitchFamily="2" charset="2"/>
              </a:rPr>
              <a:t>】</a:t>
            </a:r>
          </a:p>
          <a:p>
            <a:r>
              <a:rPr lang="en-US" altLang="zh-CN" sz="1400" dirty="0">
                <a:sym typeface="Wingdings" panose="05000000000000000000" pitchFamily="2" charset="2"/>
              </a:rPr>
              <a:t>4 235</a:t>
            </a:r>
          </a:p>
          <a:p>
            <a:r>
              <a:rPr lang="en-US" altLang="zh-CN" sz="1400" dirty="0">
                <a:sym typeface="Wingdings" panose="05000000000000000000" pitchFamily="2" charset="2"/>
              </a:rPr>
              <a:t>34 12 5 5</a:t>
            </a:r>
            <a:endParaRPr lang="en-GB" altLang="zh-CN" sz="1400" dirty="0"/>
          </a:p>
        </p:txBody>
      </p:sp>
      <p:sp>
        <p:nvSpPr>
          <p:cNvPr id="8" name="Rectangle 7"/>
          <p:cNvSpPr/>
          <p:nvPr/>
        </p:nvSpPr>
        <p:spPr>
          <a:xfrm>
            <a:off x="6775125" y="3549603"/>
            <a:ext cx="2141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Wingdings" panose="05000000000000000000" pitchFamily="2" charset="2"/>
              </a:rPr>
              <a:t>【</a:t>
            </a:r>
            <a:r>
              <a:rPr lang="zh-CN" altLang="zh-CN" sz="1400" b="1" dirty="0"/>
              <a:t>输</a:t>
            </a:r>
            <a:r>
              <a:rPr lang="zh-CN" altLang="en-US" sz="1400" b="1" dirty="0"/>
              <a:t>出样例</a:t>
            </a:r>
            <a:r>
              <a:rPr lang="en-US" altLang="zh-CN" sz="1400" b="1" dirty="0"/>
              <a:t>2</a:t>
            </a:r>
            <a:r>
              <a:rPr lang="en-US" altLang="zh-CN" sz="1400" dirty="0">
                <a:sym typeface="Wingdings" panose="05000000000000000000" pitchFamily="2" charset="2"/>
              </a:rPr>
              <a:t>】</a:t>
            </a:r>
          </a:p>
          <a:p>
            <a:r>
              <a:rPr lang="en-US" altLang="zh-CN" sz="1400" dirty="0">
                <a:sym typeface="Wingdings" panose="05000000000000000000" pitchFamily="2" charset="2"/>
              </a:rPr>
              <a:t>No</a:t>
            </a:r>
          </a:p>
          <a:p>
            <a:r>
              <a:rPr lang="en-US" altLang="zh-CN" sz="1400" dirty="0">
                <a:sym typeface="Wingdings" panose="05000000000000000000" pitchFamily="2" charset="2"/>
              </a:rPr>
              <a:t>729</a:t>
            </a:r>
            <a:endParaRPr lang="en-GB" altLang="zh-CN" sz="1400" dirty="0"/>
          </a:p>
        </p:txBody>
      </p:sp>
      <p:sp>
        <p:nvSpPr>
          <p:cNvPr id="9" name="Rectangle 8"/>
          <p:cNvSpPr/>
          <p:nvPr/>
        </p:nvSpPr>
        <p:spPr>
          <a:xfrm>
            <a:off x="5061663" y="3549603"/>
            <a:ext cx="2141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Wingdings" panose="05000000000000000000" pitchFamily="2" charset="2"/>
              </a:rPr>
              <a:t>【</a:t>
            </a:r>
            <a:r>
              <a:rPr lang="zh-CN" altLang="zh-CN" sz="1400" b="1" dirty="0"/>
              <a:t>输</a:t>
            </a:r>
            <a:r>
              <a:rPr lang="zh-CN" altLang="en-US" sz="1400" b="1" dirty="0"/>
              <a:t>入样例</a:t>
            </a:r>
            <a:r>
              <a:rPr lang="en-US" altLang="zh-CN" sz="1400" b="1" dirty="0"/>
              <a:t>2</a:t>
            </a:r>
            <a:r>
              <a:rPr lang="en-US" altLang="zh-CN" sz="1400" dirty="0">
                <a:sym typeface="Wingdings" panose="05000000000000000000" pitchFamily="2" charset="2"/>
              </a:rPr>
              <a:t>】</a:t>
            </a:r>
          </a:p>
          <a:p>
            <a:r>
              <a:rPr lang="en-US" altLang="zh-CN" sz="1400" dirty="0">
                <a:sym typeface="Wingdings" panose="05000000000000000000" pitchFamily="2" charset="2"/>
              </a:rPr>
              <a:t>3 600</a:t>
            </a:r>
          </a:p>
          <a:p>
            <a:r>
              <a:rPr lang="en-US" altLang="zh-CN" sz="1400" dirty="0">
                <a:sym typeface="Wingdings" panose="05000000000000000000" pitchFamily="2" charset="2"/>
              </a:rPr>
              <a:t>9 9 9</a:t>
            </a:r>
            <a:endParaRPr lang="en-GB" altLang="zh-CN" sz="1400" dirty="0"/>
          </a:p>
        </p:txBody>
      </p:sp>
      <p:sp>
        <p:nvSpPr>
          <p:cNvPr id="10" name="Rectangle 9"/>
          <p:cNvSpPr/>
          <p:nvPr/>
        </p:nvSpPr>
        <p:spPr>
          <a:xfrm>
            <a:off x="628650" y="5787559"/>
            <a:ext cx="4536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【</a:t>
            </a:r>
            <a:r>
              <a:rPr lang="zh-CN" altLang="en-US" sz="2400" b="1" dirty="0"/>
              <a:t>限制</a:t>
            </a:r>
            <a:r>
              <a:rPr lang="zh-CN" altLang="zh-CN" sz="2400" b="1" dirty="0"/>
              <a:t>】</a:t>
            </a:r>
            <a:r>
              <a:rPr lang="pt-BR" altLang="zh-CN" sz="2400" dirty="0"/>
              <a:t>1 ≤ N ≤ 24</a:t>
            </a:r>
            <a:r>
              <a:rPr lang="zh-CN" altLang="pt-BR" sz="2400" dirty="0"/>
              <a:t>，</a:t>
            </a:r>
            <a:r>
              <a:rPr lang="pt-BR" altLang="zh-CN" sz="2400" dirty="0"/>
              <a:t>1 ≤ D &lt; 2^60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小作业提醒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/>
              <a:t>作业提交</a:t>
            </a:r>
            <a:r>
              <a:rPr lang="zh-CN" altLang="en-US" dirty="0"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压缩成一个文件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zh-CN" dirty="0"/>
              <a:t>该文件含有的内容</a:t>
            </a:r>
          </a:p>
          <a:p>
            <a:pPr lvl="2">
              <a:lnSpc>
                <a:spcPct val="90000"/>
              </a:lnSpc>
            </a:pPr>
            <a:r>
              <a:rPr lang="zh-CN" altLang="zh-CN" dirty="0"/>
              <a:t>源程序</a:t>
            </a:r>
            <a:r>
              <a:rPr lang="zh-CN" altLang="en-US" dirty="0"/>
              <a:t>、工程文件等</a:t>
            </a:r>
            <a:endParaRPr lang="en-US" altLang="zh-CN" dirty="0"/>
          </a:p>
          <a:p>
            <a:pPr lvl="3"/>
            <a:r>
              <a:rPr lang="zh-CN" altLang="en-US" dirty="0"/>
              <a:t>保证能运行</a:t>
            </a:r>
            <a:endParaRPr lang="zh-CN" altLang="zh-CN" dirty="0"/>
          </a:p>
          <a:p>
            <a:pPr lvl="2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文档: </a:t>
            </a:r>
            <a:endParaRPr lang="en-US" altLang="zh-CN" dirty="0">
              <a:solidFill>
                <a:schemeClr val="accent2"/>
              </a:solidFill>
            </a:endParaRPr>
          </a:p>
          <a:p>
            <a:pPr lvl="3"/>
            <a:r>
              <a:rPr lang="zh-CN" altLang="zh-CN" dirty="0"/>
              <a:t>如何</a:t>
            </a:r>
            <a:r>
              <a:rPr lang="zh-CN" altLang="en-US" dirty="0"/>
              <a:t>编译</a:t>
            </a:r>
            <a:r>
              <a:rPr lang="zh-CN" altLang="zh-CN" dirty="0"/>
              <a:t>运行、</a:t>
            </a:r>
            <a:r>
              <a:rPr lang="zh-CN" altLang="en-US" dirty="0">
                <a:solidFill>
                  <a:schemeClr val="accent2"/>
                </a:solidFill>
              </a:rPr>
              <a:t>程序运行的</a:t>
            </a:r>
            <a:r>
              <a:rPr lang="zh-CN" altLang="zh-CN" dirty="0">
                <a:solidFill>
                  <a:schemeClr val="accent2"/>
                </a:solidFill>
              </a:rPr>
              <a:t>结果</a:t>
            </a:r>
            <a:r>
              <a:rPr lang="zh-CN" altLang="en-US" dirty="0">
                <a:solidFill>
                  <a:schemeClr val="accent2"/>
                </a:solidFill>
              </a:rPr>
              <a:t>及算法简要分析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/>
              <a:t>独立完成作业 </a:t>
            </a:r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抄袭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0分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非常相似的作业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低分</a:t>
            </a:r>
            <a:r>
              <a:rPr lang="zh-CN" altLang="en-US" dirty="0">
                <a:solidFill>
                  <a:schemeClr val="accent2"/>
                </a:solidFill>
              </a:rPr>
              <a:t>，不超过</a:t>
            </a:r>
            <a:r>
              <a:rPr lang="en-US" altLang="zh-CN" dirty="0">
                <a:solidFill>
                  <a:schemeClr val="accent2"/>
                </a:solidFill>
              </a:rPr>
              <a:t>30%</a:t>
            </a:r>
            <a:endParaRPr lang="zh-CN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/>
              <a:t>严格交作业的时间</a:t>
            </a:r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迟交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酌情扣分（</a:t>
            </a:r>
            <a:r>
              <a:rPr lang="en-US" altLang="zh-CN" dirty="0">
                <a:solidFill>
                  <a:schemeClr val="accent2"/>
                </a:solidFill>
              </a:rPr>
              <a:t>10%/</a:t>
            </a:r>
            <a:r>
              <a:rPr lang="zh-CN" altLang="en-US" dirty="0">
                <a:solidFill>
                  <a:schemeClr val="accent2"/>
                </a:solidFill>
              </a:rPr>
              <a:t>天）</a:t>
            </a:r>
            <a:r>
              <a:rPr lang="zh-CN" altLang="zh-CN" dirty="0"/>
              <a:t>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6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tsinghua-new</Template>
  <TotalTime>1</TotalTime>
  <Words>642</Words>
  <Application>Microsoft Office PowerPoint</Application>
  <PresentationFormat>全屏显示(4:3)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 (正文)</vt:lpstr>
      <vt:lpstr>隶书</vt:lpstr>
      <vt:lpstr>Arial</vt:lpstr>
      <vt:lpstr>Calibri</vt:lpstr>
      <vt:lpstr>Calibri Light</vt:lpstr>
      <vt:lpstr>Courier New</vt:lpstr>
      <vt:lpstr>Wingdings</vt:lpstr>
      <vt:lpstr>Office 主题</vt:lpstr>
      <vt:lpstr>作业: C++高质量编程</vt:lpstr>
      <vt:lpstr>第1题：</vt:lpstr>
      <vt:lpstr>要求</vt:lpstr>
      <vt:lpstr>第2题：</vt:lpstr>
      <vt:lpstr>要求</vt:lpstr>
      <vt:lpstr>小作业提醒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 Liu</dc:creator>
  <cp:lastModifiedBy>mingxin taylor</cp:lastModifiedBy>
  <cp:revision>171</cp:revision>
  <dcterms:created xsi:type="dcterms:W3CDTF">2022-08-22T07:42:16Z</dcterms:created>
  <dcterms:modified xsi:type="dcterms:W3CDTF">2025-06-23T00:04:09Z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