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4"/>
    <p:sldMasterId id="2147483700" r:id="rId5"/>
  </p:sldMasterIdLst>
  <p:notesMasterIdLst>
    <p:notesMasterId r:id="rId19"/>
  </p:notesMasterIdLst>
  <p:sldIdLst>
    <p:sldId id="257" r:id="rId6"/>
    <p:sldId id="300" r:id="rId7"/>
    <p:sldId id="301" r:id="rId8"/>
    <p:sldId id="313" r:id="rId9"/>
    <p:sldId id="303" r:id="rId10"/>
    <p:sldId id="308" r:id="rId11"/>
    <p:sldId id="304" r:id="rId12"/>
    <p:sldId id="305" r:id="rId13"/>
    <p:sldId id="306" r:id="rId14"/>
    <p:sldId id="314" r:id="rId15"/>
    <p:sldId id="309" r:id="rId16"/>
    <p:sldId id="315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orient="horz" pos="3634" userDrawn="1">
          <p15:clr>
            <a:srgbClr val="A4A3A4"/>
          </p15:clr>
        </p15:guide>
        <p15:guide id="8" pos="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D36"/>
    <a:srgbClr val="003088"/>
    <a:srgbClr val="F08900"/>
    <a:srgbClr val="FF6900"/>
    <a:srgbClr val="1E5DF8"/>
    <a:srgbClr val="626262"/>
    <a:srgbClr val="FFFFFF"/>
    <a:srgbClr val="00BED5"/>
    <a:srgbClr val="C13D33"/>
    <a:srgbClr val="BE2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/>
    <p:restoredTop sz="76395" autoAdjust="0"/>
  </p:normalViewPr>
  <p:slideViewPr>
    <p:cSldViewPr snapToGrid="0" snapToObjects="1">
      <p:cViewPr varScale="1">
        <p:scale>
          <a:sx n="88" d="100"/>
          <a:sy n="88" d="100"/>
        </p:scale>
        <p:origin x="618" y="84"/>
      </p:cViewPr>
      <p:guideLst>
        <p:guide orient="horz" pos="323"/>
        <p:guide pos="325"/>
        <p:guide orient="horz" pos="3974"/>
        <p:guide pos="7355"/>
        <p:guide pos="3840"/>
        <p:guide orient="horz" pos="867"/>
        <p:guide orient="horz" pos="3634"/>
        <p:guide pos="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48FE9A4A-3203-D544-A0F2-9B4A7A1B021E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C0F3BA1D-A00F-DB41-84DA-BE26C4853B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6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s92/mrf-openevr/blob/master/ip/openevr_event_timestamp/openevr_event_timestamp.srcs/sources_1/new/event_timestamp.vh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2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48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3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80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2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9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90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62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9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99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https://github.com/whs92/mrf-openevr/blob/master/ip/openevr_event_timestamp/openevr_event_timestamp.srcs/sources_1/new/event_timestamp.vhd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2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E69-592D-6D48-8D37-1AF709B0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34F9-FD31-954C-90A9-25364BF3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1E6B-7D41-F84E-B286-61EBCE05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29A8-E8C2-784C-9495-F0D437E9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39A4-CB11-B346-94E7-20D66FCA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39B2-85B2-8A4B-8008-EE871C7A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A1684-4147-4E4A-BE1D-647E280F6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061D-97DA-5D45-A717-D8A7EEF0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C7700-26C6-804B-9BEF-4E4886CE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442D-6AED-C347-A737-1092964E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360F0-A2C2-BC4E-AC8F-28FB5C10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D444D-2CB3-C84E-AFAB-6E3667305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CC5E-1493-D445-AD8B-A3A5697A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37B-4148-1847-B7D0-E506A8B4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8933-1B9F-6140-A9E4-6AC0E5BF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7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161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E69-592D-6D48-8D37-1AF709B0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34F9-FD31-954C-90A9-25364BF3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1E6B-7D41-F84E-B286-61EBCE05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29A8-E8C2-784C-9495-F0D437E9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39A4-CB11-B346-94E7-20D66FCA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70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F2C8-66D4-EF4A-AAFD-01BC50FA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9361-0DDC-EE4E-A740-F93892B3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F65C-3FCD-8B46-A28D-257FA8F2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163C-7F3C-9B44-A028-C4886506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796D-644C-B740-8C2E-356ECAB6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4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B58-4758-1C42-8DAA-2AAA3F98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7D025-4B39-8D45-811F-5B1E30D5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83CA-90A4-5E49-AA2C-3DCED63A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DED1-CD68-AC4C-ABC6-F8EEE29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3341-F52D-D14B-A417-6C66E51D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9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51C6-2D17-C14E-8DC1-418227C6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791E-6CBD-2747-86C9-A91E120F5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79C1-F68E-7E4B-B565-93EC951F8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866C6-99FF-2F4A-936E-613FC9D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DB7C-BDCE-D146-9584-809FFC25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1283-F062-2E4B-8DD8-A11DB53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61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CD01-DE9B-A849-A35D-9F761E7A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3394-3DB5-5A4C-965B-35CC3D1F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C87B7-015A-EE48-9BA2-392DACDC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97E02-FB0B-A048-9274-06CF1743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CF4DD-E248-C543-910E-BAFFB1883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73B90-35AD-3E43-B0CA-8BA2F2BB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E709E-0F2B-524A-BB14-376202A2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ED43-5180-C24B-8196-24914383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9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4D60-AC0C-044F-8925-BE12978C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0422E-D871-AC4C-A0FF-BA911179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61A44-CE7E-2E47-A2C7-EFD19C4D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8DBD8-7206-5A45-8701-1C5BFDD6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8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31B14-AAAA-D746-8A4F-C3E1BB0A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4D6A3-2EE2-B640-B0F3-7408BA95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CF3B5-8136-464C-B9CE-C289E9F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F2C8-66D4-EF4A-AAFD-01BC50FA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9361-0DDC-EE4E-A740-F93892B3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F65C-3FCD-8B46-A28D-257FA8F2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163C-7F3C-9B44-A028-C4886506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796D-644C-B740-8C2E-356ECAB6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9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D96A-43E5-A645-B273-977F074E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250C-BB32-7348-BE3C-383B51A8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973E-998F-6D41-9801-A30991298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CC00-44DF-1E48-95F7-E532F4C6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4893D-3FFC-6749-AD92-18B78F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3AAAD-3463-B142-AEB9-CFB5F3DC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19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AEEA-03B0-C845-83C2-A99DE7CF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810E-8148-AB45-8D0B-5492633BC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E66B3-4F01-3148-9B21-03E05C59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0305A-EC70-204D-A203-97127CF6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F6F2-688B-AC47-8BE3-B3918FD0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CE4F3-8FAC-C647-B187-2C765847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14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39B2-85B2-8A4B-8008-EE871C7A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A1684-4147-4E4A-BE1D-647E280F6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061D-97DA-5D45-A717-D8A7EEF0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C7700-26C6-804B-9BEF-4E4886CE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442D-6AED-C347-A737-1092964E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9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360F0-A2C2-BC4E-AC8F-28FB5C10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D444D-2CB3-C84E-AFAB-6E3667305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CC5E-1493-D445-AD8B-A3A5697A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37B-4148-1847-B7D0-E506A8B4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8933-1B9F-6140-A9E4-6AC0E5BF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6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228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067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5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B58-4758-1C42-8DAA-2AAA3F98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7D025-4B39-8D45-811F-5B1E30D5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83CA-90A4-5E49-AA2C-3DCED63A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DED1-CD68-AC4C-ABC6-F8EEE29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3341-F52D-D14B-A417-6C66E51D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51C6-2D17-C14E-8DC1-418227C6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791E-6CBD-2747-86C9-A91E120F5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79C1-F68E-7E4B-B565-93EC951F8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866C6-99FF-2F4A-936E-613FC9D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DB7C-BDCE-D146-9584-809FFC25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1283-F062-2E4B-8DD8-A11DB53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7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CD01-DE9B-A849-A35D-9F761E7A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3394-3DB5-5A4C-965B-35CC3D1F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C87B7-015A-EE48-9BA2-392DACDC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97E02-FB0B-A048-9274-06CF1743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CF4DD-E248-C543-910E-BAFFB1883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73B90-35AD-3E43-B0CA-8BA2F2BB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E709E-0F2B-524A-BB14-376202A2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ED43-5180-C24B-8196-24914383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4D60-AC0C-044F-8925-BE12978C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0422E-D871-AC4C-A0FF-BA911179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61A44-CE7E-2E47-A2C7-EFD19C4D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8DBD8-7206-5A45-8701-1C5BFDD6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31B14-AAAA-D746-8A4F-C3E1BB0A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4D6A3-2EE2-B640-B0F3-7408BA95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CF3B5-8136-464C-B9CE-C289E9F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5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D96A-43E5-A645-B273-977F074E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250C-BB32-7348-BE3C-383B51A8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973E-998F-6D41-9801-A30991298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CC00-44DF-1E48-95F7-E532F4C6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4893D-3FFC-6749-AD92-18B78F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3AAAD-3463-B142-AEB9-CFB5F3DC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AEEA-03B0-C845-83C2-A99DE7CF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810E-8148-AB45-8D0B-5492633BC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E66B3-4F01-3148-9B21-03E05C59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0305A-EC70-204D-A203-97127CF6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F6F2-688B-AC47-8BE3-B3918FD0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CE4F3-8FAC-C647-B187-2C765847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44EB6-27EE-0E47-84EB-753C79CA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E029-EB58-6B41-8EAC-704F548C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E693-13CD-E14F-A36D-9E3FC3ABC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4B2D-1B08-DB46-ACAA-271FBB735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CA95-5F3D-D940-BE0E-5DFB1103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733AA2-E8FC-2540-AA49-4AA124C76F2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40" y="5802305"/>
            <a:ext cx="2111379" cy="5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8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44EB6-27EE-0E47-84EB-753C79CA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E029-EB58-6B41-8EAC-704F548C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E693-13CD-E14F-A36D-9E3FC3ABC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68BC-1AD8-B640-8B1E-602BF307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4B2D-1B08-DB46-ACAA-271FBB735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CA95-5F3D-D940-BE0E-5DFB1103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8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waldemar.koprek@psi.c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.cox@stfc.ac.u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whs92/mrf-openev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ietari/mrf-openev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mrf.fi/pdf/workshop2017/Jukka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ietari/mrf-openevr/blob/master/vhdl/databuf_rx_dc.vh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EB0AE4-391E-6F41-84C6-D4EEDF519A31}"/>
              </a:ext>
            </a:extLst>
          </p:cNvPr>
          <p:cNvSpPr/>
          <p:nvPr/>
        </p:nvSpPr>
        <p:spPr>
          <a:xfrm>
            <a:off x="1255197" y="3951163"/>
            <a:ext cx="57456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Gryko &amp; Will Smith</a:t>
            </a:r>
          </a:p>
          <a:p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11/05/2020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1A9D8-A541-934F-8FC4-9439FCBF67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38" y="412403"/>
            <a:ext cx="3770785" cy="963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DB0FE0-A4AF-D848-8925-91A37993D74D}"/>
              </a:ext>
            </a:extLst>
          </p:cNvPr>
          <p:cNvSpPr txBox="1"/>
          <p:nvPr/>
        </p:nvSpPr>
        <p:spPr>
          <a:xfrm>
            <a:off x="1255196" y="2160730"/>
            <a:ext cx="696525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EVR Progress</a:t>
            </a:r>
            <a:endParaRPr lang="en-US" sz="4800" b="1" spc="-15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claraserv2.dl.ac.uk/cssi_wiki/lib/exe/fetch.php/clara:timing:beam_synchronous_data:picozedmr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62" y="264546"/>
            <a:ext cx="3934864" cy="222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laraserv2.dl.ac.uk/cssi_wiki/lib/exe/fetch.php/clara:timing:beam_synchronous_data:embedded_evr:openmrf_dev_internal.jpg?w=600&amp;tok=80851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51" y="2991727"/>
            <a:ext cx="3109885" cy="253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3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24C67A-C52D-5544-86B0-813208112397}"/>
              </a:ext>
            </a:extLst>
          </p:cNvPr>
          <p:cNvSpPr txBox="1"/>
          <p:nvPr/>
        </p:nvSpPr>
        <p:spPr>
          <a:xfrm rot="16200000">
            <a:off x="10716762" y="4838514"/>
            <a:ext cx="1859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© STFC John Dawson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7786B-8CF6-7140-A9BE-F2F0A0F1F7F0}"/>
              </a:ext>
            </a:extLst>
          </p:cNvPr>
          <p:cNvSpPr txBox="1"/>
          <p:nvPr/>
        </p:nvSpPr>
        <p:spPr>
          <a:xfrm>
            <a:off x="403341" y="345182"/>
            <a:ext cx="635645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 smtClean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4400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59797" y="1321570"/>
            <a:ext cx="2683329" cy="718457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</a:schemeClr>
                </a:solidFill>
              </a:rPr>
              <a:t>EVG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6418" y="1350298"/>
            <a:ext cx="121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50000"/>
                  </a:schemeClr>
                </a:solidFill>
              </a:rPr>
              <a:t>83 MHz</a:t>
            </a:r>
            <a:endParaRPr lang="en-GB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6418" y="1658075"/>
            <a:ext cx="121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50000"/>
                  </a:schemeClr>
                </a:solidFill>
              </a:rPr>
              <a:t>1PPS</a:t>
            </a:r>
            <a:endParaRPr lang="en-GB" i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5124052" y="1504187"/>
            <a:ext cx="1635745" cy="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5124052" y="1811964"/>
            <a:ext cx="1635745" cy="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93471" y="2853626"/>
            <a:ext cx="2671904" cy="406036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</a:schemeClr>
                </a:solidFill>
              </a:rPr>
              <a:t>VME EVR 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stCxn id="12" idx="2"/>
            <a:endCxn id="17" idx="0"/>
          </p:cNvCxnSpPr>
          <p:nvPr/>
        </p:nvCxnSpPr>
        <p:spPr>
          <a:xfrm rot="5400000">
            <a:off x="6558644" y="1310807"/>
            <a:ext cx="813599" cy="2272039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471" y="3741400"/>
            <a:ext cx="2671903" cy="1587095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493471" y="3259662"/>
            <a:ext cx="2671903" cy="40611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</a:schemeClr>
                </a:solidFill>
              </a:rPr>
              <a:t>IFC1210, mrfioc2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770521" y="2853169"/>
            <a:ext cx="2671904" cy="406036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</a:schemeClr>
                </a:solidFill>
              </a:rPr>
              <a:t>Open EVR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8" name="Straight Arrow Connector 20"/>
          <p:cNvCxnSpPr>
            <a:stCxn id="12" idx="2"/>
            <a:endCxn id="37" idx="0"/>
          </p:cNvCxnSpPr>
          <p:nvPr/>
        </p:nvCxnSpPr>
        <p:spPr>
          <a:xfrm rot="16200000" flipH="1">
            <a:off x="8697396" y="1444092"/>
            <a:ext cx="813142" cy="20050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521" y="3740943"/>
            <a:ext cx="2671903" cy="158709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8770521" y="3259205"/>
            <a:ext cx="2671903" cy="40611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>
                    <a:lumMod val="50000"/>
                  </a:schemeClr>
                </a:solidFill>
              </a:rPr>
              <a:t>Petalinux</a:t>
            </a:r>
            <a:r>
              <a:rPr lang="en-GB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tx1">
                    <a:lumMod val="50000"/>
                  </a:schemeClr>
                </a:solidFill>
              </a:rPr>
              <a:t>monitor.c</a:t>
            </a:r>
            <a:r>
              <a:rPr lang="en-GB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DB0FE0-A4AF-D848-8925-91A37993D74D}"/>
              </a:ext>
            </a:extLst>
          </p:cNvPr>
          <p:cNvSpPr txBox="1"/>
          <p:nvPr/>
        </p:nvSpPr>
        <p:spPr>
          <a:xfrm>
            <a:off x="403339" y="1199436"/>
            <a:ext cx="3993879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Set up a test system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Clock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1PPS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VME EVR used mrfioc2 to expose timestamps of received events codes.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OpenEVR</a:t>
            </a: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 ran a script on the PS in </a:t>
            </a:r>
            <a:r>
              <a:rPr lang="en-US" sz="2000" spc="-15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Petalinux</a:t>
            </a: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 OS that monitors events and their timestamps (interrupt driven.)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They were the same</a:t>
            </a:r>
            <a:r>
              <a:rPr lang="en-US" sz="2000" spc="-150" dirty="0">
                <a:solidFill>
                  <a:srgbClr val="002060"/>
                </a:solidFill>
                <a:cs typeface="Arial" panose="020B0604020202020204" pitchFamily="34" charset="0"/>
              </a:rPr>
              <a:t>!</a:t>
            </a:r>
            <a:endParaRPr lang="en-US" sz="2000" spc="-15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2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24C67A-C52D-5544-86B0-813208112397}"/>
              </a:ext>
            </a:extLst>
          </p:cNvPr>
          <p:cNvSpPr txBox="1"/>
          <p:nvPr/>
        </p:nvSpPr>
        <p:spPr>
          <a:xfrm rot="16200000">
            <a:off x="10716762" y="4838514"/>
            <a:ext cx="1859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© STFC John Dawson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7786B-8CF6-7140-A9BE-F2F0A0F1F7F0}"/>
              </a:ext>
            </a:extLst>
          </p:cNvPr>
          <p:cNvSpPr txBox="1"/>
          <p:nvPr/>
        </p:nvSpPr>
        <p:spPr>
          <a:xfrm>
            <a:off x="403341" y="345182"/>
            <a:ext cx="635645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 smtClean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 Implementations</a:t>
            </a:r>
            <a:endParaRPr lang="en-US" sz="4400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eev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47" y="1973261"/>
            <a:ext cx="10364936" cy="239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52740" y="4576904"/>
            <a:ext cx="52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Koprek Waldemar (PSI) </a:t>
            </a:r>
            <a:r>
              <a:rPr lang="en-GB" dirty="0">
                <a:solidFill>
                  <a:srgbClr val="2B73B7"/>
                </a:solidFill>
                <a:latin typeface="Arial" panose="020B0604020202020204" pitchFamily="34" charset="0"/>
                <a:hlinkClick r:id="rId4" tooltip="waldemar.koprek@psi.ch"/>
              </a:rPr>
              <a:t>waldemar.koprek@psi.ch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1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24C67A-C52D-5544-86B0-813208112397}"/>
              </a:ext>
            </a:extLst>
          </p:cNvPr>
          <p:cNvSpPr txBox="1"/>
          <p:nvPr/>
        </p:nvSpPr>
        <p:spPr>
          <a:xfrm rot="16200000">
            <a:off x="10716762" y="4838514"/>
            <a:ext cx="1859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© STFC John Dawson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7786B-8CF6-7140-A9BE-F2F0A0F1F7F0}"/>
              </a:ext>
            </a:extLst>
          </p:cNvPr>
          <p:cNvSpPr txBox="1"/>
          <p:nvPr/>
        </p:nvSpPr>
        <p:spPr>
          <a:xfrm>
            <a:off x="403341" y="345182"/>
            <a:ext cx="635645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 smtClean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 Implementations</a:t>
            </a:r>
            <a:endParaRPr lang="en-US" sz="4400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http://claraserv2.dl.ac.uk/cssi_wiki/lib/exe/fetch.php/clara:timing:beam_synchronous_data:eevr_system.png?cache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765" y="1386766"/>
            <a:ext cx="8773429" cy="40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24C67A-C52D-5544-86B0-813208112397}"/>
              </a:ext>
            </a:extLst>
          </p:cNvPr>
          <p:cNvSpPr txBox="1"/>
          <p:nvPr/>
        </p:nvSpPr>
        <p:spPr>
          <a:xfrm rot="16200000">
            <a:off x="10716762" y="4838514"/>
            <a:ext cx="1859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© STFC John Dawson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7786B-8CF6-7140-A9BE-F2F0A0F1F7F0}"/>
              </a:ext>
            </a:extLst>
          </p:cNvPr>
          <p:cNvSpPr txBox="1"/>
          <p:nvPr/>
        </p:nvSpPr>
        <p:spPr>
          <a:xfrm>
            <a:off x="403341" y="345182"/>
            <a:ext cx="635645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 smtClean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Next</a:t>
            </a:r>
            <a:endParaRPr lang="en-US" sz="4400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B0FE0-A4AF-D848-8925-91A37993D74D}"/>
              </a:ext>
            </a:extLst>
          </p:cNvPr>
          <p:cNvSpPr txBox="1"/>
          <p:nvPr/>
        </p:nvSpPr>
        <p:spPr>
          <a:xfrm>
            <a:off x="403340" y="1199436"/>
            <a:ext cx="7848032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STFC unlikely to continue development in the near future. Adam Gryko has left and I am leaving in September to got to BESSY.  </a:t>
            </a:r>
            <a:r>
              <a:rPr lang="en-US" sz="2000" spc="-150" dirty="0">
                <a:solidFill>
                  <a:srgbClr val="002060"/>
                </a:solidFill>
                <a:cs typeface="Arial" panose="020B0604020202020204" pitchFamily="34" charset="0"/>
              </a:rPr>
              <a:t>Contact </a:t>
            </a: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  <a:hlinkClick r:id="rId3"/>
              </a:rPr>
              <a:t>graham.cox@stfc.ac.uk</a:t>
            </a: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  </a:t>
            </a:r>
            <a:endParaRPr lang="en-US" sz="2000" spc="-15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Source code available on </a:t>
            </a:r>
            <a:r>
              <a:rPr lang="en-US" sz="2000" spc="-15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git</a:t>
            </a: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-hub </a:t>
            </a:r>
            <a:r>
              <a:rPr lang="en-GB" sz="2000" dirty="0">
                <a:hlinkClick r:id="rId4"/>
              </a:rPr>
              <a:t>https://github.com/whs92/mrf-openevr</a:t>
            </a:r>
            <a:endParaRPr lang="en-US" sz="2000" spc="-15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Can be integrated into a firmware design that has access to correct oscillator and GTX transceivers.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Interface to PS (</a:t>
            </a:r>
            <a:r>
              <a:rPr lang="en-US" sz="2000" spc="-15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Petalinux</a:t>
            </a: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) and some register control and interrupt handling. </a:t>
            </a:r>
            <a:endParaRPr lang="en-US" sz="2000" spc="-15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>
                <a:solidFill>
                  <a:srgbClr val="002060"/>
                </a:solidFill>
                <a:cs typeface="Arial" panose="020B0604020202020204" pitchFamily="34" charset="0"/>
              </a:rPr>
              <a:t>I</a:t>
            </a: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s compatibility with something like mrfioc2 even useful? Applications that require embedded EVR’s need timestamp, clock, and maybe to respond to particular triggers. I think aim should be to keep it light weight!</a:t>
            </a:r>
            <a:endParaRPr lang="en-US" sz="2400" spc="-15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8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24C67A-C52D-5544-86B0-813208112397}"/>
              </a:ext>
            </a:extLst>
          </p:cNvPr>
          <p:cNvSpPr txBox="1"/>
          <p:nvPr/>
        </p:nvSpPr>
        <p:spPr>
          <a:xfrm rot="16200000">
            <a:off x="10716762" y="4838514"/>
            <a:ext cx="1859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© STFC John Dawson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7786B-8CF6-7140-A9BE-F2F0A0F1F7F0}"/>
              </a:ext>
            </a:extLst>
          </p:cNvPr>
          <p:cNvSpPr txBox="1"/>
          <p:nvPr/>
        </p:nvSpPr>
        <p:spPr>
          <a:xfrm>
            <a:off x="403341" y="345182"/>
            <a:ext cx="635645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 smtClean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Aims</a:t>
            </a:r>
            <a:endParaRPr lang="en-US" sz="4400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B0FE0-A4AF-D848-8925-91A37993D74D}"/>
              </a:ext>
            </a:extLst>
          </p:cNvPr>
          <p:cNvSpPr txBox="1"/>
          <p:nvPr/>
        </p:nvSpPr>
        <p:spPr>
          <a:xfrm>
            <a:off x="403339" y="1199436"/>
            <a:ext cx="718400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Take the firmware released by Jukka and implement it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github.com/jpietari/mrf-openevr</a:t>
            </a:r>
            <a:endParaRPr lang="en-GB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hlinkClick r:id="rId4"/>
              </a:rPr>
              <a:t>http</a:t>
            </a:r>
            <a:r>
              <a:rPr lang="en-GB" sz="2000" dirty="0">
                <a:hlinkClick r:id="rId4"/>
              </a:rPr>
              <a:t>://www.mrf.fi/pdf/workshop2017/Jukka.pdf</a:t>
            </a:r>
            <a:endParaRPr lang="en-US" sz="2000" spc="-15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Understand </a:t>
            </a: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hardware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By implementing it understand more about how EVR works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Add to the MRF open EVR firmware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Add timestamping functionality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Add ability to decode data bus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Add FIFO that timestamps received events from the bus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Build development infrastructure (</a:t>
            </a:r>
            <a:r>
              <a:rPr lang="en-US" sz="2000" spc="-15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Petalinux</a:t>
            </a:r>
            <a:r>
              <a:rPr lang="en-US" sz="2000" spc="-150" dirty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  <a:endParaRPr lang="en-US" sz="2000" spc="-15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endParaRPr lang="en-US" sz="2000" spc="-15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24C67A-C52D-5544-86B0-813208112397}"/>
              </a:ext>
            </a:extLst>
          </p:cNvPr>
          <p:cNvSpPr txBox="1"/>
          <p:nvPr/>
        </p:nvSpPr>
        <p:spPr>
          <a:xfrm rot="16200000">
            <a:off x="10716762" y="4838514"/>
            <a:ext cx="1859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© STFC John Dawson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7786B-8CF6-7140-A9BE-F2F0A0F1F7F0}"/>
              </a:ext>
            </a:extLst>
          </p:cNvPr>
          <p:cNvSpPr txBox="1"/>
          <p:nvPr/>
        </p:nvSpPr>
        <p:spPr>
          <a:xfrm>
            <a:off x="403341" y="345182"/>
            <a:ext cx="635645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 smtClean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EVR</a:t>
            </a:r>
            <a:endParaRPr lang="en-US" sz="4400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B0FE0-A4AF-D848-8925-91A37993D74D}"/>
              </a:ext>
            </a:extLst>
          </p:cNvPr>
          <p:cNvSpPr txBox="1"/>
          <p:nvPr/>
        </p:nvSpPr>
        <p:spPr>
          <a:xfrm>
            <a:off x="403340" y="1199436"/>
            <a:ext cx="5597410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What it 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Firmware to decode MRF timing protocol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Recover the event clock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Receive event codes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Delay Compensation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What it is not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Hardware replacement for existing MRF products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bus/ register interface  for mrfioc2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pulse generators,  sequencer </a:t>
            </a:r>
            <a:r>
              <a:rPr lang="en-US" sz="2000" spc="-15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etc</a:t>
            </a:r>
            <a:endParaRPr lang="en-US" sz="2000" spc="-15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24C67A-C52D-5544-86B0-813208112397}"/>
              </a:ext>
            </a:extLst>
          </p:cNvPr>
          <p:cNvSpPr txBox="1"/>
          <p:nvPr/>
        </p:nvSpPr>
        <p:spPr>
          <a:xfrm rot="16200000">
            <a:off x="10716762" y="4838514"/>
            <a:ext cx="1859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© STFC John Dawson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7786B-8CF6-7140-A9BE-F2F0A0F1F7F0}"/>
              </a:ext>
            </a:extLst>
          </p:cNvPr>
          <p:cNvSpPr txBox="1"/>
          <p:nvPr/>
        </p:nvSpPr>
        <p:spPr>
          <a:xfrm>
            <a:off x="403341" y="345182"/>
            <a:ext cx="635645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 smtClean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Use Cases</a:t>
            </a:r>
            <a:endParaRPr lang="en-US" sz="4400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B0FE0-A4AF-D848-8925-91A37993D74D}"/>
              </a:ext>
            </a:extLst>
          </p:cNvPr>
          <p:cNvSpPr txBox="1"/>
          <p:nvPr/>
        </p:nvSpPr>
        <p:spPr>
          <a:xfrm>
            <a:off x="403340" y="1199436"/>
            <a:ext cx="559741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Data acquisition with synchronous sample clock with 10’s picosecond timing jitter.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Synchronous triggering of firmware from events for physically distributed systems.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Timestamping of acquired data or events within firmware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FF0000"/>
                </a:solidFill>
                <a:cs typeface="Arial" panose="020B0604020202020204" pitchFamily="34" charset="0"/>
              </a:rPr>
              <a:t>Not a replacement for standalone EVR’s and output modules for interface with systems that take TTL triggers</a:t>
            </a:r>
          </a:p>
        </p:txBody>
      </p:sp>
    </p:spTree>
    <p:extLst>
      <p:ext uri="{BB962C8B-B14F-4D97-AF65-F5344CB8AC3E}">
        <p14:creationId xmlns:p14="http://schemas.microsoft.com/office/powerpoint/2010/main" val="16057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24C67A-C52D-5544-86B0-813208112397}"/>
              </a:ext>
            </a:extLst>
          </p:cNvPr>
          <p:cNvSpPr txBox="1"/>
          <p:nvPr/>
        </p:nvSpPr>
        <p:spPr>
          <a:xfrm rot="16200000">
            <a:off x="10716762" y="4838514"/>
            <a:ext cx="1859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© STFC John Dawson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7786B-8CF6-7140-A9BE-F2F0A0F1F7F0}"/>
              </a:ext>
            </a:extLst>
          </p:cNvPr>
          <p:cNvSpPr txBox="1"/>
          <p:nvPr/>
        </p:nvSpPr>
        <p:spPr>
          <a:xfrm>
            <a:off x="403341" y="345182"/>
            <a:ext cx="635645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 smtClean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Requirements</a:t>
            </a:r>
            <a:endParaRPr lang="en-US" sz="4400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B0FE0-A4AF-D848-8925-91A37993D74D}"/>
              </a:ext>
            </a:extLst>
          </p:cNvPr>
          <p:cNvSpPr txBox="1"/>
          <p:nvPr/>
        </p:nvSpPr>
        <p:spPr>
          <a:xfrm>
            <a:off x="403340" y="1199436"/>
            <a:ext cx="5597410" cy="3323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Xilinx Kintex-7 based FPGA with GTX transceivers. </a:t>
            </a:r>
            <a:endParaRPr lang="en-US" sz="2000" spc="-15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Applicable for the released firmware only. This is not a general requirement of a DC EVR. Other EVR’s with delay compensation have been implemented with  various FPGAs and Transceivers (PSI). </a:t>
            </a:r>
            <a:r>
              <a:rPr lang="en-US" sz="2000" i="1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See later slides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SFP Transceiver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Reference clock for the GTX transceiver</a:t>
            </a:r>
          </a:p>
        </p:txBody>
      </p:sp>
      <p:pic>
        <p:nvPicPr>
          <p:cNvPr id="8194" name="Picture 2" descr="PicoZed | Zed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32" y="1648732"/>
            <a:ext cx="48768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24C67A-C52D-5544-86B0-813208112397}"/>
              </a:ext>
            </a:extLst>
          </p:cNvPr>
          <p:cNvSpPr txBox="1"/>
          <p:nvPr/>
        </p:nvSpPr>
        <p:spPr>
          <a:xfrm rot="16200000">
            <a:off x="10716762" y="4838514"/>
            <a:ext cx="1859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© STFC John Dawson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7786B-8CF6-7140-A9BE-F2F0A0F1F7F0}"/>
              </a:ext>
            </a:extLst>
          </p:cNvPr>
          <p:cNvSpPr txBox="1"/>
          <p:nvPr/>
        </p:nvSpPr>
        <p:spPr>
          <a:xfrm>
            <a:off x="403341" y="345182"/>
            <a:ext cx="635645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 smtClean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System</a:t>
            </a:r>
            <a:endParaRPr lang="en-US" sz="4400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http://claraserv2.dl.ac.uk/cssi_wiki/lib/exe/fetch.php/clara:timing:beam_synchronous_data:embedded_evr:openmrf_dev_internal.jpg?w=600&amp;tok=8085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1599486"/>
            <a:ext cx="3935804" cy="320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23950" y="2188607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Picozed</a:t>
            </a:r>
            <a:r>
              <a:rPr lang="en-GB" dirty="0" smtClean="0"/>
              <a:t> with 7Z030 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05175" y="2486025"/>
            <a:ext cx="2190750" cy="419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9662" y="4484000"/>
            <a:ext cx="240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Carrier card with SFP transceiver (and FMC)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3519488" y="3791664"/>
            <a:ext cx="1976437" cy="10155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1525" y="3042004"/>
            <a:ext cx="240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Network connected JTAG for programming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88055" y="3202543"/>
            <a:ext cx="1731570" cy="103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17366" y="2486025"/>
            <a:ext cx="240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Power Supply 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19" idx="1"/>
          </p:cNvCxnSpPr>
          <p:nvPr/>
        </p:nvCxnSpPr>
        <p:spPr>
          <a:xfrm flipH="1">
            <a:off x="7391400" y="2670691"/>
            <a:ext cx="1425966" cy="3713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391400" y="4113209"/>
            <a:ext cx="1133475" cy="1862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32589" y="3651544"/>
            <a:ext cx="2409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Raspberry Pi to monitor the serial output of the device.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0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24C67A-C52D-5544-86B0-813208112397}"/>
              </a:ext>
            </a:extLst>
          </p:cNvPr>
          <p:cNvSpPr txBox="1"/>
          <p:nvPr/>
        </p:nvSpPr>
        <p:spPr>
          <a:xfrm rot="16200000">
            <a:off x="10716762" y="4838514"/>
            <a:ext cx="1859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© STFC John Dawson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7786B-8CF6-7140-A9BE-F2F0A0F1F7F0}"/>
              </a:ext>
            </a:extLst>
          </p:cNvPr>
          <p:cNvSpPr txBox="1"/>
          <p:nvPr/>
        </p:nvSpPr>
        <p:spPr>
          <a:xfrm>
            <a:off x="403341" y="345182"/>
            <a:ext cx="635645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 smtClean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4400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http://claraserv2.dl.ac.uk/cssi_wiki/lib/exe/fetch.php/clara:timing:beam_synchronous_data:embedded_evr:v02block.jpg?cache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7" y="1300567"/>
            <a:ext cx="11211654" cy="380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Brace 1"/>
          <p:cNvSpPr/>
          <p:nvPr/>
        </p:nvSpPr>
        <p:spPr>
          <a:xfrm rot="5400000">
            <a:off x="8721375" y="2366574"/>
            <a:ext cx="380151" cy="5881279"/>
          </a:xfrm>
          <a:prstGeom prst="rightBrac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638800" y="958690"/>
            <a:ext cx="1827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 smtClean="0">
                <a:solidFill>
                  <a:schemeClr val="tx1">
                    <a:lumMod val="50000"/>
                  </a:schemeClr>
                </a:solidFill>
              </a:rPr>
              <a:t>We implemented this</a:t>
            </a:r>
            <a:endParaRPr lang="en-GB" b="1" i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2052" idx="0"/>
          </p:cNvCxnSpPr>
          <p:nvPr/>
        </p:nvCxnSpPr>
        <p:spPr>
          <a:xfrm flipH="1">
            <a:off x="4539343" y="1300567"/>
            <a:ext cx="1706921" cy="78949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52" idx="0"/>
          </p:cNvCxnSpPr>
          <p:nvPr/>
        </p:nvCxnSpPr>
        <p:spPr>
          <a:xfrm flipH="1">
            <a:off x="5392804" y="1300567"/>
            <a:ext cx="853460" cy="822309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72625" y="5579544"/>
            <a:ext cx="262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 smtClean="0">
                <a:solidFill>
                  <a:schemeClr val="tx1">
                    <a:lumMod val="50000"/>
                  </a:schemeClr>
                </a:solidFill>
              </a:rPr>
              <a:t>And used this to investigate integration with the PS</a:t>
            </a:r>
            <a:endParaRPr lang="en-GB" b="1" i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/>
          <p:cNvCxnSpPr>
            <a:endCxn id="59" idx="3"/>
          </p:cNvCxnSpPr>
          <p:nvPr/>
        </p:nvCxnSpPr>
        <p:spPr>
          <a:xfrm>
            <a:off x="3192258" y="2805404"/>
            <a:ext cx="423988" cy="40789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578338" y="2627210"/>
            <a:ext cx="613920" cy="72585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</a:schemeClr>
                </a:solidFill>
              </a:rPr>
              <a:t>Sync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4C67A-C52D-5544-86B0-813208112397}"/>
              </a:ext>
            </a:extLst>
          </p:cNvPr>
          <p:cNvSpPr txBox="1"/>
          <p:nvPr/>
        </p:nvSpPr>
        <p:spPr>
          <a:xfrm rot="16200000">
            <a:off x="10716762" y="4838514"/>
            <a:ext cx="1859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© STFC John Dawson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7786B-8CF6-7140-A9BE-F2F0A0F1F7F0}"/>
              </a:ext>
            </a:extLst>
          </p:cNvPr>
          <p:cNvSpPr txBox="1"/>
          <p:nvPr/>
        </p:nvSpPr>
        <p:spPr>
          <a:xfrm>
            <a:off x="403341" y="345182"/>
            <a:ext cx="635645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 smtClean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Timestamping</a:t>
            </a:r>
            <a:endParaRPr lang="en-US" sz="4400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0490" y="2634611"/>
            <a:ext cx="2683329" cy="718457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</a:schemeClr>
                </a:solidFill>
              </a:rPr>
              <a:t>32-bit Seconds Register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33520" y="2636174"/>
            <a:ext cx="2683329" cy="728383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</a:schemeClr>
                </a:solidFill>
              </a:rPr>
              <a:t>32-bit Timestamp Counter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2" idx="2"/>
          </p:cNvCxnSpPr>
          <p:nvPr/>
        </p:nvCxnSpPr>
        <p:spPr>
          <a:xfrm flipH="1">
            <a:off x="4952154" y="3353068"/>
            <a:ext cx="1" cy="383813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13081"/>
              </p:ext>
            </p:extLst>
          </p:nvPr>
        </p:nvGraphicFramePr>
        <p:xfrm>
          <a:off x="3417882" y="3748370"/>
          <a:ext cx="685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0657">
                  <a:extLst>
                    <a:ext uri="{9D8B030D-6E8A-4147-A177-3AD203B41FA5}">
                      <a16:colId xmlns:a16="http://schemas.microsoft.com/office/drawing/2014/main" val="368794987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99199664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544940250"/>
                    </a:ext>
                  </a:extLst>
                </a:gridCol>
              </a:tblGrid>
              <a:tr h="621504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32-bit Seconds</a:t>
                      </a:r>
                      <a:endParaRPr lang="en-GB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32-bit Timestamp</a:t>
                      </a:r>
                    </a:p>
                    <a:p>
                      <a:pPr algn="ctr"/>
                      <a:endParaRPr lang="en-GB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Event</a:t>
                      </a:r>
                      <a:endParaRPr lang="en-GB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176697"/>
                  </a:ext>
                </a:extLst>
              </a:tr>
              <a:tr h="6215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32-bit Seconds</a:t>
                      </a:r>
                    </a:p>
                    <a:p>
                      <a:pPr algn="ctr"/>
                      <a:endParaRPr lang="en-GB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32-bit Timestamp</a:t>
                      </a:r>
                    </a:p>
                    <a:p>
                      <a:pPr algn="ctr"/>
                      <a:endParaRPr lang="en-GB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Event</a:t>
                      </a:r>
                    </a:p>
                    <a:p>
                      <a:pPr algn="ctr"/>
                      <a:endParaRPr lang="en-GB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70577"/>
                  </a:ext>
                </a:extLst>
              </a:tr>
              <a:tr h="358272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|</a:t>
                      </a:r>
                      <a:endParaRPr lang="en-GB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|</a:t>
                      </a:r>
                      <a:endParaRPr lang="en-GB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833936"/>
                  </a:ext>
                </a:extLst>
              </a:tr>
              <a:tr h="6215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32-bit Seconds</a:t>
                      </a:r>
                    </a:p>
                    <a:p>
                      <a:pPr algn="ctr"/>
                      <a:endParaRPr lang="en-GB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32-bit Timestamp</a:t>
                      </a:r>
                    </a:p>
                    <a:p>
                      <a:pPr algn="ctr"/>
                      <a:endParaRPr lang="en-GB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Event</a:t>
                      </a:r>
                    </a:p>
                    <a:p>
                      <a:pPr algn="ctr"/>
                      <a:endParaRPr lang="en-GB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43067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7975185" y="3364557"/>
            <a:ext cx="0" cy="383813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610489" y="1395745"/>
            <a:ext cx="2683329" cy="718457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</a:schemeClr>
                </a:solidFill>
              </a:rPr>
              <a:t>32-bit Seconds Shift </a:t>
            </a:r>
            <a:r>
              <a:rPr lang="en-GB" dirty="0" err="1" smtClean="0">
                <a:solidFill>
                  <a:schemeClr val="tx1">
                    <a:lumMod val="50000"/>
                  </a:schemeClr>
                </a:solidFill>
              </a:rPr>
              <a:t>Reg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21" idx="2"/>
            <a:endCxn id="2" idx="0"/>
          </p:cNvCxnSpPr>
          <p:nvPr/>
        </p:nvCxnSpPr>
        <p:spPr>
          <a:xfrm>
            <a:off x="4952154" y="2114202"/>
            <a:ext cx="1" cy="520409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41369" y="2616595"/>
            <a:ext cx="60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50000"/>
                  </a:schemeClr>
                </a:solidFill>
              </a:rPr>
              <a:t>reset</a:t>
            </a:r>
            <a:endParaRPr lang="en-GB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 rot="5400000">
            <a:off x="2549112" y="3157860"/>
            <a:ext cx="181034" cy="110882"/>
          </a:xfrm>
          <a:prstGeom prst="triangl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757110" y="3063841"/>
            <a:ext cx="106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50000"/>
                  </a:schemeClr>
                </a:solidFill>
              </a:rPr>
              <a:t>Event Clock</a:t>
            </a:r>
            <a:endParaRPr lang="en-GB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7110" y="2621690"/>
            <a:ext cx="1528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50000"/>
                  </a:schemeClr>
                </a:solidFill>
              </a:rPr>
              <a:t>Reset Event (0x7D) </a:t>
            </a:r>
            <a:endParaRPr lang="en-GB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7110" y="1424473"/>
            <a:ext cx="121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50000"/>
                  </a:schemeClr>
                </a:solidFill>
              </a:rPr>
              <a:t>Load 0 (0x70)</a:t>
            </a:r>
            <a:endParaRPr lang="en-GB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7110" y="1732250"/>
            <a:ext cx="121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50000"/>
                  </a:schemeClr>
                </a:solidFill>
              </a:rPr>
              <a:t>Load 1 (0x71)</a:t>
            </a:r>
            <a:endParaRPr lang="en-GB" i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32" idx="3"/>
            <a:endCxn id="31" idx="3"/>
          </p:cNvCxnSpPr>
          <p:nvPr/>
        </p:nvCxnSpPr>
        <p:spPr>
          <a:xfrm flipV="1">
            <a:off x="1827040" y="3213301"/>
            <a:ext cx="757148" cy="4429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3"/>
          </p:cNvCxnSpPr>
          <p:nvPr/>
        </p:nvCxnSpPr>
        <p:spPr>
          <a:xfrm flipV="1">
            <a:off x="2285633" y="2770484"/>
            <a:ext cx="298555" cy="5095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/>
          <p:cNvSpPr/>
          <p:nvPr/>
        </p:nvSpPr>
        <p:spPr>
          <a:xfrm rot="5400000">
            <a:off x="3581170" y="3157860"/>
            <a:ext cx="181034" cy="110882"/>
          </a:xfrm>
          <a:prstGeom prst="triangl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/>
          <p:cNvSpPr/>
          <p:nvPr/>
        </p:nvSpPr>
        <p:spPr>
          <a:xfrm rot="5400000">
            <a:off x="6606294" y="3159596"/>
            <a:ext cx="181034" cy="110882"/>
          </a:xfrm>
          <a:prstGeom prst="triangl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Arrow Connector 63"/>
          <p:cNvCxnSpPr>
            <a:endCxn id="62" idx="3"/>
          </p:cNvCxnSpPr>
          <p:nvPr/>
        </p:nvCxnSpPr>
        <p:spPr>
          <a:xfrm flipV="1">
            <a:off x="6352670" y="3215037"/>
            <a:ext cx="288700" cy="2820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3"/>
          <p:cNvCxnSpPr>
            <a:stCxn id="32" idx="3"/>
          </p:cNvCxnSpPr>
          <p:nvPr/>
        </p:nvCxnSpPr>
        <p:spPr>
          <a:xfrm>
            <a:off x="1827040" y="3217730"/>
            <a:ext cx="4525630" cy="269712"/>
          </a:xfrm>
          <a:prstGeom prst="bentConnector3">
            <a:avLst>
              <a:gd name="adj1" fmla="val 7906"/>
            </a:avLst>
          </a:prstGeom>
          <a:ln w="28575">
            <a:solidFill>
              <a:schemeClr val="tx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4" idx="3"/>
          </p:cNvCxnSpPr>
          <p:nvPr/>
        </p:nvCxnSpPr>
        <p:spPr>
          <a:xfrm>
            <a:off x="1974744" y="1578362"/>
            <a:ext cx="1635745" cy="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5" idx="3"/>
          </p:cNvCxnSpPr>
          <p:nvPr/>
        </p:nvCxnSpPr>
        <p:spPr>
          <a:xfrm>
            <a:off x="1974744" y="1886139"/>
            <a:ext cx="1635745" cy="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51"/>
          <p:cNvCxnSpPr>
            <a:endCxn id="26" idx="1"/>
          </p:cNvCxnSpPr>
          <p:nvPr/>
        </p:nvCxnSpPr>
        <p:spPr>
          <a:xfrm rot="16200000" flipH="1">
            <a:off x="6350948" y="2480063"/>
            <a:ext cx="391202" cy="189639"/>
          </a:xfrm>
          <a:prstGeom prst="bentConnector2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63"/>
          <p:cNvCxnSpPr/>
          <p:nvPr/>
        </p:nvCxnSpPr>
        <p:spPr>
          <a:xfrm flipV="1">
            <a:off x="3192258" y="2379281"/>
            <a:ext cx="3259471" cy="426123"/>
          </a:xfrm>
          <a:prstGeom prst="bentConnector3">
            <a:avLst>
              <a:gd name="adj1" fmla="val 6517"/>
            </a:avLst>
          </a:prstGeom>
          <a:ln w="28575">
            <a:solidFill>
              <a:schemeClr val="tx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24C67A-C52D-5544-86B0-813208112397}"/>
              </a:ext>
            </a:extLst>
          </p:cNvPr>
          <p:cNvSpPr txBox="1"/>
          <p:nvPr/>
        </p:nvSpPr>
        <p:spPr>
          <a:xfrm rot="16200000">
            <a:off x="10716762" y="4838514"/>
            <a:ext cx="1859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© STFC John Dawson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7786B-8CF6-7140-A9BE-F2F0A0F1F7F0}"/>
              </a:ext>
            </a:extLst>
          </p:cNvPr>
          <p:cNvSpPr txBox="1"/>
          <p:nvPr/>
        </p:nvSpPr>
        <p:spPr>
          <a:xfrm>
            <a:off x="403341" y="345182"/>
            <a:ext cx="635645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 smtClean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Data-bus</a:t>
            </a:r>
            <a:endParaRPr lang="en-US" sz="4400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B0FE0-A4AF-D848-8925-91A37993D74D}"/>
              </a:ext>
            </a:extLst>
          </p:cNvPr>
          <p:cNvSpPr txBox="1"/>
          <p:nvPr/>
        </p:nvSpPr>
        <p:spPr>
          <a:xfrm>
            <a:off x="403340" y="1199436"/>
            <a:ext cx="806574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Implemented by existing open EVR Firmware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GB" sz="2000" dirty="0">
                <a:hlinkClick r:id="rId3"/>
              </a:rPr>
              <a:t>https://</a:t>
            </a:r>
            <a:r>
              <a:rPr lang="en-GB" sz="2000" dirty="0" smtClean="0">
                <a:hlinkClick r:id="rId3"/>
              </a:rPr>
              <a:t>github.com/jpietari/mrf-openevr/blob/master/vhdl/databuf_rx_dc.vhd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spc="-150" dirty="0" smtClean="0">
                <a:solidFill>
                  <a:srgbClr val="002060"/>
                </a:solidFill>
                <a:cs typeface="Arial" panose="020B0604020202020204" pitchFamily="34" charset="0"/>
              </a:rPr>
              <a:t>We tested it using the ILA</a:t>
            </a:r>
            <a:endParaRPr lang="en-US" sz="2000" spc="-15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nt and logo master">
  <a:themeElements>
    <a:clrScheme name="STF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1E5DF8"/>
      </a:accent1>
      <a:accent2>
        <a:srgbClr val="003088"/>
      </a:accent2>
      <a:accent3>
        <a:srgbClr val="F08900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nt WITHOUT logo master">
  <a:themeElements>
    <a:clrScheme name="STF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1E5DF8"/>
      </a:accent1>
      <a:accent2>
        <a:srgbClr val="003088"/>
      </a:accent2>
      <a:accent3>
        <a:srgbClr val="F08900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31947B08D5984288BC8B16A979FF50" ma:contentTypeVersion="4" ma:contentTypeDescription="Create a new document." ma:contentTypeScope="" ma:versionID="d503cd8271a72c702ca1961133ba175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759411a1d50091fc5acb248322c8e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2343E82-7DC5-4DF1-896D-E8C717438D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7399C5-6643-4EBB-BF3C-1743A0F349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5FE28F-E808-4D13-89A4-C40B1B8D9C60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3968</TotalTime>
  <Words>578</Words>
  <Application>Microsoft Office PowerPoint</Application>
  <PresentationFormat>Widescreen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Regular</vt:lpstr>
      <vt:lpstr>Calibri</vt:lpstr>
      <vt:lpstr>Wingdings</vt:lpstr>
      <vt:lpstr>Font and logo master</vt:lpstr>
      <vt:lpstr>Font WITHOUT logo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PowerPoint Presentation</dc:title>
  <dc:creator>Philip Millard</dc:creator>
  <cp:lastModifiedBy>Smith, William (STFC,DL,TECH)</cp:lastModifiedBy>
  <cp:revision>231</cp:revision>
  <cp:lastPrinted>2019-10-02T08:27:37Z</cp:lastPrinted>
  <dcterms:created xsi:type="dcterms:W3CDTF">2019-09-17T08:04:08Z</dcterms:created>
  <dcterms:modified xsi:type="dcterms:W3CDTF">2020-05-11T22:28:33Z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0x010100F731947B08D5984288BC8B16A979FF50</vt:lpwstr>
  </property>
</Properties>
</file>