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f541e0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f541e0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this Hongshuo Wang. I’m person who in charge of  object detection in self driving project. First, I would like to say thank you professor Leung offer me this great opportunity; Moreover, thank s my partners Kavan, Tommy, and Owen. Without their great jobs, our project could be done successfully.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f541e06c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f541e06c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for your watching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f541e06c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f541e06c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f541e06c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f541e06c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541e06c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541e06c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Ok, let’s talk about what I done in this project. Besides the other memebers, my job is the further extension of self-driving. Again, just repeating our project goal is Transforming steering controls to self driving. We want using a extra steering wheel controller to drive our jetbot in a mini town and perform specific task when encounter a traffic signs. For example, when you see a stop sign, your car must stop a while or For no left turn sign, you car can only go straight forward or turn right etc. However, when the jetbot see multiple signs at the same time, the traditional classification model can only recognize one sign instead of several signs.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f541e06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f541e06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f541e06c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f541e06c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I’m going to talk about how I implement the object detection. Naturally, I decide to use transfer learning instead of training on the raw model due to the consideration of time saving and limited computing power. </a:t>
            </a:r>
            <a:endParaRPr/>
          </a:p>
          <a:p>
            <a:pPr indent="0" lvl="0" marL="0" rtl="0" algn="l">
              <a:spcBef>
                <a:spcPts val="0"/>
              </a:spcBef>
              <a:spcAft>
                <a:spcPts val="0"/>
              </a:spcAft>
              <a:buNone/>
            </a:pPr>
            <a:r>
              <a:rPr lang="en"/>
              <a:t>What I lists in the slides are the five main steps I implement model.</a:t>
            </a:r>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Collecting data: Creating a dataset for five traffic signs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Selecting suitable model</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Training the model</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Evaluating the trained model on Jeson Nano</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Improving the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f541e06c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f541e06c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collecting data. Thanks my partners Kavan  and Tommy for helping collecting the data. Since our program is using the default  jotbot camera as the input, we decided use jetbot camera to take the pictures. We took in about 200 images per class and about 1000 in total images. Then we use labelImg program to label objects. This open source program will output xml file which records the bound box and class types information for the corresponding images.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 import my labeled image(both jpg file and xml file) to roboflow program which will can do data augmentation and transfer your data into specific version satisfy different model needs. I did rotation, cropping and shearing on our input images and Finally enlarge our dataset to 2355 image in order to get a more robust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f541e06c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f541e06c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need to decide which kinds of model. By doing researches and looking at the official Nvidia website, I pick three potential options: yolov3, ssdmobilev2 and yolov4. All of them are current popular model on mobile object detection.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f541e06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f541e06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It almost took me three weeks to prepare the data , build the environment, train three model and finu tune it. I was firstly thinking to train the model on the jetbot but when I tested on jetbot, it runs extremely slow since jetbot got only 4 memory and limited gpu. In order to save time, I make most of colab by create several google accounts and trains all models on colab at the same time. These time I listed in the slides is the average time of took to train each model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f541e06c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f541e06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I want to combine my last two topics together. </a:t>
            </a:r>
            <a:r>
              <a:rPr lang="en"/>
              <a:t>The biggest problem I faced after I trained each model and evulated on the jetbot is running speed. Because of the jetbot limited performance as I mentioned before, the model runs unafford slow at low FPS. When I look at the official guides of jetson nano, it suggests to complile our trained model into the engine file which speeds up the performance of the model on jetbot. Depending on the github module tensorrt_demos, I successfully build up the engine file, and compare the results’ parameter. I make some trade off between callbacks rate and FPS. And finally, I decide to pick yolov4 tiny model as my final model. You can see how well it performs in the demos slide.</a:t>
            </a:r>
            <a:r>
              <a:rPr lang="en"/>
              <a:t> Thank for your watching.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f541e06c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f541e06c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frida0iGjdelnJnoLG_gsbmh8sN9_AY4/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nvidia.com/embedded/jetson-nano-dl-inference-benchmarks" TargetMode="External"/><Relationship Id="rId4" Type="http://schemas.openxmlformats.org/officeDocument/2006/relationships/hyperlink" Target="https://app.roboflow.ai/dataset/traffic_signs_yolo/8" TargetMode="External"/><Relationship Id="rId11" Type="http://schemas.openxmlformats.org/officeDocument/2006/relationships/hyperlink" Target="https://blog.csdn.net/weixin_43046653/article/details/101106542?ops_request_misc=%257B%2522request%255Fid%2522%253A%2522159471945319195239845897%2522%252C%2522scm%2522%253A%252220140713.130102334.pc%255Fall.%2522%257D&amp;request_id=159471945319195239845897&amp;biz_id=0&amp;utm_medium=distribute.pc_search_result.none-task-blog-2~all~first_rank_ecpm_v3~pc_rank_v3-2-101106542.pc_ecpm_v3_pc_rank_v3&amp;utm_term=jetbot+nano+%E7%89%A9%E4%BD%93%E8%AF%86%E5%88%AB" TargetMode="External"/><Relationship Id="rId10" Type="http://schemas.openxmlformats.org/officeDocument/2006/relationships/hyperlink" Target="https://www.minds.ai/post/deploying-ssd-mobilenet-v2-on-the-nvidia-jetson-and-nano-platforms" TargetMode="External"/><Relationship Id="rId9" Type="http://schemas.openxmlformats.org/officeDocument/2006/relationships/hyperlink" Target="https://github.com/jkjung-avt/tensorrt_demos/blob/master/ssd/build_engine.py" TargetMode="External"/><Relationship Id="rId5" Type="http://schemas.openxmlformats.org/officeDocument/2006/relationships/hyperlink" Target="https://github.com/tzutalin/labelImg" TargetMode="External"/><Relationship Id="rId6" Type="http://schemas.openxmlformats.org/officeDocument/2006/relationships/hyperlink" Target="https://github.com/jkjung-avt/tensorrt_demos" TargetMode="External"/><Relationship Id="rId7" Type="http://schemas.openxmlformats.org/officeDocument/2006/relationships/hyperlink" Target="https://courses.nvidia.com/courses/course-v1:DLI+C-RX-02+V1/about" TargetMode="External"/><Relationship Id="rId8" Type="http://schemas.openxmlformats.org/officeDocument/2006/relationships/hyperlink" Target="https://models.roboflow.a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AastaNV/TRT_object_detection" TargetMode="External"/><Relationship Id="rId4" Type="http://schemas.openxmlformats.org/officeDocument/2006/relationships/hyperlink" Target="https://forums.developer.nvidia.com/t/object-detection-with-mobilenet-ssd-slower-than-mentioned-speed/72736/6" TargetMode="External"/><Relationship Id="rId5" Type="http://schemas.openxmlformats.org/officeDocument/2006/relationships/hyperlink" Target="https://github.com/dusty-nv/jetson-inference" TargetMode="External"/><Relationship Id="rId6" Type="http://schemas.openxmlformats.org/officeDocument/2006/relationships/hyperlink" Target="https://www.youtube.com/watch?v=MdF6x6ZmLAY" TargetMode="External"/><Relationship Id="rId7" Type="http://schemas.openxmlformats.org/officeDocument/2006/relationships/hyperlink" Target="https://forums.developer.nvidia.com/t/ask-how-to-make-tensor-rt-engine-from-frozen-graph-tensor-flow/84202/6" TargetMode="External"/><Relationship Id="rId8" Type="http://schemas.openxmlformats.org/officeDocument/2006/relationships/hyperlink" Target="https://forums.developer.nvidia.com/t/object-detection-with-mobilenet-ssd-slower-than-mentioned-speed/7273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Jq9aE4flSdQxKx9lJPnDWctRR3kcz9WCzpDbJDQIonY/edit?usp=sharing"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7633" y="78152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900"/>
              <a:t>Transforming steering controls to self driving</a:t>
            </a:r>
            <a:endParaRPr sz="2900"/>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p>
          <a:p>
            <a:pPr indent="0" lvl="0" marL="3200400" rtl="0" algn="l">
              <a:spcBef>
                <a:spcPts val="0"/>
              </a:spcBef>
              <a:spcAft>
                <a:spcPts val="0"/>
              </a:spcAft>
              <a:buNone/>
            </a:pPr>
            <a:r>
              <a:rPr lang="en" sz="2300"/>
              <a:t>   Final</a:t>
            </a:r>
            <a:r>
              <a:rPr lang="en" sz="2300"/>
              <a:t> report</a:t>
            </a:r>
            <a:endParaRPr sz="2300"/>
          </a:p>
          <a:p>
            <a:pPr indent="0" lvl="0" marL="0" rtl="0" algn="ctr">
              <a:spcBef>
                <a:spcPts val="0"/>
              </a:spcBef>
              <a:spcAft>
                <a:spcPts val="0"/>
              </a:spcAft>
              <a:buNone/>
            </a:pPr>
            <a:r>
              <a:rPr lang="en" sz="2300"/>
              <a:t> Hongshuo Wang</a:t>
            </a:r>
            <a:endParaRPr sz="2300"/>
          </a:p>
          <a:p>
            <a:pPr indent="0" lvl="0" marL="0" rtl="0" algn="ctr">
              <a:spcBef>
                <a:spcPts val="0"/>
              </a:spcBef>
              <a:spcAft>
                <a:spcPts val="0"/>
              </a:spcAft>
              <a:buNone/>
            </a:pPr>
            <a:r>
              <a:rPr lang="en" sz="2300"/>
              <a:t>Professor Siu Ling Leung</a:t>
            </a:r>
            <a:endParaRPr sz="2300"/>
          </a:p>
          <a:p>
            <a:pPr indent="0" lvl="0" marL="0" rtl="0" algn="ctr">
              <a:spcBef>
                <a:spcPts val="0"/>
              </a:spcBef>
              <a:spcAft>
                <a:spcPts val="0"/>
              </a:spcAft>
              <a:buClr>
                <a:schemeClr val="dk1"/>
              </a:buClr>
              <a:buSzPts val="1100"/>
              <a:buFont typeface="Arial"/>
              <a:buNone/>
            </a:pPr>
            <a:r>
              <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Demos</a:t>
            </a:r>
            <a:endParaRPr/>
          </a:p>
          <a:p>
            <a:pPr indent="0" lvl="0" marL="0" rtl="0" algn="l">
              <a:spcBef>
                <a:spcPts val="0"/>
              </a:spcBef>
              <a:spcAft>
                <a:spcPts val="0"/>
              </a:spcAft>
              <a:buNone/>
            </a:pPr>
            <a:r>
              <a:t/>
            </a:r>
            <a:endParaRPr/>
          </a:p>
        </p:txBody>
      </p:sp>
      <p:pic>
        <p:nvPicPr>
          <p:cNvPr id="115" name="Google Shape;115;p22" title="IMG_3972.MOV">
            <a:hlinkClick r:id="rId3"/>
          </p:cNvPr>
          <p:cNvPicPr preferRelativeResize="0"/>
          <p:nvPr/>
        </p:nvPicPr>
        <p:blipFill>
          <a:blip r:embed="rId4">
            <a:alphaModFix/>
          </a:blip>
          <a:stretch>
            <a:fillRect/>
          </a:stretch>
        </p:blipFill>
        <p:spPr>
          <a:xfrm>
            <a:off x="2001250" y="127055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100" u="sng">
                <a:solidFill>
                  <a:schemeClr val="hlink"/>
                </a:solidFill>
                <a:hlinkClick r:id="rId3"/>
              </a:rPr>
              <a:t>https://developer.nvidia.com/embedded/jetson-nano-dl-inference-benchmarks</a:t>
            </a:r>
            <a:endParaRPr/>
          </a:p>
          <a:p>
            <a:pPr indent="-342900" lvl="0" marL="457200" rtl="0" algn="l">
              <a:spcBef>
                <a:spcPts val="0"/>
              </a:spcBef>
              <a:spcAft>
                <a:spcPts val="0"/>
              </a:spcAft>
              <a:buSzPts val="1800"/>
              <a:buAutoNum type="arabicPeriod"/>
            </a:pPr>
            <a:r>
              <a:rPr lang="en" sz="1100" u="sng">
                <a:solidFill>
                  <a:schemeClr val="hlink"/>
                </a:solidFill>
                <a:hlinkClick r:id="rId4"/>
              </a:rPr>
              <a:t>https://app.roboflow.ai/dataset/traffic_signs_yolo/8</a:t>
            </a:r>
            <a:endParaRPr/>
          </a:p>
          <a:p>
            <a:pPr indent="-342900" lvl="0" marL="457200" rtl="0" algn="l">
              <a:spcBef>
                <a:spcPts val="0"/>
              </a:spcBef>
              <a:spcAft>
                <a:spcPts val="0"/>
              </a:spcAft>
              <a:buSzPts val="1800"/>
              <a:buAutoNum type="arabicPeriod"/>
            </a:pPr>
            <a:r>
              <a:rPr lang="en" sz="1100" u="sng">
                <a:solidFill>
                  <a:schemeClr val="hlink"/>
                </a:solidFill>
                <a:hlinkClick r:id="rId5"/>
              </a:rPr>
              <a:t>https://github.com/tzutalin/labelImg</a:t>
            </a:r>
            <a:endParaRPr/>
          </a:p>
          <a:p>
            <a:pPr indent="-342900" lvl="0" marL="457200" rtl="0" algn="l">
              <a:spcBef>
                <a:spcPts val="0"/>
              </a:spcBef>
              <a:spcAft>
                <a:spcPts val="0"/>
              </a:spcAft>
              <a:buSzPts val="1800"/>
              <a:buAutoNum type="arabicPeriod"/>
            </a:pPr>
            <a:r>
              <a:rPr lang="en" sz="1100" u="sng">
                <a:solidFill>
                  <a:schemeClr val="hlink"/>
                </a:solidFill>
                <a:hlinkClick r:id="rId6"/>
              </a:rPr>
              <a:t>https://github.com/jkjung-avt/tensorrt_demos</a:t>
            </a:r>
            <a:endParaRPr/>
          </a:p>
          <a:p>
            <a:pPr indent="-342900" lvl="0" marL="457200" rtl="0" algn="l">
              <a:spcBef>
                <a:spcPts val="0"/>
              </a:spcBef>
              <a:spcAft>
                <a:spcPts val="0"/>
              </a:spcAft>
              <a:buSzPts val="1800"/>
              <a:buAutoNum type="arabicPeriod"/>
            </a:pPr>
            <a:r>
              <a:rPr lang="en" sz="1100" u="sng">
                <a:solidFill>
                  <a:schemeClr val="hlink"/>
                </a:solidFill>
                <a:hlinkClick r:id="rId7"/>
              </a:rPr>
              <a:t>https://courses.nvidia.com/courses/course-v1:DLI+C-RX-02+V1/about</a:t>
            </a:r>
            <a:endParaRPr/>
          </a:p>
          <a:p>
            <a:pPr indent="-342900" lvl="0" marL="457200" rtl="0" algn="l">
              <a:spcBef>
                <a:spcPts val="0"/>
              </a:spcBef>
              <a:spcAft>
                <a:spcPts val="0"/>
              </a:spcAft>
              <a:buSzPts val="1800"/>
              <a:buAutoNum type="arabicPeriod"/>
            </a:pPr>
            <a:r>
              <a:rPr lang="en" sz="1100" u="sng">
                <a:solidFill>
                  <a:schemeClr val="hlink"/>
                </a:solidFill>
                <a:hlinkClick r:id="rId8"/>
              </a:rPr>
              <a:t>https://models.roboflow.ai/</a:t>
            </a:r>
            <a:endParaRPr/>
          </a:p>
          <a:p>
            <a:pPr indent="-342900" lvl="0" marL="457200" rtl="0" algn="l">
              <a:spcBef>
                <a:spcPts val="0"/>
              </a:spcBef>
              <a:spcAft>
                <a:spcPts val="0"/>
              </a:spcAft>
              <a:buSzPts val="1800"/>
              <a:buAutoNum type="arabicPeriod"/>
            </a:pPr>
            <a:r>
              <a:rPr lang="en" sz="1100" u="sng">
                <a:solidFill>
                  <a:schemeClr val="hlink"/>
                </a:solidFill>
                <a:hlinkClick r:id="rId9"/>
              </a:rPr>
              <a:t>https://github.com/jkjung-avt/tensorrt_demos/blob/master/ssd/build_engine.py</a:t>
            </a:r>
            <a:endParaRPr/>
          </a:p>
          <a:p>
            <a:pPr indent="-342900" lvl="0" marL="457200" rtl="0" algn="l">
              <a:spcBef>
                <a:spcPts val="0"/>
              </a:spcBef>
              <a:spcAft>
                <a:spcPts val="0"/>
              </a:spcAft>
              <a:buSzPts val="1800"/>
              <a:buAutoNum type="arabicPeriod"/>
            </a:pPr>
            <a:r>
              <a:rPr lang="en" sz="1100" u="sng">
                <a:solidFill>
                  <a:schemeClr val="hlink"/>
                </a:solidFill>
                <a:hlinkClick r:id="rId10"/>
              </a:rPr>
              <a:t>https://www.minds.ai/post/deploying-ssd-mobilenet-v2-on-the-nvidia-jetson-and-nano-platforms</a:t>
            </a:r>
            <a:endParaRPr/>
          </a:p>
          <a:p>
            <a:pPr indent="-342900" lvl="0" marL="457200" rtl="0" algn="l">
              <a:spcBef>
                <a:spcPts val="0"/>
              </a:spcBef>
              <a:spcAft>
                <a:spcPts val="0"/>
              </a:spcAft>
              <a:buSzPts val="1800"/>
              <a:buAutoNum type="arabicPeriod"/>
            </a:pPr>
            <a:r>
              <a:rPr lang="en" sz="1100" u="sng">
                <a:solidFill>
                  <a:schemeClr val="hlink"/>
                </a:solidFill>
                <a:hlinkClick r:id="rId11"/>
              </a:rPr>
              <a:t>https://blog.csdn.net/weixin_43046653/article/details/101106542?ops_request_misc=%257B%2522request%255Fid%2522%253A%2522159471945319195239845897%2522%252C%2522scm%2522%253A%252220140713.130102334.pc%255Fall.%2522%257D&amp;request_id=159471945319195239845897&amp;biz_id=0&amp;utm_medium=distribute.pc_search_result.none-task-blog-2~all~first_rank_ecpm_v3~pc_rank_v3-2-101106542.pc_ecpm_v3_pc_rank_v3&amp;utm_term=jetbot+nano+%E7%89%A9%E4%BD%93%E8%AF%86%E5%88%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u="sng">
                <a:solidFill>
                  <a:schemeClr val="hlink"/>
                </a:solidFill>
                <a:hlinkClick r:id="rId3"/>
              </a:rPr>
              <a:t>https://github.com/AastaNV/TRT_object_detection</a:t>
            </a:r>
            <a:endParaRPr/>
          </a:p>
          <a:p>
            <a:pPr indent="-298450" lvl="0" marL="457200" rtl="0" algn="l">
              <a:spcBef>
                <a:spcPts val="0"/>
              </a:spcBef>
              <a:spcAft>
                <a:spcPts val="0"/>
              </a:spcAft>
              <a:buSzPts val="1100"/>
              <a:buAutoNum type="arabicPeriod"/>
            </a:pPr>
            <a:r>
              <a:rPr lang="en" sz="1100" u="sng">
                <a:solidFill>
                  <a:schemeClr val="hlink"/>
                </a:solidFill>
                <a:hlinkClick r:id="rId4"/>
              </a:rPr>
              <a:t>Object Detection with MobileNet-SSD slower than mentioned speed - Jetson &amp; Embedded Systems / Jetson Nano - NVIDIA Developer Forums</a:t>
            </a:r>
            <a:endParaRPr/>
          </a:p>
          <a:p>
            <a:pPr indent="-298450" lvl="0" marL="457200" rtl="0" algn="l">
              <a:spcBef>
                <a:spcPts val="0"/>
              </a:spcBef>
              <a:spcAft>
                <a:spcPts val="0"/>
              </a:spcAft>
              <a:buSzPts val="1100"/>
              <a:buAutoNum type="arabicPeriod"/>
            </a:pPr>
            <a:r>
              <a:rPr lang="en" sz="1100" u="sng">
                <a:solidFill>
                  <a:schemeClr val="hlink"/>
                </a:solidFill>
                <a:hlinkClick r:id="rId5"/>
              </a:rPr>
              <a:t>dusty-nv/jetson-inference: Hello AI World guide to deploying deep-learning inference networks and deep vision primitives with TensorRT and NVIDIA Jetson.</a:t>
            </a:r>
            <a:endParaRPr/>
          </a:p>
          <a:p>
            <a:pPr indent="-298450" lvl="0" marL="457200" rtl="0" algn="l">
              <a:spcBef>
                <a:spcPts val="0"/>
              </a:spcBef>
              <a:spcAft>
                <a:spcPts val="0"/>
              </a:spcAft>
              <a:buSzPts val="1100"/>
              <a:buAutoNum type="arabicPeriod"/>
            </a:pPr>
            <a:r>
              <a:rPr lang="en" sz="1100" u="sng">
                <a:solidFill>
                  <a:schemeClr val="hlink"/>
                </a:solidFill>
                <a:hlinkClick r:id="rId6"/>
              </a:rPr>
              <a:t>How to Train YOLO v5 on a Custom Dataset - YouTube</a:t>
            </a:r>
            <a:endParaRPr/>
          </a:p>
          <a:p>
            <a:pPr indent="-298450" lvl="0" marL="457200" rtl="0" algn="l">
              <a:spcBef>
                <a:spcPts val="0"/>
              </a:spcBef>
              <a:spcAft>
                <a:spcPts val="0"/>
              </a:spcAft>
              <a:buSzPts val="1100"/>
              <a:buAutoNum type="arabicPeriod"/>
            </a:pPr>
            <a:r>
              <a:rPr lang="en" sz="1100" u="sng">
                <a:solidFill>
                  <a:schemeClr val="hlink"/>
                </a:solidFill>
                <a:hlinkClick r:id="rId7"/>
              </a:rPr>
              <a:t>[ASK] How to make tensor RT engine from frozen graph tensor flow? - Jetson &amp; Embedded Systems / Jetson Nano - NVIDIA Developer Forums</a:t>
            </a:r>
            <a:endParaRPr/>
          </a:p>
          <a:p>
            <a:pPr indent="-298450" lvl="0" marL="457200" rtl="0" algn="l">
              <a:spcBef>
                <a:spcPts val="0"/>
              </a:spcBef>
              <a:spcAft>
                <a:spcPts val="0"/>
              </a:spcAft>
              <a:buSzPts val="1100"/>
              <a:buAutoNum type="arabicPeriod"/>
            </a:pPr>
            <a:r>
              <a:rPr lang="en" sz="1100" u="sng">
                <a:solidFill>
                  <a:schemeClr val="hlink"/>
                </a:solidFill>
                <a:hlinkClick r:id="rId8"/>
              </a:rPr>
              <a:t>Object Detection with MobileNet-SSD slower than mentioned speed - Jetson &amp; Embedded Systems / Jetson Nano - NVIDIA Developer Forums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8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 Goal: </a:t>
            </a:r>
            <a:r>
              <a:rPr lang="en"/>
              <a:t>Object Detection Model on jetson nano</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3920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a:t>
            </a:r>
            <a:r>
              <a:rPr lang="en"/>
              <a:t>mplement  self-driving on a mini town</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4313675" y="2227650"/>
            <a:ext cx="4607400" cy="25916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Detection Model on jetson nano</a:t>
            </a:r>
            <a:endParaRPr/>
          </a:p>
        </p:txBody>
      </p:sp>
      <p:sp>
        <p:nvSpPr>
          <p:cNvPr id="68" name="Google Shape;68;p15"/>
          <p:cNvSpPr txBox="1"/>
          <p:nvPr>
            <p:ph idx="1" type="body"/>
          </p:nvPr>
        </p:nvSpPr>
        <p:spPr>
          <a:xfrm>
            <a:off x="311700" y="1152475"/>
            <a:ext cx="3964500" cy="404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Using transfer learning to detect five traffic signs on Jetbot.</a:t>
            </a:r>
            <a:endParaRPr/>
          </a:p>
          <a:p>
            <a:pPr indent="0" lvl="0" marL="457200" rtl="0" algn="l">
              <a:spcBef>
                <a:spcPts val="1600"/>
              </a:spcBef>
              <a:spcAft>
                <a:spcPts val="0"/>
              </a:spcAft>
              <a:buNone/>
            </a:pPr>
            <a:r>
              <a:rPr lang="en"/>
              <a:t>Below link is source images </a:t>
            </a:r>
            <a:r>
              <a:rPr lang="en" u="sng">
                <a:solidFill>
                  <a:schemeClr val="hlink"/>
                </a:solidFill>
                <a:hlinkClick r:id="rId3"/>
              </a:rPr>
              <a:t>https://docs.google.com/document/d/1Jq9aE4flSdQxKx9lJPnDWctRR3kcz9WCzpDbJDQIonY/edit?usp=sharing</a:t>
            </a:r>
            <a:r>
              <a:rPr lang="en"/>
              <a:t> </a:t>
            </a:r>
            <a:endParaRPr/>
          </a:p>
          <a:p>
            <a:pPr indent="-342900" lvl="0" marL="457200" rtl="0" algn="l">
              <a:spcBef>
                <a:spcPts val="1600"/>
              </a:spcBef>
              <a:spcAft>
                <a:spcPts val="0"/>
              </a:spcAft>
              <a:buSzPts val="1800"/>
              <a:buAutoNum type="arabicPeriod"/>
            </a:pPr>
            <a:r>
              <a:rPr lang="en"/>
              <a:t>I will send my small signs with the jetbot. Free to check the size of traffic signs.</a:t>
            </a:r>
            <a:endParaRPr/>
          </a:p>
          <a:p>
            <a:pPr indent="0" lvl="0" marL="457200" rtl="0" algn="l">
              <a:spcBef>
                <a:spcPts val="1600"/>
              </a:spcBef>
              <a:spcAft>
                <a:spcPts val="1600"/>
              </a:spcAft>
              <a:buNone/>
            </a:pPr>
            <a:r>
              <a:t/>
            </a:r>
            <a:endParaRPr/>
          </a:p>
        </p:txBody>
      </p:sp>
      <p:pic>
        <p:nvPicPr>
          <p:cNvPr id="69" name="Google Shape;69;p15"/>
          <p:cNvPicPr preferRelativeResize="0"/>
          <p:nvPr/>
        </p:nvPicPr>
        <p:blipFill>
          <a:blip r:embed="rId4">
            <a:alphaModFix/>
          </a:blip>
          <a:stretch>
            <a:fillRect/>
          </a:stretch>
        </p:blipFill>
        <p:spPr>
          <a:xfrm>
            <a:off x="4704350" y="2042525"/>
            <a:ext cx="4053904" cy="30404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708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Collecting data: Creating a dataset for five traffic signs</a:t>
            </a:r>
            <a:endParaRPr/>
          </a:p>
          <a:p>
            <a:pPr indent="-342900" lvl="0" marL="457200" rtl="0" algn="l">
              <a:spcBef>
                <a:spcPts val="0"/>
              </a:spcBef>
              <a:spcAft>
                <a:spcPts val="0"/>
              </a:spcAft>
              <a:buSzPts val="1800"/>
              <a:buAutoNum type="arabicPeriod"/>
            </a:pPr>
            <a:r>
              <a:rPr lang="en"/>
              <a:t>Selecting suitable model</a:t>
            </a:r>
            <a:endParaRPr/>
          </a:p>
          <a:p>
            <a:pPr indent="-342900" lvl="0" marL="457200" rtl="0" algn="l">
              <a:spcBef>
                <a:spcPts val="0"/>
              </a:spcBef>
              <a:spcAft>
                <a:spcPts val="0"/>
              </a:spcAft>
              <a:buSzPts val="1800"/>
              <a:buAutoNum type="arabicPeriod"/>
            </a:pPr>
            <a:r>
              <a:rPr lang="en"/>
              <a:t>Training the model</a:t>
            </a:r>
            <a:endParaRPr/>
          </a:p>
          <a:p>
            <a:pPr indent="-342900" lvl="0" marL="457200" rtl="0" algn="l">
              <a:spcBef>
                <a:spcPts val="0"/>
              </a:spcBef>
              <a:spcAft>
                <a:spcPts val="0"/>
              </a:spcAft>
              <a:buSzPts val="1800"/>
              <a:buAutoNum type="arabicPeriod"/>
            </a:pPr>
            <a:r>
              <a:rPr lang="en"/>
              <a:t>Evaluating the trained model on Jeson Nano</a:t>
            </a:r>
            <a:endParaRPr/>
          </a:p>
          <a:p>
            <a:pPr indent="-342900" lvl="0" marL="457200" rtl="0" algn="l">
              <a:spcBef>
                <a:spcPts val="0"/>
              </a:spcBef>
              <a:spcAft>
                <a:spcPts val="0"/>
              </a:spcAft>
              <a:buSzPts val="1800"/>
              <a:buAutoNum type="arabicPeriod"/>
            </a:pPr>
            <a:r>
              <a:rPr lang="en"/>
              <a:t>Improving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Data</a:t>
            </a:r>
            <a:endParaRPr/>
          </a:p>
        </p:txBody>
      </p:sp>
      <p:sp>
        <p:nvSpPr>
          <p:cNvPr id="81" name="Google Shape;81;p17"/>
          <p:cNvSpPr txBox="1"/>
          <p:nvPr>
            <p:ph idx="1" type="body"/>
          </p:nvPr>
        </p:nvSpPr>
        <p:spPr>
          <a:xfrm>
            <a:off x="311700" y="1172825"/>
            <a:ext cx="3432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Collect 974 in total 224 x 224 raw image by using jetbot camera</a:t>
            </a:r>
            <a:endParaRPr/>
          </a:p>
          <a:p>
            <a:pPr indent="-342900" lvl="0" marL="457200" rtl="0" algn="l">
              <a:spcBef>
                <a:spcPts val="0"/>
              </a:spcBef>
              <a:spcAft>
                <a:spcPts val="0"/>
              </a:spcAft>
              <a:buSzPts val="1800"/>
              <a:buAutoNum type="arabicPeriod"/>
            </a:pPr>
            <a:r>
              <a:rPr lang="en"/>
              <a:t>Use labelImg</a:t>
            </a:r>
            <a:endParaRPr/>
          </a:p>
          <a:p>
            <a:pPr indent="-342900" lvl="0" marL="457200" rtl="0" algn="l">
              <a:spcBef>
                <a:spcPts val="0"/>
              </a:spcBef>
              <a:spcAft>
                <a:spcPts val="0"/>
              </a:spcAft>
              <a:buSzPts val="1800"/>
              <a:buAutoNum type="arabicPeriod"/>
            </a:pPr>
            <a:r>
              <a:rPr lang="en"/>
              <a:t>Using Data Augmentation to enlarge our dataset to 2355 images</a:t>
            </a:r>
            <a:endParaRPr/>
          </a:p>
          <a:p>
            <a:pPr indent="0" lvl="0" marL="45720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4572000" y="1017713"/>
            <a:ext cx="4402645" cy="3820975"/>
          </a:xfrm>
          <a:prstGeom prst="rect">
            <a:avLst/>
          </a:prstGeom>
          <a:noFill/>
          <a:ln>
            <a:noFill/>
          </a:ln>
        </p:spPr>
      </p:pic>
      <p:pic>
        <p:nvPicPr>
          <p:cNvPr id="83" name="Google Shape;83;p17"/>
          <p:cNvPicPr preferRelativeResize="0"/>
          <p:nvPr/>
        </p:nvPicPr>
        <p:blipFill>
          <a:blip r:embed="rId4">
            <a:alphaModFix/>
          </a:blip>
          <a:stretch>
            <a:fillRect/>
          </a:stretch>
        </p:blipFill>
        <p:spPr>
          <a:xfrm>
            <a:off x="2602575" y="3164175"/>
            <a:ext cx="1613825" cy="181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rPr>
              <a:t>Selecting suitable model</a:t>
            </a:r>
            <a:endParaRPr>
              <a:solidFill>
                <a:schemeClr val="dk2"/>
              </a:solidFill>
            </a:endParaRPr>
          </a:p>
          <a:p>
            <a:pPr indent="0" lvl="0" marL="0" rtl="0" algn="l">
              <a:spcBef>
                <a:spcPts val="1600"/>
              </a:spcBef>
              <a:spcAft>
                <a:spcPts val="0"/>
              </a:spcAft>
              <a:buNone/>
            </a:pPr>
            <a:r>
              <a:t/>
            </a:r>
            <a:endParaRPr/>
          </a:p>
        </p:txBody>
      </p:sp>
      <p:sp>
        <p:nvSpPr>
          <p:cNvPr id="89" name="Google Shape;89;p18"/>
          <p:cNvSpPr txBox="1"/>
          <p:nvPr>
            <p:ph idx="1" type="body"/>
          </p:nvPr>
        </p:nvSpPr>
        <p:spPr>
          <a:xfrm>
            <a:off x="311700" y="1152475"/>
            <a:ext cx="25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Yolov3 vs SSDmobilev2 vs Yolov4</a:t>
            </a:r>
            <a:endParaRPr/>
          </a:p>
        </p:txBody>
      </p:sp>
      <p:pic>
        <p:nvPicPr>
          <p:cNvPr id="90" name="Google Shape;90;p18"/>
          <p:cNvPicPr preferRelativeResize="0"/>
          <p:nvPr/>
        </p:nvPicPr>
        <p:blipFill>
          <a:blip r:embed="rId3">
            <a:alphaModFix/>
          </a:blip>
          <a:stretch>
            <a:fillRect/>
          </a:stretch>
        </p:blipFill>
        <p:spPr>
          <a:xfrm>
            <a:off x="2881900" y="1017727"/>
            <a:ext cx="6088100" cy="4070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model</a:t>
            </a:r>
            <a:endParaRPr/>
          </a:p>
        </p:txBody>
      </p:sp>
      <p:sp>
        <p:nvSpPr>
          <p:cNvPr id="96" name="Google Shape;96;p19"/>
          <p:cNvSpPr txBox="1"/>
          <p:nvPr>
            <p:ph idx="1" type="body"/>
          </p:nvPr>
        </p:nvSpPr>
        <p:spPr>
          <a:xfrm>
            <a:off x="403550" y="1060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Using colab (roboflow ai)</a:t>
            </a:r>
            <a:endParaRPr/>
          </a:p>
          <a:p>
            <a:pPr indent="-317500" lvl="1" marL="914400" rtl="0" algn="l">
              <a:spcBef>
                <a:spcPts val="0"/>
              </a:spcBef>
              <a:spcAft>
                <a:spcPts val="0"/>
              </a:spcAft>
              <a:buSzPts val="1400"/>
              <a:buAutoNum type="alphaLcPeriod"/>
            </a:pPr>
            <a:r>
              <a:rPr lang="en"/>
              <a:t>s</a:t>
            </a:r>
            <a:r>
              <a:rPr lang="en"/>
              <a:t>sdmobilev2 (tensorflow 12 hours)</a:t>
            </a:r>
            <a:endParaRPr/>
          </a:p>
          <a:p>
            <a:pPr indent="-317500" lvl="1" marL="914400" rtl="0" algn="l">
              <a:spcBef>
                <a:spcPts val="0"/>
              </a:spcBef>
              <a:spcAft>
                <a:spcPts val="0"/>
              </a:spcAft>
              <a:buSzPts val="1400"/>
              <a:buAutoNum type="alphaLcPeriod"/>
            </a:pPr>
            <a:r>
              <a:rPr lang="en"/>
              <a:t>Yolov3 darknet 6 hours</a:t>
            </a:r>
            <a:endParaRPr/>
          </a:p>
          <a:p>
            <a:pPr indent="-317500" lvl="1" marL="914400" rtl="0" algn="l">
              <a:spcBef>
                <a:spcPts val="0"/>
              </a:spcBef>
              <a:spcAft>
                <a:spcPts val="0"/>
              </a:spcAft>
              <a:buSzPts val="1400"/>
              <a:buAutoNum type="alphaLcPeriod"/>
            </a:pPr>
            <a:r>
              <a:rPr lang="en"/>
              <a:t>Yolov4 darknet 8 hours vs Yolov4-tiny-416  5 hours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a:t>
            </a:r>
            <a:r>
              <a:rPr lang="en"/>
              <a:t>trained model on Jeson Nano</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Set up the environment: </a:t>
            </a:r>
            <a:endParaRPr/>
          </a:p>
          <a:p>
            <a:pPr indent="-317500" lvl="1" marL="914400" rtl="0" algn="l">
              <a:spcBef>
                <a:spcPts val="0"/>
              </a:spcBef>
              <a:spcAft>
                <a:spcPts val="0"/>
              </a:spcAft>
              <a:buSzPts val="1400"/>
              <a:buAutoNum type="alphaLcPeriod"/>
            </a:pPr>
            <a:r>
              <a:rPr lang="en"/>
              <a:t>tensorflow 1.15.2 object detection API</a:t>
            </a:r>
            <a:endParaRPr/>
          </a:p>
          <a:p>
            <a:pPr indent="-317500" lvl="1" marL="914400" rtl="0" algn="l">
              <a:spcBef>
                <a:spcPts val="0"/>
              </a:spcBef>
              <a:spcAft>
                <a:spcPts val="0"/>
              </a:spcAft>
              <a:buSzPts val="1400"/>
              <a:buAutoNum type="alphaLcPeriod"/>
            </a:pPr>
            <a:r>
              <a:rPr lang="en"/>
              <a:t>Pycuda </a:t>
            </a:r>
            <a:endParaRPr/>
          </a:p>
          <a:p>
            <a:pPr indent="-317500" lvl="1" marL="914400" rtl="0" algn="l">
              <a:spcBef>
                <a:spcPts val="0"/>
              </a:spcBef>
              <a:spcAft>
                <a:spcPts val="0"/>
              </a:spcAft>
              <a:buSzPts val="1400"/>
              <a:buAutoNum type="alphaLcPeriod"/>
            </a:pPr>
            <a:r>
              <a:rPr lang="en"/>
              <a:t>o</a:t>
            </a:r>
            <a:r>
              <a:rPr lang="en"/>
              <a:t>nnx == 1.14</a:t>
            </a:r>
            <a:endParaRPr/>
          </a:p>
          <a:p>
            <a:pPr indent="-342900" lvl="0" marL="457200" rtl="0" algn="l">
              <a:spcBef>
                <a:spcPts val="0"/>
              </a:spcBef>
              <a:spcAft>
                <a:spcPts val="0"/>
              </a:spcAft>
              <a:buSzPts val="1800"/>
              <a:buAutoNum type="arabicPeriod"/>
            </a:pPr>
            <a:r>
              <a:rPr lang="en" sz="1400"/>
              <a:t>Visualization: </a:t>
            </a:r>
            <a:endParaRPr sz="1400"/>
          </a:p>
          <a:p>
            <a:pPr indent="-317500" lvl="1" marL="914400" rtl="0" algn="l">
              <a:spcBef>
                <a:spcPts val="0"/>
              </a:spcBef>
              <a:spcAft>
                <a:spcPts val="0"/>
              </a:spcAft>
              <a:buSzPts val="1400"/>
              <a:buAutoNum type="alphaLcPeriod"/>
            </a:pPr>
            <a:r>
              <a:rPr lang="en"/>
              <a:t>g</a:t>
            </a:r>
            <a:r>
              <a:rPr lang="en"/>
              <a:t>ithub  tensorrt_demos</a:t>
            </a:r>
            <a:endParaRPr/>
          </a:p>
          <a:p>
            <a:pPr indent="-342900" lvl="0" marL="457200" rtl="0" algn="l">
              <a:spcBef>
                <a:spcPts val="0"/>
              </a:spcBef>
              <a:spcAft>
                <a:spcPts val="0"/>
              </a:spcAft>
              <a:buSzPts val="1800"/>
              <a:buAutoNum type="arabicPeriod"/>
            </a:pPr>
            <a:r>
              <a:rPr lang="en"/>
              <a:t>Callback:</a:t>
            </a:r>
            <a:endParaRPr/>
          </a:p>
          <a:p>
            <a:pPr indent="-317500" lvl="1" marL="914400" rtl="0" algn="l">
              <a:spcBef>
                <a:spcPts val="0"/>
              </a:spcBef>
              <a:spcAft>
                <a:spcPts val="0"/>
              </a:spcAft>
              <a:buSzPts val="1400"/>
              <a:buAutoNum type="alphaLcPeriod"/>
            </a:pPr>
            <a:r>
              <a:rPr lang="en"/>
              <a:t>Yolov4 &gt; yolov3 &gt; ssdmobile</a:t>
            </a:r>
            <a:endParaRPr/>
          </a:p>
          <a:p>
            <a:pPr indent="-342900" lvl="0" marL="457200" rtl="0" algn="l">
              <a:spcBef>
                <a:spcPts val="0"/>
              </a:spcBef>
              <a:spcAft>
                <a:spcPts val="0"/>
              </a:spcAft>
              <a:buSzPts val="1800"/>
              <a:buAutoNum type="arabicPeriod"/>
            </a:pPr>
            <a:r>
              <a:rPr lang="en" sz="1400"/>
              <a:t>FPS:</a:t>
            </a:r>
            <a:endParaRPr sz="1400"/>
          </a:p>
          <a:p>
            <a:pPr indent="-317500" lvl="1" marL="914400" rtl="0" algn="l">
              <a:spcBef>
                <a:spcPts val="0"/>
              </a:spcBef>
              <a:spcAft>
                <a:spcPts val="0"/>
              </a:spcAft>
              <a:buSzPts val="1400"/>
              <a:buAutoNum type="alphaLcPeriod"/>
            </a:pPr>
            <a:r>
              <a:rPr lang="en"/>
              <a:t>SSdmobilev2 (about 15 FPS) &gt; yolov4 tiny (10 FPS) &gt; yolov4 (4 FPS) &gt; yolov3 (2 FPS)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the model</a:t>
            </a:r>
            <a:endParaRPr/>
          </a:p>
        </p:txBody>
      </p:sp>
      <p:sp>
        <p:nvSpPr>
          <p:cNvPr id="108" name="Google Shape;108;p21"/>
          <p:cNvSpPr txBox="1"/>
          <p:nvPr>
            <p:ph idx="1" type="body"/>
          </p:nvPr>
        </p:nvSpPr>
        <p:spPr>
          <a:xfrm>
            <a:off x="311700" y="1152475"/>
            <a:ext cx="4625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Transfer weight file to Nvidia engine file to speed up the speed</a:t>
            </a:r>
            <a:endParaRPr/>
          </a:p>
          <a:p>
            <a:pPr indent="-317500" lvl="1" marL="914400" rtl="0" algn="l">
              <a:spcBef>
                <a:spcPts val="0"/>
              </a:spcBef>
              <a:spcAft>
                <a:spcPts val="0"/>
              </a:spcAft>
              <a:buSzPts val="1400"/>
              <a:buAutoNum type="alphaLcPeriod"/>
            </a:pPr>
            <a:r>
              <a:rPr lang="en"/>
              <a:t>Install tensorrt 6.1</a:t>
            </a:r>
            <a:endParaRPr/>
          </a:p>
          <a:p>
            <a:pPr indent="-342900" lvl="0" marL="457200" rtl="0" algn="l">
              <a:spcBef>
                <a:spcPts val="0"/>
              </a:spcBef>
              <a:spcAft>
                <a:spcPts val="0"/>
              </a:spcAft>
              <a:buSzPts val="1800"/>
              <a:buAutoNum type="arabicPeriod"/>
            </a:pPr>
            <a:r>
              <a:rPr lang="en"/>
              <a:t>Create 8 GB swipe file in order to expand jetbot’s memory</a:t>
            </a:r>
            <a:endParaRPr/>
          </a:p>
          <a:p>
            <a:pPr indent="0" lvl="0" marL="0" rtl="0" algn="l">
              <a:spcBef>
                <a:spcPts val="1600"/>
              </a:spcBef>
              <a:spcAft>
                <a:spcPts val="1600"/>
              </a:spcAft>
              <a:buNone/>
            </a:pPr>
            <a:r>
              <a:rPr lang="en"/>
              <a:t> </a:t>
            </a:r>
            <a:endParaRPr/>
          </a:p>
        </p:txBody>
      </p:sp>
      <p:pic>
        <p:nvPicPr>
          <p:cNvPr id="109" name="Google Shape;109;p21"/>
          <p:cNvPicPr preferRelativeResize="0"/>
          <p:nvPr/>
        </p:nvPicPr>
        <p:blipFill>
          <a:blip r:embed="rId3">
            <a:alphaModFix/>
          </a:blip>
          <a:stretch>
            <a:fillRect/>
          </a:stretch>
        </p:blipFill>
        <p:spPr>
          <a:xfrm>
            <a:off x="3651475" y="1282375"/>
            <a:ext cx="5419050" cy="369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