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5"/>
  </p:notesMasterIdLst>
  <p:sldIdLst>
    <p:sldId id="309" r:id="rId2"/>
    <p:sldId id="395" r:id="rId3"/>
    <p:sldId id="311" r:id="rId4"/>
    <p:sldId id="265" r:id="rId5"/>
    <p:sldId id="312" r:id="rId6"/>
    <p:sldId id="313" r:id="rId7"/>
    <p:sldId id="314" r:id="rId8"/>
    <p:sldId id="333" r:id="rId9"/>
    <p:sldId id="334" r:id="rId10"/>
    <p:sldId id="335" r:id="rId11"/>
    <p:sldId id="336" r:id="rId12"/>
    <p:sldId id="337" r:id="rId13"/>
    <p:sldId id="338" r:id="rId14"/>
    <p:sldId id="277" r:id="rId15"/>
    <p:sldId id="339" r:id="rId16"/>
    <p:sldId id="340" r:id="rId17"/>
    <p:sldId id="341" r:id="rId18"/>
    <p:sldId id="342" r:id="rId19"/>
    <p:sldId id="343" r:id="rId20"/>
    <p:sldId id="344" r:id="rId21"/>
    <p:sldId id="345" r:id="rId22"/>
    <p:sldId id="346" r:id="rId23"/>
    <p:sldId id="347" r:id="rId24"/>
    <p:sldId id="348" r:id="rId25"/>
    <p:sldId id="358" r:id="rId26"/>
    <p:sldId id="286" r:id="rId27"/>
    <p:sldId id="359" r:id="rId28"/>
    <p:sldId id="360" r:id="rId29"/>
    <p:sldId id="361" r:id="rId30"/>
    <p:sldId id="392" r:id="rId31"/>
    <p:sldId id="363" r:id="rId32"/>
    <p:sldId id="289" r:id="rId33"/>
    <p:sldId id="364" r:id="rId34"/>
    <p:sldId id="365" r:id="rId35"/>
    <p:sldId id="366" r:id="rId36"/>
    <p:sldId id="290" r:id="rId37"/>
    <p:sldId id="367" r:id="rId38"/>
    <p:sldId id="291" r:id="rId39"/>
    <p:sldId id="368" r:id="rId40"/>
    <p:sldId id="369" r:id="rId41"/>
    <p:sldId id="292" r:id="rId42"/>
    <p:sldId id="293" r:id="rId43"/>
    <p:sldId id="394" r:id="rId44"/>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47" autoAdjust="0"/>
    <p:restoredTop sz="94660"/>
  </p:normalViewPr>
  <p:slideViewPr>
    <p:cSldViewPr snapToGrid="0">
      <p:cViewPr varScale="1">
        <p:scale>
          <a:sx n="74" d="100"/>
          <a:sy n="74" d="100"/>
        </p:scale>
        <p:origin x="4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13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542F6CA2-A28D-4233-B15D-EAD8FD89DADC}" type="datetimeFigureOut">
              <a:rPr lang="en-US" smtClean="0"/>
              <a:pPr/>
              <a:t>1/3/2019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4B7BF131-3338-4616-87EA-7E62C4E81662}" type="slidenum">
              <a:rPr lang="en-US" smtClean="0"/>
              <a:pPr/>
              <a:t>‹#›</a:t>
            </a:fld>
            <a:endParaRPr lang="en-US" dirty="0"/>
          </a:p>
        </p:txBody>
      </p:sp>
    </p:spTree>
    <p:extLst>
      <p:ext uri="{BB962C8B-B14F-4D97-AF65-F5344CB8AC3E}">
        <p14:creationId xmlns:p14="http://schemas.microsoft.com/office/powerpoint/2010/main" val="2969929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2B9C17F6-7C9B-40EA-8A7F-F14C8E267272}" type="datetime1">
              <a:rPr lang="en-US" smtClean="0"/>
              <a:t>1/3/2019</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9E8FCAD1-9045-4EA3-A35F-09FA096495C5}"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©1992-2018 by Pearson Education, Inc. All Rights Reserved.</a:t>
            </a:r>
          </a:p>
        </p:txBody>
      </p:sp>
    </p:spTree>
    <p:extLst>
      <p:ext uri="{BB962C8B-B14F-4D97-AF65-F5344CB8AC3E}">
        <p14:creationId xmlns:p14="http://schemas.microsoft.com/office/powerpoint/2010/main" val="896597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ACC2D850-27E2-4D4E-927D-AE5546DB3D0E}" type="datetime1">
              <a:rPr lang="en-US" smtClean="0"/>
              <a:t>1/3/2019</a:t>
            </a:fld>
            <a:endParaRPr lang="en-US"/>
          </a:p>
        </p:txBody>
      </p:sp>
      <p:sp>
        <p:nvSpPr>
          <p:cNvPr id="5" name="Footer Placeholder 21"/>
          <p:cNvSpPr>
            <a:spLocks noGrp="1"/>
          </p:cNvSpPr>
          <p:nvPr>
            <p:ph type="ftr" sz="quarter" idx="11"/>
          </p:nvPr>
        </p:nvSpPr>
        <p:spPr/>
        <p:txBody>
          <a:bodyPr/>
          <a:lstStyle>
            <a:lvl1pPr>
              <a:defRPr/>
            </a:lvl1pPr>
          </a:lstStyle>
          <a:p>
            <a:r>
              <a:rPr lang="en-US"/>
              <a:t>©1992-2018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97162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B77B624F-2DBA-41C3-AA76-9D2098358CEF}" type="datetime1">
              <a:rPr lang="en-US" smtClean="0"/>
              <a:t>1/3/2019</a:t>
            </a:fld>
            <a:endParaRPr lang="en-US"/>
          </a:p>
        </p:txBody>
      </p:sp>
      <p:sp>
        <p:nvSpPr>
          <p:cNvPr id="5" name="Footer Placeholder 21"/>
          <p:cNvSpPr>
            <a:spLocks noGrp="1"/>
          </p:cNvSpPr>
          <p:nvPr>
            <p:ph type="ftr" sz="quarter" idx="11"/>
          </p:nvPr>
        </p:nvSpPr>
        <p:spPr/>
        <p:txBody>
          <a:bodyPr/>
          <a:lstStyle>
            <a:lvl1pPr>
              <a:defRPr/>
            </a:lvl1pPr>
          </a:lstStyle>
          <a:p>
            <a:r>
              <a:rPr lang="en-US"/>
              <a:t>©1992-2018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1586127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2102617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fld id="{A764DF22-4F82-4D9D-8B77-872F8BD0E8A3}" type="datetime1">
              <a:rPr lang="en-US" smtClean="0"/>
              <a:t>1/3/2019</a:t>
            </a:fld>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3729794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fld id="{7500DF5B-C16F-4C7B-8C8F-516C66E1ABC7}" type="datetime1">
              <a:rPr lang="en-US" smtClean="0"/>
              <a:t>1/3/2019</a:t>
            </a:fld>
            <a:endParaRPr lang="en-US"/>
          </a:p>
        </p:txBody>
      </p:sp>
      <p:sp>
        <p:nvSpPr>
          <p:cNvPr id="7" name="Footer Placeholder 4"/>
          <p:cNvSpPr>
            <a:spLocks noGrp="1"/>
          </p:cNvSpPr>
          <p:nvPr>
            <p:ph type="ftr" sz="quarter" idx="11"/>
          </p:nvPr>
        </p:nvSpPr>
        <p:spPr/>
        <p:txBody>
          <a:bodyPr/>
          <a:lstStyle>
            <a:lvl1pPr>
              <a:defRPr/>
            </a:lvl1pPr>
            <a:extLst/>
          </a:lstStyle>
          <a:p>
            <a:r>
              <a:rPr lang="en-US"/>
              <a:t>©1992-2018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39113357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fld id="{F798D712-D963-481A-9F14-A4D1395409EE}" type="datetime1">
              <a:rPr lang="en-US" smtClean="0"/>
              <a:t>1/3/2019</a:t>
            </a:fld>
            <a:endParaRPr lang="en-US"/>
          </a:p>
        </p:txBody>
      </p:sp>
      <p:sp>
        <p:nvSpPr>
          <p:cNvPr id="6" name="Footer Placeholder 5"/>
          <p:cNvSpPr>
            <a:spLocks noGrp="1"/>
          </p:cNvSpPr>
          <p:nvPr>
            <p:ph type="ftr" sz="quarter" idx="11"/>
          </p:nvPr>
        </p:nvSpPr>
        <p:spPr/>
        <p:txBody>
          <a:bodyPr/>
          <a:lstStyle>
            <a:lvl1pPr>
              <a:defRPr/>
            </a:lvl1pPr>
            <a:extLst/>
          </a:lstStyle>
          <a:p>
            <a:r>
              <a:rPr lang="en-US" dirty="0"/>
              <a:t>©1992-2018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3852141663"/>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fld id="{DA6CE69A-65EB-4475-968B-A4A4FC9FE7DD}" type="datetime1">
              <a:rPr lang="en-US" smtClean="0"/>
              <a:t>1/3/2019</a:t>
            </a:fld>
            <a:endParaRPr lang="en-US"/>
          </a:p>
        </p:txBody>
      </p:sp>
      <p:sp>
        <p:nvSpPr>
          <p:cNvPr id="8" name="Footer Placeholder 7"/>
          <p:cNvSpPr>
            <a:spLocks noGrp="1"/>
          </p:cNvSpPr>
          <p:nvPr>
            <p:ph type="ftr" sz="quarter" idx="11"/>
          </p:nvPr>
        </p:nvSpPr>
        <p:spPr/>
        <p:txBody>
          <a:bodyPr/>
          <a:lstStyle>
            <a:lvl1pPr>
              <a:defRPr/>
            </a:lvl1pPr>
            <a:extLst/>
          </a:lstStyle>
          <a:p>
            <a:r>
              <a:rPr lang="en-US"/>
              <a:t>©1992-2018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223138836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fld id="{F94DD50B-B5A3-420B-B908-10D439920231}" type="datetime1">
              <a:rPr lang="en-US" smtClean="0"/>
              <a:t>1/3/2019</a:t>
            </a:fld>
            <a:endParaRPr lang="en-US"/>
          </a:p>
        </p:txBody>
      </p:sp>
      <p:sp>
        <p:nvSpPr>
          <p:cNvPr id="4" name="Footer Placeholder 3"/>
          <p:cNvSpPr>
            <a:spLocks noGrp="1"/>
          </p:cNvSpPr>
          <p:nvPr>
            <p:ph type="ftr" sz="quarter" idx="11"/>
          </p:nvPr>
        </p:nvSpPr>
        <p:spPr/>
        <p:txBody>
          <a:bodyPr/>
          <a:lstStyle>
            <a:lvl1pPr>
              <a:defRPr/>
            </a:lvl1pPr>
            <a:extLst/>
          </a:lstStyle>
          <a:p>
            <a:r>
              <a:rPr lang="en-US"/>
              <a:t>©1992-2018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297270736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50843F26-4DBF-4DF6-A93A-44D110202552}" type="datetime1">
              <a:rPr lang="en-US" smtClean="0"/>
              <a:t>1/3/2019</a:t>
            </a:fld>
            <a:endParaRPr lang="en-US"/>
          </a:p>
        </p:txBody>
      </p:sp>
      <p:sp>
        <p:nvSpPr>
          <p:cNvPr id="3" name="Footer Placeholder 21"/>
          <p:cNvSpPr>
            <a:spLocks noGrp="1"/>
          </p:cNvSpPr>
          <p:nvPr>
            <p:ph type="ftr" sz="quarter" idx="11"/>
          </p:nvPr>
        </p:nvSpPr>
        <p:spPr/>
        <p:txBody>
          <a:bodyPr/>
          <a:lstStyle>
            <a:lvl1pPr>
              <a:defRPr/>
            </a:lvl1pPr>
          </a:lstStyle>
          <a:p>
            <a:pPr algn="l"/>
            <a:r>
              <a:rPr lang="en-US" dirty="0"/>
              <a:t>©1992-2018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550674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FC2C5EBC-B801-46B3-8903-1B8C7E11B4DD}" type="datetime1">
              <a:rPr lang="en-US" smtClean="0"/>
              <a:t>1/3/2019</a:t>
            </a:fld>
            <a:endParaRPr lang="en-US"/>
          </a:p>
        </p:txBody>
      </p:sp>
      <p:sp>
        <p:nvSpPr>
          <p:cNvPr id="6" name="Footer Placeholder 5"/>
          <p:cNvSpPr>
            <a:spLocks noGrp="1"/>
          </p:cNvSpPr>
          <p:nvPr>
            <p:ph type="ftr" sz="quarter" idx="11"/>
          </p:nvPr>
        </p:nvSpPr>
        <p:spPr/>
        <p:txBody>
          <a:bodyPr/>
          <a:lstStyle>
            <a:lvl1pPr>
              <a:defRPr/>
            </a:lvl1pPr>
            <a:extLst/>
          </a:lstStyle>
          <a:p>
            <a:r>
              <a:rPr lang="en-US"/>
              <a:t>©1992-2018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301673639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E9B12665-56B4-4A1C-9DF0-C77A185E68D5}" type="datetime1">
              <a:rPr lang="en-US" smtClean="0"/>
              <a:t>1/3/2019</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132431239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dirty="0"/>
              <a:t>Click to edit Master title style</a:t>
            </a:r>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fld id="{D4897C5D-1871-41B9-A642-F529BF5E33F0}" type="datetime1">
              <a:rPr lang="en-US" smtClean="0"/>
              <a:t>1/3/2019</a:t>
            </a:fld>
            <a:endParaRPr lang="en-US" dirty="0"/>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pPr algn="l"/>
            <a:r>
              <a:rPr lang="en-US" dirty="0"/>
              <a:t>©1992-2018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9E8FCAD1-9045-4EA3-A35F-09FA096495C5}" type="slidenum">
              <a:rPr lang="en-US" smtClean="0"/>
              <a:pPr/>
              <a:t>‹#›</a:t>
            </a:fld>
            <a:endParaRPr lang="en-US" dirty="0"/>
          </a:p>
        </p:txBody>
      </p:sp>
    </p:spTree>
    <p:extLst>
      <p:ext uri="{BB962C8B-B14F-4D97-AF65-F5344CB8AC3E}">
        <p14:creationId xmlns:p14="http://schemas.microsoft.com/office/powerpoint/2010/main" val="4099696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hyperlink" Target="http://www.editplus.com/" TargetMode="External"/><Relationship Id="rId2" Type="http://schemas.openxmlformats.org/officeDocument/2006/relationships/hyperlink" Target="http://notepad-plus-plus.org/" TargetMode="External"/><Relationship Id="rId1" Type="http://schemas.openxmlformats.org/officeDocument/2006/relationships/slideLayout" Target="../slideLayouts/slideLayout12.xml"/><Relationship Id="rId4" Type="http://schemas.openxmlformats.org/officeDocument/2006/relationships/hyperlink" Target="http://www.textpad.com/"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bit.ly/JavaOne2016Keynote" TargetMode="Externa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1ABCB-B57C-433C-A810-070122A8229A}"/>
              </a:ext>
            </a:extLst>
          </p:cNvPr>
          <p:cNvSpPr>
            <a:spLocks noGrp="1"/>
          </p:cNvSpPr>
          <p:nvPr>
            <p:ph type="ctrTitle"/>
          </p:nvPr>
        </p:nvSpPr>
        <p:spPr/>
        <p:txBody>
          <a:bodyPr>
            <a:normAutofit fontScale="90000"/>
          </a:bodyPr>
          <a:lstStyle/>
          <a:p>
            <a:pPr algn="ctr">
              <a:defRPr/>
            </a:pPr>
            <a:r>
              <a:rPr lang="en-US" dirty="0"/>
              <a:t>Chapter 1</a:t>
            </a:r>
            <a:br>
              <a:rPr lang="en-US" dirty="0"/>
            </a:br>
            <a:r>
              <a:rPr lang="en-US" dirty="0"/>
              <a:t>Introduction to </a:t>
            </a:r>
            <a:br>
              <a:rPr lang="en-US" dirty="0"/>
            </a:br>
            <a:r>
              <a:rPr lang="en-US" dirty="0"/>
              <a:t>Computers, the Internet and Java</a:t>
            </a:r>
          </a:p>
        </p:txBody>
      </p:sp>
      <p:sp>
        <p:nvSpPr>
          <p:cNvPr id="10243" name="Subtitle 2">
            <a:extLst>
              <a:ext uri="{FF2B5EF4-FFF2-40B4-BE49-F238E27FC236}">
                <a16:creationId xmlns:a16="http://schemas.microsoft.com/office/drawing/2014/main" id="{4FC6E83B-715D-4C56-B4FC-C577A8C52004}"/>
              </a:ext>
            </a:extLst>
          </p:cNvPr>
          <p:cNvSpPr>
            <a:spLocks noGrp="1"/>
          </p:cNvSpPr>
          <p:nvPr>
            <p:ph type="subTitle" idx="1"/>
          </p:nvPr>
        </p:nvSpPr>
        <p:spPr>
          <a:xfrm>
            <a:off x="2209800" y="3611563"/>
            <a:ext cx="7772400" cy="1200150"/>
          </a:xfrm>
        </p:spPr>
        <p:txBody>
          <a:bodyPr/>
          <a:lstStyle/>
          <a:p>
            <a:pPr algn="ctr"/>
            <a:r>
              <a:rPr lang="en-US" altLang="en-US" dirty="0"/>
              <a:t>Java How to Program, 11/e</a:t>
            </a:r>
          </a:p>
          <a:p>
            <a:pPr algn="ctr"/>
            <a:r>
              <a:rPr lang="en-US" altLang="en-US" sz="2400" dirty="0"/>
              <a:t>Questions? </a:t>
            </a:r>
            <a:r>
              <a:rPr lang="en-US" altLang="en-US" sz="2400"/>
              <a:t>E-mail paul.deitel@deitel.com</a:t>
            </a:r>
            <a:endParaRPr lang="en-US" altLang="en-US" dirty="0"/>
          </a:p>
        </p:txBody>
      </p:sp>
      <p:sp>
        <p:nvSpPr>
          <p:cNvPr id="3" name="Footer Placeholder 2">
            <a:extLst>
              <a:ext uri="{FF2B5EF4-FFF2-40B4-BE49-F238E27FC236}">
                <a16:creationId xmlns:a16="http://schemas.microsoft.com/office/drawing/2014/main" id="{6C6139E5-441C-4BB7-A680-0DCE5778E178}"/>
              </a:ext>
            </a:extLst>
          </p:cNvPr>
          <p:cNvSpPr>
            <a:spLocks noGrp="1"/>
          </p:cNvSpPr>
          <p:nvPr>
            <p:ph type="ftr" sz="quarter" idx="12"/>
          </p:nvPr>
        </p:nvSpPr>
        <p:spPr/>
        <p:txBody>
          <a:bodyPr/>
          <a:lstStyle/>
          <a:p>
            <a:r>
              <a:rPr lang="en-US"/>
              <a:t>©1992-2018 by Pearson Education, Inc. All Rights Reserved.</a:t>
            </a:r>
          </a:p>
        </p:txBody>
      </p:sp>
    </p:spTree>
    <p:extLst>
      <p:ext uri="{BB962C8B-B14F-4D97-AF65-F5344CB8AC3E}">
        <p14:creationId xmlns:p14="http://schemas.microsoft.com/office/powerpoint/2010/main" val="3504838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07CCC-4DB5-4258-A698-BC6859CDC012}"/>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1.5.1  The Automobile as an Object (Cont.)</a:t>
            </a:r>
          </a:p>
        </p:txBody>
      </p:sp>
      <p:sp>
        <p:nvSpPr>
          <p:cNvPr id="48131" name="Text Placeholder 2">
            <a:extLst>
              <a:ext uri="{FF2B5EF4-FFF2-40B4-BE49-F238E27FC236}">
                <a16:creationId xmlns:a16="http://schemas.microsoft.com/office/drawing/2014/main" id="{701BB50D-5FEA-4846-BF1B-C78598C73615}"/>
              </a:ext>
            </a:extLst>
          </p:cNvPr>
          <p:cNvSpPr>
            <a:spLocks noGrp="1"/>
          </p:cNvSpPr>
          <p:nvPr>
            <p:ph type="body" idx="1"/>
          </p:nvPr>
        </p:nvSpPr>
        <p:spPr/>
        <p:txBody>
          <a:bodyPr/>
          <a:lstStyle/>
          <a:p>
            <a:pPr lvl="1" eaLnBrk="1" hangingPunct="1">
              <a:lnSpc>
                <a:spcPct val="90000"/>
              </a:lnSpc>
            </a:pPr>
            <a:r>
              <a:rPr lang="en-US" altLang="en-US" sz="3200" dirty="0">
                <a:solidFill>
                  <a:srgbClr val="000000"/>
                </a:solidFill>
              </a:rPr>
              <a:t>Enables people with little or no knowledge of how engines, braking and steering mechanisms work to drive a car easily.</a:t>
            </a:r>
          </a:p>
          <a:p>
            <a:pPr lvl="1" eaLnBrk="1" hangingPunct="1">
              <a:lnSpc>
                <a:spcPct val="90000"/>
              </a:lnSpc>
            </a:pPr>
            <a:r>
              <a:rPr lang="en-US" altLang="en-US" sz="3200" dirty="0">
                <a:solidFill>
                  <a:srgbClr val="000000"/>
                </a:solidFill>
              </a:rPr>
              <a:t>Before you can drive a car, it must be </a:t>
            </a:r>
            <a:r>
              <a:rPr lang="en-US" altLang="en-US" sz="3200" i="1" dirty="0">
                <a:solidFill>
                  <a:srgbClr val="000000"/>
                </a:solidFill>
              </a:rPr>
              <a:t>built </a:t>
            </a:r>
            <a:r>
              <a:rPr lang="en-US" altLang="en-US" sz="3200" dirty="0">
                <a:solidFill>
                  <a:srgbClr val="000000"/>
                </a:solidFill>
              </a:rPr>
              <a:t>from the engineering drawings that describe it.</a:t>
            </a:r>
          </a:p>
          <a:p>
            <a:pPr lvl="1" eaLnBrk="1" hangingPunct="1">
              <a:lnSpc>
                <a:spcPct val="90000"/>
              </a:lnSpc>
            </a:pPr>
            <a:r>
              <a:rPr lang="en-US" altLang="en-US" sz="3200" dirty="0">
                <a:solidFill>
                  <a:srgbClr val="000000"/>
                </a:solidFill>
              </a:rPr>
              <a:t>A completed car has an </a:t>
            </a:r>
            <a:r>
              <a:rPr lang="en-US" altLang="en-US" sz="3200" i="1" dirty="0">
                <a:solidFill>
                  <a:srgbClr val="000000"/>
                </a:solidFill>
              </a:rPr>
              <a:t>actual </a:t>
            </a:r>
            <a:r>
              <a:rPr lang="en-US" altLang="en-US" sz="3200" dirty="0">
                <a:solidFill>
                  <a:srgbClr val="000000"/>
                </a:solidFill>
              </a:rPr>
              <a:t>accelerator pedal to make it go faster, but even that’s not enough—the car won’t accelerate on its own (hopefully!), so the driver must press the pedal to accelerate the car.</a:t>
            </a:r>
          </a:p>
        </p:txBody>
      </p:sp>
      <p:sp>
        <p:nvSpPr>
          <p:cNvPr id="4" name="Footer Placeholder 3">
            <a:extLst>
              <a:ext uri="{FF2B5EF4-FFF2-40B4-BE49-F238E27FC236}">
                <a16:creationId xmlns:a16="http://schemas.microsoft.com/office/drawing/2014/main" id="{737D45BB-1500-4451-9864-79888765579A}"/>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4249674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96B14-7A14-4418-9A9F-F070AC5CF320}"/>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1.5.2  Methods and Classes</a:t>
            </a:r>
          </a:p>
        </p:txBody>
      </p:sp>
      <p:sp>
        <p:nvSpPr>
          <p:cNvPr id="49155" name="Text Placeholder 2">
            <a:extLst>
              <a:ext uri="{FF2B5EF4-FFF2-40B4-BE49-F238E27FC236}">
                <a16:creationId xmlns:a16="http://schemas.microsoft.com/office/drawing/2014/main" id="{957C55EA-2745-4417-A253-1BD3A1550E54}"/>
              </a:ext>
            </a:extLst>
          </p:cNvPr>
          <p:cNvSpPr>
            <a:spLocks noGrp="1"/>
          </p:cNvSpPr>
          <p:nvPr>
            <p:ph type="body" idx="1"/>
          </p:nvPr>
        </p:nvSpPr>
        <p:spPr/>
        <p:txBody>
          <a:bodyPr/>
          <a:lstStyle/>
          <a:p>
            <a:pPr eaLnBrk="1" hangingPunct="1">
              <a:lnSpc>
                <a:spcPct val="80000"/>
              </a:lnSpc>
            </a:pPr>
            <a:r>
              <a:rPr lang="en-US" altLang="en-US" sz="2500" dirty="0">
                <a:solidFill>
                  <a:srgbClr val="000000"/>
                </a:solidFill>
              </a:rPr>
              <a:t>Performing a task in a program requires a </a:t>
            </a:r>
            <a:r>
              <a:rPr lang="en-US" altLang="en-US" sz="2500" dirty="0">
                <a:solidFill>
                  <a:srgbClr val="0000FF"/>
                </a:solidFill>
              </a:rPr>
              <a:t>method</a:t>
            </a:r>
            <a:r>
              <a:rPr lang="en-US" altLang="en-US" sz="2500" dirty="0">
                <a:solidFill>
                  <a:srgbClr val="000000"/>
                </a:solidFill>
              </a:rPr>
              <a:t>.</a:t>
            </a:r>
          </a:p>
          <a:p>
            <a:pPr eaLnBrk="1" hangingPunct="1">
              <a:lnSpc>
                <a:spcPct val="80000"/>
              </a:lnSpc>
            </a:pPr>
            <a:r>
              <a:rPr lang="en-US" altLang="en-US" sz="2500" dirty="0">
                <a:solidFill>
                  <a:srgbClr val="000000"/>
                </a:solidFill>
              </a:rPr>
              <a:t>The method houses the program statements that actually perform its tasks.</a:t>
            </a:r>
          </a:p>
          <a:p>
            <a:pPr eaLnBrk="1" hangingPunct="1">
              <a:lnSpc>
                <a:spcPct val="80000"/>
              </a:lnSpc>
            </a:pPr>
            <a:r>
              <a:rPr lang="en-US" altLang="en-US" sz="2500" dirty="0">
                <a:solidFill>
                  <a:srgbClr val="000000"/>
                </a:solidFill>
              </a:rPr>
              <a:t>Hides these statements from its user, just as the accelerator pedal of a car hides from the driver the mechanisms of making the car go faster.</a:t>
            </a:r>
          </a:p>
          <a:p>
            <a:pPr eaLnBrk="1" hangingPunct="1">
              <a:lnSpc>
                <a:spcPct val="80000"/>
              </a:lnSpc>
            </a:pPr>
            <a:r>
              <a:rPr lang="en-US" altLang="en-US" sz="2500" dirty="0">
                <a:solidFill>
                  <a:srgbClr val="000000"/>
                </a:solidFill>
              </a:rPr>
              <a:t>In Java, we create a program unit called a </a:t>
            </a:r>
            <a:r>
              <a:rPr lang="en-US" altLang="en-US" sz="2500" dirty="0">
                <a:solidFill>
                  <a:srgbClr val="0000FF"/>
                </a:solidFill>
              </a:rPr>
              <a:t>class</a:t>
            </a:r>
            <a:r>
              <a:rPr lang="en-US" altLang="en-US" sz="2500" dirty="0">
                <a:solidFill>
                  <a:srgbClr val="000000"/>
                </a:solidFill>
              </a:rPr>
              <a:t> to house the set of methods that perform the class’s tasks.</a:t>
            </a:r>
          </a:p>
          <a:p>
            <a:pPr eaLnBrk="1" hangingPunct="1">
              <a:lnSpc>
                <a:spcPct val="80000"/>
              </a:lnSpc>
            </a:pPr>
            <a:r>
              <a:rPr lang="en-US" altLang="en-US" sz="2500" dirty="0">
                <a:solidFill>
                  <a:srgbClr val="000000"/>
                </a:solidFill>
              </a:rPr>
              <a:t>A class is similar in concept to a car’s engineering drawings, which house the design of an accelerator pedal, steering wheel, and so on. </a:t>
            </a:r>
          </a:p>
        </p:txBody>
      </p:sp>
      <p:sp>
        <p:nvSpPr>
          <p:cNvPr id="4" name="Footer Placeholder 3">
            <a:extLst>
              <a:ext uri="{FF2B5EF4-FFF2-40B4-BE49-F238E27FC236}">
                <a16:creationId xmlns:a16="http://schemas.microsoft.com/office/drawing/2014/main" id="{475E5D11-4625-4234-99D0-38A6C27B8B80}"/>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1389921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E101-5F3A-41AF-9623-230DFCA4F44A}"/>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1.5.3  Instantiation</a:t>
            </a:r>
          </a:p>
        </p:txBody>
      </p:sp>
      <p:sp>
        <p:nvSpPr>
          <p:cNvPr id="50179" name="Text Placeholder 2">
            <a:extLst>
              <a:ext uri="{FF2B5EF4-FFF2-40B4-BE49-F238E27FC236}">
                <a16:creationId xmlns:a16="http://schemas.microsoft.com/office/drawing/2014/main" id="{3C962CFB-B08F-4EBC-8542-F176F38AF844}"/>
              </a:ext>
            </a:extLst>
          </p:cNvPr>
          <p:cNvSpPr>
            <a:spLocks noGrp="1"/>
          </p:cNvSpPr>
          <p:nvPr>
            <p:ph type="body" idx="1"/>
          </p:nvPr>
        </p:nvSpPr>
        <p:spPr/>
        <p:txBody>
          <a:bodyPr/>
          <a:lstStyle/>
          <a:p>
            <a:pPr eaLnBrk="1" hangingPunct="1"/>
            <a:r>
              <a:rPr lang="en-US" altLang="en-US" dirty="0">
                <a:solidFill>
                  <a:srgbClr val="000000"/>
                </a:solidFill>
              </a:rPr>
              <a:t>Just as someone has to </a:t>
            </a:r>
            <a:r>
              <a:rPr lang="en-US" altLang="en-US" i="1" dirty="0">
                <a:solidFill>
                  <a:srgbClr val="000000"/>
                </a:solidFill>
              </a:rPr>
              <a:t>build</a:t>
            </a:r>
            <a:r>
              <a:rPr lang="en-US" altLang="en-US" dirty="0">
                <a:solidFill>
                  <a:srgbClr val="000000"/>
                </a:solidFill>
              </a:rPr>
              <a:t> a car from its engineering drawings before you can actually drive a car, you must </a:t>
            </a:r>
            <a:r>
              <a:rPr lang="en-US" altLang="en-US" i="1" dirty="0">
                <a:solidFill>
                  <a:srgbClr val="000000"/>
                </a:solidFill>
              </a:rPr>
              <a:t>build an object </a:t>
            </a:r>
            <a:r>
              <a:rPr lang="en-US" altLang="en-US" dirty="0">
                <a:solidFill>
                  <a:srgbClr val="000000"/>
                </a:solidFill>
              </a:rPr>
              <a:t>of a class before a program can perform the tasks that the class’s methods define.</a:t>
            </a:r>
          </a:p>
          <a:p>
            <a:pPr eaLnBrk="1" hangingPunct="1"/>
            <a:r>
              <a:rPr lang="en-US" altLang="en-US" dirty="0">
                <a:solidFill>
                  <a:srgbClr val="000000"/>
                </a:solidFill>
              </a:rPr>
              <a:t>An object is then referred to as an </a:t>
            </a:r>
            <a:r>
              <a:rPr lang="en-US" altLang="en-US" dirty="0">
                <a:solidFill>
                  <a:srgbClr val="0000FF"/>
                </a:solidFill>
              </a:rPr>
              <a:t>instance</a:t>
            </a:r>
            <a:r>
              <a:rPr lang="en-US" altLang="en-US" dirty="0">
                <a:solidFill>
                  <a:srgbClr val="000000"/>
                </a:solidFill>
              </a:rPr>
              <a:t> of its class. </a:t>
            </a:r>
          </a:p>
        </p:txBody>
      </p:sp>
      <p:sp>
        <p:nvSpPr>
          <p:cNvPr id="4" name="Footer Placeholder 3">
            <a:extLst>
              <a:ext uri="{FF2B5EF4-FFF2-40B4-BE49-F238E27FC236}">
                <a16:creationId xmlns:a16="http://schemas.microsoft.com/office/drawing/2014/main" id="{C5A99B2E-6A49-407F-A31F-819C541F322F}"/>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130627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59AC4-1431-44C1-BE5C-26FEA5BE2C67}"/>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1.5.4  Reuse</a:t>
            </a:r>
          </a:p>
        </p:txBody>
      </p:sp>
      <p:sp>
        <p:nvSpPr>
          <p:cNvPr id="51203" name="Text Placeholder 2">
            <a:extLst>
              <a:ext uri="{FF2B5EF4-FFF2-40B4-BE49-F238E27FC236}">
                <a16:creationId xmlns:a16="http://schemas.microsoft.com/office/drawing/2014/main" id="{D87D0778-FE23-4366-8833-A7AAA9D46DD5}"/>
              </a:ext>
            </a:extLst>
          </p:cNvPr>
          <p:cNvSpPr>
            <a:spLocks noGrp="1"/>
          </p:cNvSpPr>
          <p:nvPr>
            <p:ph type="body" idx="1"/>
          </p:nvPr>
        </p:nvSpPr>
        <p:spPr/>
        <p:txBody>
          <a:bodyPr/>
          <a:lstStyle/>
          <a:p>
            <a:pPr eaLnBrk="1" hangingPunct="1">
              <a:lnSpc>
                <a:spcPct val="80000"/>
              </a:lnSpc>
            </a:pPr>
            <a:r>
              <a:rPr lang="en-US" altLang="en-US" sz="2400" dirty="0">
                <a:solidFill>
                  <a:srgbClr val="000000"/>
                </a:solidFill>
              </a:rPr>
              <a:t>Just as a car’s engineering drawings can be </a:t>
            </a:r>
            <a:r>
              <a:rPr lang="en-US" altLang="en-US" sz="2400" i="1" dirty="0">
                <a:solidFill>
                  <a:srgbClr val="000000"/>
                </a:solidFill>
              </a:rPr>
              <a:t>reused </a:t>
            </a:r>
            <a:r>
              <a:rPr lang="en-US" altLang="en-US" sz="2400" dirty="0">
                <a:solidFill>
                  <a:srgbClr val="000000"/>
                </a:solidFill>
              </a:rPr>
              <a:t>many times to build many cars, you can reuse a class many times to build many objects.</a:t>
            </a:r>
          </a:p>
          <a:p>
            <a:pPr eaLnBrk="1" hangingPunct="1">
              <a:lnSpc>
                <a:spcPct val="80000"/>
              </a:lnSpc>
            </a:pPr>
            <a:r>
              <a:rPr lang="en-US" altLang="en-US" sz="2400" dirty="0">
                <a:solidFill>
                  <a:srgbClr val="000000"/>
                </a:solidFill>
              </a:rPr>
              <a:t>Reuse of existing classes when building new classes and programs saves time and effort.</a:t>
            </a:r>
          </a:p>
          <a:p>
            <a:pPr eaLnBrk="1" hangingPunct="1">
              <a:lnSpc>
                <a:spcPct val="80000"/>
              </a:lnSpc>
            </a:pPr>
            <a:r>
              <a:rPr lang="en-US" altLang="en-US" sz="2400" dirty="0">
                <a:solidFill>
                  <a:srgbClr val="000000"/>
                </a:solidFill>
              </a:rPr>
              <a:t>Reuse also helps you build more reliable and effective systems, because existing classes and components often have undergone extensive </a:t>
            </a:r>
            <a:r>
              <a:rPr lang="en-US" altLang="en-US" sz="2400" i="1" dirty="0">
                <a:solidFill>
                  <a:srgbClr val="000000"/>
                </a:solidFill>
              </a:rPr>
              <a:t>testing, debugging </a:t>
            </a:r>
            <a:r>
              <a:rPr lang="en-US" altLang="en-US" sz="2400" dirty="0">
                <a:solidFill>
                  <a:srgbClr val="000000"/>
                </a:solidFill>
              </a:rPr>
              <a:t>and</a:t>
            </a:r>
            <a:r>
              <a:rPr lang="en-US" altLang="en-US" sz="2400" i="1" dirty="0">
                <a:solidFill>
                  <a:srgbClr val="000000"/>
                </a:solidFill>
              </a:rPr>
              <a:t> performance </a:t>
            </a:r>
            <a:r>
              <a:rPr lang="en-US" altLang="en-US" sz="2400" dirty="0">
                <a:solidFill>
                  <a:srgbClr val="000000"/>
                </a:solidFill>
              </a:rPr>
              <a:t>tuning</a:t>
            </a:r>
            <a:r>
              <a:rPr lang="en-US" altLang="en-US" sz="2400" i="1" dirty="0">
                <a:solidFill>
                  <a:srgbClr val="000000"/>
                </a:solidFill>
              </a:rPr>
              <a:t>.</a:t>
            </a:r>
          </a:p>
          <a:p>
            <a:pPr eaLnBrk="1" hangingPunct="1">
              <a:lnSpc>
                <a:spcPct val="80000"/>
              </a:lnSpc>
            </a:pPr>
            <a:r>
              <a:rPr lang="en-US" altLang="en-US" sz="2400" dirty="0">
                <a:solidFill>
                  <a:srgbClr val="000000"/>
                </a:solidFill>
              </a:rPr>
              <a:t>Just as the notion of </a:t>
            </a:r>
            <a:r>
              <a:rPr lang="en-US" altLang="en-US" sz="2400" i="1" dirty="0">
                <a:solidFill>
                  <a:srgbClr val="000000"/>
                </a:solidFill>
              </a:rPr>
              <a:t>interchangeable parts</a:t>
            </a:r>
            <a:r>
              <a:rPr lang="en-US" altLang="en-US" sz="2400" dirty="0">
                <a:solidFill>
                  <a:srgbClr val="000000"/>
                </a:solidFill>
              </a:rPr>
              <a:t> was crucial to the Industrial Revolution, reusable classes are crucial to the software revolution that has been spurred by object technology.</a:t>
            </a:r>
          </a:p>
          <a:p>
            <a:pPr eaLnBrk="1" hangingPunct="1">
              <a:lnSpc>
                <a:spcPct val="80000"/>
              </a:lnSpc>
            </a:pPr>
            <a:endParaRPr lang="en-US" altLang="en-US" sz="2300" dirty="0">
              <a:solidFill>
                <a:srgbClr val="000000"/>
              </a:solidFill>
            </a:endParaRPr>
          </a:p>
        </p:txBody>
      </p:sp>
      <p:sp>
        <p:nvSpPr>
          <p:cNvPr id="4" name="Footer Placeholder 3">
            <a:extLst>
              <a:ext uri="{FF2B5EF4-FFF2-40B4-BE49-F238E27FC236}">
                <a16:creationId xmlns:a16="http://schemas.microsoft.com/office/drawing/2014/main" id="{31CF6A29-2C62-4825-822B-4145874E0245}"/>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535685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21">
            <a:extLst>
              <a:ext uri="{FF2B5EF4-FFF2-40B4-BE49-F238E27FC236}">
                <a16:creationId xmlns:a16="http://schemas.microsoft.com/office/drawing/2014/main" id="{C1A17484-3C93-4C2E-B8C3-4E4C571E8EC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19200"/>
            <a:ext cx="12192000" cy="4418013"/>
          </a:xfrm>
          <a:prstGeom prst="rect">
            <a:avLst/>
          </a:prstGeom>
        </p:spPr>
      </p:pic>
      <p:sp>
        <p:nvSpPr>
          <p:cNvPr id="4" name="Footer Placeholder 3">
            <a:extLst>
              <a:ext uri="{FF2B5EF4-FFF2-40B4-BE49-F238E27FC236}">
                <a16:creationId xmlns:a16="http://schemas.microsoft.com/office/drawing/2014/main" id="{DE9F7727-7EA9-4BD1-B6EF-8A3566BB4A2B}"/>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1993563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143FC-0AFF-4B96-9DAA-FD6DF0B74A0C}"/>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1.5.5  Messages and Method Calls</a:t>
            </a:r>
          </a:p>
        </p:txBody>
      </p:sp>
      <p:sp>
        <p:nvSpPr>
          <p:cNvPr id="53251" name="Text Placeholder 2">
            <a:extLst>
              <a:ext uri="{FF2B5EF4-FFF2-40B4-BE49-F238E27FC236}">
                <a16:creationId xmlns:a16="http://schemas.microsoft.com/office/drawing/2014/main" id="{B072FF0C-D182-4A46-9C09-C03A4CC76FA0}"/>
              </a:ext>
            </a:extLst>
          </p:cNvPr>
          <p:cNvSpPr>
            <a:spLocks noGrp="1"/>
          </p:cNvSpPr>
          <p:nvPr>
            <p:ph type="body" idx="1"/>
          </p:nvPr>
        </p:nvSpPr>
        <p:spPr/>
        <p:txBody>
          <a:bodyPr/>
          <a:lstStyle/>
          <a:p>
            <a:pPr eaLnBrk="1" hangingPunct="1"/>
            <a:r>
              <a:rPr lang="en-US" altLang="en-US" dirty="0">
                <a:solidFill>
                  <a:srgbClr val="000000"/>
                </a:solidFill>
              </a:rPr>
              <a:t>When you drive a car, pressing its gas pedal sends a </a:t>
            </a:r>
            <a:r>
              <a:rPr lang="en-US" altLang="en-US" i="1" dirty="0">
                <a:solidFill>
                  <a:srgbClr val="000000"/>
                </a:solidFill>
              </a:rPr>
              <a:t>message </a:t>
            </a:r>
            <a:r>
              <a:rPr lang="en-US" altLang="en-US" dirty="0">
                <a:solidFill>
                  <a:srgbClr val="000000"/>
                </a:solidFill>
              </a:rPr>
              <a:t>to the car to perform a task—that is, to go faster.</a:t>
            </a:r>
          </a:p>
          <a:p>
            <a:pPr eaLnBrk="1" hangingPunct="1"/>
            <a:r>
              <a:rPr lang="en-US" altLang="en-US" dirty="0">
                <a:solidFill>
                  <a:srgbClr val="000000"/>
                </a:solidFill>
              </a:rPr>
              <a:t>Similarly, you </a:t>
            </a:r>
            <a:r>
              <a:rPr lang="en-US" altLang="en-US" i="1" dirty="0">
                <a:solidFill>
                  <a:srgbClr val="000000"/>
                </a:solidFill>
              </a:rPr>
              <a:t>send messages</a:t>
            </a:r>
            <a:r>
              <a:rPr lang="en-US" altLang="en-US" i="1" dirty="0">
                <a:solidFill>
                  <a:srgbClr val="3380E6"/>
                </a:solidFill>
              </a:rPr>
              <a:t> </a:t>
            </a:r>
            <a:r>
              <a:rPr lang="en-US" altLang="en-US" i="1" dirty="0">
                <a:solidFill>
                  <a:srgbClr val="000000"/>
                </a:solidFill>
              </a:rPr>
              <a:t>to an object</a:t>
            </a:r>
            <a:r>
              <a:rPr lang="en-US" altLang="en-US" dirty="0">
                <a:solidFill>
                  <a:srgbClr val="000000"/>
                </a:solidFill>
              </a:rPr>
              <a:t>.</a:t>
            </a:r>
          </a:p>
          <a:p>
            <a:pPr eaLnBrk="1" hangingPunct="1"/>
            <a:r>
              <a:rPr lang="en-US" altLang="en-US" dirty="0">
                <a:solidFill>
                  <a:srgbClr val="000000"/>
                </a:solidFill>
              </a:rPr>
              <a:t>Each message is implemented as a </a:t>
            </a:r>
            <a:r>
              <a:rPr lang="en-US" altLang="en-US" dirty="0">
                <a:solidFill>
                  <a:srgbClr val="0000FF"/>
                </a:solidFill>
              </a:rPr>
              <a:t>method call</a:t>
            </a:r>
            <a:r>
              <a:rPr lang="en-US" altLang="en-US" dirty="0">
                <a:solidFill>
                  <a:srgbClr val="000000"/>
                </a:solidFill>
              </a:rPr>
              <a:t> that tells a method of the object to perform its task.</a:t>
            </a:r>
          </a:p>
        </p:txBody>
      </p:sp>
      <p:sp>
        <p:nvSpPr>
          <p:cNvPr id="4" name="Footer Placeholder 3">
            <a:extLst>
              <a:ext uri="{FF2B5EF4-FFF2-40B4-BE49-F238E27FC236}">
                <a16:creationId xmlns:a16="http://schemas.microsoft.com/office/drawing/2014/main" id="{A1D0672B-FFE2-40CB-A350-8441E3B84E27}"/>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714982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7FAC-7931-4B22-91C8-98D0F04483D2}"/>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1.5.6  Attributes and Instance Variables</a:t>
            </a:r>
          </a:p>
        </p:txBody>
      </p:sp>
      <p:sp>
        <p:nvSpPr>
          <p:cNvPr id="54275" name="Text Placeholder 2">
            <a:extLst>
              <a:ext uri="{FF2B5EF4-FFF2-40B4-BE49-F238E27FC236}">
                <a16:creationId xmlns:a16="http://schemas.microsoft.com/office/drawing/2014/main" id="{C1A1A651-CA23-4462-99DA-512D337F2D18}"/>
              </a:ext>
            </a:extLst>
          </p:cNvPr>
          <p:cNvSpPr>
            <a:spLocks noGrp="1"/>
          </p:cNvSpPr>
          <p:nvPr>
            <p:ph type="body" idx="1"/>
          </p:nvPr>
        </p:nvSpPr>
        <p:spPr/>
        <p:txBody>
          <a:bodyPr/>
          <a:lstStyle/>
          <a:p>
            <a:pPr eaLnBrk="1" hangingPunct="1"/>
            <a:r>
              <a:rPr lang="en-US" altLang="en-US" dirty="0">
                <a:solidFill>
                  <a:srgbClr val="000000"/>
                </a:solidFill>
              </a:rPr>
              <a:t>A car has </a:t>
            </a:r>
            <a:r>
              <a:rPr lang="en-US" altLang="en-US" i="1" dirty="0">
                <a:solidFill>
                  <a:srgbClr val="000000"/>
                </a:solidFill>
              </a:rPr>
              <a:t>attributes</a:t>
            </a:r>
          </a:p>
          <a:p>
            <a:pPr eaLnBrk="1" hangingPunct="1"/>
            <a:r>
              <a:rPr lang="en-US" altLang="en-US" dirty="0">
                <a:solidFill>
                  <a:srgbClr val="000000"/>
                </a:solidFill>
              </a:rPr>
              <a:t>Color, its number of doors, the amount of gas in its tank, its current speed and its record of total miles driven (i.e., its odometer reading).</a:t>
            </a:r>
          </a:p>
          <a:p>
            <a:pPr eaLnBrk="1" hangingPunct="1"/>
            <a:r>
              <a:rPr lang="en-US" altLang="en-US" dirty="0">
                <a:solidFill>
                  <a:srgbClr val="000000"/>
                </a:solidFill>
              </a:rPr>
              <a:t>The car’s attributes are represented as part of its design in its engineering diagrams.</a:t>
            </a:r>
          </a:p>
          <a:p>
            <a:pPr eaLnBrk="1" hangingPunct="1"/>
            <a:r>
              <a:rPr lang="en-US" altLang="en-US" dirty="0">
                <a:solidFill>
                  <a:srgbClr val="000000"/>
                </a:solidFill>
              </a:rPr>
              <a:t>Every car maintains its </a:t>
            </a:r>
            <a:r>
              <a:rPr lang="en-US" altLang="en-US" i="1" dirty="0">
                <a:solidFill>
                  <a:srgbClr val="000000"/>
                </a:solidFill>
              </a:rPr>
              <a:t>own </a:t>
            </a:r>
            <a:r>
              <a:rPr lang="en-US" altLang="en-US" dirty="0">
                <a:solidFill>
                  <a:srgbClr val="000000"/>
                </a:solidFill>
              </a:rPr>
              <a:t>attributes</a:t>
            </a:r>
            <a:r>
              <a:rPr lang="en-US" altLang="en-US" i="1" dirty="0">
                <a:solidFill>
                  <a:srgbClr val="000000"/>
                </a:solidFill>
              </a:rPr>
              <a:t>.</a:t>
            </a:r>
          </a:p>
          <a:p>
            <a:pPr eaLnBrk="1" hangingPunct="1"/>
            <a:r>
              <a:rPr lang="en-US" altLang="en-US" dirty="0">
                <a:solidFill>
                  <a:srgbClr val="000000"/>
                </a:solidFill>
              </a:rPr>
              <a:t>Each car knows how much gas is in its own gas tank, but </a:t>
            </a:r>
            <a:r>
              <a:rPr lang="en-US" altLang="en-US" i="1" dirty="0">
                <a:solidFill>
                  <a:srgbClr val="000000"/>
                </a:solidFill>
              </a:rPr>
              <a:t>not </a:t>
            </a:r>
            <a:r>
              <a:rPr lang="en-US" altLang="en-US" dirty="0">
                <a:solidFill>
                  <a:srgbClr val="000000"/>
                </a:solidFill>
              </a:rPr>
              <a:t>how much is in the tanks of </a:t>
            </a:r>
            <a:r>
              <a:rPr lang="en-US" altLang="en-US" i="1" dirty="0">
                <a:solidFill>
                  <a:srgbClr val="000000"/>
                </a:solidFill>
              </a:rPr>
              <a:t>other</a:t>
            </a:r>
            <a:r>
              <a:rPr lang="en-US" altLang="en-US" dirty="0">
                <a:solidFill>
                  <a:srgbClr val="000000"/>
                </a:solidFill>
              </a:rPr>
              <a:t> cars. </a:t>
            </a:r>
          </a:p>
        </p:txBody>
      </p:sp>
      <p:sp>
        <p:nvSpPr>
          <p:cNvPr id="4" name="Footer Placeholder 3">
            <a:extLst>
              <a:ext uri="{FF2B5EF4-FFF2-40B4-BE49-F238E27FC236}">
                <a16:creationId xmlns:a16="http://schemas.microsoft.com/office/drawing/2014/main" id="{747CF01D-2BB5-430A-A660-782F5DB38C81}"/>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807487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54E0A-2825-44D4-8A5E-30277469A91F}"/>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1.5.6  Attributes and Instance Variables (Cont.)</a:t>
            </a:r>
          </a:p>
        </p:txBody>
      </p:sp>
      <p:sp>
        <p:nvSpPr>
          <p:cNvPr id="55299" name="Text Placeholder 2">
            <a:extLst>
              <a:ext uri="{FF2B5EF4-FFF2-40B4-BE49-F238E27FC236}">
                <a16:creationId xmlns:a16="http://schemas.microsoft.com/office/drawing/2014/main" id="{97A8BB13-69F4-407B-9AF5-475A76AC806D}"/>
              </a:ext>
            </a:extLst>
          </p:cNvPr>
          <p:cNvSpPr>
            <a:spLocks noGrp="1"/>
          </p:cNvSpPr>
          <p:nvPr>
            <p:ph type="body" idx="1"/>
          </p:nvPr>
        </p:nvSpPr>
        <p:spPr/>
        <p:txBody>
          <a:bodyPr/>
          <a:lstStyle/>
          <a:p>
            <a:pPr lvl="1" eaLnBrk="1" hangingPunct="1"/>
            <a:r>
              <a:rPr lang="en-US" altLang="en-US" dirty="0">
                <a:solidFill>
                  <a:srgbClr val="000000"/>
                </a:solidFill>
              </a:rPr>
              <a:t>An object, has attributes that it carries along as it’s used in a program.</a:t>
            </a:r>
          </a:p>
          <a:p>
            <a:pPr lvl="1" eaLnBrk="1" hangingPunct="1"/>
            <a:r>
              <a:rPr lang="en-US" altLang="en-US" dirty="0">
                <a:solidFill>
                  <a:srgbClr val="000000"/>
                </a:solidFill>
              </a:rPr>
              <a:t>Specified as part of the object’s class.</a:t>
            </a:r>
          </a:p>
          <a:p>
            <a:pPr lvl="1" eaLnBrk="1" hangingPunct="1"/>
            <a:r>
              <a:rPr lang="en-US" altLang="en-US" dirty="0">
                <a:solidFill>
                  <a:srgbClr val="000000"/>
                </a:solidFill>
              </a:rPr>
              <a:t>A bank-account object has a </a:t>
            </a:r>
            <a:r>
              <a:rPr lang="en-US" altLang="en-US" i="1" dirty="0">
                <a:solidFill>
                  <a:srgbClr val="000000"/>
                </a:solidFill>
              </a:rPr>
              <a:t>balance attribute</a:t>
            </a:r>
            <a:r>
              <a:rPr lang="en-US" altLang="en-US" dirty="0">
                <a:solidFill>
                  <a:srgbClr val="000000"/>
                </a:solidFill>
              </a:rPr>
              <a:t> that represents the amount of money in the account.</a:t>
            </a:r>
          </a:p>
          <a:p>
            <a:pPr lvl="1" eaLnBrk="1" hangingPunct="1"/>
            <a:r>
              <a:rPr lang="en-US" altLang="en-US" dirty="0">
                <a:solidFill>
                  <a:srgbClr val="000000"/>
                </a:solidFill>
              </a:rPr>
              <a:t>Each bank-account object knows the balance in the account it represents, but </a:t>
            </a:r>
            <a:r>
              <a:rPr lang="en-US" altLang="en-US" i="1" dirty="0">
                <a:solidFill>
                  <a:srgbClr val="000000"/>
                </a:solidFill>
              </a:rPr>
              <a:t>not </a:t>
            </a:r>
            <a:r>
              <a:rPr lang="en-US" altLang="en-US" dirty="0">
                <a:solidFill>
                  <a:srgbClr val="000000"/>
                </a:solidFill>
              </a:rPr>
              <a:t>the balances of the </a:t>
            </a:r>
            <a:r>
              <a:rPr lang="en-US" altLang="en-US" i="1" dirty="0">
                <a:solidFill>
                  <a:srgbClr val="000000"/>
                </a:solidFill>
              </a:rPr>
              <a:t>other</a:t>
            </a:r>
            <a:r>
              <a:rPr lang="en-US" altLang="en-US" dirty="0">
                <a:solidFill>
                  <a:srgbClr val="000000"/>
                </a:solidFill>
              </a:rPr>
              <a:t> accounts in the bank.</a:t>
            </a:r>
          </a:p>
          <a:p>
            <a:pPr lvl="1" eaLnBrk="1" hangingPunct="1"/>
            <a:r>
              <a:rPr lang="en-US" altLang="en-US" dirty="0">
                <a:solidFill>
                  <a:srgbClr val="000000"/>
                </a:solidFill>
              </a:rPr>
              <a:t>Attributes are specified by the class’s </a:t>
            </a:r>
            <a:r>
              <a:rPr lang="en-US" altLang="en-US" dirty="0">
                <a:solidFill>
                  <a:srgbClr val="0000FF"/>
                </a:solidFill>
              </a:rPr>
              <a:t>instance variables</a:t>
            </a:r>
            <a:r>
              <a:rPr lang="en-US" altLang="en-US" dirty="0">
                <a:solidFill>
                  <a:srgbClr val="000000"/>
                </a:solidFill>
              </a:rPr>
              <a:t>.</a:t>
            </a:r>
          </a:p>
        </p:txBody>
      </p:sp>
      <p:sp>
        <p:nvSpPr>
          <p:cNvPr id="4" name="Footer Placeholder 3">
            <a:extLst>
              <a:ext uri="{FF2B5EF4-FFF2-40B4-BE49-F238E27FC236}">
                <a16:creationId xmlns:a16="http://schemas.microsoft.com/office/drawing/2014/main" id="{524D9922-CC5A-43D3-9578-AACB0DEFD31E}"/>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798778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39FA8-AC3E-42C6-8067-3F1A4A957B13}"/>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1.5.7  Encapsulation and Information Hiding</a:t>
            </a:r>
          </a:p>
        </p:txBody>
      </p:sp>
      <p:sp>
        <p:nvSpPr>
          <p:cNvPr id="56323" name="Text Placeholder 2">
            <a:extLst>
              <a:ext uri="{FF2B5EF4-FFF2-40B4-BE49-F238E27FC236}">
                <a16:creationId xmlns:a16="http://schemas.microsoft.com/office/drawing/2014/main" id="{9C1648B4-59D0-4903-ABEA-3CF4CBAFBA12}"/>
              </a:ext>
            </a:extLst>
          </p:cNvPr>
          <p:cNvSpPr>
            <a:spLocks noGrp="1"/>
          </p:cNvSpPr>
          <p:nvPr>
            <p:ph type="body" idx="1"/>
          </p:nvPr>
        </p:nvSpPr>
        <p:spPr/>
        <p:txBody>
          <a:bodyPr/>
          <a:lstStyle/>
          <a:p>
            <a:pPr eaLnBrk="1" hangingPunct="1"/>
            <a:r>
              <a:rPr lang="en-US" altLang="en-US" dirty="0">
                <a:solidFill>
                  <a:srgbClr val="000000"/>
                </a:solidFill>
              </a:rPr>
              <a:t>Classes (and their objects) </a:t>
            </a:r>
            <a:r>
              <a:rPr lang="en-US" altLang="en-US" dirty="0">
                <a:solidFill>
                  <a:srgbClr val="0000FF"/>
                </a:solidFill>
              </a:rPr>
              <a:t>encapsulate</a:t>
            </a:r>
            <a:r>
              <a:rPr lang="en-US" altLang="en-US" dirty="0">
                <a:solidFill>
                  <a:srgbClr val="000000"/>
                </a:solidFill>
              </a:rPr>
              <a:t>, i.e., encase, their attributes and methods.</a:t>
            </a:r>
          </a:p>
          <a:p>
            <a:pPr eaLnBrk="1" hangingPunct="1"/>
            <a:r>
              <a:rPr lang="en-US" altLang="en-US" dirty="0">
                <a:solidFill>
                  <a:srgbClr val="000000"/>
                </a:solidFill>
              </a:rPr>
              <a:t>Objects may communicate with one another, but they’re normally not allowed to know how other objects are implemented—implementation details can be</a:t>
            </a:r>
            <a:r>
              <a:rPr lang="en-US" altLang="en-US" i="1" dirty="0">
                <a:solidFill>
                  <a:srgbClr val="000000"/>
                </a:solidFill>
              </a:rPr>
              <a:t> hidden </a:t>
            </a:r>
            <a:r>
              <a:rPr lang="en-US" altLang="en-US" dirty="0">
                <a:solidFill>
                  <a:srgbClr val="000000"/>
                </a:solidFill>
              </a:rPr>
              <a:t>within the objects themselves</a:t>
            </a:r>
            <a:r>
              <a:rPr lang="en-US" altLang="en-US" i="1" dirty="0">
                <a:solidFill>
                  <a:srgbClr val="000000"/>
                </a:solidFill>
              </a:rPr>
              <a:t>.</a:t>
            </a:r>
          </a:p>
          <a:p>
            <a:pPr eaLnBrk="1" hangingPunct="1"/>
            <a:r>
              <a:rPr lang="en-US" altLang="en-US" dirty="0">
                <a:solidFill>
                  <a:srgbClr val="0000FF"/>
                </a:solidFill>
              </a:rPr>
              <a:t>Information hiding</a:t>
            </a:r>
            <a:r>
              <a:rPr lang="en-US" altLang="en-US" dirty="0">
                <a:solidFill>
                  <a:srgbClr val="000000"/>
                </a:solidFill>
              </a:rPr>
              <a:t>, as we’ll see, is crucial to good software engineering. </a:t>
            </a:r>
          </a:p>
        </p:txBody>
      </p:sp>
      <p:sp>
        <p:nvSpPr>
          <p:cNvPr id="4" name="Footer Placeholder 3">
            <a:extLst>
              <a:ext uri="{FF2B5EF4-FFF2-40B4-BE49-F238E27FC236}">
                <a16:creationId xmlns:a16="http://schemas.microsoft.com/office/drawing/2014/main" id="{6130B405-E44A-407E-916A-344CA8E87AAA}"/>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4119338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4E51-8A4E-4D86-B3F4-D7C7C49886A5}"/>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1.5.8  Inheritance</a:t>
            </a:r>
          </a:p>
        </p:txBody>
      </p:sp>
      <p:sp>
        <p:nvSpPr>
          <p:cNvPr id="57347" name="Text Placeholder 2">
            <a:extLst>
              <a:ext uri="{FF2B5EF4-FFF2-40B4-BE49-F238E27FC236}">
                <a16:creationId xmlns:a16="http://schemas.microsoft.com/office/drawing/2014/main" id="{EBD40AE8-6D22-41AC-ABFB-F4AE0AA51063}"/>
              </a:ext>
            </a:extLst>
          </p:cNvPr>
          <p:cNvSpPr>
            <a:spLocks noGrp="1"/>
          </p:cNvSpPr>
          <p:nvPr>
            <p:ph type="body" idx="1"/>
          </p:nvPr>
        </p:nvSpPr>
        <p:spPr/>
        <p:txBody>
          <a:bodyPr/>
          <a:lstStyle/>
          <a:p>
            <a:pPr eaLnBrk="1" hangingPunct="1"/>
            <a:r>
              <a:rPr lang="en-US" altLang="en-US" dirty="0">
                <a:solidFill>
                  <a:srgbClr val="000000"/>
                </a:solidFill>
              </a:rPr>
              <a:t>A new class of objects can be created conveniently by </a:t>
            </a:r>
            <a:r>
              <a:rPr lang="en-US" altLang="en-US" dirty="0">
                <a:solidFill>
                  <a:srgbClr val="0000FF"/>
                </a:solidFill>
              </a:rPr>
              <a:t>inheritance</a:t>
            </a:r>
            <a:r>
              <a:rPr lang="en-US" altLang="en-US" dirty="0">
                <a:solidFill>
                  <a:srgbClr val="000000"/>
                </a:solidFill>
              </a:rPr>
              <a:t>—the new class (called the </a:t>
            </a:r>
            <a:r>
              <a:rPr lang="en-US" altLang="en-US" dirty="0">
                <a:solidFill>
                  <a:srgbClr val="0000FF"/>
                </a:solidFill>
              </a:rPr>
              <a:t>subclass</a:t>
            </a:r>
            <a:r>
              <a:rPr lang="en-US" altLang="en-US" dirty="0">
                <a:solidFill>
                  <a:srgbClr val="000000"/>
                </a:solidFill>
              </a:rPr>
              <a:t>) starts with the characteristics of an existing class (called the </a:t>
            </a:r>
            <a:r>
              <a:rPr lang="en-US" altLang="en-US" dirty="0">
                <a:solidFill>
                  <a:srgbClr val="0000FF"/>
                </a:solidFill>
              </a:rPr>
              <a:t>superclass</a:t>
            </a:r>
            <a:r>
              <a:rPr lang="en-US" altLang="en-US" dirty="0">
                <a:solidFill>
                  <a:srgbClr val="000000"/>
                </a:solidFill>
              </a:rPr>
              <a:t>), possibly customizing them and adding unique characteristics of its own.</a:t>
            </a:r>
          </a:p>
          <a:p>
            <a:pPr eaLnBrk="1" hangingPunct="1"/>
            <a:r>
              <a:rPr lang="en-US" altLang="en-US" dirty="0">
                <a:solidFill>
                  <a:srgbClr val="000000"/>
                </a:solidFill>
              </a:rPr>
              <a:t>In our car analogy, an object of class “convertible” certainly </a:t>
            </a:r>
            <a:r>
              <a:rPr lang="en-US" altLang="en-US" i="1" dirty="0">
                <a:solidFill>
                  <a:srgbClr val="000000"/>
                </a:solidFill>
              </a:rPr>
              <a:t>is an </a:t>
            </a:r>
            <a:r>
              <a:rPr lang="en-US" altLang="en-US" dirty="0">
                <a:solidFill>
                  <a:srgbClr val="000000"/>
                </a:solidFill>
              </a:rPr>
              <a:t>object of the more </a:t>
            </a:r>
            <a:r>
              <a:rPr lang="en-US" altLang="en-US" i="1" dirty="0">
                <a:solidFill>
                  <a:srgbClr val="000000"/>
                </a:solidFill>
              </a:rPr>
              <a:t>general</a:t>
            </a:r>
            <a:r>
              <a:rPr lang="en-US" altLang="en-US" dirty="0">
                <a:solidFill>
                  <a:srgbClr val="000000"/>
                </a:solidFill>
              </a:rPr>
              <a:t> class “automobile,” but more </a:t>
            </a:r>
            <a:r>
              <a:rPr lang="en-US" altLang="en-US" i="1" dirty="0">
                <a:solidFill>
                  <a:srgbClr val="000000"/>
                </a:solidFill>
              </a:rPr>
              <a:t>specifically</a:t>
            </a:r>
            <a:r>
              <a:rPr lang="en-US" altLang="en-US" dirty="0">
                <a:solidFill>
                  <a:srgbClr val="000000"/>
                </a:solidFill>
              </a:rPr>
              <a:t>, the roof can be raised or lowered. </a:t>
            </a:r>
          </a:p>
        </p:txBody>
      </p:sp>
      <p:sp>
        <p:nvSpPr>
          <p:cNvPr id="4" name="Footer Placeholder 3">
            <a:extLst>
              <a:ext uri="{FF2B5EF4-FFF2-40B4-BE49-F238E27FC236}">
                <a16:creationId xmlns:a16="http://schemas.microsoft.com/office/drawing/2014/main" id="{BB054597-ABB3-474A-B679-2628AC26656E}"/>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29116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ECF4-433B-40E7-952B-CA77A4E73D56}"/>
              </a:ext>
            </a:extLst>
          </p:cNvPr>
          <p:cNvSpPr>
            <a:spLocks noGrp="1"/>
          </p:cNvSpPr>
          <p:nvPr>
            <p:ph type="title"/>
          </p:nvPr>
        </p:nvSpPr>
        <p:spPr/>
        <p:txBody>
          <a:bodyPr/>
          <a:lstStyle/>
          <a:p>
            <a:pPr fontAlgn="auto">
              <a:spcAft>
                <a:spcPts val="0"/>
              </a:spcAft>
              <a:defRPr/>
            </a:pPr>
            <a:r>
              <a:rPr lang="en-US" dirty="0" smtClean="0">
                <a:solidFill>
                  <a:srgbClr val="3380E6"/>
                </a:solidFill>
                <a:latin typeface="Calibri" panose="020F0502020204030204" pitchFamily="34" charset="0"/>
              </a:rPr>
              <a:t>Objectives </a:t>
            </a:r>
            <a:endParaRPr lang="en-US" dirty="0">
              <a:solidFill>
                <a:srgbClr val="3380E6"/>
              </a:solidFill>
              <a:latin typeface="Calibri" panose="020F0502020204030204" pitchFamily="34" charset="0"/>
            </a:endParaRPr>
          </a:p>
        </p:txBody>
      </p:sp>
      <p:sp>
        <p:nvSpPr>
          <p:cNvPr id="14339" name="Text Placeholder 2">
            <a:extLst>
              <a:ext uri="{FF2B5EF4-FFF2-40B4-BE49-F238E27FC236}">
                <a16:creationId xmlns:a16="http://schemas.microsoft.com/office/drawing/2014/main" id="{A5674EEA-A6AA-4737-ADE0-15E069D87C6E}"/>
              </a:ext>
            </a:extLst>
          </p:cNvPr>
          <p:cNvSpPr>
            <a:spLocks noGrp="1"/>
          </p:cNvSpPr>
          <p:nvPr>
            <p:ph type="body" idx="1"/>
          </p:nvPr>
        </p:nvSpPr>
        <p:spPr/>
        <p:txBody>
          <a:bodyPr/>
          <a:lstStyle/>
          <a:p>
            <a:pPr eaLnBrk="1" hangingPunct="1"/>
            <a:r>
              <a:rPr lang="en-US" altLang="en-US" sz="4000" dirty="0" smtClean="0">
                <a:solidFill>
                  <a:srgbClr val="000000"/>
                </a:solidFill>
              </a:rPr>
              <a:t>In this chapter, you will</a:t>
            </a:r>
          </a:p>
          <a:p>
            <a:pPr lvl="1"/>
            <a:r>
              <a:rPr lang="en-US" altLang="en-US" sz="3600" dirty="0" smtClean="0">
                <a:solidFill>
                  <a:srgbClr val="000000"/>
                </a:solidFill>
              </a:rPr>
              <a:t>Get to know the applications of Java</a:t>
            </a:r>
          </a:p>
          <a:p>
            <a:pPr lvl="1"/>
            <a:r>
              <a:rPr lang="en-US" altLang="en-US" sz="3600" dirty="0">
                <a:solidFill>
                  <a:srgbClr val="000000"/>
                </a:solidFill>
              </a:rPr>
              <a:t>L</a:t>
            </a:r>
            <a:r>
              <a:rPr lang="en-US" altLang="en-US" sz="3600" dirty="0" smtClean="0">
                <a:solidFill>
                  <a:srgbClr val="000000"/>
                </a:solidFill>
              </a:rPr>
              <a:t>earn the concept of </a:t>
            </a:r>
            <a:r>
              <a:rPr lang="en-US" altLang="en-US" sz="3600" i="1" dirty="0" smtClean="0">
                <a:solidFill>
                  <a:srgbClr val="000000"/>
                </a:solidFill>
              </a:rPr>
              <a:t>object-oriented </a:t>
            </a:r>
            <a:r>
              <a:rPr lang="en-US" altLang="en-US" sz="3600" dirty="0">
                <a:solidFill>
                  <a:srgbClr val="000000"/>
                </a:solidFill>
              </a:rPr>
              <a:t>programming—today’s key programming methodology</a:t>
            </a:r>
            <a:r>
              <a:rPr lang="en-US" altLang="en-US" sz="3600" dirty="0" smtClean="0">
                <a:solidFill>
                  <a:srgbClr val="000000"/>
                </a:solidFill>
              </a:rPr>
              <a:t>.</a:t>
            </a:r>
          </a:p>
          <a:p>
            <a:pPr lvl="1"/>
            <a:r>
              <a:rPr lang="en-US" altLang="en-US" sz="3600" dirty="0" smtClean="0">
                <a:solidFill>
                  <a:srgbClr val="000000"/>
                </a:solidFill>
              </a:rPr>
              <a:t>Learn a typical Java program-development environment and the different phases</a:t>
            </a:r>
          </a:p>
          <a:p>
            <a:pPr eaLnBrk="1" hangingPunct="1"/>
            <a:endParaRPr lang="en-US" altLang="en-US" sz="4000" dirty="0">
              <a:solidFill>
                <a:srgbClr val="000000"/>
              </a:solidFill>
            </a:endParaRPr>
          </a:p>
        </p:txBody>
      </p:sp>
      <p:sp>
        <p:nvSpPr>
          <p:cNvPr id="4" name="Footer Placeholder 3">
            <a:extLst>
              <a:ext uri="{FF2B5EF4-FFF2-40B4-BE49-F238E27FC236}">
                <a16:creationId xmlns:a16="http://schemas.microsoft.com/office/drawing/2014/main" id="{912A59BC-2C51-47DC-9CE9-C93F65A523C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781279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60E6-9EDB-4B00-81A4-8F39622633D6}"/>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1.5.9  Interfaces</a:t>
            </a:r>
          </a:p>
        </p:txBody>
      </p:sp>
      <p:sp>
        <p:nvSpPr>
          <p:cNvPr id="58371" name="Text Placeholder 2">
            <a:extLst>
              <a:ext uri="{FF2B5EF4-FFF2-40B4-BE49-F238E27FC236}">
                <a16:creationId xmlns:a16="http://schemas.microsoft.com/office/drawing/2014/main" id="{F38389A1-0682-4FC4-8224-B00BF1EC1AE2}"/>
              </a:ext>
            </a:extLst>
          </p:cNvPr>
          <p:cNvSpPr>
            <a:spLocks noGrp="1"/>
          </p:cNvSpPr>
          <p:nvPr>
            <p:ph type="body" idx="1"/>
          </p:nvPr>
        </p:nvSpPr>
        <p:spPr/>
        <p:txBody>
          <a:bodyPr/>
          <a:lstStyle/>
          <a:p>
            <a:pPr eaLnBrk="1" hangingPunct="1"/>
            <a:r>
              <a:rPr lang="en-US" altLang="en-US" sz="2400" dirty="0">
                <a:solidFill>
                  <a:srgbClr val="0000FF"/>
                </a:solidFill>
              </a:rPr>
              <a:t>Interfaces</a:t>
            </a:r>
            <a:r>
              <a:rPr lang="en-US" altLang="en-US" sz="2400" dirty="0">
                <a:solidFill>
                  <a:srgbClr val="000000"/>
                </a:solidFill>
              </a:rPr>
              <a:t> are collections of related methods that typically enable you to tell objects </a:t>
            </a:r>
            <a:r>
              <a:rPr lang="en-US" altLang="en-US" sz="2400" i="1" dirty="0">
                <a:solidFill>
                  <a:srgbClr val="000000"/>
                </a:solidFill>
              </a:rPr>
              <a:t>what</a:t>
            </a:r>
            <a:r>
              <a:rPr lang="en-US" altLang="en-US" sz="2400" dirty="0">
                <a:solidFill>
                  <a:srgbClr val="000000"/>
                </a:solidFill>
              </a:rPr>
              <a:t> to do, but not </a:t>
            </a:r>
            <a:r>
              <a:rPr lang="en-US" altLang="en-US" sz="2400" i="1" dirty="0">
                <a:solidFill>
                  <a:srgbClr val="000000"/>
                </a:solidFill>
              </a:rPr>
              <a:t>how</a:t>
            </a:r>
            <a:r>
              <a:rPr lang="en-US" altLang="en-US" sz="2400" dirty="0">
                <a:solidFill>
                  <a:srgbClr val="000000"/>
                </a:solidFill>
              </a:rPr>
              <a:t> to do it (we’ll see exceptions to this in Java SE 8 and 9 when we discuss interfaces in Chapter 10). </a:t>
            </a:r>
          </a:p>
          <a:p>
            <a:pPr eaLnBrk="1" hangingPunct="1"/>
            <a:r>
              <a:rPr lang="en-US" altLang="en-US" sz="2400" dirty="0">
                <a:solidFill>
                  <a:srgbClr val="000000"/>
                </a:solidFill>
              </a:rPr>
              <a:t>In the car analogy, a “basic-driving-capabilities” interface consisting of a steering wheel, an accelerator pedal and a brake pedal would enable a driver to tell the car what to do. </a:t>
            </a:r>
          </a:p>
          <a:p>
            <a:pPr eaLnBrk="1" hangingPunct="1"/>
            <a:r>
              <a:rPr lang="en-US" altLang="en-US" sz="2400" dirty="0">
                <a:solidFill>
                  <a:srgbClr val="000000"/>
                </a:solidFill>
              </a:rPr>
              <a:t>Once you know how to use this interface for turning, accelerating and braking, you can drive many types of cars, even though manufacturers may implement these systems differently.  </a:t>
            </a:r>
          </a:p>
        </p:txBody>
      </p:sp>
      <p:sp>
        <p:nvSpPr>
          <p:cNvPr id="4" name="Footer Placeholder 3">
            <a:extLst>
              <a:ext uri="{FF2B5EF4-FFF2-40B4-BE49-F238E27FC236}">
                <a16:creationId xmlns:a16="http://schemas.microsoft.com/office/drawing/2014/main" id="{3D8C7E2F-B304-4E96-B34A-C5EBD77647BA}"/>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635046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B77E-9660-408F-B8A6-D47F878EE39F}"/>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1.5.9  Interfaces (Cont.)</a:t>
            </a:r>
          </a:p>
        </p:txBody>
      </p:sp>
      <p:sp>
        <p:nvSpPr>
          <p:cNvPr id="59395" name="Text Placeholder 2">
            <a:extLst>
              <a:ext uri="{FF2B5EF4-FFF2-40B4-BE49-F238E27FC236}">
                <a16:creationId xmlns:a16="http://schemas.microsoft.com/office/drawing/2014/main" id="{F6F4A565-3CD8-4B47-9F5F-83943D359D8D}"/>
              </a:ext>
            </a:extLst>
          </p:cNvPr>
          <p:cNvSpPr>
            <a:spLocks noGrp="1"/>
          </p:cNvSpPr>
          <p:nvPr>
            <p:ph type="body" idx="1"/>
          </p:nvPr>
        </p:nvSpPr>
        <p:spPr/>
        <p:txBody>
          <a:bodyPr/>
          <a:lstStyle/>
          <a:p>
            <a:pPr eaLnBrk="1" hangingPunct="1"/>
            <a:r>
              <a:rPr lang="en-US" altLang="en-US" sz="2400" dirty="0">
                <a:solidFill>
                  <a:srgbClr val="000000"/>
                </a:solidFill>
              </a:rPr>
              <a:t>A class </a:t>
            </a:r>
            <a:r>
              <a:rPr lang="en-US" altLang="en-US" sz="2400" dirty="0">
                <a:solidFill>
                  <a:srgbClr val="0000FF"/>
                </a:solidFill>
              </a:rPr>
              <a:t>implements</a:t>
            </a:r>
            <a:r>
              <a:rPr lang="en-US" altLang="en-US" sz="2400" dirty="0">
                <a:solidFill>
                  <a:srgbClr val="000000"/>
                </a:solidFill>
              </a:rPr>
              <a:t> zero or more interfaces, each of which can have one or more methods, just as a car implements separate interfaces for basic driving functions, controlling the radio, controlling the heating and air conditioning systems, and the like. </a:t>
            </a:r>
          </a:p>
          <a:p>
            <a:pPr eaLnBrk="1" hangingPunct="1"/>
            <a:r>
              <a:rPr lang="en-US" altLang="en-US" sz="2400" dirty="0">
                <a:solidFill>
                  <a:srgbClr val="000000"/>
                </a:solidFill>
              </a:rPr>
              <a:t>Just as car manufacturers implement capabilities </a:t>
            </a:r>
            <a:r>
              <a:rPr lang="en-US" altLang="en-US" sz="2400" i="1" dirty="0">
                <a:solidFill>
                  <a:srgbClr val="000000"/>
                </a:solidFill>
              </a:rPr>
              <a:t>differently</a:t>
            </a:r>
            <a:r>
              <a:rPr lang="en-US" altLang="en-US" sz="2400" dirty="0">
                <a:solidFill>
                  <a:srgbClr val="000000"/>
                </a:solidFill>
              </a:rPr>
              <a:t>, classes may implement an interface’s methods </a:t>
            </a:r>
            <a:r>
              <a:rPr lang="en-US" altLang="en-US" sz="2400" i="1" dirty="0">
                <a:solidFill>
                  <a:srgbClr val="000000"/>
                </a:solidFill>
              </a:rPr>
              <a:t>differently</a:t>
            </a:r>
            <a:r>
              <a:rPr lang="en-US" altLang="en-US" sz="2400" dirty="0">
                <a:solidFill>
                  <a:srgbClr val="000000"/>
                </a:solidFill>
              </a:rPr>
              <a:t>. </a:t>
            </a:r>
          </a:p>
        </p:txBody>
      </p:sp>
      <p:sp>
        <p:nvSpPr>
          <p:cNvPr id="4" name="Footer Placeholder 3">
            <a:extLst>
              <a:ext uri="{FF2B5EF4-FFF2-40B4-BE49-F238E27FC236}">
                <a16:creationId xmlns:a16="http://schemas.microsoft.com/office/drawing/2014/main" id="{4F8A0349-6C79-4E32-8FA5-5790645861C6}"/>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4014349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A48EE-6EF1-42B0-9F81-46769EA80837}"/>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1.5.10  Object-Oriented Analysis and Design (OOAD)</a:t>
            </a:r>
          </a:p>
        </p:txBody>
      </p:sp>
      <p:sp>
        <p:nvSpPr>
          <p:cNvPr id="60419" name="Text Placeholder 2">
            <a:extLst>
              <a:ext uri="{FF2B5EF4-FFF2-40B4-BE49-F238E27FC236}">
                <a16:creationId xmlns:a16="http://schemas.microsoft.com/office/drawing/2014/main" id="{6444B0E4-2925-48DD-9AF6-3158DC372487}"/>
              </a:ext>
            </a:extLst>
          </p:cNvPr>
          <p:cNvSpPr>
            <a:spLocks noGrp="1"/>
          </p:cNvSpPr>
          <p:nvPr>
            <p:ph type="body" idx="1"/>
          </p:nvPr>
        </p:nvSpPr>
        <p:spPr/>
        <p:txBody>
          <a:bodyPr/>
          <a:lstStyle/>
          <a:p>
            <a:pPr eaLnBrk="1" hangingPunct="1"/>
            <a:r>
              <a:rPr lang="en-US" altLang="en-US" dirty="0">
                <a:solidFill>
                  <a:srgbClr val="000000"/>
                </a:solidFill>
              </a:rPr>
              <a:t>How will you create the </a:t>
            </a:r>
            <a:r>
              <a:rPr lang="en-US" altLang="en-US" dirty="0">
                <a:solidFill>
                  <a:srgbClr val="0000FF"/>
                </a:solidFill>
              </a:rPr>
              <a:t>code</a:t>
            </a:r>
            <a:r>
              <a:rPr lang="en-US" altLang="en-US" dirty="0">
                <a:solidFill>
                  <a:srgbClr val="000000"/>
                </a:solidFill>
              </a:rPr>
              <a:t> (i.e., the program instructions) for your programs? </a:t>
            </a:r>
          </a:p>
          <a:p>
            <a:pPr eaLnBrk="1" hangingPunct="1"/>
            <a:r>
              <a:rPr lang="en-US" altLang="en-US" dirty="0">
                <a:solidFill>
                  <a:srgbClr val="000000"/>
                </a:solidFill>
              </a:rPr>
              <a:t>Follow a detailed </a:t>
            </a:r>
            <a:r>
              <a:rPr lang="en-US" altLang="en-US" dirty="0">
                <a:solidFill>
                  <a:srgbClr val="0000FF"/>
                </a:solidFill>
              </a:rPr>
              <a:t>analysis</a:t>
            </a:r>
            <a:r>
              <a:rPr lang="en-US" altLang="en-US" dirty="0">
                <a:solidFill>
                  <a:srgbClr val="000000"/>
                </a:solidFill>
              </a:rPr>
              <a:t> process for determining your project’s </a:t>
            </a:r>
            <a:r>
              <a:rPr lang="en-US" altLang="en-US" dirty="0">
                <a:solidFill>
                  <a:srgbClr val="0000FF"/>
                </a:solidFill>
              </a:rPr>
              <a:t>requirements</a:t>
            </a:r>
            <a:r>
              <a:rPr lang="en-US" altLang="en-US" dirty="0">
                <a:solidFill>
                  <a:srgbClr val="000000"/>
                </a:solidFill>
              </a:rPr>
              <a:t> (i.e., defining </a:t>
            </a:r>
            <a:r>
              <a:rPr lang="en-US" altLang="en-US" i="1" dirty="0">
                <a:solidFill>
                  <a:srgbClr val="000000"/>
                </a:solidFill>
              </a:rPr>
              <a:t>what</a:t>
            </a:r>
            <a:r>
              <a:rPr lang="en-US" altLang="en-US" dirty="0">
                <a:solidFill>
                  <a:srgbClr val="000000"/>
                </a:solidFill>
              </a:rPr>
              <a:t> the system is supposed to do) </a:t>
            </a:r>
          </a:p>
          <a:p>
            <a:pPr eaLnBrk="1" hangingPunct="1"/>
            <a:r>
              <a:rPr lang="en-US" altLang="en-US" dirty="0">
                <a:solidFill>
                  <a:srgbClr val="000000"/>
                </a:solidFill>
              </a:rPr>
              <a:t>Develop a </a:t>
            </a:r>
            <a:r>
              <a:rPr lang="en-US" altLang="en-US" dirty="0">
                <a:solidFill>
                  <a:srgbClr val="0000FF"/>
                </a:solidFill>
              </a:rPr>
              <a:t>design</a:t>
            </a:r>
            <a:r>
              <a:rPr lang="en-US" altLang="en-US" dirty="0">
                <a:solidFill>
                  <a:srgbClr val="000000"/>
                </a:solidFill>
              </a:rPr>
              <a:t> that satisfies them (i.e., specifying </a:t>
            </a:r>
            <a:r>
              <a:rPr lang="en-US" altLang="en-US" i="1" dirty="0">
                <a:solidFill>
                  <a:srgbClr val="000000"/>
                </a:solidFill>
              </a:rPr>
              <a:t>how </a:t>
            </a:r>
            <a:r>
              <a:rPr lang="en-US" altLang="en-US" dirty="0">
                <a:solidFill>
                  <a:srgbClr val="000000"/>
                </a:solidFill>
              </a:rPr>
              <a:t>the system should do it).</a:t>
            </a:r>
          </a:p>
          <a:p>
            <a:pPr eaLnBrk="1" hangingPunct="1"/>
            <a:r>
              <a:rPr lang="en-US" altLang="en-US" dirty="0">
                <a:solidFill>
                  <a:srgbClr val="000000"/>
                </a:solidFill>
              </a:rPr>
              <a:t>Carefully review the design (and have your design reviewed by other software professionals) before writing any code.</a:t>
            </a:r>
          </a:p>
        </p:txBody>
      </p:sp>
      <p:sp>
        <p:nvSpPr>
          <p:cNvPr id="4" name="Footer Placeholder 3">
            <a:extLst>
              <a:ext uri="{FF2B5EF4-FFF2-40B4-BE49-F238E27FC236}">
                <a16:creationId xmlns:a16="http://schemas.microsoft.com/office/drawing/2014/main" id="{57906C67-2D8C-4472-ACE3-973825CF671D}"/>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048891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A74AD-71F3-4D73-8BE2-80ED7431127A}"/>
              </a:ext>
            </a:extLst>
          </p:cNvPr>
          <p:cNvSpPr>
            <a:spLocks noGrp="1"/>
          </p:cNvSpPr>
          <p:nvPr>
            <p:ph type="title"/>
          </p:nvPr>
        </p:nvSpPr>
        <p:spPr/>
        <p:txBody>
          <a:bodyPr>
            <a:normAutofit fontScale="90000"/>
          </a:bodyPr>
          <a:lstStyle/>
          <a:p>
            <a:pPr fontAlgn="auto">
              <a:spcAft>
                <a:spcPts val="0"/>
              </a:spcAft>
              <a:defRPr/>
            </a:pPr>
            <a:r>
              <a:rPr lang="en-US" dirty="0">
                <a:solidFill>
                  <a:srgbClr val="3380E6"/>
                </a:solidFill>
                <a:latin typeface="Calibri" panose="020F0502020204030204" pitchFamily="34" charset="0"/>
              </a:rPr>
              <a:t>1.5.10  Object-Oriented Analysis and Design (OOAD) (Cont.)</a:t>
            </a:r>
          </a:p>
        </p:txBody>
      </p:sp>
      <p:sp>
        <p:nvSpPr>
          <p:cNvPr id="61443" name="Text Placeholder 2">
            <a:extLst>
              <a:ext uri="{FF2B5EF4-FFF2-40B4-BE49-F238E27FC236}">
                <a16:creationId xmlns:a16="http://schemas.microsoft.com/office/drawing/2014/main" id="{1EAF36F3-E889-4104-93F8-1C070D71849D}"/>
              </a:ext>
            </a:extLst>
          </p:cNvPr>
          <p:cNvSpPr>
            <a:spLocks noGrp="1"/>
          </p:cNvSpPr>
          <p:nvPr>
            <p:ph type="body" idx="1"/>
          </p:nvPr>
        </p:nvSpPr>
        <p:spPr/>
        <p:txBody>
          <a:bodyPr/>
          <a:lstStyle/>
          <a:p>
            <a:pPr eaLnBrk="1" hangingPunct="1"/>
            <a:r>
              <a:rPr lang="en-US" altLang="en-US" dirty="0">
                <a:solidFill>
                  <a:srgbClr val="000000"/>
                </a:solidFill>
              </a:rPr>
              <a:t>Analyzing and designing your system from an object-oriented point of view is called an </a:t>
            </a:r>
            <a:r>
              <a:rPr lang="en-US" altLang="en-US" dirty="0">
                <a:solidFill>
                  <a:srgbClr val="0000FF"/>
                </a:solidFill>
              </a:rPr>
              <a:t>object-oriented-analysis-and-design (OOAD) process</a:t>
            </a:r>
            <a:r>
              <a:rPr lang="en-US" altLang="en-US" dirty="0">
                <a:solidFill>
                  <a:srgbClr val="000000"/>
                </a:solidFill>
              </a:rPr>
              <a:t>.</a:t>
            </a:r>
          </a:p>
          <a:p>
            <a:pPr eaLnBrk="1" hangingPunct="1"/>
            <a:r>
              <a:rPr lang="en-US" altLang="en-US" dirty="0">
                <a:solidFill>
                  <a:srgbClr val="000000"/>
                </a:solidFill>
              </a:rPr>
              <a:t>Languages like Java are object oriented.</a:t>
            </a:r>
          </a:p>
          <a:p>
            <a:pPr eaLnBrk="1" hangingPunct="1"/>
            <a:r>
              <a:rPr lang="en-US" altLang="en-US" dirty="0">
                <a:solidFill>
                  <a:srgbClr val="0000FF"/>
                </a:solidFill>
              </a:rPr>
              <a:t>Object-oriented programming (OOP)</a:t>
            </a:r>
            <a:r>
              <a:rPr lang="en-US" altLang="en-US" dirty="0">
                <a:solidFill>
                  <a:srgbClr val="000000"/>
                </a:solidFill>
              </a:rPr>
              <a:t> allows you to implement an object-oriented design as a working system. </a:t>
            </a:r>
          </a:p>
        </p:txBody>
      </p:sp>
      <p:sp>
        <p:nvSpPr>
          <p:cNvPr id="4" name="Footer Placeholder 3">
            <a:extLst>
              <a:ext uri="{FF2B5EF4-FFF2-40B4-BE49-F238E27FC236}">
                <a16:creationId xmlns:a16="http://schemas.microsoft.com/office/drawing/2014/main" id="{1E821586-949A-4B13-9389-571D54112F4E}"/>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621858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A6C3B-4CCB-441D-8E09-50252DA24D69}"/>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1.5.11  The UML (Unified Modeling Language)</a:t>
            </a:r>
          </a:p>
        </p:txBody>
      </p:sp>
      <p:sp>
        <p:nvSpPr>
          <p:cNvPr id="62467" name="Text Placeholder 2">
            <a:extLst>
              <a:ext uri="{FF2B5EF4-FFF2-40B4-BE49-F238E27FC236}">
                <a16:creationId xmlns:a16="http://schemas.microsoft.com/office/drawing/2014/main" id="{33AB2CFB-07B9-47FE-AAC3-FA6FF9FE72F3}"/>
              </a:ext>
            </a:extLst>
          </p:cNvPr>
          <p:cNvSpPr>
            <a:spLocks noGrp="1"/>
          </p:cNvSpPr>
          <p:nvPr>
            <p:ph type="body" idx="1"/>
          </p:nvPr>
        </p:nvSpPr>
        <p:spPr/>
        <p:txBody>
          <a:bodyPr/>
          <a:lstStyle/>
          <a:p>
            <a:pPr eaLnBrk="1" hangingPunct="1"/>
            <a:r>
              <a:rPr lang="en-US" altLang="en-US" dirty="0">
                <a:solidFill>
                  <a:srgbClr val="000000"/>
                </a:solidFill>
              </a:rPr>
              <a:t>The Unified Modeling Language (UML) is the most widely used graphical scheme for modeling object-oriented systems.</a:t>
            </a:r>
          </a:p>
        </p:txBody>
      </p:sp>
      <p:sp>
        <p:nvSpPr>
          <p:cNvPr id="4" name="Footer Placeholder 3">
            <a:extLst>
              <a:ext uri="{FF2B5EF4-FFF2-40B4-BE49-F238E27FC236}">
                <a16:creationId xmlns:a16="http://schemas.microsoft.com/office/drawing/2014/main" id="{0E3C4EA4-2C9A-4704-987A-8276214D87D1}"/>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561822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7212-4471-4665-86FA-7DD04533AB66}"/>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1.8  Java (Cont.)</a:t>
            </a:r>
          </a:p>
        </p:txBody>
      </p:sp>
      <p:sp>
        <p:nvSpPr>
          <p:cNvPr id="91139" name="Text Placeholder 2">
            <a:extLst>
              <a:ext uri="{FF2B5EF4-FFF2-40B4-BE49-F238E27FC236}">
                <a16:creationId xmlns:a16="http://schemas.microsoft.com/office/drawing/2014/main" id="{642F31B4-A83F-44ED-9619-021D094A966D}"/>
              </a:ext>
            </a:extLst>
          </p:cNvPr>
          <p:cNvSpPr>
            <a:spLocks noGrp="1"/>
          </p:cNvSpPr>
          <p:nvPr>
            <p:ph type="body" idx="1"/>
          </p:nvPr>
        </p:nvSpPr>
        <p:spPr/>
        <p:txBody>
          <a:bodyPr/>
          <a:lstStyle/>
          <a:p>
            <a:pPr marL="109537" indent="0">
              <a:buNone/>
              <a:defRPr/>
            </a:pPr>
            <a:r>
              <a:rPr lang="en-US" altLang="en-US" b="1" i="1" dirty="0">
                <a:solidFill>
                  <a:srgbClr val="000000"/>
                </a:solidFill>
              </a:rPr>
              <a:t>Java Class Libraries</a:t>
            </a:r>
          </a:p>
          <a:p>
            <a:pPr eaLnBrk="1" hangingPunct="1">
              <a:defRPr/>
            </a:pPr>
            <a:r>
              <a:rPr lang="en-US" altLang="en-US" dirty="0">
                <a:solidFill>
                  <a:srgbClr val="000000"/>
                </a:solidFill>
              </a:rPr>
              <a:t>Rich collections of existing classes and methods </a:t>
            </a:r>
          </a:p>
          <a:p>
            <a:pPr eaLnBrk="1" hangingPunct="1">
              <a:defRPr/>
            </a:pPr>
            <a:r>
              <a:rPr lang="en-US" altLang="en-US" dirty="0">
                <a:solidFill>
                  <a:srgbClr val="000000"/>
                </a:solidFill>
              </a:rPr>
              <a:t>Also known as the </a:t>
            </a:r>
            <a:r>
              <a:rPr lang="en-US" altLang="en-US" dirty="0">
                <a:solidFill>
                  <a:srgbClr val="0000FF"/>
                </a:solidFill>
              </a:rPr>
              <a:t>Java APIs (Application Programming Interfaces)</a:t>
            </a:r>
            <a:r>
              <a:rPr lang="en-US" altLang="en-US" dirty="0">
                <a:solidFill>
                  <a:srgbClr val="000000"/>
                </a:solidFill>
              </a:rPr>
              <a:t>. </a:t>
            </a:r>
          </a:p>
          <a:p>
            <a:pPr eaLnBrk="1" hangingPunct="1">
              <a:defRPr/>
            </a:pPr>
            <a:endParaRPr lang="en-US" altLang="en-US" i="1" dirty="0">
              <a:solidFill>
                <a:srgbClr val="000000"/>
              </a:solidFill>
            </a:endParaRPr>
          </a:p>
        </p:txBody>
      </p:sp>
      <p:sp>
        <p:nvSpPr>
          <p:cNvPr id="4" name="Footer Placeholder 3">
            <a:extLst>
              <a:ext uri="{FF2B5EF4-FFF2-40B4-BE49-F238E27FC236}">
                <a16:creationId xmlns:a16="http://schemas.microsoft.com/office/drawing/2014/main" id="{78F8A157-4EC5-4FA0-8838-51984DCB99D5}"/>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456668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30">
            <a:extLst>
              <a:ext uri="{FF2B5EF4-FFF2-40B4-BE49-F238E27FC236}">
                <a16:creationId xmlns:a16="http://schemas.microsoft.com/office/drawing/2014/main" id="{474484EB-1786-461C-8EE8-98782846D68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73175"/>
            <a:ext cx="12192000" cy="4311650"/>
          </a:xfrm>
          <a:prstGeom prst="rect">
            <a:avLst/>
          </a:prstGeom>
        </p:spPr>
      </p:pic>
      <p:sp>
        <p:nvSpPr>
          <p:cNvPr id="4" name="Footer Placeholder 3">
            <a:extLst>
              <a:ext uri="{FF2B5EF4-FFF2-40B4-BE49-F238E27FC236}">
                <a16:creationId xmlns:a16="http://schemas.microsoft.com/office/drawing/2014/main" id="{D0F6356E-6BC6-4F77-B88B-987E2B3D884F}"/>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4031936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4059-DDEB-482F-80E0-94D238E9D230}"/>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1.9  A Typical Java Development Environment</a:t>
            </a:r>
          </a:p>
        </p:txBody>
      </p:sp>
      <p:sp>
        <p:nvSpPr>
          <p:cNvPr id="94211" name="Text Placeholder 2">
            <a:extLst>
              <a:ext uri="{FF2B5EF4-FFF2-40B4-BE49-F238E27FC236}">
                <a16:creationId xmlns:a16="http://schemas.microsoft.com/office/drawing/2014/main" id="{F0A675FF-9004-4BE0-ACB5-D852E9EF3A58}"/>
              </a:ext>
            </a:extLst>
          </p:cNvPr>
          <p:cNvSpPr>
            <a:spLocks noGrp="1"/>
          </p:cNvSpPr>
          <p:nvPr>
            <p:ph type="body" idx="1"/>
          </p:nvPr>
        </p:nvSpPr>
        <p:spPr/>
        <p:txBody>
          <a:bodyPr/>
          <a:lstStyle/>
          <a:p>
            <a:pPr eaLnBrk="1" hangingPunct="1">
              <a:lnSpc>
                <a:spcPct val="80000"/>
              </a:lnSpc>
              <a:defRPr/>
            </a:pPr>
            <a:r>
              <a:rPr lang="en-US" altLang="en-US" sz="3600" dirty="0">
                <a:solidFill>
                  <a:srgbClr val="000000"/>
                </a:solidFill>
              </a:rPr>
              <a:t>Normally there are five phases</a:t>
            </a:r>
          </a:p>
          <a:p>
            <a:pPr lvl="1" eaLnBrk="1" hangingPunct="1">
              <a:lnSpc>
                <a:spcPct val="80000"/>
              </a:lnSpc>
              <a:defRPr/>
            </a:pPr>
            <a:r>
              <a:rPr lang="en-US" altLang="en-US" sz="3600" dirty="0">
                <a:solidFill>
                  <a:srgbClr val="000000"/>
                </a:solidFill>
              </a:rPr>
              <a:t>edit</a:t>
            </a:r>
          </a:p>
          <a:p>
            <a:pPr lvl="1" eaLnBrk="1" hangingPunct="1">
              <a:lnSpc>
                <a:spcPct val="80000"/>
              </a:lnSpc>
              <a:defRPr/>
            </a:pPr>
            <a:r>
              <a:rPr lang="en-US" altLang="en-US" sz="3600" dirty="0">
                <a:solidFill>
                  <a:srgbClr val="000000"/>
                </a:solidFill>
              </a:rPr>
              <a:t>compile</a:t>
            </a:r>
          </a:p>
          <a:p>
            <a:pPr lvl="1" eaLnBrk="1" hangingPunct="1">
              <a:lnSpc>
                <a:spcPct val="80000"/>
              </a:lnSpc>
              <a:defRPr/>
            </a:pPr>
            <a:r>
              <a:rPr lang="en-US" altLang="en-US" sz="3600" dirty="0">
                <a:solidFill>
                  <a:srgbClr val="000000"/>
                </a:solidFill>
              </a:rPr>
              <a:t>load</a:t>
            </a:r>
          </a:p>
          <a:p>
            <a:pPr lvl="1" eaLnBrk="1" hangingPunct="1">
              <a:lnSpc>
                <a:spcPct val="80000"/>
              </a:lnSpc>
              <a:defRPr/>
            </a:pPr>
            <a:r>
              <a:rPr lang="en-US" altLang="en-US" sz="3600" dirty="0">
                <a:solidFill>
                  <a:srgbClr val="000000"/>
                </a:solidFill>
              </a:rPr>
              <a:t>verify</a:t>
            </a:r>
          </a:p>
          <a:p>
            <a:pPr lvl="1" eaLnBrk="1" hangingPunct="1">
              <a:lnSpc>
                <a:spcPct val="80000"/>
              </a:lnSpc>
              <a:defRPr/>
            </a:pPr>
            <a:r>
              <a:rPr lang="en-US" altLang="en-US" sz="3600" dirty="0">
                <a:solidFill>
                  <a:srgbClr val="000000"/>
                </a:solidFill>
              </a:rPr>
              <a:t>execute</a:t>
            </a:r>
            <a:r>
              <a:rPr lang="en-US" altLang="en-US" sz="3600" i="1" dirty="0">
                <a:solidFill>
                  <a:srgbClr val="000000"/>
                </a:solidFill>
              </a:rPr>
              <a:t>.</a:t>
            </a:r>
          </a:p>
          <a:p>
            <a:pPr eaLnBrk="1" hangingPunct="1">
              <a:lnSpc>
                <a:spcPct val="80000"/>
              </a:lnSpc>
              <a:defRPr/>
            </a:pPr>
            <a:r>
              <a:rPr lang="en-US" altLang="en-US" sz="3600" dirty="0">
                <a:solidFill>
                  <a:srgbClr val="000000"/>
                </a:solidFill>
              </a:rPr>
              <a:t>See the Before You Begin section for information on downloading and installing the JDK on Windows, Linux and macOS.</a:t>
            </a:r>
          </a:p>
          <a:p>
            <a:pPr marL="109537" indent="0">
              <a:lnSpc>
                <a:spcPct val="80000"/>
              </a:lnSpc>
              <a:buNone/>
              <a:defRPr/>
            </a:pPr>
            <a:endParaRPr lang="en-US" altLang="en-US" sz="2400" dirty="0">
              <a:solidFill>
                <a:srgbClr val="000000"/>
              </a:solidFill>
              <a:latin typeface="Consolas" panose="020B0609020204030204" pitchFamily="49" charset="0"/>
            </a:endParaRPr>
          </a:p>
        </p:txBody>
      </p:sp>
      <p:sp>
        <p:nvSpPr>
          <p:cNvPr id="4" name="Footer Placeholder 3">
            <a:extLst>
              <a:ext uri="{FF2B5EF4-FFF2-40B4-BE49-F238E27FC236}">
                <a16:creationId xmlns:a16="http://schemas.microsoft.com/office/drawing/2014/main" id="{D56831E2-592A-4B6D-A85D-9E505A0D34C9}"/>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678572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2D662-E2D9-46CF-9A0C-4F88FDB91FD5}"/>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1.9  A Typical Java Development Environment (Cont.)</a:t>
            </a:r>
          </a:p>
        </p:txBody>
      </p:sp>
      <p:sp>
        <p:nvSpPr>
          <p:cNvPr id="79875" name="Text Placeholder 2">
            <a:extLst>
              <a:ext uri="{FF2B5EF4-FFF2-40B4-BE49-F238E27FC236}">
                <a16:creationId xmlns:a16="http://schemas.microsoft.com/office/drawing/2014/main" id="{8BFC761D-A74F-465F-AC84-27D2C3B92DAF}"/>
              </a:ext>
            </a:extLst>
          </p:cNvPr>
          <p:cNvSpPr>
            <a:spLocks noGrp="1"/>
          </p:cNvSpPr>
          <p:nvPr>
            <p:ph type="body" idx="1"/>
          </p:nvPr>
        </p:nvSpPr>
        <p:spPr/>
        <p:txBody>
          <a:bodyPr/>
          <a:lstStyle/>
          <a:p>
            <a:pPr eaLnBrk="1" hangingPunct="1"/>
            <a:r>
              <a:rPr lang="en-US" altLang="en-US" sz="3600" dirty="0">
                <a:solidFill>
                  <a:srgbClr val="000000"/>
                </a:solidFill>
              </a:rPr>
              <a:t>Phase 1 consists of editing a file with an </a:t>
            </a:r>
            <a:r>
              <a:rPr lang="en-US" altLang="en-US" sz="3600" i="1" dirty="0">
                <a:solidFill>
                  <a:srgbClr val="000000"/>
                </a:solidFill>
              </a:rPr>
              <a:t>editor program</a:t>
            </a:r>
          </a:p>
          <a:p>
            <a:pPr lvl="1" eaLnBrk="1" hangingPunct="1"/>
            <a:r>
              <a:rPr lang="en-US" altLang="en-US" sz="3200" dirty="0">
                <a:solidFill>
                  <a:srgbClr val="000000"/>
                </a:solidFill>
              </a:rPr>
              <a:t>Using the editor, you type a Java program (</a:t>
            </a:r>
            <a:r>
              <a:rPr lang="en-US" altLang="en-US" sz="3200" dirty="0">
                <a:solidFill>
                  <a:srgbClr val="0000FF"/>
                </a:solidFill>
              </a:rPr>
              <a:t>source code</a:t>
            </a:r>
            <a:r>
              <a:rPr lang="en-US" altLang="en-US" sz="3200" dirty="0">
                <a:solidFill>
                  <a:srgbClr val="000000"/>
                </a:solidFill>
              </a:rPr>
              <a:t>).</a:t>
            </a:r>
          </a:p>
          <a:p>
            <a:pPr lvl="1" eaLnBrk="1" hangingPunct="1"/>
            <a:r>
              <a:rPr lang="en-US" altLang="en-US" sz="3200" dirty="0">
                <a:solidFill>
                  <a:srgbClr val="000000"/>
                </a:solidFill>
              </a:rPr>
              <a:t>Make any necessary corrections.</a:t>
            </a:r>
          </a:p>
          <a:p>
            <a:pPr lvl="1" eaLnBrk="1" hangingPunct="1"/>
            <a:r>
              <a:rPr lang="en-US" altLang="en-US" sz="3200" dirty="0">
                <a:solidFill>
                  <a:srgbClr val="000000"/>
                </a:solidFill>
              </a:rPr>
              <a:t>Save the program.</a:t>
            </a:r>
          </a:p>
          <a:p>
            <a:pPr lvl="1" eaLnBrk="1" hangingPunct="1"/>
            <a:r>
              <a:rPr lang="en-US" altLang="en-US" sz="3200" dirty="0">
                <a:solidFill>
                  <a:srgbClr val="000000"/>
                </a:solidFill>
              </a:rPr>
              <a:t>Java source code files are given a name ending with the </a:t>
            </a:r>
            <a:r>
              <a:rPr lang="en-US" altLang="en-US" sz="3200" dirty="0">
                <a:solidFill>
                  <a:srgbClr val="0000FF"/>
                </a:solidFill>
              </a:rPr>
              <a:t>.java extension</a:t>
            </a:r>
            <a:r>
              <a:rPr lang="en-US" altLang="en-US" sz="3200" dirty="0">
                <a:solidFill>
                  <a:srgbClr val="000000"/>
                </a:solidFill>
              </a:rPr>
              <a:t> indicating that the file contains Java source code. </a:t>
            </a:r>
          </a:p>
          <a:p>
            <a:pPr eaLnBrk="1" hangingPunct="1"/>
            <a:endParaRPr lang="en-US" altLang="en-US" sz="3600" dirty="0">
              <a:solidFill>
                <a:srgbClr val="000000"/>
              </a:solidFill>
            </a:endParaRPr>
          </a:p>
        </p:txBody>
      </p:sp>
      <p:sp>
        <p:nvSpPr>
          <p:cNvPr id="4" name="Footer Placeholder 3">
            <a:extLst>
              <a:ext uri="{FF2B5EF4-FFF2-40B4-BE49-F238E27FC236}">
                <a16:creationId xmlns:a16="http://schemas.microsoft.com/office/drawing/2014/main" id="{DF65EE01-C81E-49FF-9C1C-F22F5C97DFEC}"/>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687495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F2267-A22D-4F40-AF62-B0208EB7FCCB}"/>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1.9  A Typical Java Development Environment (Cont.)</a:t>
            </a:r>
          </a:p>
        </p:txBody>
      </p:sp>
      <p:sp>
        <p:nvSpPr>
          <p:cNvPr id="81923" name="Text Placeholder 2">
            <a:extLst>
              <a:ext uri="{FF2B5EF4-FFF2-40B4-BE49-F238E27FC236}">
                <a16:creationId xmlns:a16="http://schemas.microsoft.com/office/drawing/2014/main" id="{9839B48D-647A-4C2F-ADAF-16A5A540A80E}"/>
              </a:ext>
            </a:extLst>
          </p:cNvPr>
          <p:cNvSpPr>
            <a:spLocks noGrp="1"/>
          </p:cNvSpPr>
          <p:nvPr>
            <p:ph type="body" idx="1"/>
          </p:nvPr>
        </p:nvSpPr>
        <p:spPr/>
        <p:txBody>
          <a:bodyPr/>
          <a:lstStyle/>
          <a:p>
            <a:r>
              <a:rPr lang="en-US" sz="3200" dirty="0"/>
              <a:t>Two editors widely used on Linux systems are vi and emacs</a:t>
            </a:r>
          </a:p>
          <a:p>
            <a:r>
              <a:rPr lang="en-US" sz="3200" dirty="0"/>
              <a:t>Windows provides Notepad. </a:t>
            </a:r>
          </a:p>
          <a:p>
            <a:r>
              <a:rPr lang="en-US" sz="3200" dirty="0"/>
              <a:t>macOS provides TextEdit. </a:t>
            </a:r>
          </a:p>
          <a:p>
            <a:r>
              <a:rPr lang="en-US" sz="3200" dirty="0"/>
              <a:t>Many freeware and shareware editors are also available online, including </a:t>
            </a:r>
          </a:p>
          <a:p>
            <a:pPr lvl="1"/>
            <a:r>
              <a:rPr lang="en-US" sz="2800" dirty="0"/>
              <a:t>Notepad++ (</a:t>
            </a:r>
            <a:r>
              <a:rPr lang="en-US" sz="2800" dirty="0">
                <a:hlinkClick r:id="rId2"/>
              </a:rPr>
              <a:t>http://notepad-plus-plus.org</a:t>
            </a:r>
            <a:r>
              <a:rPr lang="en-US" sz="2800" dirty="0"/>
              <a:t>)</a:t>
            </a:r>
          </a:p>
          <a:p>
            <a:pPr lvl="1"/>
            <a:r>
              <a:rPr lang="en-US" sz="2800" dirty="0" err="1"/>
              <a:t>EditPlus</a:t>
            </a:r>
            <a:r>
              <a:rPr lang="en-US" sz="2800" dirty="0"/>
              <a:t> (</a:t>
            </a:r>
            <a:r>
              <a:rPr lang="en-US" sz="2800" dirty="0">
                <a:hlinkClick r:id="rId3"/>
              </a:rPr>
              <a:t>http://www.editplus.com</a:t>
            </a:r>
            <a:r>
              <a:rPr lang="en-US" sz="2800" dirty="0"/>
              <a:t>)</a:t>
            </a:r>
          </a:p>
          <a:p>
            <a:pPr lvl="1"/>
            <a:r>
              <a:rPr lang="en-US" sz="2800" dirty="0" err="1"/>
              <a:t>TextPad</a:t>
            </a:r>
            <a:r>
              <a:rPr lang="en-US" sz="2800" dirty="0"/>
              <a:t> (</a:t>
            </a:r>
            <a:r>
              <a:rPr lang="en-US" sz="2800" dirty="0">
                <a:hlinkClick r:id="rId4"/>
              </a:rPr>
              <a:t>http://www.textpad.com</a:t>
            </a:r>
            <a:r>
              <a:rPr lang="en-US" sz="2800" dirty="0"/>
              <a:t>)</a:t>
            </a:r>
          </a:p>
          <a:p>
            <a:pPr lvl="1"/>
            <a:r>
              <a:rPr lang="en-US" sz="2800" dirty="0" err="1"/>
              <a:t>jEdit</a:t>
            </a:r>
            <a:r>
              <a:rPr lang="en-US" sz="2800" dirty="0"/>
              <a:t> (http://www.jedit.org) and more.</a:t>
            </a:r>
          </a:p>
          <a:p>
            <a:endParaRPr lang="nl-NL" sz="3200" dirty="0"/>
          </a:p>
        </p:txBody>
      </p:sp>
      <p:sp>
        <p:nvSpPr>
          <p:cNvPr id="4" name="Footer Placeholder 3">
            <a:extLst>
              <a:ext uri="{FF2B5EF4-FFF2-40B4-BE49-F238E27FC236}">
                <a16:creationId xmlns:a16="http://schemas.microsoft.com/office/drawing/2014/main" id="{C40C8C97-F6A2-4015-BA5F-F4760E87F70B}"/>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4000794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D08FB-8477-4968-BE10-0E93910DB56C}"/>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1.1  Introduction (Cont.)</a:t>
            </a:r>
          </a:p>
        </p:txBody>
      </p:sp>
      <p:sp>
        <p:nvSpPr>
          <p:cNvPr id="15363" name="Text Placeholder 2">
            <a:extLst>
              <a:ext uri="{FF2B5EF4-FFF2-40B4-BE49-F238E27FC236}">
                <a16:creationId xmlns:a16="http://schemas.microsoft.com/office/drawing/2014/main" id="{60FBB847-B3CF-4D4A-BC89-194D6366EB5C}"/>
              </a:ext>
            </a:extLst>
          </p:cNvPr>
          <p:cNvSpPr>
            <a:spLocks noGrp="1"/>
          </p:cNvSpPr>
          <p:nvPr>
            <p:ph type="body" idx="1"/>
          </p:nvPr>
        </p:nvSpPr>
        <p:spPr/>
        <p:txBody>
          <a:bodyPr/>
          <a:lstStyle/>
          <a:p>
            <a:pPr eaLnBrk="1" hangingPunct="1"/>
            <a:r>
              <a:rPr lang="en-US" altLang="en-US" sz="2800" dirty="0" smtClean="0">
                <a:solidFill>
                  <a:srgbClr val="000000"/>
                </a:solidFill>
              </a:rPr>
              <a:t>Java </a:t>
            </a:r>
            <a:r>
              <a:rPr lang="en-US" altLang="en-US" sz="2800" dirty="0">
                <a:solidFill>
                  <a:srgbClr val="000000"/>
                </a:solidFill>
              </a:rPr>
              <a:t>is also widely used for implementing Internet-based applications and software for devices that communicate over a network. </a:t>
            </a:r>
          </a:p>
          <a:p>
            <a:r>
              <a:rPr lang="en-US" sz="2800" dirty="0" smtClean="0"/>
              <a:t>According </a:t>
            </a:r>
            <a:r>
              <a:rPr lang="en-US" sz="2800" dirty="0"/>
              <a:t>to Oracle’s 2016 </a:t>
            </a:r>
            <a:r>
              <a:rPr lang="en-US" sz="2800" dirty="0" err="1"/>
              <a:t>JavaOne</a:t>
            </a:r>
            <a:r>
              <a:rPr lang="en-US" sz="2800" dirty="0"/>
              <a:t> conference keynote presentation (</a:t>
            </a:r>
            <a:r>
              <a:rPr lang="en-US" sz="2800" dirty="0">
                <a:hlinkClick r:id="rId2"/>
              </a:rPr>
              <a:t>http://bit.ly/JavaOne2016Keynote</a:t>
            </a:r>
            <a:r>
              <a:rPr lang="en-US" sz="2800" dirty="0"/>
              <a:t>), there are now 10 million Java developers worldwide and Java runs on 15 billion devices (Fig. 1.1), including two billion vehicles and 350 million medical devices. </a:t>
            </a:r>
          </a:p>
          <a:p>
            <a:r>
              <a:rPr lang="en-US" sz="2800" dirty="0"/>
              <a:t>In addition, the explosive growth of mobile phones, tablets and other devices is creating significant opportunities for programming mobile apps. </a:t>
            </a:r>
          </a:p>
          <a:p>
            <a:pPr eaLnBrk="1" hangingPunct="1"/>
            <a:endParaRPr lang="en-US" altLang="en-US" sz="2800" dirty="0">
              <a:solidFill>
                <a:srgbClr val="000000"/>
              </a:solidFill>
            </a:endParaRPr>
          </a:p>
        </p:txBody>
      </p:sp>
      <p:sp>
        <p:nvSpPr>
          <p:cNvPr id="4" name="Footer Placeholder 3">
            <a:extLst>
              <a:ext uri="{FF2B5EF4-FFF2-40B4-BE49-F238E27FC236}">
                <a16:creationId xmlns:a16="http://schemas.microsoft.com/office/drawing/2014/main" id="{6164CFFD-ED93-419F-BD95-5DB4121F12AE}"/>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049802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F2267-A22D-4F40-AF62-B0208EB7FCCB}"/>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1.9  A Typical Java Development Environment (Cont.)</a:t>
            </a:r>
          </a:p>
        </p:txBody>
      </p:sp>
      <p:sp>
        <p:nvSpPr>
          <p:cNvPr id="81923" name="Text Placeholder 2">
            <a:extLst>
              <a:ext uri="{FF2B5EF4-FFF2-40B4-BE49-F238E27FC236}">
                <a16:creationId xmlns:a16="http://schemas.microsoft.com/office/drawing/2014/main" id="{9839B48D-647A-4C2F-ADAF-16A5A540A80E}"/>
              </a:ext>
            </a:extLst>
          </p:cNvPr>
          <p:cNvSpPr>
            <a:spLocks noGrp="1"/>
          </p:cNvSpPr>
          <p:nvPr>
            <p:ph type="body" idx="1"/>
          </p:nvPr>
        </p:nvSpPr>
        <p:spPr/>
        <p:txBody>
          <a:bodyPr/>
          <a:lstStyle/>
          <a:p>
            <a:r>
              <a:rPr lang="en-US" sz="3200" b="1" dirty="0"/>
              <a:t>Integrated development environments (IDEs)</a:t>
            </a:r>
            <a:r>
              <a:rPr lang="en-US" sz="3200" dirty="0"/>
              <a:t> provide tools that support the software development process, such as editors, debuggers for locating </a:t>
            </a:r>
            <a:r>
              <a:rPr lang="en-US" sz="3200" b="1" dirty="0"/>
              <a:t>logic errors</a:t>
            </a:r>
            <a:r>
              <a:rPr lang="en-US" sz="3200" dirty="0"/>
              <a:t> that cause programs to execute incorrectly and more. </a:t>
            </a:r>
          </a:p>
          <a:p>
            <a:r>
              <a:rPr lang="en-US" sz="3200" dirty="0"/>
              <a:t>The most popular Java IDEs are:</a:t>
            </a:r>
          </a:p>
          <a:p>
            <a:pPr lvl="2"/>
            <a:r>
              <a:rPr lang="en-US" sz="3200" dirty="0"/>
              <a:t>Eclipse (http://www.eclipse.org)</a:t>
            </a:r>
          </a:p>
          <a:p>
            <a:pPr lvl="2"/>
            <a:r>
              <a:rPr lang="fi-FI" sz="3200" dirty="0"/>
              <a:t>IntelliJ IDEA (http://www.jetbrains.com)</a:t>
            </a:r>
          </a:p>
          <a:p>
            <a:pPr lvl="2"/>
            <a:r>
              <a:rPr lang="nl-NL" sz="3200" dirty="0"/>
              <a:t>NetBeans (http://www.netbeans.org)</a:t>
            </a:r>
          </a:p>
        </p:txBody>
      </p:sp>
      <p:sp>
        <p:nvSpPr>
          <p:cNvPr id="4" name="Footer Placeholder 3">
            <a:extLst>
              <a:ext uri="{FF2B5EF4-FFF2-40B4-BE49-F238E27FC236}">
                <a16:creationId xmlns:a16="http://schemas.microsoft.com/office/drawing/2014/main" id="{C40C8C97-F6A2-4015-BA5F-F4760E87F70B}"/>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578879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7AE8C-A202-4268-A800-47D7471AF09A}"/>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1.9  A Typical Java Development Environment (Cont.)</a:t>
            </a:r>
          </a:p>
        </p:txBody>
      </p:sp>
      <p:sp>
        <p:nvSpPr>
          <p:cNvPr id="83971" name="Text Placeholder 2">
            <a:extLst>
              <a:ext uri="{FF2B5EF4-FFF2-40B4-BE49-F238E27FC236}">
                <a16:creationId xmlns:a16="http://schemas.microsoft.com/office/drawing/2014/main" id="{D9C4B6B7-0999-4333-88E4-95EDB6F3076A}"/>
              </a:ext>
            </a:extLst>
          </p:cNvPr>
          <p:cNvSpPr>
            <a:spLocks noGrp="1"/>
          </p:cNvSpPr>
          <p:nvPr>
            <p:ph type="body" idx="1"/>
          </p:nvPr>
        </p:nvSpPr>
        <p:spPr/>
        <p:txBody>
          <a:bodyPr/>
          <a:lstStyle/>
          <a:p>
            <a:pPr eaLnBrk="1" hangingPunct="1"/>
            <a:r>
              <a:rPr lang="en-US" altLang="en-US" sz="3600" dirty="0">
                <a:solidFill>
                  <a:srgbClr val="000000"/>
                </a:solidFill>
              </a:rPr>
              <a:t>Phase 2: Compiling a Java Program into Bytecodes</a:t>
            </a:r>
          </a:p>
          <a:p>
            <a:pPr lvl="1" eaLnBrk="1" hangingPunct="1"/>
            <a:r>
              <a:rPr lang="en-US" altLang="en-US" sz="3200" dirty="0">
                <a:solidFill>
                  <a:srgbClr val="000000"/>
                </a:solidFill>
              </a:rPr>
              <a:t>Use the command </a:t>
            </a:r>
            <a:r>
              <a:rPr lang="en-US" altLang="en-US" sz="3200" dirty="0" err="1">
                <a:solidFill>
                  <a:srgbClr val="0000FF"/>
                </a:solidFill>
              </a:rPr>
              <a:t>javac</a:t>
            </a:r>
            <a:r>
              <a:rPr lang="en-US" altLang="en-US" sz="3200" dirty="0">
                <a:solidFill>
                  <a:srgbClr val="000000"/>
                </a:solidFill>
              </a:rPr>
              <a:t> (the </a:t>
            </a:r>
            <a:r>
              <a:rPr lang="en-US" altLang="en-US" sz="3200" dirty="0">
                <a:solidFill>
                  <a:srgbClr val="0000FF"/>
                </a:solidFill>
              </a:rPr>
              <a:t>Java compiler</a:t>
            </a:r>
            <a:r>
              <a:rPr lang="en-US" altLang="en-US" sz="3200" dirty="0">
                <a:solidFill>
                  <a:srgbClr val="000000"/>
                </a:solidFill>
              </a:rPr>
              <a:t>) to </a:t>
            </a:r>
            <a:r>
              <a:rPr lang="en-US" altLang="en-US" sz="3200" dirty="0">
                <a:solidFill>
                  <a:srgbClr val="0000FF"/>
                </a:solidFill>
              </a:rPr>
              <a:t>compile</a:t>
            </a:r>
            <a:r>
              <a:rPr lang="en-US" altLang="en-US" sz="3200" dirty="0">
                <a:solidFill>
                  <a:srgbClr val="000000"/>
                </a:solidFill>
              </a:rPr>
              <a:t> a program. For example, to compile a program called </a:t>
            </a:r>
            <a:r>
              <a:rPr lang="en-US" altLang="en-US" sz="3200" dirty="0">
                <a:solidFill>
                  <a:srgbClr val="000000"/>
                </a:solidFill>
                <a:latin typeface="Consolas" panose="020B0609020204030204" pitchFamily="49" charset="0"/>
              </a:rPr>
              <a:t>Welcome.java</a:t>
            </a:r>
            <a:r>
              <a:rPr lang="en-US" altLang="en-US" sz="3200" dirty="0">
                <a:solidFill>
                  <a:srgbClr val="000000"/>
                </a:solidFill>
              </a:rPr>
              <a:t>, you’d type</a:t>
            </a:r>
          </a:p>
          <a:p>
            <a:pPr lvl="2" eaLnBrk="1" hangingPunct="1"/>
            <a:r>
              <a:rPr lang="en-US" altLang="en-US" sz="3200" dirty="0" err="1">
                <a:solidFill>
                  <a:srgbClr val="000000"/>
                </a:solidFill>
                <a:latin typeface="Consolas" panose="020B0609020204030204" pitchFamily="49" charset="0"/>
              </a:rPr>
              <a:t>javac</a:t>
            </a:r>
            <a:r>
              <a:rPr lang="en-US" altLang="en-US" sz="3200" dirty="0">
                <a:solidFill>
                  <a:srgbClr val="000000"/>
                </a:solidFill>
                <a:latin typeface="Consolas" panose="020B0609020204030204" pitchFamily="49" charset="0"/>
              </a:rPr>
              <a:t> Welcome.java</a:t>
            </a:r>
          </a:p>
          <a:p>
            <a:pPr lvl="1" eaLnBrk="1" hangingPunct="1"/>
            <a:r>
              <a:rPr lang="en-US" altLang="en-US" sz="3200" dirty="0">
                <a:solidFill>
                  <a:srgbClr val="000000"/>
                </a:solidFill>
              </a:rPr>
              <a:t>If the program compiles, the compiler produces a </a:t>
            </a:r>
            <a:r>
              <a:rPr lang="en-US" altLang="en-US" sz="3200" dirty="0">
                <a:solidFill>
                  <a:srgbClr val="0000FF"/>
                </a:solidFill>
              </a:rPr>
              <a:t>.class</a:t>
            </a:r>
            <a:r>
              <a:rPr lang="en-US" altLang="en-US" sz="3200" dirty="0">
                <a:solidFill>
                  <a:srgbClr val="000000"/>
                </a:solidFill>
              </a:rPr>
              <a:t> file called </a:t>
            </a:r>
            <a:r>
              <a:rPr lang="en-US" altLang="en-US" sz="3200" dirty="0" err="1">
                <a:solidFill>
                  <a:srgbClr val="000000"/>
                </a:solidFill>
                <a:latin typeface="Consolas" panose="020B0609020204030204" pitchFamily="49" charset="0"/>
              </a:rPr>
              <a:t>Welcome.class</a:t>
            </a:r>
            <a:r>
              <a:rPr lang="en-US" altLang="en-US" sz="3200" dirty="0">
                <a:solidFill>
                  <a:srgbClr val="000000"/>
                </a:solidFill>
              </a:rPr>
              <a:t> that contains the compiled version. </a:t>
            </a:r>
          </a:p>
          <a:p>
            <a:pPr eaLnBrk="1" hangingPunct="1"/>
            <a:endParaRPr lang="en-US" altLang="en-US" sz="3600" dirty="0">
              <a:solidFill>
                <a:srgbClr val="000000"/>
              </a:solidFill>
            </a:endParaRPr>
          </a:p>
        </p:txBody>
      </p:sp>
      <p:sp>
        <p:nvSpPr>
          <p:cNvPr id="4" name="Footer Placeholder 3">
            <a:extLst>
              <a:ext uri="{FF2B5EF4-FFF2-40B4-BE49-F238E27FC236}">
                <a16:creationId xmlns:a16="http://schemas.microsoft.com/office/drawing/2014/main" id="{5EC884DE-47D7-4574-8107-8F5ABB9A901E}"/>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1949384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33">
            <a:extLst>
              <a:ext uri="{FF2B5EF4-FFF2-40B4-BE49-F238E27FC236}">
                <a16:creationId xmlns:a16="http://schemas.microsoft.com/office/drawing/2014/main" id="{3225E7D3-FD9F-441C-91B6-48A0AE1248D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23850"/>
            <a:ext cx="12192000" cy="6210300"/>
          </a:xfrm>
          <a:prstGeom prst="rect">
            <a:avLst/>
          </a:prstGeom>
        </p:spPr>
      </p:pic>
      <p:sp>
        <p:nvSpPr>
          <p:cNvPr id="4" name="Footer Placeholder 3">
            <a:extLst>
              <a:ext uri="{FF2B5EF4-FFF2-40B4-BE49-F238E27FC236}">
                <a16:creationId xmlns:a16="http://schemas.microsoft.com/office/drawing/2014/main" id="{03BCC46F-3638-42CB-9BE2-1C74551D3A48}"/>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1277102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4DBD-61B1-4BBD-A1BF-CB7805BEA86D}"/>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1.9  A Typical Java Development Environment (Cont.)</a:t>
            </a:r>
          </a:p>
        </p:txBody>
      </p:sp>
      <p:sp>
        <p:nvSpPr>
          <p:cNvPr id="86019" name="Text Placeholder 2">
            <a:extLst>
              <a:ext uri="{FF2B5EF4-FFF2-40B4-BE49-F238E27FC236}">
                <a16:creationId xmlns:a16="http://schemas.microsoft.com/office/drawing/2014/main" id="{CF7DF82A-2EB7-49E2-A81F-BF140D474243}"/>
              </a:ext>
            </a:extLst>
          </p:cNvPr>
          <p:cNvSpPr>
            <a:spLocks noGrp="1"/>
          </p:cNvSpPr>
          <p:nvPr>
            <p:ph type="body" idx="1"/>
          </p:nvPr>
        </p:nvSpPr>
        <p:spPr/>
        <p:txBody>
          <a:bodyPr/>
          <a:lstStyle/>
          <a:p>
            <a:pPr eaLnBrk="1" hangingPunct="1">
              <a:lnSpc>
                <a:spcPct val="90000"/>
              </a:lnSpc>
            </a:pPr>
            <a:r>
              <a:rPr lang="en-US" altLang="en-US" sz="2800" dirty="0">
                <a:solidFill>
                  <a:srgbClr val="000000"/>
                </a:solidFill>
              </a:rPr>
              <a:t>Java compiler translates Java source code into </a:t>
            </a:r>
            <a:r>
              <a:rPr lang="en-US" altLang="en-US" sz="2800" dirty="0">
                <a:solidFill>
                  <a:srgbClr val="0000FF"/>
                </a:solidFill>
              </a:rPr>
              <a:t>bytecodes</a:t>
            </a:r>
            <a:r>
              <a:rPr lang="en-US" altLang="en-US" sz="2800" dirty="0">
                <a:solidFill>
                  <a:srgbClr val="000000"/>
                </a:solidFill>
              </a:rPr>
              <a:t> that represent the tasks to execute.</a:t>
            </a:r>
          </a:p>
          <a:p>
            <a:pPr eaLnBrk="1" hangingPunct="1">
              <a:lnSpc>
                <a:spcPct val="90000"/>
              </a:lnSpc>
            </a:pPr>
            <a:r>
              <a:rPr lang="en-US" altLang="en-US" sz="2800" dirty="0">
                <a:solidFill>
                  <a:srgbClr val="000000"/>
                </a:solidFill>
              </a:rPr>
              <a:t>The </a:t>
            </a:r>
            <a:r>
              <a:rPr lang="en-US" altLang="en-US" sz="2800" dirty="0">
                <a:solidFill>
                  <a:srgbClr val="0000FF"/>
                </a:solidFill>
              </a:rPr>
              <a:t>Java Virtual Machine </a:t>
            </a:r>
            <a:r>
              <a:rPr lang="en-US" altLang="en-US" sz="2800" dirty="0">
                <a:solidFill>
                  <a:srgbClr val="000000"/>
                </a:solidFill>
              </a:rPr>
              <a:t>(</a:t>
            </a:r>
            <a:r>
              <a:rPr lang="en-US" altLang="en-US" sz="2800" dirty="0">
                <a:solidFill>
                  <a:srgbClr val="0000FF"/>
                </a:solidFill>
              </a:rPr>
              <a:t>JVM</a:t>
            </a:r>
            <a:r>
              <a:rPr lang="en-US" altLang="en-US" sz="2800" dirty="0">
                <a:solidFill>
                  <a:srgbClr val="000000"/>
                </a:solidFill>
              </a:rPr>
              <a:t>)—a part of the JDK and the foundation of the Java platform—executes bytecodes.</a:t>
            </a:r>
          </a:p>
          <a:p>
            <a:pPr eaLnBrk="1" hangingPunct="1">
              <a:lnSpc>
                <a:spcPct val="90000"/>
              </a:lnSpc>
            </a:pPr>
            <a:r>
              <a:rPr lang="en-US" altLang="en-US" sz="2800" dirty="0">
                <a:solidFill>
                  <a:srgbClr val="0000FF"/>
                </a:solidFill>
              </a:rPr>
              <a:t>Virtual machine </a:t>
            </a:r>
            <a:r>
              <a:rPr lang="en-US" altLang="en-US" sz="2800" dirty="0">
                <a:solidFill>
                  <a:srgbClr val="000000"/>
                </a:solidFill>
              </a:rPr>
              <a:t>(</a:t>
            </a:r>
            <a:r>
              <a:rPr lang="en-US" altLang="en-US" sz="2800" dirty="0">
                <a:solidFill>
                  <a:srgbClr val="0000FF"/>
                </a:solidFill>
              </a:rPr>
              <a:t>VM</a:t>
            </a:r>
            <a:r>
              <a:rPr lang="en-US" altLang="en-US" sz="2800" dirty="0">
                <a:solidFill>
                  <a:srgbClr val="000000"/>
                </a:solidFill>
              </a:rPr>
              <a:t>)—a software application that simulates a computer</a:t>
            </a:r>
          </a:p>
          <a:p>
            <a:pPr lvl="1" eaLnBrk="1" hangingPunct="1">
              <a:lnSpc>
                <a:spcPct val="90000"/>
              </a:lnSpc>
            </a:pPr>
            <a:r>
              <a:rPr lang="en-US" altLang="en-US" sz="2400" dirty="0">
                <a:solidFill>
                  <a:srgbClr val="000000"/>
                </a:solidFill>
              </a:rPr>
              <a:t>Hides the underlying operating system and hardware from the programs that interact with it.</a:t>
            </a:r>
          </a:p>
          <a:p>
            <a:pPr eaLnBrk="1" hangingPunct="1">
              <a:lnSpc>
                <a:spcPct val="90000"/>
              </a:lnSpc>
            </a:pPr>
            <a:r>
              <a:rPr lang="en-US" altLang="en-US" sz="2800" dirty="0">
                <a:solidFill>
                  <a:srgbClr val="000000"/>
                </a:solidFill>
              </a:rPr>
              <a:t>If the same VM is implemented on many computer platforms, applications written for that type of VM can be used on all those platforms.</a:t>
            </a:r>
          </a:p>
        </p:txBody>
      </p:sp>
      <p:sp>
        <p:nvSpPr>
          <p:cNvPr id="4" name="Footer Placeholder 3">
            <a:extLst>
              <a:ext uri="{FF2B5EF4-FFF2-40B4-BE49-F238E27FC236}">
                <a16:creationId xmlns:a16="http://schemas.microsoft.com/office/drawing/2014/main" id="{73914C55-0302-40CA-826F-1DAE87B299CD}"/>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191846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9F33E-33B7-42B2-BCEE-23DFADB73196}"/>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1.9  A Typical Java Development Environment (Cont.)</a:t>
            </a:r>
          </a:p>
        </p:txBody>
      </p:sp>
      <p:sp>
        <p:nvSpPr>
          <p:cNvPr id="87043" name="Text Placeholder 2">
            <a:extLst>
              <a:ext uri="{FF2B5EF4-FFF2-40B4-BE49-F238E27FC236}">
                <a16:creationId xmlns:a16="http://schemas.microsoft.com/office/drawing/2014/main" id="{2EAF518D-CC10-4D6F-A1DA-59D3440C2CE1}"/>
              </a:ext>
            </a:extLst>
          </p:cNvPr>
          <p:cNvSpPr>
            <a:spLocks noGrp="1"/>
          </p:cNvSpPr>
          <p:nvPr>
            <p:ph type="body" idx="1"/>
          </p:nvPr>
        </p:nvSpPr>
        <p:spPr/>
        <p:txBody>
          <a:bodyPr/>
          <a:lstStyle/>
          <a:p>
            <a:pPr eaLnBrk="1" hangingPunct="1">
              <a:lnSpc>
                <a:spcPct val="90000"/>
              </a:lnSpc>
            </a:pPr>
            <a:r>
              <a:rPr lang="en-US" altLang="en-US" sz="3600" dirty="0">
                <a:solidFill>
                  <a:srgbClr val="000000"/>
                </a:solidFill>
              </a:rPr>
              <a:t>Bytecode instructions are </a:t>
            </a:r>
            <a:r>
              <a:rPr lang="en-US" altLang="en-US" sz="3600" i="1" dirty="0">
                <a:solidFill>
                  <a:srgbClr val="000000"/>
                </a:solidFill>
              </a:rPr>
              <a:t>platform independent</a:t>
            </a:r>
          </a:p>
          <a:p>
            <a:pPr eaLnBrk="1" hangingPunct="1">
              <a:lnSpc>
                <a:spcPct val="90000"/>
              </a:lnSpc>
            </a:pPr>
            <a:r>
              <a:rPr lang="en-US" altLang="en-US" sz="3600" dirty="0">
                <a:solidFill>
                  <a:srgbClr val="000000"/>
                </a:solidFill>
              </a:rPr>
              <a:t>Bytecodes are </a:t>
            </a:r>
            <a:r>
              <a:rPr lang="en-US" altLang="en-US" sz="3600" dirty="0">
                <a:solidFill>
                  <a:srgbClr val="0000FF"/>
                </a:solidFill>
              </a:rPr>
              <a:t>portable</a:t>
            </a:r>
          </a:p>
          <a:p>
            <a:pPr lvl="1" eaLnBrk="1" hangingPunct="1">
              <a:lnSpc>
                <a:spcPct val="90000"/>
              </a:lnSpc>
            </a:pPr>
            <a:r>
              <a:rPr lang="en-US" altLang="en-US" sz="3200" dirty="0">
                <a:solidFill>
                  <a:srgbClr val="000000"/>
                </a:solidFill>
              </a:rPr>
              <a:t>The same bytecode instructions can execute on any platform containing a JVM that understands the version of Java in which the bytecode instructions were compiled.</a:t>
            </a:r>
          </a:p>
          <a:p>
            <a:pPr eaLnBrk="1" hangingPunct="1">
              <a:lnSpc>
                <a:spcPct val="90000"/>
              </a:lnSpc>
            </a:pPr>
            <a:r>
              <a:rPr lang="en-US" altLang="en-US" sz="3600" dirty="0">
                <a:solidFill>
                  <a:srgbClr val="000000"/>
                </a:solidFill>
              </a:rPr>
              <a:t>The JVM is invoked by the </a:t>
            </a:r>
            <a:r>
              <a:rPr lang="en-US" altLang="en-US" sz="3600" dirty="0">
                <a:solidFill>
                  <a:srgbClr val="0000FF"/>
                </a:solidFill>
              </a:rPr>
              <a:t>java</a:t>
            </a:r>
            <a:r>
              <a:rPr lang="en-US" altLang="en-US" sz="3600" dirty="0">
                <a:solidFill>
                  <a:srgbClr val="000000"/>
                </a:solidFill>
              </a:rPr>
              <a:t> command. For example, to execute a Java application called </a:t>
            </a:r>
            <a:r>
              <a:rPr lang="en-US" altLang="en-US" sz="3600" dirty="0">
                <a:solidFill>
                  <a:srgbClr val="000000"/>
                </a:solidFill>
                <a:latin typeface="Consolas" panose="020B0609020204030204" pitchFamily="49" charset="0"/>
              </a:rPr>
              <a:t>Welcome</a:t>
            </a:r>
            <a:r>
              <a:rPr lang="en-US" altLang="en-US" sz="3600" dirty="0">
                <a:solidFill>
                  <a:srgbClr val="000000"/>
                </a:solidFill>
              </a:rPr>
              <a:t>, you’d type the command</a:t>
            </a:r>
          </a:p>
          <a:p>
            <a:pPr lvl="2" eaLnBrk="1" hangingPunct="1">
              <a:lnSpc>
                <a:spcPct val="90000"/>
              </a:lnSpc>
            </a:pPr>
            <a:r>
              <a:rPr lang="en-US" altLang="en-US" sz="2800" dirty="0">
                <a:solidFill>
                  <a:srgbClr val="000000"/>
                </a:solidFill>
                <a:latin typeface="Consolas" panose="020B0609020204030204" pitchFamily="49" charset="0"/>
              </a:rPr>
              <a:t>java Welcome</a:t>
            </a:r>
          </a:p>
        </p:txBody>
      </p:sp>
      <p:sp>
        <p:nvSpPr>
          <p:cNvPr id="4" name="Footer Placeholder 3">
            <a:extLst>
              <a:ext uri="{FF2B5EF4-FFF2-40B4-BE49-F238E27FC236}">
                <a16:creationId xmlns:a16="http://schemas.microsoft.com/office/drawing/2014/main" id="{8A438DAF-60B8-4210-8847-08FF342B82CB}"/>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3822772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1B07-91B4-4E0F-9D99-6A3AEF51E353}"/>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1.9  A Typical Java Development Environment (Cont.)</a:t>
            </a:r>
          </a:p>
        </p:txBody>
      </p:sp>
      <p:sp>
        <p:nvSpPr>
          <p:cNvPr id="88067" name="Text Placeholder 2">
            <a:extLst>
              <a:ext uri="{FF2B5EF4-FFF2-40B4-BE49-F238E27FC236}">
                <a16:creationId xmlns:a16="http://schemas.microsoft.com/office/drawing/2014/main" id="{622EF7DD-26D0-4EE2-A9D4-5E7192DC0A57}"/>
              </a:ext>
            </a:extLst>
          </p:cNvPr>
          <p:cNvSpPr>
            <a:spLocks noGrp="1"/>
          </p:cNvSpPr>
          <p:nvPr>
            <p:ph type="body" idx="1"/>
          </p:nvPr>
        </p:nvSpPr>
        <p:spPr/>
        <p:txBody>
          <a:bodyPr/>
          <a:lstStyle/>
          <a:p>
            <a:pPr eaLnBrk="1" hangingPunct="1">
              <a:lnSpc>
                <a:spcPct val="90000"/>
              </a:lnSpc>
            </a:pPr>
            <a:r>
              <a:rPr lang="en-US" altLang="en-US" sz="3600" dirty="0">
                <a:solidFill>
                  <a:srgbClr val="000000"/>
                </a:solidFill>
              </a:rPr>
              <a:t>Phase 3: Loading a Program into Memory</a:t>
            </a:r>
          </a:p>
          <a:p>
            <a:pPr lvl="1" eaLnBrk="1" hangingPunct="1">
              <a:lnSpc>
                <a:spcPct val="90000"/>
              </a:lnSpc>
            </a:pPr>
            <a:r>
              <a:rPr lang="en-US" altLang="en-US" sz="3200" dirty="0">
                <a:solidFill>
                  <a:srgbClr val="000000"/>
                </a:solidFill>
              </a:rPr>
              <a:t>The JVM places the program in memory to execute it—this is known as </a:t>
            </a:r>
            <a:r>
              <a:rPr lang="en-US" altLang="en-US" sz="3200" dirty="0">
                <a:solidFill>
                  <a:srgbClr val="0000FF"/>
                </a:solidFill>
              </a:rPr>
              <a:t>loading</a:t>
            </a:r>
            <a:r>
              <a:rPr lang="en-US" altLang="en-US" sz="3200" i="1" dirty="0">
                <a:solidFill>
                  <a:srgbClr val="000000"/>
                </a:solidFill>
              </a:rPr>
              <a:t>.</a:t>
            </a:r>
          </a:p>
          <a:p>
            <a:pPr lvl="1" eaLnBrk="1" hangingPunct="1">
              <a:lnSpc>
                <a:spcPct val="90000"/>
              </a:lnSpc>
            </a:pPr>
            <a:r>
              <a:rPr lang="en-US" altLang="en-US" sz="3200" dirty="0">
                <a:solidFill>
                  <a:srgbClr val="0000FF"/>
                </a:solidFill>
              </a:rPr>
              <a:t>Class loader</a:t>
            </a:r>
            <a:r>
              <a:rPr lang="en-US" altLang="en-US" sz="3200" i="1" dirty="0">
                <a:solidFill>
                  <a:srgbClr val="000000"/>
                </a:solidFill>
              </a:rPr>
              <a:t> </a:t>
            </a:r>
            <a:r>
              <a:rPr lang="en-US" altLang="en-US" sz="3200" dirty="0">
                <a:solidFill>
                  <a:srgbClr val="000000"/>
                </a:solidFill>
              </a:rPr>
              <a:t>takes the </a:t>
            </a:r>
            <a:r>
              <a:rPr lang="en-US" altLang="en-US" sz="3200" dirty="0">
                <a:solidFill>
                  <a:srgbClr val="000000"/>
                </a:solidFill>
                <a:latin typeface="Consolas" panose="020B0609020204030204" pitchFamily="49" charset="0"/>
              </a:rPr>
              <a:t>.class</a:t>
            </a:r>
            <a:r>
              <a:rPr lang="en-US" altLang="en-US" sz="3200" dirty="0">
                <a:solidFill>
                  <a:srgbClr val="000000"/>
                </a:solidFill>
              </a:rPr>
              <a:t> files containing the program’s bytecodes and transfers them to primary memory.</a:t>
            </a:r>
          </a:p>
          <a:p>
            <a:pPr lvl="1" eaLnBrk="1" hangingPunct="1">
              <a:lnSpc>
                <a:spcPct val="90000"/>
              </a:lnSpc>
            </a:pPr>
            <a:r>
              <a:rPr lang="en-US" altLang="en-US" sz="3200" dirty="0">
                <a:solidFill>
                  <a:srgbClr val="000000"/>
                </a:solidFill>
              </a:rPr>
              <a:t>Also loads any of the </a:t>
            </a:r>
            <a:r>
              <a:rPr lang="en-US" altLang="en-US" sz="3200" dirty="0">
                <a:solidFill>
                  <a:srgbClr val="000000"/>
                </a:solidFill>
                <a:latin typeface="Consolas" panose="020B0609020204030204" pitchFamily="49" charset="0"/>
              </a:rPr>
              <a:t>.class</a:t>
            </a:r>
            <a:r>
              <a:rPr lang="en-US" altLang="en-US" sz="3200" dirty="0">
                <a:solidFill>
                  <a:srgbClr val="000000"/>
                </a:solidFill>
              </a:rPr>
              <a:t> files provided by Java that your program uses.</a:t>
            </a:r>
          </a:p>
          <a:p>
            <a:pPr eaLnBrk="1" hangingPunct="1">
              <a:lnSpc>
                <a:spcPct val="90000"/>
              </a:lnSpc>
            </a:pPr>
            <a:r>
              <a:rPr lang="en-US" altLang="en-US" sz="3600" dirty="0">
                <a:solidFill>
                  <a:srgbClr val="000000"/>
                </a:solidFill>
              </a:rPr>
              <a:t>The </a:t>
            </a:r>
            <a:r>
              <a:rPr lang="en-US" altLang="en-US" sz="3600" dirty="0">
                <a:solidFill>
                  <a:srgbClr val="000000"/>
                </a:solidFill>
                <a:latin typeface="Consolas" panose="020B0609020204030204" pitchFamily="49" charset="0"/>
              </a:rPr>
              <a:t>.class</a:t>
            </a:r>
            <a:r>
              <a:rPr lang="en-US" altLang="en-US" sz="3600" dirty="0">
                <a:solidFill>
                  <a:srgbClr val="000000"/>
                </a:solidFill>
              </a:rPr>
              <a:t> files can be loaded from a disk on your system or over a network. </a:t>
            </a:r>
          </a:p>
          <a:p>
            <a:pPr eaLnBrk="1" hangingPunct="1">
              <a:lnSpc>
                <a:spcPct val="90000"/>
              </a:lnSpc>
            </a:pPr>
            <a:endParaRPr lang="en-US" altLang="en-US" sz="3600" dirty="0">
              <a:solidFill>
                <a:srgbClr val="000000"/>
              </a:solidFill>
            </a:endParaRPr>
          </a:p>
        </p:txBody>
      </p:sp>
      <p:sp>
        <p:nvSpPr>
          <p:cNvPr id="4" name="Footer Placeholder 3">
            <a:extLst>
              <a:ext uri="{FF2B5EF4-FFF2-40B4-BE49-F238E27FC236}">
                <a16:creationId xmlns:a16="http://schemas.microsoft.com/office/drawing/2014/main" id="{475C7EDC-B398-4EC8-BCAA-A144671FE5A4}"/>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420001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34">
            <a:extLst>
              <a:ext uri="{FF2B5EF4-FFF2-40B4-BE49-F238E27FC236}">
                <a16:creationId xmlns:a16="http://schemas.microsoft.com/office/drawing/2014/main" id="{9392C0A3-8B59-49CD-B673-280AC4D7413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71538"/>
            <a:ext cx="12192000" cy="5113337"/>
          </a:xfrm>
          <a:prstGeom prst="rect">
            <a:avLst/>
          </a:prstGeom>
        </p:spPr>
      </p:pic>
      <p:sp>
        <p:nvSpPr>
          <p:cNvPr id="4" name="Footer Placeholder 3">
            <a:extLst>
              <a:ext uri="{FF2B5EF4-FFF2-40B4-BE49-F238E27FC236}">
                <a16:creationId xmlns:a16="http://schemas.microsoft.com/office/drawing/2014/main" id="{3B7374BD-EFF3-4927-ADD7-A9AD1E3709E8}"/>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2706035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1502-6C7B-4229-B44B-C4F6100A1616}"/>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1.9  A Typical Java Development Environment (Cont.)</a:t>
            </a:r>
          </a:p>
        </p:txBody>
      </p:sp>
      <p:sp>
        <p:nvSpPr>
          <p:cNvPr id="90115" name="Text Placeholder 2">
            <a:extLst>
              <a:ext uri="{FF2B5EF4-FFF2-40B4-BE49-F238E27FC236}">
                <a16:creationId xmlns:a16="http://schemas.microsoft.com/office/drawing/2014/main" id="{51D98C50-3E5C-49D1-BF82-376BF9248E46}"/>
              </a:ext>
            </a:extLst>
          </p:cNvPr>
          <p:cNvSpPr>
            <a:spLocks noGrp="1"/>
          </p:cNvSpPr>
          <p:nvPr>
            <p:ph type="body" idx="1"/>
          </p:nvPr>
        </p:nvSpPr>
        <p:spPr/>
        <p:txBody>
          <a:bodyPr/>
          <a:lstStyle/>
          <a:p>
            <a:pPr eaLnBrk="1" hangingPunct="1"/>
            <a:r>
              <a:rPr lang="en-US" altLang="en-US" sz="3200" dirty="0">
                <a:solidFill>
                  <a:srgbClr val="000000"/>
                </a:solidFill>
              </a:rPr>
              <a:t>Phase 4: Bytecode Verification</a:t>
            </a:r>
          </a:p>
          <a:p>
            <a:pPr lvl="1" eaLnBrk="1" hangingPunct="1"/>
            <a:r>
              <a:rPr lang="en-US" altLang="en-US" sz="2800" dirty="0">
                <a:solidFill>
                  <a:srgbClr val="000000"/>
                </a:solidFill>
              </a:rPr>
              <a:t>As the classes are loaded, the </a:t>
            </a:r>
            <a:r>
              <a:rPr lang="en-US" altLang="en-US" sz="2800" dirty="0">
                <a:solidFill>
                  <a:srgbClr val="0000FF"/>
                </a:solidFill>
              </a:rPr>
              <a:t>bytecode verifier</a:t>
            </a:r>
            <a:r>
              <a:rPr lang="en-US" altLang="en-US" sz="2800" dirty="0">
                <a:solidFill>
                  <a:srgbClr val="000000"/>
                </a:solidFill>
              </a:rPr>
              <a:t> examines their bytecodes </a:t>
            </a:r>
          </a:p>
          <a:p>
            <a:pPr lvl="1" eaLnBrk="1" hangingPunct="1"/>
            <a:r>
              <a:rPr lang="en-US" altLang="en-US" sz="2800" dirty="0">
                <a:solidFill>
                  <a:srgbClr val="000000"/>
                </a:solidFill>
              </a:rPr>
              <a:t>Ensures that they’re valid and do not violate Java’s security restrictions.</a:t>
            </a:r>
          </a:p>
          <a:p>
            <a:pPr eaLnBrk="1" hangingPunct="1"/>
            <a:r>
              <a:rPr lang="en-US" altLang="en-US" sz="3200" dirty="0">
                <a:solidFill>
                  <a:srgbClr val="000000"/>
                </a:solidFill>
              </a:rPr>
              <a:t>Java enforces strong security to make sure that Java programs arriving over the network do not damage your files or your system (as computer viruses and worms might).</a:t>
            </a:r>
          </a:p>
          <a:p>
            <a:pPr eaLnBrk="1" hangingPunct="1"/>
            <a:endParaRPr lang="en-US" altLang="en-US" sz="3200" dirty="0">
              <a:solidFill>
                <a:srgbClr val="000000"/>
              </a:solidFill>
            </a:endParaRPr>
          </a:p>
        </p:txBody>
      </p:sp>
      <p:sp>
        <p:nvSpPr>
          <p:cNvPr id="4" name="Footer Placeholder 3">
            <a:extLst>
              <a:ext uri="{FF2B5EF4-FFF2-40B4-BE49-F238E27FC236}">
                <a16:creationId xmlns:a16="http://schemas.microsoft.com/office/drawing/2014/main" id="{DA13A247-9A5D-4065-9329-372846CCAE25}"/>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19980027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35">
            <a:extLst>
              <a:ext uri="{FF2B5EF4-FFF2-40B4-BE49-F238E27FC236}">
                <a16:creationId xmlns:a16="http://schemas.microsoft.com/office/drawing/2014/main" id="{D0E019C4-1446-46E7-907F-87FDD33DB9D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20775"/>
            <a:ext cx="12192000" cy="4614863"/>
          </a:xfrm>
          <a:prstGeom prst="rect">
            <a:avLst/>
          </a:prstGeom>
        </p:spPr>
      </p:pic>
      <p:sp>
        <p:nvSpPr>
          <p:cNvPr id="4" name="Footer Placeholder 3">
            <a:extLst>
              <a:ext uri="{FF2B5EF4-FFF2-40B4-BE49-F238E27FC236}">
                <a16:creationId xmlns:a16="http://schemas.microsoft.com/office/drawing/2014/main" id="{E8079AF1-038F-471D-A8D3-3048C36BB63D}"/>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31628279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F39E-8D95-4C6F-93B2-567CAAFA8A0F}"/>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1.9  A Typical Java Development Environment (Cont.)</a:t>
            </a:r>
          </a:p>
        </p:txBody>
      </p:sp>
      <p:sp>
        <p:nvSpPr>
          <p:cNvPr id="92163" name="Text Placeholder 2">
            <a:extLst>
              <a:ext uri="{FF2B5EF4-FFF2-40B4-BE49-F238E27FC236}">
                <a16:creationId xmlns:a16="http://schemas.microsoft.com/office/drawing/2014/main" id="{D917FC0D-663C-4243-AC4C-666B0A807C21}"/>
              </a:ext>
            </a:extLst>
          </p:cNvPr>
          <p:cNvSpPr>
            <a:spLocks noGrp="1"/>
          </p:cNvSpPr>
          <p:nvPr>
            <p:ph type="body" idx="1"/>
          </p:nvPr>
        </p:nvSpPr>
        <p:spPr/>
        <p:txBody>
          <a:bodyPr/>
          <a:lstStyle/>
          <a:p>
            <a:pPr eaLnBrk="1" hangingPunct="1">
              <a:lnSpc>
                <a:spcPct val="90000"/>
              </a:lnSpc>
            </a:pPr>
            <a:r>
              <a:rPr lang="en-US" altLang="en-US" sz="3600" dirty="0">
                <a:solidFill>
                  <a:srgbClr val="000000"/>
                </a:solidFill>
              </a:rPr>
              <a:t>Phase 5: Execution</a:t>
            </a:r>
          </a:p>
          <a:p>
            <a:pPr lvl="1" eaLnBrk="1" hangingPunct="1">
              <a:lnSpc>
                <a:spcPct val="90000"/>
              </a:lnSpc>
            </a:pPr>
            <a:r>
              <a:rPr lang="en-US" altLang="en-US" sz="3200" dirty="0">
                <a:solidFill>
                  <a:srgbClr val="000000"/>
                </a:solidFill>
              </a:rPr>
              <a:t>The JVM </a:t>
            </a:r>
            <a:r>
              <a:rPr lang="en-US" altLang="en-US" sz="3200" dirty="0">
                <a:solidFill>
                  <a:srgbClr val="0000FF"/>
                </a:solidFill>
              </a:rPr>
              <a:t>executes</a:t>
            </a:r>
            <a:r>
              <a:rPr lang="en-US" altLang="en-US" sz="3200" dirty="0">
                <a:solidFill>
                  <a:srgbClr val="000000"/>
                </a:solidFill>
              </a:rPr>
              <a:t> the program’s bytecodes.</a:t>
            </a:r>
          </a:p>
          <a:p>
            <a:pPr lvl="1" eaLnBrk="1" hangingPunct="1">
              <a:lnSpc>
                <a:spcPct val="90000"/>
              </a:lnSpc>
            </a:pPr>
            <a:r>
              <a:rPr lang="en-US" altLang="en-US" sz="3200" dirty="0">
                <a:solidFill>
                  <a:srgbClr val="000000"/>
                </a:solidFill>
              </a:rPr>
              <a:t>JVMs typically execute bytecodes using a combination of interpretation and so-called </a:t>
            </a:r>
            <a:r>
              <a:rPr lang="en-US" altLang="en-US" sz="3200" dirty="0">
                <a:solidFill>
                  <a:srgbClr val="0000FF"/>
                </a:solidFill>
              </a:rPr>
              <a:t>just-in-time (JIT) compilation</a:t>
            </a:r>
            <a:r>
              <a:rPr lang="en-US" altLang="en-US" sz="3200" dirty="0">
                <a:solidFill>
                  <a:srgbClr val="000000"/>
                </a:solidFill>
              </a:rPr>
              <a:t>.</a:t>
            </a:r>
          </a:p>
          <a:p>
            <a:pPr lvl="1" eaLnBrk="1" hangingPunct="1">
              <a:lnSpc>
                <a:spcPct val="90000"/>
              </a:lnSpc>
            </a:pPr>
            <a:r>
              <a:rPr lang="en-US" altLang="en-US" sz="3200" dirty="0">
                <a:solidFill>
                  <a:srgbClr val="000000"/>
                </a:solidFill>
              </a:rPr>
              <a:t>Analyzes the bytecodes as they’re interpreted</a:t>
            </a:r>
          </a:p>
          <a:p>
            <a:pPr lvl="1" eaLnBrk="1" hangingPunct="1">
              <a:lnSpc>
                <a:spcPct val="90000"/>
              </a:lnSpc>
            </a:pPr>
            <a:r>
              <a:rPr lang="en-US" altLang="en-US" sz="3200" dirty="0">
                <a:solidFill>
                  <a:srgbClr val="000000"/>
                </a:solidFill>
              </a:rPr>
              <a:t>A </a:t>
            </a:r>
            <a:r>
              <a:rPr lang="en-US" altLang="en-US" sz="3200" dirty="0">
                <a:solidFill>
                  <a:srgbClr val="0000FF"/>
                </a:solidFill>
              </a:rPr>
              <a:t>just-in-time </a:t>
            </a:r>
            <a:r>
              <a:rPr lang="en-US" altLang="en-US" sz="3200" dirty="0">
                <a:solidFill>
                  <a:srgbClr val="000000"/>
                </a:solidFill>
              </a:rPr>
              <a:t>(</a:t>
            </a:r>
            <a:r>
              <a:rPr lang="en-US" altLang="en-US" sz="3200" dirty="0">
                <a:solidFill>
                  <a:srgbClr val="0000FF"/>
                </a:solidFill>
              </a:rPr>
              <a:t>JIT</a:t>
            </a:r>
            <a:r>
              <a:rPr lang="en-US" altLang="en-US" sz="3200" dirty="0">
                <a:solidFill>
                  <a:srgbClr val="000000"/>
                </a:solidFill>
              </a:rPr>
              <a:t>)</a:t>
            </a:r>
            <a:r>
              <a:rPr lang="en-US" altLang="en-US" sz="3200" dirty="0">
                <a:solidFill>
                  <a:srgbClr val="0000FF"/>
                </a:solidFill>
              </a:rPr>
              <a:t> compiler</a:t>
            </a:r>
            <a:r>
              <a:rPr lang="en-US" altLang="en-US" sz="3200" dirty="0">
                <a:solidFill>
                  <a:srgbClr val="000000"/>
                </a:solidFill>
              </a:rPr>
              <a:t>—such as Oracle’s </a:t>
            </a:r>
            <a:r>
              <a:rPr lang="en-US" altLang="en-US" sz="3200" dirty="0">
                <a:solidFill>
                  <a:srgbClr val="0000FF"/>
                </a:solidFill>
              </a:rPr>
              <a:t>Java </a:t>
            </a:r>
            <a:r>
              <a:rPr lang="en-US" altLang="en-US" sz="3200" dirty="0" err="1">
                <a:solidFill>
                  <a:srgbClr val="0000FF"/>
                </a:solidFill>
              </a:rPr>
              <a:t>HotSpot</a:t>
            </a:r>
            <a:r>
              <a:rPr lang="en-US" altLang="en-US" sz="3200" dirty="0">
                <a:solidFill>
                  <a:srgbClr val="0000FF"/>
                </a:solidFill>
              </a:rPr>
              <a:t>™ compiler</a:t>
            </a:r>
            <a:r>
              <a:rPr lang="en-US" altLang="en-US" sz="3200" dirty="0">
                <a:solidFill>
                  <a:srgbClr val="000000"/>
                </a:solidFill>
              </a:rPr>
              <a:t>—translates the bytecodes into the underlying computer’s machine language.</a:t>
            </a:r>
          </a:p>
        </p:txBody>
      </p:sp>
      <p:sp>
        <p:nvSpPr>
          <p:cNvPr id="4" name="Footer Placeholder 3">
            <a:extLst>
              <a:ext uri="{FF2B5EF4-FFF2-40B4-BE49-F238E27FC236}">
                <a16:creationId xmlns:a16="http://schemas.microsoft.com/office/drawing/2014/main" id="{8E556ED6-F17D-4F63-A310-25E86F786B4E}"/>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1012457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09">
            <a:extLst>
              <a:ext uri="{FF2B5EF4-FFF2-40B4-BE49-F238E27FC236}">
                <a16:creationId xmlns:a16="http://schemas.microsoft.com/office/drawing/2014/main" id="{C7C3E202-5A60-4DA3-9230-F459D561DDC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01725" y="0"/>
            <a:ext cx="9986963" cy="6858000"/>
          </a:xfrm>
          <a:prstGeom prst="rect">
            <a:avLst/>
          </a:prstGeom>
        </p:spPr>
      </p:pic>
      <p:sp>
        <p:nvSpPr>
          <p:cNvPr id="4" name="Footer Placeholder 3">
            <a:extLst>
              <a:ext uri="{FF2B5EF4-FFF2-40B4-BE49-F238E27FC236}">
                <a16:creationId xmlns:a16="http://schemas.microsoft.com/office/drawing/2014/main" id="{63B61492-AAAD-4280-9674-1C7A88B65F34}"/>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3331995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D5C32-CD19-49E2-9C4F-492DA0CE4C61}"/>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1.9  A Typical Java Development Environment (Cont.)</a:t>
            </a:r>
          </a:p>
        </p:txBody>
      </p:sp>
      <p:sp>
        <p:nvSpPr>
          <p:cNvPr id="108547" name="Text Placeholder 2">
            <a:extLst>
              <a:ext uri="{FF2B5EF4-FFF2-40B4-BE49-F238E27FC236}">
                <a16:creationId xmlns:a16="http://schemas.microsoft.com/office/drawing/2014/main" id="{4F702AD2-315F-4D39-BC5F-B7DC3D915789}"/>
              </a:ext>
            </a:extLst>
          </p:cNvPr>
          <p:cNvSpPr>
            <a:spLocks noGrp="1"/>
          </p:cNvSpPr>
          <p:nvPr>
            <p:ph type="body" idx="1"/>
          </p:nvPr>
        </p:nvSpPr>
        <p:spPr/>
        <p:txBody>
          <a:bodyPr/>
          <a:lstStyle/>
          <a:p>
            <a:pPr lvl="1" eaLnBrk="1" hangingPunct="1">
              <a:lnSpc>
                <a:spcPct val="80000"/>
              </a:lnSpc>
              <a:defRPr/>
            </a:pPr>
            <a:r>
              <a:rPr lang="en-US" altLang="en-US" sz="3600" dirty="0">
                <a:solidFill>
                  <a:srgbClr val="000000"/>
                </a:solidFill>
              </a:rPr>
              <a:t>When the JVM encounters these compiled parts again, the faster machine-language code executes.</a:t>
            </a:r>
          </a:p>
          <a:p>
            <a:pPr lvl="1" eaLnBrk="1" hangingPunct="1">
              <a:lnSpc>
                <a:spcPct val="80000"/>
              </a:lnSpc>
              <a:defRPr/>
            </a:pPr>
            <a:r>
              <a:rPr lang="en-US" altLang="en-US" sz="3600" dirty="0">
                <a:solidFill>
                  <a:srgbClr val="000000"/>
                </a:solidFill>
              </a:rPr>
              <a:t>Java programs go through </a:t>
            </a:r>
            <a:r>
              <a:rPr lang="en-US" altLang="en-US" sz="3600" i="1" dirty="0">
                <a:solidFill>
                  <a:srgbClr val="000000"/>
                </a:solidFill>
              </a:rPr>
              <a:t>two </a:t>
            </a:r>
            <a:r>
              <a:rPr lang="en-US" altLang="en-US" sz="3600" dirty="0">
                <a:solidFill>
                  <a:srgbClr val="000000"/>
                </a:solidFill>
              </a:rPr>
              <a:t>compilation phases</a:t>
            </a:r>
          </a:p>
          <a:p>
            <a:pPr lvl="1" eaLnBrk="1" hangingPunct="1">
              <a:lnSpc>
                <a:spcPct val="80000"/>
              </a:lnSpc>
              <a:defRPr/>
            </a:pPr>
            <a:r>
              <a:rPr lang="en-US" altLang="en-US" sz="3600" dirty="0">
                <a:solidFill>
                  <a:srgbClr val="000000"/>
                </a:solidFill>
              </a:rPr>
              <a:t>One in which source code is translated into </a:t>
            </a:r>
            <a:r>
              <a:rPr lang="en-US" altLang="en-US" sz="3600" dirty="0" err="1">
                <a:solidFill>
                  <a:srgbClr val="000000"/>
                </a:solidFill>
              </a:rPr>
              <a:t>bytecodes</a:t>
            </a:r>
            <a:r>
              <a:rPr lang="en-US" altLang="en-US" sz="3600" dirty="0">
                <a:solidFill>
                  <a:srgbClr val="000000"/>
                </a:solidFill>
              </a:rPr>
              <a:t> (for portability across JVMs on different computer platforms) and </a:t>
            </a:r>
          </a:p>
          <a:p>
            <a:pPr lvl="1" eaLnBrk="1" hangingPunct="1">
              <a:lnSpc>
                <a:spcPct val="80000"/>
              </a:lnSpc>
              <a:defRPr/>
            </a:pPr>
            <a:r>
              <a:rPr lang="en-US" altLang="en-US" sz="3600" dirty="0">
                <a:solidFill>
                  <a:srgbClr val="000000"/>
                </a:solidFill>
              </a:rPr>
              <a:t>A second in which, during execution, the </a:t>
            </a:r>
            <a:r>
              <a:rPr lang="en-US" altLang="en-US" sz="3600" dirty="0" err="1">
                <a:solidFill>
                  <a:srgbClr val="000000"/>
                </a:solidFill>
              </a:rPr>
              <a:t>bytecodes</a:t>
            </a:r>
            <a:r>
              <a:rPr lang="en-US" altLang="en-US" sz="3600" dirty="0">
                <a:solidFill>
                  <a:srgbClr val="000000"/>
                </a:solidFill>
              </a:rPr>
              <a:t> are translated into </a:t>
            </a:r>
            <a:r>
              <a:rPr lang="en-US" altLang="en-US" sz="3600" i="1" dirty="0">
                <a:solidFill>
                  <a:srgbClr val="000000"/>
                </a:solidFill>
              </a:rPr>
              <a:t>machine language </a:t>
            </a:r>
            <a:r>
              <a:rPr lang="en-US" altLang="en-US" sz="3600" dirty="0">
                <a:solidFill>
                  <a:srgbClr val="000000"/>
                </a:solidFill>
              </a:rPr>
              <a:t>for the actual computer on which the program executes. </a:t>
            </a:r>
          </a:p>
          <a:p>
            <a:pPr eaLnBrk="1" hangingPunct="1">
              <a:lnSpc>
                <a:spcPct val="80000"/>
              </a:lnSpc>
              <a:defRPr/>
            </a:pPr>
            <a:endParaRPr lang="en-US" altLang="en-US" sz="3600" dirty="0">
              <a:solidFill>
                <a:srgbClr val="000000"/>
              </a:solidFill>
            </a:endParaRPr>
          </a:p>
          <a:p>
            <a:pPr marL="109537" indent="0">
              <a:lnSpc>
                <a:spcPct val="80000"/>
              </a:lnSpc>
              <a:buNone/>
              <a:defRPr/>
            </a:pPr>
            <a:endParaRPr lang="en-US" altLang="en-US" sz="3600" dirty="0">
              <a:solidFill>
                <a:srgbClr val="000000"/>
              </a:solidFill>
            </a:endParaRPr>
          </a:p>
        </p:txBody>
      </p:sp>
      <p:sp>
        <p:nvSpPr>
          <p:cNvPr id="4" name="Footer Placeholder 3">
            <a:extLst>
              <a:ext uri="{FF2B5EF4-FFF2-40B4-BE49-F238E27FC236}">
                <a16:creationId xmlns:a16="http://schemas.microsoft.com/office/drawing/2014/main" id="{92485587-8ABC-4024-A927-589CBDD48DB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4035281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36">
            <a:extLst>
              <a:ext uri="{FF2B5EF4-FFF2-40B4-BE49-F238E27FC236}">
                <a16:creationId xmlns:a16="http://schemas.microsoft.com/office/drawing/2014/main" id="{F5FBE8A4-11DC-4987-B235-71A37D8ED50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19175"/>
            <a:ext cx="12192000" cy="4819650"/>
          </a:xfrm>
          <a:prstGeom prst="rect">
            <a:avLst/>
          </a:prstGeom>
        </p:spPr>
      </p:pic>
      <p:sp>
        <p:nvSpPr>
          <p:cNvPr id="4" name="Footer Placeholder 3">
            <a:extLst>
              <a:ext uri="{FF2B5EF4-FFF2-40B4-BE49-F238E27FC236}">
                <a16:creationId xmlns:a16="http://schemas.microsoft.com/office/drawing/2014/main" id="{56F52CB7-253A-4574-9534-94FD8DA3C01E}"/>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1477247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37">
            <a:extLst>
              <a:ext uri="{FF2B5EF4-FFF2-40B4-BE49-F238E27FC236}">
                <a16:creationId xmlns:a16="http://schemas.microsoft.com/office/drawing/2014/main" id="{99E82141-AE16-47DF-9620-730B8C3F7BE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14375"/>
            <a:ext cx="12192000" cy="5429250"/>
          </a:xfrm>
          <a:prstGeom prst="rect">
            <a:avLst/>
          </a:prstGeom>
        </p:spPr>
      </p:pic>
      <p:sp>
        <p:nvSpPr>
          <p:cNvPr id="4" name="Footer Placeholder 3">
            <a:extLst>
              <a:ext uri="{FF2B5EF4-FFF2-40B4-BE49-F238E27FC236}">
                <a16:creationId xmlns:a16="http://schemas.microsoft.com/office/drawing/2014/main" id="{CCAA03CF-4598-454A-9EBF-8300B78C777E}"/>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42446196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F565-99C1-45E0-BE9D-B008337F8398}"/>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1.14  Getting Your Questions Answered</a:t>
            </a:r>
          </a:p>
        </p:txBody>
      </p:sp>
      <p:sp>
        <p:nvSpPr>
          <p:cNvPr id="115715" name="Text Placeholder 2">
            <a:extLst>
              <a:ext uri="{FF2B5EF4-FFF2-40B4-BE49-F238E27FC236}">
                <a16:creationId xmlns:a16="http://schemas.microsoft.com/office/drawing/2014/main" id="{6F95C43E-E79C-473C-A2EB-2CD214BC2F0F}"/>
              </a:ext>
            </a:extLst>
          </p:cNvPr>
          <p:cNvSpPr>
            <a:spLocks noGrp="1"/>
          </p:cNvSpPr>
          <p:nvPr>
            <p:ph type="body" idx="1"/>
          </p:nvPr>
        </p:nvSpPr>
        <p:spPr/>
        <p:txBody>
          <a:bodyPr/>
          <a:lstStyle/>
          <a:p>
            <a:r>
              <a:rPr lang="en-US" sz="2800" dirty="0"/>
              <a:t>There are many online forums in which you can get your Java questions answered and interact with other Java programmers. </a:t>
            </a:r>
          </a:p>
          <a:p>
            <a:r>
              <a:rPr lang="en-US" sz="2800" dirty="0"/>
              <a:t>Some popular Java and general programming forums include:</a:t>
            </a:r>
          </a:p>
          <a:p>
            <a:pPr lvl="2"/>
            <a:r>
              <a:rPr lang="en-US" sz="2800" dirty="0"/>
              <a:t>StackOverflow.com </a:t>
            </a:r>
          </a:p>
          <a:p>
            <a:pPr lvl="2"/>
            <a:r>
              <a:rPr lang="en-US" sz="2800" dirty="0"/>
              <a:t>Coderanch.com </a:t>
            </a:r>
          </a:p>
          <a:p>
            <a:pPr lvl="2"/>
            <a:r>
              <a:rPr lang="en-US" sz="2800" dirty="0"/>
              <a:t>The Oracle Java Forum—https://community.oracle.com/community/java</a:t>
            </a:r>
          </a:p>
          <a:p>
            <a:pPr lvl="2"/>
            <a:r>
              <a:rPr lang="en-US" sz="2800" dirty="0"/>
              <a:t>&lt;/</a:t>
            </a:r>
            <a:r>
              <a:rPr lang="en-US" sz="2800" dirty="0" err="1"/>
              <a:t>dream.in.code</a:t>
            </a:r>
            <a:r>
              <a:rPr lang="en-US" sz="2800" dirty="0"/>
              <a:t>&gt;—http://www.dreamincode.net/forums/forum/32-java/</a:t>
            </a:r>
          </a:p>
        </p:txBody>
      </p:sp>
      <p:sp>
        <p:nvSpPr>
          <p:cNvPr id="4" name="Footer Placeholder 3">
            <a:extLst>
              <a:ext uri="{FF2B5EF4-FFF2-40B4-BE49-F238E27FC236}">
                <a16:creationId xmlns:a16="http://schemas.microsoft.com/office/drawing/2014/main" id="{D74A24E6-6908-45FF-BAE9-E008E457B6DF}"/>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236104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CBED8-A8C7-479D-AFEC-98F140DDE545}"/>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1.1  Introduction (Cont.)</a:t>
            </a:r>
          </a:p>
        </p:txBody>
      </p:sp>
      <p:sp>
        <p:nvSpPr>
          <p:cNvPr id="15363" name="Text Placeholder 2">
            <a:extLst>
              <a:ext uri="{FF2B5EF4-FFF2-40B4-BE49-F238E27FC236}">
                <a16:creationId xmlns:a16="http://schemas.microsoft.com/office/drawing/2014/main" id="{1E6472E5-9242-4BEF-AEC3-F65663C7E530}"/>
              </a:ext>
            </a:extLst>
          </p:cNvPr>
          <p:cNvSpPr>
            <a:spLocks noGrp="1"/>
          </p:cNvSpPr>
          <p:nvPr>
            <p:ph type="body" idx="1"/>
          </p:nvPr>
        </p:nvSpPr>
        <p:spPr/>
        <p:txBody>
          <a:bodyPr/>
          <a:lstStyle/>
          <a:p>
            <a:pPr marL="109537" indent="0">
              <a:buNone/>
              <a:defRPr/>
            </a:pPr>
            <a:r>
              <a:rPr lang="en-US" altLang="en-US" b="1" i="1" dirty="0">
                <a:solidFill>
                  <a:srgbClr val="000000"/>
                </a:solidFill>
              </a:rPr>
              <a:t>Java Standard Edition</a:t>
            </a:r>
          </a:p>
          <a:p>
            <a:pPr eaLnBrk="1" hangingPunct="1">
              <a:defRPr/>
            </a:pPr>
            <a:r>
              <a:rPr lang="en-US" altLang="en-US" dirty="0" smtClean="0">
                <a:solidFill>
                  <a:srgbClr val="0000FF"/>
                </a:solidFill>
              </a:rPr>
              <a:t>Java </a:t>
            </a:r>
            <a:r>
              <a:rPr lang="en-US" altLang="en-US" dirty="0">
                <a:solidFill>
                  <a:srgbClr val="0000FF"/>
                </a:solidFill>
              </a:rPr>
              <a:t>Standard Edition </a:t>
            </a:r>
            <a:r>
              <a:rPr lang="en-US" altLang="en-US" dirty="0">
                <a:solidFill>
                  <a:srgbClr val="000000"/>
                </a:solidFill>
              </a:rPr>
              <a:t>contains the capabilities needed to develop desktop and server applications. </a:t>
            </a:r>
          </a:p>
          <a:p>
            <a:pPr eaLnBrk="1" hangingPunct="1">
              <a:defRPr/>
            </a:pPr>
            <a:r>
              <a:rPr lang="en-US" altLang="en-US" dirty="0">
                <a:solidFill>
                  <a:srgbClr val="000000"/>
                </a:solidFill>
              </a:rPr>
              <a:t>Prior to Java SE 8, Java supported three programming paradigms</a:t>
            </a:r>
          </a:p>
          <a:p>
            <a:pPr lvl="1">
              <a:defRPr/>
            </a:pPr>
            <a:r>
              <a:rPr lang="en-US" altLang="en-US" dirty="0">
                <a:solidFill>
                  <a:srgbClr val="000000"/>
                </a:solidFill>
              </a:rPr>
              <a:t>Procedural programming</a:t>
            </a:r>
          </a:p>
          <a:p>
            <a:pPr lvl="1">
              <a:defRPr/>
            </a:pPr>
            <a:r>
              <a:rPr lang="en-US" altLang="en-US" dirty="0">
                <a:solidFill>
                  <a:srgbClr val="000000"/>
                </a:solidFill>
              </a:rPr>
              <a:t>Object-oriented programming </a:t>
            </a:r>
          </a:p>
          <a:p>
            <a:pPr lvl="1">
              <a:defRPr/>
            </a:pPr>
            <a:r>
              <a:rPr lang="en-US" altLang="en-US" dirty="0">
                <a:solidFill>
                  <a:srgbClr val="000000"/>
                </a:solidFill>
              </a:rPr>
              <a:t>Generic programming</a:t>
            </a:r>
          </a:p>
          <a:p>
            <a:pPr eaLnBrk="1" hangingPunct="1">
              <a:defRPr/>
            </a:pPr>
            <a:r>
              <a:rPr lang="en-US" altLang="en-US" dirty="0">
                <a:solidFill>
                  <a:srgbClr val="000000"/>
                </a:solidFill>
              </a:rPr>
              <a:t>Java SE 8 added the beginnings of functional programming with lambdas and streams</a:t>
            </a:r>
          </a:p>
        </p:txBody>
      </p:sp>
      <p:sp>
        <p:nvSpPr>
          <p:cNvPr id="4" name="Footer Placeholder 3">
            <a:extLst>
              <a:ext uri="{FF2B5EF4-FFF2-40B4-BE49-F238E27FC236}">
                <a16:creationId xmlns:a16="http://schemas.microsoft.com/office/drawing/2014/main" id="{3168419E-F015-4539-AD03-6C1B0BE2E2BB}"/>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1424703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7A67-8C2E-446F-BDED-7E0F60E9A20E}"/>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1.1  Introduction (Cont.)</a:t>
            </a:r>
          </a:p>
        </p:txBody>
      </p:sp>
      <p:sp>
        <p:nvSpPr>
          <p:cNvPr id="16387" name="Text Placeholder 2">
            <a:extLst>
              <a:ext uri="{FF2B5EF4-FFF2-40B4-BE49-F238E27FC236}">
                <a16:creationId xmlns:a16="http://schemas.microsoft.com/office/drawing/2014/main" id="{C28A8BBE-5B31-43BD-A7A0-969C2DA1C5CF}"/>
              </a:ext>
            </a:extLst>
          </p:cNvPr>
          <p:cNvSpPr>
            <a:spLocks noGrp="1"/>
          </p:cNvSpPr>
          <p:nvPr>
            <p:ph type="body" idx="1"/>
          </p:nvPr>
        </p:nvSpPr>
        <p:spPr/>
        <p:txBody>
          <a:bodyPr/>
          <a:lstStyle/>
          <a:p>
            <a:pPr marL="109537" indent="0">
              <a:buNone/>
              <a:defRPr/>
            </a:pPr>
            <a:r>
              <a:rPr lang="en-US" altLang="en-US" sz="3600" b="1" i="1" dirty="0">
                <a:solidFill>
                  <a:srgbClr val="000000"/>
                </a:solidFill>
              </a:rPr>
              <a:t>Java Enterprise Edition</a:t>
            </a:r>
          </a:p>
          <a:p>
            <a:pPr eaLnBrk="1" hangingPunct="1">
              <a:defRPr/>
            </a:pPr>
            <a:r>
              <a:rPr lang="en-US" altLang="en-US" sz="3600" dirty="0">
                <a:solidFill>
                  <a:srgbClr val="000000"/>
                </a:solidFill>
              </a:rPr>
              <a:t>Java is used in such a broad spectrum of applications that it has two other editions.</a:t>
            </a:r>
          </a:p>
          <a:p>
            <a:pPr eaLnBrk="1" hangingPunct="1">
              <a:defRPr/>
            </a:pPr>
            <a:r>
              <a:rPr lang="en-US" altLang="en-US" sz="3600" dirty="0">
                <a:solidFill>
                  <a:srgbClr val="000000"/>
                </a:solidFill>
              </a:rPr>
              <a:t>The </a:t>
            </a:r>
            <a:r>
              <a:rPr lang="en-US" altLang="en-US" sz="3600" dirty="0">
                <a:solidFill>
                  <a:srgbClr val="0000FF"/>
                </a:solidFill>
              </a:rPr>
              <a:t>Java Enterprise Edition (Java EE) </a:t>
            </a:r>
            <a:r>
              <a:rPr lang="en-US" altLang="en-US" sz="3600" dirty="0">
                <a:solidFill>
                  <a:srgbClr val="000000"/>
                </a:solidFill>
              </a:rPr>
              <a:t>is geared toward developing large-scale, distributed networking applications and web-based applications.</a:t>
            </a:r>
          </a:p>
        </p:txBody>
      </p:sp>
      <p:sp>
        <p:nvSpPr>
          <p:cNvPr id="4" name="Footer Placeholder 3">
            <a:extLst>
              <a:ext uri="{FF2B5EF4-FFF2-40B4-BE49-F238E27FC236}">
                <a16:creationId xmlns:a16="http://schemas.microsoft.com/office/drawing/2014/main" id="{C6598F3C-027A-4566-85AB-2B56A3A02F47}"/>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1026975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D78C-8A91-4A83-9DDE-348AF88448F3}"/>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1.1  Introduction (Cont.)</a:t>
            </a:r>
          </a:p>
        </p:txBody>
      </p:sp>
      <p:sp>
        <p:nvSpPr>
          <p:cNvPr id="19459" name="Text Placeholder 2">
            <a:extLst>
              <a:ext uri="{FF2B5EF4-FFF2-40B4-BE49-F238E27FC236}">
                <a16:creationId xmlns:a16="http://schemas.microsoft.com/office/drawing/2014/main" id="{2E6EA709-0CE3-424F-850E-824CC73C440A}"/>
              </a:ext>
            </a:extLst>
          </p:cNvPr>
          <p:cNvSpPr>
            <a:spLocks noGrp="1"/>
          </p:cNvSpPr>
          <p:nvPr>
            <p:ph type="body" idx="1"/>
          </p:nvPr>
        </p:nvSpPr>
        <p:spPr/>
        <p:txBody>
          <a:bodyPr/>
          <a:lstStyle/>
          <a:p>
            <a:pPr eaLnBrk="1" hangingPunct="1"/>
            <a:r>
              <a:rPr lang="en-US" altLang="en-US" sz="2800" dirty="0">
                <a:solidFill>
                  <a:srgbClr val="0000FF"/>
                </a:solidFill>
              </a:rPr>
              <a:t>Java Micro Edition (Java ME)</a:t>
            </a:r>
            <a:r>
              <a:rPr lang="en-US" altLang="en-US" sz="2800" dirty="0">
                <a:solidFill>
                  <a:srgbClr val="000000"/>
                </a:solidFill>
              </a:rPr>
              <a:t> </a:t>
            </a:r>
          </a:p>
          <a:p>
            <a:pPr lvl="1" eaLnBrk="1" hangingPunct="1"/>
            <a:r>
              <a:rPr lang="en-US" altLang="en-US" sz="2400" dirty="0">
                <a:solidFill>
                  <a:srgbClr val="000000"/>
                </a:solidFill>
              </a:rPr>
              <a:t>Subset of Java SE.</a:t>
            </a:r>
          </a:p>
          <a:p>
            <a:pPr lvl="1" eaLnBrk="1" hangingPunct="1"/>
            <a:r>
              <a:rPr lang="en-US" altLang="en-US" sz="2400" dirty="0">
                <a:solidFill>
                  <a:srgbClr val="000000"/>
                </a:solidFill>
              </a:rPr>
              <a:t>Geared toward developing applications for resource-constrained embedded devices, such as </a:t>
            </a:r>
          </a:p>
          <a:p>
            <a:pPr lvl="2" eaLnBrk="1" hangingPunct="1"/>
            <a:r>
              <a:rPr lang="en-US" altLang="en-US" sz="2400" dirty="0">
                <a:solidFill>
                  <a:srgbClr val="000000"/>
                </a:solidFill>
              </a:rPr>
              <a:t>Smartwatches</a:t>
            </a:r>
          </a:p>
          <a:p>
            <a:pPr lvl="2" eaLnBrk="1" hangingPunct="1"/>
            <a:r>
              <a:rPr lang="en-US" altLang="en-US" sz="2400" dirty="0">
                <a:solidFill>
                  <a:srgbClr val="000000"/>
                </a:solidFill>
              </a:rPr>
              <a:t>MP3 players</a:t>
            </a:r>
          </a:p>
          <a:p>
            <a:pPr lvl="2" eaLnBrk="1" hangingPunct="1"/>
            <a:r>
              <a:rPr lang="en-US" altLang="en-US" sz="2400" dirty="0">
                <a:solidFill>
                  <a:srgbClr val="000000"/>
                </a:solidFill>
              </a:rPr>
              <a:t>television set-top boxes</a:t>
            </a:r>
          </a:p>
          <a:p>
            <a:pPr lvl="2" eaLnBrk="1" hangingPunct="1"/>
            <a:r>
              <a:rPr lang="en-US" altLang="en-US" sz="2400" dirty="0">
                <a:solidFill>
                  <a:srgbClr val="000000"/>
                </a:solidFill>
              </a:rPr>
              <a:t>smart meters (for monitoring electric energy usage) </a:t>
            </a:r>
          </a:p>
          <a:p>
            <a:pPr lvl="2" eaLnBrk="1" hangingPunct="1"/>
            <a:r>
              <a:rPr lang="en-US" altLang="en-US" sz="2400" dirty="0">
                <a:solidFill>
                  <a:srgbClr val="000000"/>
                </a:solidFill>
              </a:rPr>
              <a:t>and more. </a:t>
            </a:r>
          </a:p>
          <a:p>
            <a:pPr lvl="1"/>
            <a:r>
              <a:rPr lang="en-US" sz="2400" dirty="0"/>
              <a:t>Many of the devices in  use Java ME.</a:t>
            </a:r>
          </a:p>
          <a:p>
            <a:pPr lvl="1"/>
            <a:endParaRPr lang="en-US" altLang="en-US" sz="2400" dirty="0">
              <a:solidFill>
                <a:srgbClr val="000000"/>
              </a:solidFill>
            </a:endParaRPr>
          </a:p>
        </p:txBody>
      </p:sp>
      <p:sp>
        <p:nvSpPr>
          <p:cNvPr id="4" name="Footer Placeholder 3">
            <a:extLst>
              <a:ext uri="{FF2B5EF4-FFF2-40B4-BE49-F238E27FC236}">
                <a16:creationId xmlns:a16="http://schemas.microsoft.com/office/drawing/2014/main" id="{ED382E7F-BA22-4CDF-9AA7-6D19ED7769C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1813805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7BD2-D572-4342-A0D4-8610A28877D6}"/>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1.5  Introduction to Object Technology</a:t>
            </a:r>
          </a:p>
        </p:txBody>
      </p:sp>
      <p:sp>
        <p:nvSpPr>
          <p:cNvPr id="46083" name="Text Placeholder 2">
            <a:extLst>
              <a:ext uri="{FF2B5EF4-FFF2-40B4-BE49-F238E27FC236}">
                <a16:creationId xmlns:a16="http://schemas.microsoft.com/office/drawing/2014/main" id="{E7DDFE11-38B9-48A6-9920-528AA5D2094C}"/>
              </a:ext>
            </a:extLst>
          </p:cNvPr>
          <p:cNvSpPr>
            <a:spLocks noGrp="1"/>
          </p:cNvSpPr>
          <p:nvPr>
            <p:ph type="body" idx="1"/>
          </p:nvPr>
        </p:nvSpPr>
        <p:spPr/>
        <p:txBody>
          <a:bodyPr/>
          <a:lstStyle/>
          <a:p>
            <a:pPr eaLnBrk="1" hangingPunct="1">
              <a:lnSpc>
                <a:spcPct val="80000"/>
              </a:lnSpc>
            </a:pPr>
            <a:r>
              <a:rPr lang="en-US" altLang="en-US" sz="2800" dirty="0">
                <a:solidFill>
                  <a:srgbClr val="000000"/>
                </a:solidFill>
              </a:rPr>
              <a:t>Objects, or more precisely, the </a:t>
            </a:r>
            <a:r>
              <a:rPr lang="en-US" altLang="en-US" sz="2800" i="1" dirty="0">
                <a:solidFill>
                  <a:srgbClr val="000000"/>
                </a:solidFill>
              </a:rPr>
              <a:t>classes</a:t>
            </a:r>
            <a:r>
              <a:rPr lang="en-US" altLang="en-US" sz="2800" dirty="0">
                <a:solidFill>
                  <a:srgbClr val="000000"/>
                </a:solidFill>
              </a:rPr>
              <a:t> objects come from, are essentially </a:t>
            </a:r>
            <a:r>
              <a:rPr lang="en-US" altLang="en-US" sz="2800" i="1" dirty="0">
                <a:solidFill>
                  <a:srgbClr val="000000"/>
                </a:solidFill>
              </a:rPr>
              <a:t>reusable</a:t>
            </a:r>
            <a:r>
              <a:rPr lang="en-US" altLang="en-US" sz="2800" dirty="0">
                <a:solidFill>
                  <a:srgbClr val="000000"/>
                </a:solidFill>
              </a:rPr>
              <a:t> software components.</a:t>
            </a:r>
          </a:p>
          <a:p>
            <a:pPr lvl="1" eaLnBrk="1" hangingPunct="1">
              <a:lnSpc>
                <a:spcPct val="80000"/>
              </a:lnSpc>
            </a:pPr>
            <a:r>
              <a:rPr lang="en-US" altLang="en-US" sz="2400" dirty="0">
                <a:solidFill>
                  <a:srgbClr val="000000"/>
                </a:solidFill>
              </a:rPr>
              <a:t>There are date objects, time objects, audio objects, video objects, automobile objects, people objects, etc.</a:t>
            </a:r>
          </a:p>
          <a:p>
            <a:pPr lvl="1" eaLnBrk="1" hangingPunct="1">
              <a:lnSpc>
                <a:spcPct val="80000"/>
              </a:lnSpc>
            </a:pPr>
            <a:r>
              <a:rPr lang="en-US" altLang="en-US" sz="2400" dirty="0">
                <a:solidFill>
                  <a:srgbClr val="000000"/>
                </a:solidFill>
              </a:rPr>
              <a:t>Almost any </a:t>
            </a:r>
            <a:r>
              <a:rPr lang="en-US" altLang="en-US" sz="2400" i="1" dirty="0">
                <a:solidFill>
                  <a:srgbClr val="000000"/>
                </a:solidFill>
              </a:rPr>
              <a:t>noun</a:t>
            </a:r>
            <a:r>
              <a:rPr lang="en-US" altLang="en-US" sz="2400" dirty="0">
                <a:solidFill>
                  <a:srgbClr val="000000"/>
                </a:solidFill>
              </a:rPr>
              <a:t> can be reasonably represented as a software object in terms of </a:t>
            </a:r>
            <a:r>
              <a:rPr lang="en-US" altLang="en-US" sz="2400" i="1" dirty="0">
                <a:solidFill>
                  <a:srgbClr val="000000"/>
                </a:solidFill>
              </a:rPr>
              <a:t>attributes</a:t>
            </a:r>
            <a:r>
              <a:rPr lang="en-US" altLang="en-US" sz="2400" dirty="0">
                <a:solidFill>
                  <a:srgbClr val="000000"/>
                </a:solidFill>
              </a:rPr>
              <a:t> (e.g., name, color and size) and </a:t>
            </a:r>
            <a:r>
              <a:rPr lang="en-US" altLang="en-US" sz="2400" i="1" dirty="0">
                <a:solidFill>
                  <a:srgbClr val="000000"/>
                </a:solidFill>
              </a:rPr>
              <a:t>behaviors</a:t>
            </a:r>
            <a:r>
              <a:rPr lang="en-US" altLang="en-US" sz="2400" dirty="0">
                <a:solidFill>
                  <a:srgbClr val="000000"/>
                </a:solidFill>
              </a:rPr>
              <a:t> (e.g., calculating, moving and communicating).</a:t>
            </a:r>
          </a:p>
          <a:p>
            <a:pPr eaLnBrk="1" hangingPunct="1">
              <a:lnSpc>
                <a:spcPct val="80000"/>
              </a:lnSpc>
            </a:pPr>
            <a:r>
              <a:rPr lang="en-US" altLang="en-US" sz="2800" dirty="0">
                <a:solidFill>
                  <a:srgbClr val="000000"/>
                </a:solidFill>
              </a:rPr>
              <a:t>Software development groups can use a modular, object-oriented design-and-implementation approach to be much more productive than with earlier popular techniques like “structured programming”—object-oriented programs are often easier to understand, correct and modify.</a:t>
            </a:r>
          </a:p>
        </p:txBody>
      </p:sp>
      <p:sp>
        <p:nvSpPr>
          <p:cNvPr id="4" name="Footer Placeholder 3">
            <a:extLst>
              <a:ext uri="{FF2B5EF4-FFF2-40B4-BE49-F238E27FC236}">
                <a16:creationId xmlns:a16="http://schemas.microsoft.com/office/drawing/2014/main" id="{917F8E8B-0EE5-440D-A196-5B4E18A1AE49}"/>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984512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7F8CC-3006-479A-8977-AF11E32B319F}"/>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1.5.1  The Automobile as an Object</a:t>
            </a:r>
          </a:p>
        </p:txBody>
      </p:sp>
      <p:sp>
        <p:nvSpPr>
          <p:cNvPr id="47107" name="Text Placeholder 2">
            <a:extLst>
              <a:ext uri="{FF2B5EF4-FFF2-40B4-BE49-F238E27FC236}">
                <a16:creationId xmlns:a16="http://schemas.microsoft.com/office/drawing/2014/main" id="{5B8F2D79-733F-4702-AA8A-1F427C3E9AB6}"/>
              </a:ext>
            </a:extLst>
          </p:cNvPr>
          <p:cNvSpPr>
            <a:spLocks noGrp="1"/>
          </p:cNvSpPr>
          <p:nvPr>
            <p:ph type="body" idx="1"/>
          </p:nvPr>
        </p:nvSpPr>
        <p:spPr/>
        <p:txBody>
          <a:bodyPr/>
          <a:lstStyle/>
          <a:p>
            <a:pPr eaLnBrk="1" hangingPunct="1">
              <a:lnSpc>
                <a:spcPct val="90000"/>
              </a:lnSpc>
            </a:pPr>
            <a:r>
              <a:rPr lang="en-US" altLang="en-US" sz="2800" dirty="0">
                <a:solidFill>
                  <a:srgbClr val="000000"/>
                </a:solidFill>
              </a:rPr>
              <a:t>Automobile as an Object</a:t>
            </a:r>
          </a:p>
          <a:p>
            <a:pPr lvl="1" eaLnBrk="1" hangingPunct="1">
              <a:lnSpc>
                <a:spcPct val="90000"/>
              </a:lnSpc>
            </a:pPr>
            <a:r>
              <a:rPr lang="en-US" altLang="en-US" sz="2800" dirty="0" smtClean="0">
                <a:solidFill>
                  <a:srgbClr val="000000"/>
                </a:solidFill>
              </a:rPr>
              <a:t>Suppose </a:t>
            </a:r>
            <a:r>
              <a:rPr lang="en-US" altLang="en-US" sz="2800" dirty="0">
                <a:solidFill>
                  <a:srgbClr val="000000"/>
                </a:solidFill>
              </a:rPr>
              <a:t>you want to </a:t>
            </a:r>
            <a:r>
              <a:rPr lang="en-US" altLang="en-US" sz="2800" i="1" dirty="0">
                <a:solidFill>
                  <a:srgbClr val="000000"/>
                </a:solidFill>
              </a:rPr>
              <a:t>drive a car and make it go faster by pressing its accelerator pedal.</a:t>
            </a:r>
          </a:p>
          <a:p>
            <a:pPr lvl="1" eaLnBrk="1" hangingPunct="1">
              <a:lnSpc>
                <a:spcPct val="90000"/>
              </a:lnSpc>
            </a:pPr>
            <a:r>
              <a:rPr lang="en-US" altLang="en-US" sz="2800" dirty="0">
                <a:solidFill>
                  <a:srgbClr val="000000"/>
                </a:solidFill>
              </a:rPr>
              <a:t>Before you can drive a car, someone has to </a:t>
            </a:r>
            <a:r>
              <a:rPr lang="en-US" altLang="en-US" sz="2800" i="1" dirty="0">
                <a:solidFill>
                  <a:srgbClr val="000000"/>
                </a:solidFill>
              </a:rPr>
              <a:t>design </a:t>
            </a:r>
            <a:r>
              <a:rPr lang="en-US" altLang="en-US" sz="2800" dirty="0">
                <a:solidFill>
                  <a:srgbClr val="000000"/>
                </a:solidFill>
              </a:rPr>
              <a:t>it</a:t>
            </a:r>
            <a:r>
              <a:rPr lang="en-US" altLang="en-US" sz="2800" i="1" dirty="0">
                <a:solidFill>
                  <a:srgbClr val="000000"/>
                </a:solidFill>
              </a:rPr>
              <a:t>.</a:t>
            </a:r>
          </a:p>
          <a:p>
            <a:pPr lvl="1" eaLnBrk="1" hangingPunct="1">
              <a:lnSpc>
                <a:spcPct val="90000"/>
              </a:lnSpc>
            </a:pPr>
            <a:r>
              <a:rPr lang="en-US" altLang="en-US" sz="2800" dirty="0">
                <a:solidFill>
                  <a:srgbClr val="000000"/>
                </a:solidFill>
              </a:rPr>
              <a:t>A car typically begins as engineering drawings, similar to the </a:t>
            </a:r>
            <a:r>
              <a:rPr lang="en-US" altLang="en-US" sz="2800" i="1" dirty="0">
                <a:solidFill>
                  <a:srgbClr val="000000"/>
                </a:solidFill>
              </a:rPr>
              <a:t>blueprints </a:t>
            </a:r>
            <a:r>
              <a:rPr lang="en-US" altLang="en-US" sz="2800" dirty="0">
                <a:solidFill>
                  <a:srgbClr val="000000"/>
                </a:solidFill>
              </a:rPr>
              <a:t>that describe the design of a house</a:t>
            </a:r>
            <a:r>
              <a:rPr lang="en-US" altLang="en-US" sz="2800" i="1" dirty="0">
                <a:solidFill>
                  <a:srgbClr val="000000"/>
                </a:solidFill>
              </a:rPr>
              <a:t>.</a:t>
            </a:r>
          </a:p>
          <a:p>
            <a:pPr lvl="1" eaLnBrk="1" hangingPunct="1">
              <a:lnSpc>
                <a:spcPct val="90000"/>
              </a:lnSpc>
            </a:pPr>
            <a:r>
              <a:rPr lang="en-US" altLang="en-US" sz="2800" dirty="0">
                <a:solidFill>
                  <a:srgbClr val="000000"/>
                </a:solidFill>
              </a:rPr>
              <a:t>Drawings include the design for an accelerator pedal.</a:t>
            </a:r>
          </a:p>
          <a:p>
            <a:pPr lvl="1" eaLnBrk="1" hangingPunct="1">
              <a:lnSpc>
                <a:spcPct val="90000"/>
              </a:lnSpc>
            </a:pPr>
            <a:r>
              <a:rPr lang="en-US" altLang="en-US" sz="2800" dirty="0">
                <a:solidFill>
                  <a:srgbClr val="000000"/>
                </a:solidFill>
              </a:rPr>
              <a:t>Pedal </a:t>
            </a:r>
            <a:r>
              <a:rPr lang="en-US" altLang="en-US" sz="2800" i="1" dirty="0">
                <a:solidFill>
                  <a:srgbClr val="000000"/>
                </a:solidFill>
              </a:rPr>
              <a:t>hides </a:t>
            </a:r>
            <a:r>
              <a:rPr lang="en-US" altLang="en-US" sz="2800" dirty="0">
                <a:solidFill>
                  <a:srgbClr val="000000"/>
                </a:solidFill>
              </a:rPr>
              <a:t>from the driver the complex mechanisms that actually make the car go faster, just as the brake pedal hides the mechanisms that slow the car, and the steering wheel “hides” the mechanisms that turn the car.</a:t>
            </a:r>
          </a:p>
        </p:txBody>
      </p:sp>
      <p:sp>
        <p:nvSpPr>
          <p:cNvPr id="4" name="Footer Placeholder 3">
            <a:extLst>
              <a:ext uri="{FF2B5EF4-FFF2-40B4-BE49-F238E27FC236}">
                <a16:creationId xmlns:a16="http://schemas.microsoft.com/office/drawing/2014/main" id="{221E3183-F8D1-469B-9E27-F26B7E0A1F6D}"/>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472601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cpphtp10_01</Template>
  <TotalTime>1330</TotalTime>
  <Words>2767</Words>
  <Application>Microsoft Office PowerPoint</Application>
  <PresentationFormat>Widescreen</PresentationFormat>
  <Paragraphs>227</Paragraphs>
  <Slides>43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Calibri</vt:lpstr>
      <vt:lpstr>Cambria</vt:lpstr>
      <vt:lpstr>Consolas</vt:lpstr>
      <vt:lpstr>Lucida Sans Unicode</vt:lpstr>
      <vt:lpstr>Verdana</vt:lpstr>
      <vt:lpstr>Wingdings</vt:lpstr>
      <vt:lpstr>Wingdings 2</vt:lpstr>
      <vt:lpstr>Wingdings 3</vt:lpstr>
      <vt:lpstr>Concourse</vt:lpstr>
      <vt:lpstr>Chapter 1 Introduction to  Computers, the Internet and Java</vt:lpstr>
      <vt:lpstr>Objectives </vt:lpstr>
      <vt:lpstr>1.1  Introduction (Cont.)</vt:lpstr>
      <vt:lpstr>PowerPoint Presentation</vt:lpstr>
      <vt:lpstr>1.1  Introduction (Cont.)</vt:lpstr>
      <vt:lpstr>1.1  Introduction (Cont.)</vt:lpstr>
      <vt:lpstr>1.1  Introduction (Cont.)</vt:lpstr>
      <vt:lpstr>1.5  Introduction to Object Technology</vt:lpstr>
      <vt:lpstr>1.5.1  The Automobile as an Object</vt:lpstr>
      <vt:lpstr>1.5.1  The Automobile as an Object (Cont.)</vt:lpstr>
      <vt:lpstr>1.5.2  Methods and Classes</vt:lpstr>
      <vt:lpstr>1.5.3  Instantiation</vt:lpstr>
      <vt:lpstr>1.5.4  Reuse</vt:lpstr>
      <vt:lpstr>PowerPoint Presentation</vt:lpstr>
      <vt:lpstr>1.5.5  Messages and Method Calls</vt:lpstr>
      <vt:lpstr>1.5.6  Attributes and Instance Variables</vt:lpstr>
      <vt:lpstr>1.5.6  Attributes and Instance Variables (Cont.)</vt:lpstr>
      <vt:lpstr>1.5.7  Encapsulation and Information Hiding</vt:lpstr>
      <vt:lpstr>1.5.8  Inheritance</vt:lpstr>
      <vt:lpstr>1.5.9  Interfaces</vt:lpstr>
      <vt:lpstr>1.5.9  Interfaces (Cont.)</vt:lpstr>
      <vt:lpstr>1.5.10  Object-Oriented Analysis and Design (OOAD)</vt:lpstr>
      <vt:lpstr>1.5.10  Object-Oriented Analysis and Design (OOAD) (Cont.)</vt:lpstr>
      <vt:lpstr>1.5.11  The UML (Unified Modeling Language)</vt:lpstr>
      <vt:lpstr>1.8  Java (Cont.)</vt:lpstr>
      <vt:lpstr>PowerPoint Presentation</vt:lpstr>
      <vt:lpstr>1.9  A Typical Java Development Environment</vt:lpstr>
      <vt:lpstr>1.9  A Typical Java Development Environment (Cont.)</vt:lpstr>
      <vt:lpstr>1.9  A Typical Java Development Environment (Cont.)</vt:lpstr>
      <vt:lpstr>1.9  A Typical Java Development Environment (Cont.)</vt:lpstr>
      <vt:lpstr>1.9  A Typical Java Development Environment (Cont.)</vt:lpstr>
      <vt:lpstr>PowerPoint Presentation</vt:lpstr>
      <vt:lpstr>1.9  A Typical Java Development Environment (Cont.)</vt:lpstr>
      <vt:lpstr>1.9  A Typical Java Development Environment (Cont.)</vt:lpstr>
      <vt:lpstr>1.9  A Typical Java Development Environment (Cont.)</vt:lpstr>
      <vt:lpstr>PowerPoint Presentation</vt:lpstr>
      <vt:lpstr>1.9  A Typical Java Development Environment (Cont.)</vt:lpstr>
      <vt:lpstr>PowerPoint Presentation</vt:lpstr>
      <vt:lpstr>1.9  A Typical Java Development Environment (Cont.)</vt:lpstr>
      <vt:lpstr>1.9  A Typical Java Development Environment (Cont.)</vt:lpstr>
      <vt:lpstr>PowerPoint Presentation</vt:lpstr>
      <vt:lpstr>PowerPoint Presentation</vt:lpstr>
      <vt:lpstr>1.14  Getting Your Questions Answered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Album</dc:title>
  <dc:creator>Paul Deitel</dc:creator>
  <cp:lastModifiedBy>Sencun Zhu</cp:lastModifiedBy>
  <cp:revision>20</cp:revision>
  <dcterms:created xsi:type="dcterms:W3CDTF">2017-07-06T14:33:10Z</dcterms:created>
  <dcterms:modified xsi:type="dcterms:W3CDTF">2019-01-03T18:01:42Z</dcterms:modified>
</cp:coreProperties>
</file>