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309" r:id="rId2"/>
    <p:sldId id="259" r:id="rId3"/>
    <p:sldId id="264" r:id="rId4"/>
    <p:sldId id="312" r:id="rId5"/>
    <p:sldId id="313" r:id="rId6"/>
    <p:sldId id="315" r:id="rId7"/>
    <p:sldId id="316" r:id="rId8"/>
    <p:sldId id="268" r:id="rId9"/>
    <p:sldId id="317" r:id="rId10"/>
    <p:sldId id="269" r:id="rId11"/>
    <p:sldId id="319" r:id="rId12"/>
    <p:sldId id="320" r:id="rId13"/>
    <p:sldId id="321" r:id="rId14"/>
    <p:sldId id="278" r:id="rId15"/>
    <p:sldId id="275" r:id="rId16"/>
    <p:sldId id="277" r:id="rId17"/>
    <p:sldId id="324" r:id="rId18"/>
    <p:sldId id="279" r:id="rId19"/>
    <p:sldId id="280" r:id="rId20"/>
    <p:sldId id="325" r:id="rId21"/>
    <p:sldId id="281" r:id="rId22"/>
    <p:sldId id="282" r:id="rId23"/>
    <p:sldId id="326" r:id="rId24"/>
    <p:sldId id="284" r:id="rId25"/>
    <p:sldId id="285" r:id="rId26"/>
    <p:sldId id="328" r:id="rId27"/>
    <p:sldId id="286" r:id="rId28"/>
    <p:sldId id="287" r:id="rId29"/>
    <p:sldId id="329" r:id="rId30"/>
    <p:sldId id="288" r:id="rId31"/>
    <p:sldId id="289" r:id="rId32"/>
    <p:sldId id="330" r:id="rId33"/>
    <p:sldId id="332" r:id="rId34"/>
    <p:sldId id="333" r:id="rId35"/>
    <p:sldId id="299" r:id="rId36"/>
    <p:sldId id="300" r:id="rId37"/>
    <p:sldId id="301" r:id="rId38"/>
    <p:sldId id="302" r:id="rId39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90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110B7-7A32-48A9-BF93-9316FBFDA03E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C1094-18E8-4EC3-9D44-D90EAC67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7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B0084EDC-C9C4-475D-A1ED-B93E6B30C9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48766EB2-890F-464A-97A4-29834BA205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D23C3D0E-7C1E-45B8-AE23-8DC71763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30EB9-EA89-4AB6-9B62-FC7C7EFF424D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9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071A0603-74CB-442A-A4B6-D08A1E8A3F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DEC54D85-E69C-448F-903E-5DE6A25DA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B60B3224-566D-4710-B50C-2EF404048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C26FBC-9D19-4755-9E7F-2BB3CB080A3B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72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772BBC5F-B873-4EA2-B103-1ED9F0395B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EE32EBF0-537C-4112-88EE-19010E7FF2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40D21B46-E2D4-479A-8B1C-84C9762E8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373C4F-704E-4C96-B311-77CDEBA97AFB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4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43BD5FED-798E-46E5-A55C-8E0653361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E02DB64D-1EF9-4B9E-8DD9-DC23A039F3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4C4012E6-E64B-4836-8E80-4AB0E5527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62B40E-CD25-4E80-8436-1DFD55FE413D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11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4E392953-1737-4277-9217-094A73617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2F4C912E-3EFA-4741-9127-E5C97AE6BC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74A85AA5-0B21-44CD-814B-28715DF29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88768-7312-46F1-B6D9-133FE7537EA6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7C2F5EC8-5B8F-438C-89EE-B54A981708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4B410D0B-5A6F-403E-A658-1550C0850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E1424509-F51F-41F9-BC25-7BF85C78A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78E005-BEBD-46C2-9FCC-FAAAC92C2DAB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8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11E8E1BD-6F73-4D5C-9151-34C1DB3D7F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66FCA7C5-45DE-4D4E-8677-80B9A23678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4DFB3F9E-ACBB-4AF5-895E-642B3C6EF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0C471B-B844-493E-8A4D-33858D23045C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57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F63549B3-8CB8-4186-BAF3-9162716680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F6233BF2-EE44-4E8E-A137-CCC1449EA3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95648228-58D5-4518-8FD9-3659AFB5F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BD5938-9B1B-4D74-A05D-BA06A8110B9F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87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D6BB0664-43EE-436C-A9FE-3494D3E278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7727349F-5152-4487-ABDC-1AB04F49D2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162323A3-5884-48A1-AE15-A17E20976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FAAB78-BFF1-4564-BF3F-515876D0D92F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5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E9AFA849-2BE4-47D0-B475-C3D0F94EF5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89860A5B-8763-4343-8706-9B1CADAF4C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E389E2F7-0EA2-496B-830A-F56FC0A78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452EF0-6226-4FF4-B3F4-C4A66C70F53D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71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4172B1A6-4144-4338-BEA4-FCD64F0D3E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C81A2EA2-AB77-4850-B55C-05D7390963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A4B0EFC2-107B-4DB5-B58A-E129DD7BD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73FDD-F1D3-4FE5-8D15-DEEA95AFB3A3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6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972B6B5F-D728-4D61-9122-AADE1C53AF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66FC0ADC-699C-4C3E-A952-C8D26F3B22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17097511-A17F-443E-9C1B-384E32433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4461CE-E3B0-4288-B96A-BD48531189F9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05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3741F7B5-66B4-439A-AAEE-F83B7B6622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06033D65-7ADE-4B49-8A23-4AEEB5881D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F262598B-AF35-44D7-99FC-03524F612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F87432-B2EC-4FD9-82A0-55AF64EE555A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9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A4F73580-1FD9-4396-88D8-C07773444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BAC3AEBC-DFBD-4BD3-9992-27371E86CF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7A129221-2D85-420F-8E12-A1F32339C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2DB32-0959-4629-AB2C-8EC03AA73DAD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58A06271-51E1-429A-B2EB-702CF8F6D4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97ED940A-044B-4ED0-98A9-44F002E01D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BF7D7487-D260-4A21-BFF6-C4311AD54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974F37-CC5C-42C9-82FE-19D1D1EF4F94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41F58DFD-CAD8-485A-8999-53BC7EC42C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B7C403B6-A001-43F0-ADCD-FDD04C7B37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F901BA1B-2569-4026-8C4A-23699B33C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48E28E-A174-4E5D-BBDB-BCADE6209DFA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1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9E8BE42B-AA6E-4DE1-B3F7-8A93217522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16EB6BAB-4484-4DD2-AC53-0A847CB92A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4733FAF2-A07D-4EE1-A933-3CEE0F4C5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B507D0-0C98-4C9B-B8C5-E94B91F68FD0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8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6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6" indent="0" algn="r">
              <a:buNone/>
              <a:defRPr>
                <a:solidFill>
                  <a:schemeClr val="tx2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3673D894-5FA8-48B1-B60E-E1A55D1BC9A8}" type="datetime1">
              <a:rPr lang="en-US" smtClean="0"/>
              <a:t>1/3/2019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1" y="6408743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12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3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40039-B92A-49D2-86B0-6D6239E90B64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5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CF5B9-4476-4469-A677-F19F4EB70F30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7" y="6408743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1BA8B41-953E-4FD4-8A57-57E109446383}" type="datetime1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1" y="6408743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20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4F833C6-D8B1-46FC-8B91-E813241A082E}" type="datetime1">
              <a:rPr lang="en-US" smtClean="0"/>
              <a:t>1/3/2019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A56F8D7-9453-4A7F-9C7C-DB04FE9CD9C1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2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9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444299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7D2F915-71C5-4FC3-B6AE-B2A76F6644D4}" type="datetime1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79B6096-F7D0-4AA7-B79F-A44807A40CE3}" type="datetime1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46438-3918-4ED4-9714-B204B3E0652D}" type="datetime1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D7399EC-F5EC-4052-804A-BCAE16647DBF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3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1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70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4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73CFF3E-A63A-4078-97B4-FCE02B42C656}" type="datetime1">
              <a:rPr lang="en-US" smtClean="0"/>
              <a:t>1/3/2019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43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3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AB48AA77-AAB8-4E2E-8857-CB9763DB24FE}" type="datetime1">
              <a:rPr lang="en-US" smtClean="0"/>
              <a:t>1/3/2019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1" y="6408743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3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16" indent="-255582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698" indent="-228594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17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2971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2971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160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9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43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41AE-5B26-436F-BAF1-17ED9EC2F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2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Applications;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Input/Output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Operators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FD6BC3F6-62C5-4B24-8701-6D970E0F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1"/>
          </a:xfrm>
        </p:spPr>
        <p:txBody>
          <a:bodyPr/>
          <a:lstStyle/>
          <a:p>
            <a:pPr algn="ctr"/>
            <a:r>
              <a:rPr lang="en-US" altLang="en-US"/>
              <a:t>Java </a:t>
            </a:r>
            <a:r>
              <a:rPr lang="en-US" altLang="en-US" dirty="0"/>
              <a:t>How to Program, 11/e</a:t>
            </a:r>
          </a:p>
          <a:p>
            <a:pPr algn="ctr"/>
            <a:r>
              <a:rPr lang="en-US" altLang="en-US" sz="1800" dirty="0"/>
              <a:t>Questions? E-mail paul.deitel@deitel.com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DCCFF-6D90-444F-81FB-437B4EC0CC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48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3">
            <a:extLst>
              <a:ext uri="{FF2B5EF4-FFF2-40B4-BE49-F238E27FC236}">
                <a16:creationId xmlns:a16="http://schemas.microsoft.com/office/drawing/2014/main" id="{35C83EF3-6059-40C5-8C5E-88203C5E86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75"/>
            <a:ext cx="12192000" cy="55562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E8FFF-A68D-48DD-AF88-B94793CC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8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C6BD-3F80-4D0E-8BCB-C0DEF4F4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2C31F2B2-9FFE-46D2-9B89-A5CCF9970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lnSpc>
                <a:spcPct val="90000"/>
              </a:lnSpc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Declaring a Method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public static void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Starting point of every Java application.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Parentheses</a:t>
            </a:r>
            <a:r>
              <a:rPr lang="en-US" altLang="en-US" sz="2400" dirty="0">
                <a:solidFill>
                  <a:srgbClr val="000000"/>
                </a:solidFill>
              </a:rPr>
              <a:t> after the identifier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</a:rPr>
              <a:t> indicate that it’s a program building block called a </a:t>
            </a:r>
            <a:r>
              <a:rPr lang="en-US" altLang="en-US" sz="2400" dirty="0">
                <a:solidFill>
                  <a:srgbClr val="0000FF"/>
                </a:solidFill>
              </a:rPr>
              <a:t>method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Java class declarations normally contain one or more methods.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 dirty="0">
                <a:solidFill>
                  <a:srgbClr val="000000"/>
                </a:solidFill>
              </a:rPr>
              <a:t> must be defined as shown; otherwise, the JVM will not execute the application.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Methods perform tasks and can return information when they complete their tasks.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Keyword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</a:rPr>
              <a:t> indicates that this method will not return any information.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401B-F2E1-4E22-93FC-31F60384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431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C3BB-8C74-467B-80AF-B80D28C0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29A17DC9-457D-4126-985B-816692BE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smtClean="0">
                <a:solidFill>
                  <a:srgbClr val="000000"/>
                </a:solidFill>
              </a:rPr>
              <a:t>Statement</a:t>
            </a:r>
            <a:endParaRPr lang="en-US" altLang="en-US" sz="400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128AFF"/>
                </a:solidFill>
                <a:latin typeface="Consolas" panose="020B0609020204030204" pitchFamily="49" charset="0"/>
              </a:rPr>
              <a:t>"Welcome to Java Programming!"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 smtClean="0">
                <a:solidFill>
                  <a:srgbClr val="000000"/>
                </a:solidFill>
              </a:rPr>
              <a:t>Together</a:t>
            </a:r>
            <a:r>
              <a:rPr lang="en-US" altLang="en-US" sz="3600" dirty="0">
                <a:solidFill>
                  <a:srgbClr val="000000"/>
                </a:solidFill>
              </a:rPr>
              <a:t>, the quotation marks and the characters between them are a </a:t>
            </a:r>
            <a:r>
              <a:rPr lang="en-US" altLang="en-US" sz="3600" dirty="0">
                <a:solidFill>
                  <a:srgbClr val="0000FF"/>
                </a:solidFill>
              </a:rPr>
              <a:t>string</a:t>
            </a:r>
            <a:r>
              <a:rPr lang="en-US" altLang="en-US" sz="3600" dirty="0">
                <a:solidFill>
                  <a:srgbClr val="000000"/>
                </a:solidFill>
              </a:rPr>
              <a:t>—also known as a </a:t>
            </a:r>
            <a:r>
              <a:rPr lang="en-US" altLang="en-US" sz="3600" dirty="0">
                <a:solidFill>
                  <a:srgbClr val="0000FF"/>
                </a:solidFill>
              </a:rPr>
              <a:t>character string</a:t>
            </a:r>
            <a:r>
              <a:rPr lang="en-US" altLang="en-US" sz="3600" dirty="0">
                <a:solidFill>
                  <a:srgbClr val="000000"/>
                </a:solidFill>
              </a:rPr>
              <a:t> or a </a:t>
            </a:r>
            <a:r>
              <a:rPr lang="en-US" altLang="en-US" sz="3600" dirty="0">
                <a:solidFill>
                  <a:srgbClr val="0000FF"/>
                </a:solidFill>
              </a:rPr>
              <a:t>string literal</a:t>
            </a:r>
            <a:r>
              <a:rPr lang="en-US" altLang="en-US" sz="36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600" dirty="0" smtClean="0">
                <a:solidFill>
                  <a:srgbClr val="000000"/>
                </a:solidFill>
              </a:rPr>
              <a:t>Strings </a:t>
            </a:r>
            <a:r>
              <a:rPr lang="en-US" altLang="en-US" sz="3600" i="1" dirty="0">
                <a:solidFill>
                  <a:srgbClr val="000000"/>
                </a:solidFill>
              </a:rPr>
              <a:t>cannot</a:t>
            </a:r>
            <a:r>
              <a:rPr lang="en-US" altLang="en-US" sz="3600" dirty="0">
                <a:solidFill>
                  <a:srgbClr val="000000"/>
                </a:solidFill>
              </a:rPr>
              <a:t> span multiple lines of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00BF-195C-4591-8D61-FE755940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670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1D4C-71AB-46B2-840B-E8C585CE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36867" name="Text Placeholder 2">
            <a:extLst>
              <a:ext uri="{FF2B5EF4-FFF2-40B4-BE49-F238E27FC236}">
                <a16:creationId xmlns:a16="http://schemas.microsoft.com/office/drawing/2014/main" id="{3C16B3FD-ABA1-4823-BF36-3D5353B69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dirty="0">
                <a:solidFill>
                  <a:srgbClr val="000000"/>
                </a:solidFill>
              </a:rPr>
              <a:t> object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Standard output object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Allows a Java application to display information in the </a:t>
            </a:r>
            <a:r>
              <a:rPr lang="en-US" altLang="en-US" dirty="0">
                <a:solidFill>
                  <a:srgbClr val="0000FF"/>
                </a:solidFill>
              </a:rPr>
              <a:t>command window</a:t>
            </a:r>
            <a:r>
              <a:rPr lang="en-US" altLang="en-US" dirty="0">
                <a:solidFill>
                  <a:srgbClr val="000000"/>
                </a:solidFill>
              </a:rPr>
              <a:t> from which it executes. </a:t>
            </a:r>
          </a:p>
          <a:p>
            <a:pPr eaLnBrk="1" hangingPunct="1"/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Displays (or prints) a line of text in the command window.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string in the parentheses the </a:t>
            </a:r>
            <a:r>
              <a:rPr lang="en-US" altLang="en-US" dirty="0">
                <a:solidFill>
                  <a:srgbClr val="0000FF"/>
                </a:solidFill>
              </a:rPr>
              <a:t>argument</a:t>
            </a:r>
            <a:r>
              <a:rPr lang="en-US" altLang="en-US" dirty="0">
                <a:solidFill>
                  <a:srgbClr val="000000"/>
                </a:solidFill>
              </a:rPr>
              <a:t> to the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Positions the output cursor at the beginning of the next line in the command window.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Most statements end with a semicolon.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81289-EFAB-40C2-B581-3D6C3A94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043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2">
            <a:extLst>
              <a:ext uri="{FF2B5EF4-FFF2-40B4-BE49-F238E27FC236}">
                <a16:creationId xmlns:a16="http://schemas.microsoft.com/office/drawing/2014/main" id="{B4038407-F0C9-4ED1-9BFA-0C1E57E4B6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8"/>
            <a:ext cx="12192000" cy="59820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18DD9-28EB-44FC-92D3-799BCA90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8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9">
            <a:extLst>
              <a:ext uri="{FF2B5EF4-FFF2-40B4-BE49-F238E27FC236}">
                <a16:creationId xmlns:a16="http://schemas.microsoft.com/office/drawing/2014/main" id="{FF45A1A7-85BE-4D20-8959-0B51B3D3E4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40"/>
            <a:ext cx="12192000" cy="4962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1177B-8080-4BB3-A4A5-C6B0569B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2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1">
            <a:extLst>
              <a:ext uri="{FF2B5EF4-FFF2-40B4-BE49-F238E27FC236}">
                <a16:creationId xmlns:a16="http://schemas.microsoft.com/office/drawing/2014/main" id="{867F18E7-BA25-482C-B0F2-CB08DC008A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41"/>
            <a:ext cx="12192000" cy="66373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D0B3-6DC8-4657-9055-45BD9E48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2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635E-2948-440F-9E55-6CEC83C2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Modifying Your First Java Program</a:t>
            </a:r>
          </a:p>
        </p:txBody>
      </p:sp>
      <p:sp>
        <p:nvSpPr>
          <p:cNvPr id="44035" name="Text Placeholder 2">
            <a:extLst>
              <a:ext uri="{FF2B5EF4-FFF2-40B4-BE49-F238E27FC236}">
                <a16:creationId xmlns:a16="http://schemas.microsoft.com/office/drawing/2014/main" id="{CD176112-88B1-431D-B4F1-84E6EA894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Welcome2</a:t>
            </a:r>
            <a:r>
              <a:rPr lang="en-US" altLang="en-US" dirty="0">
                <a:solidFill>
                  <a:srgbClr val="000000"/>
                </a:solidFill>
              </a:rPr>
              <a:t>, shown in Fig. 2.3, uses two statements to produce the same output as that shown in Fig. 2.1.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New and key features in each code listing are highlighted.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displays a string.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Unlike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does not position the output cursor at the beginning of the next line in the command window.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next character the program displays will appear immediately after the last character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</a:rPr>
              <a:t> displays.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9D863-C80D-4ABD-B43A-7C92D66A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28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3">
            <a:extLst>
              <a:ext uri="{FF2B5EF4-FFF2-40B4-BE49-F238E27FC236}">
                <a16:creationId xmlns:a16="http://schemas.microsoft.com/office/drawing/2014/main" id="{3D846C68-A4CD-43D5-A722-02C73CDBFE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40"/>
            <a:ext cx="12192000" cy="5597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EE7E0-C18A-4CC0-AF22-7CA224CB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4">
            <a:extLst>
              <a:ext uri="{FF2B5EF4-FFF2-40B4-BE49-F238E27FC236}">
                <a16:creationId xmlns:a16="http://schemas.microsoft.com/office/drawing/2014/main" id="{30EF61BB-7F83-4961-8E26-117D79036C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717"/>
            <a:ext cx="12192000" cy="61245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8E44D-58AD-4C3F-A6F6-40E7CB7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3">
            <a:extLst>
              <a:ext uri="{FF2B5EF4-FFF2-40B4-BE49-F238E27FC236}">
                <a16:creationId xmlns:a16="http://schemas.microsoft.com/office/drawing/2014/main" id="{2BF56457-627E-4B2E-9942-C3C957AB88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66"/>
            <a:ext cx="12192000" cy="65928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257B4-0F74-4A3D-8692-26507AFE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E038-CC37-47F1-8C36-A4E2258B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Modifying Your First Java Program (Cont.)</a:t>
            </a:r>
          </a:p>
        </p:txBody>
      </p:sp>
      <p:sp>
        <p:nvSpPr>
          <p:cNvPr id="46083" name="Text Placeholder 2">
            <a:extLst>
              <a:ext uri="{FF2B5EF4-FFF2-40B4-BE49-F238E27FC236}">
                <a16:creationId xmlns:a16="http://schemas.microsoft.com/office/drawing/2014/main" id="{F3704C8A-4A45-48D5-83F8-CBC21C94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00FF"/>
                </a:solidFill>
              </a:rPr>
              <a:t>Newline characters</a:t>
            </a:r>
            <a:r>
              <a:rPr lang="en-US" altLang="en-US" sz="3200" dirty="0">
                <a:solidFill>
                  <a:srgbClr val="000000"/>
                </a:solidFill>
              </a:rPr>
              <a:t> indicate to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</a:t>
            </a:r>
            <a:r>
              <a:rPr lang="en-US" altLang="en-US" sz="3200" dirty="0" err="1">
                <a:solidFill>
                  <a:srgbClr val="000000"/>
                </a:solidFill>
              </a:rPr>
              <a:t>’s</a:t>
            </a:r>
            <a:r>
              <a:rPr lang="en-US" altLang="en-US" sz="3200" dirty="0">
                <a:solidFill>
                  <a:srgbClr val="000000"/>
                </a:solidFill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</a:rPr>
              <a:t> and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3200" dirty="0">
                <a:solidFill>
                  <a:srgbClr val="000000"/>
                </a:solidFill>
              </a:rPr>
              <a:t> methods when to position the output cursor at the beginning of the next line in the command window.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Newline characters are whitespace characters.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The </a:t>
            </a:r>
            <a:r>
              <a:rPr lang="en-US" altLang="en-US" sz="3200" dirty="0">
                <a:solidFill>
                  <a:srgbClr val="0000FF"/>
                </a:solidFill>
              </a:rPr>
              <a:t>backslash</a:t>
            </a:r>
            <a:r>
              <a:rPr lang="en-US" altLang="en-US" sz="3200" dirty="0">
                <a:solidFill>
                  <a:srgbClr val="000000"/>
                </a:solidFill>
              </a:rPr>
              <a:t> (</a:t>
            </a:r>
            <a:r>
              <a:rPr lang="en-US" alt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3200" dirty="0">
                <a:solidFill>
                  <a:srgbClr val="000000"/>
                </a:solidFill>
              </a:rPr>
              <a:t>) is called an </a:t>
            </a:r>
            <a:r>
              <a:rPr lang="en-US" altLang="en-US" sz="3200" dirty="0">
                <a:solidFill>
                  <a:srgbClr val="0000FF"/>
                </a:solidFill>
              </a:rPr>
              <a:t>escape character</a:t>
            </a:r>
            <a:r>
              <a:rPr lang="en-US" altLang="en-US" sz="32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Indicates a “special character”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Backslash is combined with the next character to form an </a:t>
            </a:r>
            <a:r>
              <a:rPr lang="en-US" altLang="en-US" sz="3200" dirty="0">
                <a:solidFill>
                  <a:srgbClr val="0000FF"/>
                </a:solidFill>
              </a:rPr>
              <a:t>escape sequence</a:t>
            </a:r>
            <a:r>
              <a:rPr lang="en-US" altLang="en-US" sz="3200" dirty="0">
                <a:solidFill>
                  <a:srgbClr val="000000"/>
                </a:solidFill>
              </a:rPr>
              <a:t>—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3200" dirty="0">
                <a:solidFill>
                  <a:srgbClr val="000000"/>
                </a:solidFill>
              </a:rPr>
              <a:t> represents the newline character.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5CA7D-64AE-4193-AA7B-C2E4547C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37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5">
            <a:extLst>
              <a:ext uri="{FF2B5EF4-FFF2-40B4-BE49-F238E27FC236}">
                <a16:creationId xmlns:a16="http://schemas.microsoft.com/office/drawing/2014/main" id="{CF9B9DC5-CE71-404A-B733-9B1814536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8"/>
            <a:ext cx="12192000" cy="6342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DC55D-37CB-454D-9463-DC1C2FA7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3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6">
            <a:extLst>
              <a:ext uri="{FF2B5EF4-FFF2-40B4-BE49-F238E27FC236}">
                <a16:creationId xmlns:a16="http://schemas.microsoft.com/office/drawing/2014/main" id="{BEEBEC59-7098-45F2-B6FA-43C5E09D73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21D4C-CA30-4B83-96B9-3066B95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9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B642-2406-478C-B48D-1A627D12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Displaying Text with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 </a:t>
            </a:r>
          </a:p>
        </p:txBody>
      </p:sp>
      <p:sp>
        <p:nvSpPr>
          <p:cNvPr id="49155" name="Text Placeholder 2">
            <a:extLst>
              <a:ext uri="{FF2B5EF4-FFF2-40B4-BE49-F238E27FC236}">
                <a16:creationId xmlns:a16="http://schemas.microsoft.com/office/drawing/2014/main" id="{9D20C560-B76D-4A5D-909A-DA915E17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673" y="1371604"/>
            <a:ext cx="9219127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System.out.printf</a:t>
            </a:r>
            <a:r>
              <a:rPr lang="en-US" altLang="en-US" sz="2800" dirty="0">
                <a:solidFill>
                  <a:srgbClr val="000000"/>
                </a:solidFill>
              </a:rPr>
              <a:t> method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altLang="en-US" sz="2800" dirty="0">
                <a:solidFill>
                  <a:srgbClr val="000000"/>
                </a:solidFill>
              </a:rPr>
              <a:t> means “formatted”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displays </a:t>
            </a:r>
            <a:r>
              <a:rPr lang="en-US" altLang="en-US" sz="2800" i="1" dirty="0">
                <a:solidFill>
                  <a:srgbClr val="000000"/>
                </a:solidFill>
              </a:rPr>
              <a:t>formatted</a:t>
            </a:r>
            <a:r>
              <a:rPr lang="en-US" altLang="en-US" sz="2800" dirty="0">
                <a:solidFill>
                  <a:srgbClr val="000000"/>
                </a:solidFill>
              </a:rPr>
              <a:t>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Multiple method arguments are placed in a </a:t>
            </a:r>
            <a:r>
              <a:rPr lang="en-US" altLang="en-US" sz="2800" dirty="0">
                <a:solidFill>
                  <a:srgbClr val="0000FF"/>
                </a:solidFill>
              </a:rPr>
              <a:t>comma-separated list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Method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2800" dirty="0" err="1">
                <a:solidFill>
                  <a:srgbClr val="000000"/>
                </a:solidFill>
              </a:rPr>
              <a:t>’s</a:t>
            </a:r>
            <a:r>
              <a:rPr lang="en-US" altLang="en-US" sz="2800" dirty="0">
                <a:solidFill>
                  <a:srgbClr val="000000"/>
                </a:solidFill>
              </a:rPr>
              <a:t> first argument is a </a:t>
            </a:r>
            <a:r>
              <a:rPr lang="en-US" altLang="en-US" sz="2800" dirty="0">
                <a:solidFill>
                  <a:srgbClr val="0000FF"/>
                </a:solidFill>
              </a:rPr>
              <a:t>format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May consist of </a:t>
            </a:r>
            <a:r>
              <a:rPr lang="en-US" altLang="en-US" sz="2800" dirty="0">
                <a:solidFill>
                  <a:srgbClr val="0000FF"/>
                </a:solidFill>
              </a:rPr>
              <a:t>fixed text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FF"/>
                </a:solidFill>
              </a:rPr>
              <a:t>format specifiers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Fixed text is output as it would be by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</a:rPr>
              <a:t> or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Each format specifier is a placeholder for a value and specifies the type of data to output.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Format specifiers begin with a percent sign 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2800" dirty="0">
                <a:solidFill>
                  <a:srgbClr val="000000"/>
                </a:solidFill>
              </a:rPr>
              <a:t>) and are followed by a character that represents the data type.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Format specifier 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%s</a:t>
            </a:r>
            <a:r>
              <a:rPr lang="en-US" altLang="en-US" sz="2800" dirty="0">
                <a:solidFill>
                  <a:srgbClr val="000000"/>
                </a:solidFill>
              </a:rPr>
              <a:t> is a placeholder for a string.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DE9FA-58A5-42BB-92C8-7189F0A4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28010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8">
            <a:extLst>
              <a:ext uri="{FF2B5EF4-FFF2-40B4-BE49-F238E27FC236}">
                <a16:creationId xmlns:a16="http://schemas.microsoft.com/office/drawing/2014/main" id="{CDA09687-9282-4F91-B4AB-867E554ED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DAB31-C98E-4005-B3C9-F754316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4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9">
            <a:extLst>
              <a:ext uri="{FF2B5EF4-FFF2-40B4-BE49-F238E27FC236}">
                <a16:creationId xmlns:a16="http://schemas.microsoft.com/office/drawing/2014/main" id="{B78D4FBB-6A9E-43F3-9BC5-CCFD61FD17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028"/>
            <a:ext cx="12192000" cy="2900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54914-CCFC-4EAB-BCB9-8090F68C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4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279F-89D1-4C3C-995B-5C8B4C03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id="{B65B68D3-FF8A-47F8-BDCD-AC748B5D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idineShadow" pitchFamily="18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helps the compiler locate a class that is used in this program.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Rich set of predefined classes that you can reuse rather than “reinventing the wheel.”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Classes are grouped into </a:t>
            </a:r>
            <a:r>
              <a:rPr lang="en-US" altLang="en-US" i="1" dirty="0">
                <a:solidFill>
                  <a:srgbClr val="0000FF"/>
                </a:solidFill>
              </a:rPr>
              <a:t>packages</a:t>
            </a:r>
            <a:r>
              <a:rPr lang="en-US" altLang="en-US" i="1" dirty="0">
                <a:solidFill>
                  <a:srgbClr val="000000"/>
                </a:solidFill>
              </a:rPr>
              <a:t>—named groups of related classes</a:t>
            </a:r>
            <a:r>
              <a:rPr lang="en-US" altLang="en-US" dirty="0">
                <a:solidFill>
                  <a:srgbClr val="000000"/>
                </a:solidFill>
              </a:rPr>
              <a:t>—and are collectively referred to as the </a:t>
            </a:r>
            <a:r>
              <a:rPr lang="en-US" altLang="en-US" dirty="0">
                <a:solidFill>
                  <a:srgbClr val="0000FF"/>
                </a:solidFill>
              </a:rPr>
              <a:t>Java class library</a:t>
            </a:r>
            <a:r>
              <a:rPr lang="en-US" altLang="en-US" dirty="0">
                <a:solidFill>
                  <a:srgbClr val="000000"/>
                </a:solidFill>
              </a:rPr>
              <a:t>, or the </a:t>
            </a:r>
            <a:r>
              <a:rPr lang="en-US" altLang="en-US" dirty="0">
                <a:solidFill>
                  <a:srgbClr val="0000FF"/>
                </a:solidFill>
              </a:rPr>
              <a:t>Java Application Programming Interface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0000FF"/>
                </a:solidFill>
              </a:rPr>
              <a:t>Java API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You use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declarations to identify the predefined classes used in a Java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B3865-AED4-43D6-9251-DDE2B77D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040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0">
            <a:extLst>
              <a:ext uri="{FF2B5EF4-FFF2-40B4-BE49-F238E27FC236}">
                <a16:creationId xmlns:a16="http://schemas.microsoft.com/office/drawing/2014/main" id="{A454D4BB-09CD-40DD-A5E3-E4DDDDBD87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6866"/>
            <a:ext cx="12192000" cy="37226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B36FD-052A-41F2-96A9-89FF0194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1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1">
            <a:extLst>
              <a:ext uri="{FF2B5EF4-FFF2-40B4-BE49-F238E27FC236}">
                <a16:creationId xmlns:a16="http://schemas.microsoft.com/office/drawing/2014/main" id="{A6F20481-787C-496D-A823-42650F46DA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865"/>
            <a:ext cx="12192000" cy="4994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2BA7C-1C94-4F55-A9B3-6BDCC2E0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D81E-B410-4A66-B15F-F4D3FEF0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0419" name="Text Placeholder 2">
            <a:extLst>
              <a:ext uri="{FF2B5EF4-FFF2-40B4-BE49-F238E27FC236}">
                <a16:creationId xmlns:a16="http://schemas.microsoft.com/office/drawing/2014/main" id="{57D8E26E-A6CD-4057-9C24-78D43CBB0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00FF"/>
                </a:solidFill>
              </a:rPr>
              <a:t>Variable declaration statement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Scanner input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Specifies the name 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</a:rPr>
              <a:t>) and type 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800" dirty="0">
                <a:solidFill>
                  <a:srgbClr val="000000"/>
                </a:solidFill>
              </a:rPr>
              <a:t>) of a variable that is used in this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Variable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A location in the computer’s memory where a value can be stored for use later in a program.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000000"/>
                </a:solidFill>
              </a:rPr>
              <a:t>Must</a:t>
            </a:r>
            <a:r>
              <a:rPr lang="en-US" altLang="en-US" sz="2800" dirty="0">
                <a:solidFill>
                  <a:srgbClr val="000000"/>
                </a:solidFill>
              </a:rPr>
              <a:t> be declared with a </a:t>
            </a:r>
            <a:r>
              <a:rPr lang="en-US" altLang="en-US" sz="2800" dirty="0">
                <a:solidFill>
                  <a:srgbClr val="0000FF"/>
                </a:solidFill>
              </a:rPr>
              <a:t>name</a:t>
            </a:r>
            <a:r>
              <a:rPr lang="en-US" altLang="en-US" sz="2800" dirty="0">
                <a:solidFill>
                  <a:srgbClr val="000000"/>
                </a:solidFill>
              </a:rPr>
              <a:t> and a </a:t>
            </a:r>
            <a:r>
              <a:rPr lang="en-US" altLang="en-US" sz="2800" dirty="0">
                <a:solidFill>
                  <a:srgbClr val="0000FF"/>
                </a:solidFill>
              </a:rPr>
              <a:t>type</a:t>
            </a:r>
            <a:r>
              <a:rPr lang="en-US" altLang="en-US" sz="2800" dirty="0">
                <a:solidFill>
                  <a:srgbClr val="000000"/>
                </a:solidFill>
              </a:rPr>
              <a:t> before they can be used.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65E9B-F8F3-415E-BE4A-CABC3526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123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8">
            <a:extLst>
              <a:ext uri="{FF2B5EF4-FFF2-40B4-BE49-F238E27FC236}">
                <a16:creationId xmlns:a16="http://schemas.microsoft.com/office/drawing/2014/main" id="{D97A91C6-1859-47A6-9DC0-B694EC7ECC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6"/>
            <a:ext cx="12192000" cy="531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3336A-064B-4980-99C7-03383188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2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2">
            <a:extLst>
              <a:ext uri="{FF2B5EF4-FFF2-40B4-BE49-F238E27FC236}">
                <a16:creationId xmlns:a16="http://schemas.microsoft.com/office/drawing/2014/main" id="{5FBC6D65-0736-48E2-8D63-592A69ADA2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075"/>
            <a:ext cx="12192000" cy="43878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213F0-86E6-460D-AA7E-138A5F38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96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3">
            <a:extLst>
              <a:ext uri="{FF2B5EF4-FFF2-40B4-BE49-F238E27FC236}">
                <a16:creationId xmlns:a16="http://schemas.microsoft.com/office/drawing/2014/main" id="{BEDB9AEA-427F-4D34-8E14-285B63F130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178"/>
            <a:ext cx="12192000" cy="3294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B600E-3B6D-4173-A050-E471FE1D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7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A045-976C-451B-B053-9FF4BC62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1443" name="Text Placeholder 2">
            <a:extLst>
              <a:ext uri="{FF2B5EF4-FFF2-40B4-BE49-F238E27FC236}">
                <a16:creationId xmlns:a16="http://schemas.microsoft.com/office/drawing/2014/main" id="{EAA703C6-E9ED-40D2-94ED-9BAB9273B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4" indent="0">
              <a:lnSpc>
                <a:spcPct val="90000"/>
              </a:lnSpc>
              <a:buNone/>
            </a:pPr>
            <a:endParaRPr lang="en-US" altLang="en-US" sz="23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300" dirty="0" smtClean="0">
                <a:solidFill>
                  <a:srgbClr val="000000"/>
                </a:solidFill>
              </a:rPr>
              <a:t> </a:t>
            </a:r>
            <a:endParaRPr lang="en-US" altLang="en-US" sz="23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Enables a program to read data for use in a program.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Data can come from many sources, such as the user at the keyboard or a file on disk.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Before using 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000" dirty="0">
                <a:solidFill>
                  <a:srgbClr val="000000"/>
                </a:solidFill>
              </a:rPr>
              <a:t>, you must create it and specify the source of the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equals sign (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300" dirty="0">
                <a:solidFill>
                  <a:srgbClr val="000000"/>
                </a:solidFill>
              </a:rPr>
              <a:t>) in a declaration indicates that the variable should be </a:t>
            </a:r>
            <a:r>
              <a:rPr lang="en-US" altLang="en-US" sz="2300" dirty="0">
                <a:solidFill>
                  <a:srgbClr val="0000FF"/>
                </a:solidFill>
              </a:rPr>
              <a:t>initialized</a:t>
            </a:r>
            <a:r>
              <a:rPr lang="en-US" altLang="en-US" sz="2300" dirty="0">
                <a:solidFill>
                  <a:srgbClr val="000000"/>
                </a:solidFill>
              </a:rPr>
              <a:t> (i.e., prepared for use in the program) with the result of the expression to the right of the equals sign.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300" dirty="0">
                <a:solidFill>
                  <a:srgbClr val="000000"/>
                </a:solidFill>
              </a:rPr>
              <a:t> keyword creates an object.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FF"/>
                </a:solidFill>
              </a:rPr>
              <a:t>Standard input object</a:t>
            </a:r>
            <a:r>
              <a:rPr lang="en-US" altLang="en-US" sz="2300" dirty="0">
                <a:solidFill>
                  <a:srgbClr val="000000"/>
                </a:solidFill>
              </a:rPr>
              <a:t>,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System.in</a:t>
            </a:r>
            <a:r>
              <a:rPr lang="en-US" altLang="en-US" sz="2300" dirty="0">
                <a:solidFill>
                  <a:srgbClr val="000000"/>
                </a:solidFill>
              </a:rPr>
              <a:t>, enables applications to read bytes of data typed by the user.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sz="2300" dirty="0">
                <a:solidFill>
                  <a:srgbClr val="000000"/>
                </a:solidFill>
              </a:rPr>
              <a:t> object translates these bytes into types that can be used in a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099F9-F6CB-4092-967C-0BA2AD4E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6473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54D2-B023-43E8-99A1-D8E96A61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Prompting the User for Input</a:t>
            </a: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48CF275E-9CD8-461A-97F0-DC66A90E2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Part of package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is not imported with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dirty="0">
                <a:solidFill>
                  <a:srgbClr val="000000"/>
                </a:solidFill>
              </a:rPr>
              <a:t> declaration at the beginning of the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8F6DE-A2B3-448B-855C-34A41B81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  <p:pic>
        <p:nvPicPr>
          <p:cNvPr id="5" name="Picture 4" descr="jhtp_02_IntroToApplications_Page_34">
            <a:extLst>
              <a:ext uri="{FF2B5EF4-FFF2-40B4-BE49-F238E27FC236}">
                <a16:creationId xmlns:a16="http://schemas.microsoft.com/office/drawing/2014/main" id="{EC5E3997-1C11-47AD-913B-F41579B35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0847"/>
            <a:ext cx="12192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91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F746-04A1-4651-B03F-BDB8B033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68611" name="Text Placeholder 2">
            <a:extLst>
              <a:ext uri="{FF2B5EF4-FFF2-40B4-BE49-F238E27FC236}">
                <a16:creationId xmlns:a16="http://schemas.microsoft.com/office/drawing/2014/main" id="{EC831A82-298F-450B-8A23-F53E0983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1137"/>
            <a:ext cx="10922964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en-US" dirty="0">
                <a:solidFill>
                  <a:srgbClr val="000000"/>
                </a:solidFill>
              </a:rPr>
              <a:t>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Obtains an integer from the user at the keyboard.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Program </a:t>
            </a:r>
            <a:r>
              <a:rPr lang="en-US" altLang="en-US" i="1" dirty="0">
                <a:solidFill>
                  <a:srgbClr val="000000"/>
                </a:solidFill>
              </a:rPr>
              <a:t>waits</a:t>
            </a:r>
            <a:r>
              <a:rPr lang="en-US" altLang="en-US" dirty="0">
                <a:solidFill>
                  <a:srgbClr val="000000"/>
                </a:solidFill>
              </a:rPr>
              <a:t> for the user to type the number and press the </a:t>
            </a:r>
            <a:r>
              <a:rPr lang="en-US" altLang="en-US" i="1" dirty="0">
                <a:solidFill>
                  <a:srgbClr val="000000"/>
                </a:solidFill>
              </a:rPr>
              <a:t>Enter</a:t>
            </a:r>
            <a:r>
              <a:rPr lang="en-US" altLang="en-US" dirty="0">
                <a:solidFill>
                  <a:srgbClr val="000000"/>
                </a:solidFill>
              </a:rPr>
              <a:t> key to submit the number to the program.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result of the call to method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nextInt</a:t>
            </a:r>
            <a:r>
              <a:rPr lang="en-US" altLang="en-US" dirty="0">
                <a:solidFill>
                  <a:srgbClr val="000000"/>
                </a:solidFill>
              </a:rPr>
              <a:t> is placed in variable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400" dirty="0"/>
              <a:t>The = indicates that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/>
              <a:t> variable </a:t>
            </a:r>
            <a:r>
              <a:rPr lang="en-US" sz="2400" dirty="0">
                <a:latin typeface="Consolas" panose="020B0609020204030204" pitchFamily="49" charset="0"/>
              </a:rPr>
              <a:t>number1</a:t>
            </a:r>
            <a:r>
              <a:rPr lang="en-US" sz="2400" dirty="0"/>
              <a:t> should be initialized in its declaration with the result of </a:t>
            </a:r>
            <a:r>
              <a:rPr lang="en-US" sz="2400" dirty="0" err="1">
                <a:latin typeface="Consolas" panose="020B0609020204030204" pitchFamily="49" charset="0"/>
              </a:rPr>
              <a:t>input.nextInt</a:t>
            </a:r>
            <a:r>
              <a:rPr lang="en-US" sz="24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Integer formatted output</a:t>
            </a:r>
          </a:p>
          <a:p>
            <a:pPr lvl="2">
              <a:buNone/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"Sum is %</a:t>
            </a:r>
            <a:r>
              <a:rPr lang="en-US" altLang="en-US" dirty="0" err="1">
                <a:solidFill>
                  <a:srgbClr val="128AFF"/>
                </a:solidFill>
                <a:latin typeface="Consolas" panose="020B0609020204030204" pitchFamily="49" charset="0"/>
              </a:rPr>
              <a:t>d%n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sum); </a:t>
            </a:r>
            <a:endParaRPr lang="en-US" altLang="en-US" dirty="0">
              <a:solidFill>
                <a:srgbClr val="00BF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Format specifier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%d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i="1" dirty="0">
                <a:solidFill>
                  <a:srgbClr val="000000"/>
                </a:solidFill>
              </a:rPr>
              <a:t>placeholder</a:t>
            </a:r>
            <a:r>
              <a:rPr lang="en-US" altLang="en-US" dirty="0">
                <a:solidFill>
                  <a:srgbClr val="000000"/>
                </a:solidFill>
              </a:rPr>
              <a:t> for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value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The letter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en-US" dirty="0">
                <a:solidFill>
                  <a:srgbClr val="000000"/>
                </a:solidFill>
              </a:rPr>
              <a:t> stands for “decimal integer.” </a:t>
            </a:r>
          </a:p>
          <a:p>
            <a:pPr lvl="1"/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0321-F774-4689-8328-3E5DE53D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1852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3">
            <a:extLst>
              <a:ext uri="{FF2B5EF4-FFF2-40B4-BE49-F238E27FC236}">
                <a16:creationId xmlns:a16="http://schemas.microsoft.com/office/drawing/2014/main" id="{938EBDA5-A7C1-4D6E-8177-D209C018B7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0" y="0"/>
            <a:ext cx="117173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51BC-E30B-4947-AA4D-F74473CF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1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4">
            <a:extLst>
              <a:ext uri="{FF2B5EF4-FFF2-40B4-BE49-F238E27FC236}">
                <a16:creationId xmlns:a16="http://schemas.microsoft.com/office/drawing/2014/main" id="{67825EEF-C5E2-429E-AB41-FDB587DFF0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7"/>
            <a:ext cx="12192000" cy="6556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C1DC0-FE44-4AFC-A6C9-C5C9E1A7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47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5">
            <a:extLst>
              <a:ext uri="{FF2B5EF4-FFF2-40B4-BE49-F238E27FC236}">
                <a16:creationId xmlns:a16="http://schemas.microsoft.com/office/drawing/2014/main" id="{0CD9F359-EEF2-432F-835E-2683B82D9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3"/>
            <a:ext cx="12192000" cy="510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ED88E-6E07-492D-A257-B6B8EE18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6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6">
            <a:extLst>
              <a:ext uri="{FF2B5EF4-FFF2-40B4-BE49-F238E27FC236}">
                <a16:creationId xmlns:a16="http://schemas.microsoft.com/office/drawing/2014/main" id="{EC214AD4-7F99-403F-B261-C6334A1B6D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0" y="0"/>
            <a:ext cx="10194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A5767-992E-4022-98D4-AAE54FD5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A7FB-FBDE-40F2-906C-55E5ABCC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846764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408E4A4C-AE15-44E8-9FE4-D3BC2F91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76404"/>
            <a:ext cx="10846764" cy="4525963"/>
          </a:xfrm>
        </p:spPr>
        <p:txBody>
          <a:bodyPr/>
          <a:lstStyle/>
          <a:p>
            <a:pPr marL="109535" indent="0"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Commenting Your Programs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Comments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	// Fig. 2.1: Welcome1.java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2100" dirty="0">
                <a:solidFill>
                  <a:srgbClr val="000000"/>
                </a:solidFill>
              </a:rPr>
              <a:t> indicates that the line is a </a:t>
            </a:r>
            <a:r>
              <a:rPr lang="en-US" altLang="en-US" sz="2100" dirty="0">
                <a:solidFill>
                  <a:srgbClr val="0000FF"/>
                </a:solidFill>
              </a:rPr>
              <a:t>comment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Used to </a:t>
            </a:r>
            <a:r>
              <a:rPr lang="en-US" altLang="en-US" sz="2100" dirty="0">
                <a:solidFill>
                  <a:srgbClr val="0000FF"/>
                </a:solidFill>
              </a:rPr>
              <a:t>document programs</a:t>
            </a:r>
            <a:r>
              <a:rPr lang="en-US" altLang="en-US" sz="2100" dirty="0">
                <a:solidFill>
                  <a:srgbClr val="000000"/>
                </a:solidFill>
              </a:rPr>
              <a:t> and improve their readability.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Compiler ignores comments.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A comment that begins with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2100" dirty="0">
                <a:solidFill>
                  <a:srgbClr val="000000"/>
                </a:solidFill>
              </a:rPr>
              <a:t> is an </a:t>
            </a:r>
            <a:r>
              <a:rPr lang="en-US" altLang="en-US" sz="2100" dirty="0">
                <a:solidFill>
                  <a:srgbClr val="0000FF"/>
                </a:solidFill>
              </a:rPr>
              <a:t>end-of-line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FF"/>
                </a:solidFill>
              </a:rPr>
              <a:t>comment</a:t>
            </a:r>
            <a:r>
              <a:rPr lang="en-US" altLang="en-US" sz="2100" dirty="0">
                <a:solidFill>
                  <a:srgbClr val="000000"/>
                </a:solidFill>
              </a:rPr>
              <a:t>—it terminates at the end of the line on which it appears.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FF"/>
                </a:solidFill>
              </a:rPr>
              <a:t>Traditional comment</a:t>
            </a:r>
            <a:r>
              <a:rPr lang="en-US" altLang="en-US" sz="2500" dirty="0">
                <a:solidFill>
                  <a:srgbClr val="000000"/>
                </a:solidFill>
              </a:rPr>
              <a:t>, can be spread over several lines as in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	/* This is a traditional comment. It</a:t>
            </a:r>
            <a:b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BF00"/>
                </a:solidFill>
                <a:latin typeface="Consolas" panose="020B0609020204030204" pitchFamily="49" charset="0"/>
              </a:rPr>
              <a:t>   can be split over multiple lines */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This type of comment begins with </a:t>
            </a:r>
            <a:r>
              <a:rPr lang="en-US" altLang="en-US" sz="2100" dirty="0">
                <a:solidFill>
                  <a:srgbClr val="0000FF"/>
                </a:solidFill>
              </a:rPr>
              <a:t>/*</a:t>
            </a:r>
            <a:r>
              <a:rPr lang="en-US" altLang="en-US" sz="2100" dirty="0">
                <a:solidFill>
                  <a:srgbClr val="000000"/>
                </a:solidFill>
              </a:rPr>
              <a:t> and ends with </a:t>
            </a:r>
            <a:r>
              <a:rPr lang="en-US" altLang="en-US" sz="2100" dirty="0">
                <a:solidFill>
                  <a:srgbClr val="0000FF"/>
                </a:solidFill>
              </a:rPr>
              <a:t>*/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</a:rPr>
              <a:t>All text between the delimiters is ignored by the compiler.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F0872-EFBA-465F-9A12-8DCCD08F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769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3EC9-27A1-4D26-8A37-FD753731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Our First Program in Java: Printing a Line of Text (Cont.)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C2AB6262-203D-4F6D-AD2F-B7D26ADC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00FF"/>
                </a:solidFill>
              </a:rPr>
              <a:t>Javadoc comments</a:t>
            </a:r>
            <a:r>
              <a:rPr lang="en-US" altLang="en-US" sz="3200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Delimited by 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/**</a:t>
            </a:r>
            <a:r>
              <a:rPr lang="en-US" altLang="en-US" sz="2800" dirty="0">
                <a:solidFill>
                  <a:srgbClr val="000000"/>
                </a:solidFill>
              </a:rPr>
              <a:t> and 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*/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All text between the Javadoc comment delimiters is ignored by the compiler.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Enable you to embed program documentation directly in your programs. </a:t>
            </a:r>
          </a:p>
          <a:p>
            <a:pPr lvl="1" eaLnBrk="1" hangingPunct="1"/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javadoc</a:t>
            </a:r>
            <a:r>
              <a:rPr lang="en-US" altLang="en-US" sz="2800" dirty="0">
                <a:solidFill>
                  <a:srgbClr val="0000FF"/>
                </a:solidFill>
              </a:rPr>
              <a:t> utility program</a:t>
            </a:r>
            <a:r>
              <a:rPr lang="en-US" altLang="en-US" sz="2800" dirty="0">
                <a:solidFill>
                  <a:srgbClr val="000000"/>
                </a:solidFill>
              </a:rPr>
              <a:t> (online Appendix G) reads Javadoc comments and uses them to prepare program documentation in HTML5 format.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8EC55-EED7-4076-B4EC-39BBF799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021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7B87-F977-496B-8C52-667AAFDF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67293362-2A2C-4F5F-A1B2-AA3D8BDF7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sz="3200" b="1" i="1" dirty="0">
                <a:solidFill>
                  <a:srgbClr val="000000"/>
                </a:solidFill>
              </a:rPr>
              <a:t>Declaring a class</a:t>
            </a:r>
          </a:p>
          <a:p>
            <a:pPr eaLnBrk="1" hangingPunct="1">
              <a:defRPr/>
            </a:pPr>
            <a:r>
              <a:rPr lang="en-US" altLang="en-US" sz="3200" dirty="0">
                <a:solidFill>
                  <a:srgbClr val="0000FF"/>
                </a:solidFill>
              </a:rPr>
              <a:t>Class declaration</a:t>
            </a:r>
          </a:p>
          <a:p>
            <a:pPr lvl="2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	public class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Welcome1 </a:t>
            </a:r>
          </a:p>
          <a:p>
            <a:pPr lvl="1" eaLnBrk="1" hangingPunct="1"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Every Java program consists of at least one class that you define. </a:t>
            </a:r>
          </a:p>
          <a:p>
            <a:pPr lvl="1" eaLnBrk="1" hangingPunct="1">
              <a:defRPr/>
            </a:pP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keyword</a:t>
            </a:r>
            <a:r>
              <a:rPr lang="en-US" altLang="en-US" sz="2800" dirty="0">
                <a:solidFill>
                  <a:srgbClr val="000000"/>
                </a:solidFill>
              </a:rPr>
              <a:t> introduces a class declaration and is immediately followed by the </a:t>
            </a:r>
            <a:r>
              <a:rPr lang="en-US" altLang="en-US" sz="2800" dirty="0">
                <a:solidFill>
                  <a:srgbClr val="0000FF"/>
                </a:solidFill>
              </a:rPr>
              <a:t>class name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altLang="en-US" sz="2800" dirty="0">
                <a:solidFill>
                  <a:srgbClr val="0000FF"/>
                </a:solidFill>
              </a:rPr>
              <a:t>Keywords</a:t>
            </a:r>
            <a:r>
              <a:rPr lang="en-US" altLang="en-US" sz="2800" dirty="0">
                <a:solidFill>
                  <a:srgbClr val="000000"/>
                </a:solidFill>
              </a:rPr>
              <a:t> (Appendix C) are reserved for use by Java and are always spelled with all lowercase letters.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318F3-E07A-4519-B89D-03730A8C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75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0416-3BDD-403D-95AD-5FC96F2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F4CE5CE1-7DAC-4A17-955E-BC35F4928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9349"/>
            <a:ext cx="10972800" cy="4525962"/>
          </a:xfrm>
        </p:spPr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Filename for a </a:t>
            </a:r>
            <a:r>
              <a:rPr lang="en-US" alt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b="1" i="1" dirty="0">
                <a:solidFill>
                  <a:srgbClr val="000000"/>
                </a:solidFill>
              </a:rPr>
              <a:t> Class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class must be placed in a file that has a filename of the form </a:t>
            </a:r>
            <a:r>
              <a:rPr lang="en-US" altLang="en-US" i="1" dirty="0">
                <a:solidFill>
                  <a:srgbClr val="000000"/>
                </a:solidFill>
              </a:rPr>
              <a:t>ClassName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dirty="0">
                <a:solidFill>
                  <a:srgbClr val="000000"/>
                </a:solidFill>
              </a:rPr>
              <a:t>, so class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</a:t>
            </a:r>
            <a:r>
              <a:rPr lang="en-US" altLang="en-US" dirty="0">
                <a:solidFill>
                  <a:srgbClr val="000000"/>
                </a:solidFill>
              </a:rPr>
              <a:t> is stored in the file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Welcome1.java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6875E-079B-41FA-847A-9183993F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742682" y="3833388"/>
            <a:ext cx="1059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5" indent="0"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</a:rPr>
              <a:t>Class Body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</a:t>
            </a:r>
            <a:r>
              <a:rPr lang="en-US" altLang="en-US" sz="2400" dirty="0">
                <a:solidFill>
                  <a:srgbClr val="0000FF"/>
                </a:solidFill>
              </a:rPr>
              <a:t>left brace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dirty="0">
                <a:solidFill>
                  <a:srgbClr val="000000"/>
                </a:solidFill>
              </a:rPr>
              <a:t>, begins the </a:t>
            </a:r>
            <a:r>
              <a:rPr lang="en-US" altLang="en-US" sz="2400" dirty="0">
                <a:solidFill>
                  <a:srgbClr val="0000FF"/>
                </a:solidFill>
              </a:rPr>
              <a:t>body</a:t>
            </a:r>
            <a:r>
              <a:rPr lang="en-US" altLang="en-US" sz="2400" dirty="0">
                <a:solidFill>
                  <a:srgbClr val="000000"/>
                </a:solidFill>
              </a:rPr>
              <a:t> of every class declaration. 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corresponding </a:t>
            </a:r>
            <a:r>
              <a:rPr lang="en-US" altLang="en-US" sz="2400" dirty="0">
                <a:solidFill>
                  <a:srgbClr val="0000FF"/>
                </a:solidFill>
              </a:rPr>
              <a:t>right brace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400" dirty="0">
                <a:solidFill>
                  <a:srgbClr val="000000"/>
                </a:solidFill>
              </a:rPr>
              <a:t>, must end each class declaration. </a:t>
            </a:r>
          </a:p>
        </p:txBody>
      </p:sp>
    </p:spTree>
    <p:extLst>
      <p:ext uri="{BB962C8B-B14F-4D97-AF65-F5344CB8AC3E}">
        <p14:creationId xmlns:p14="http://schemas.microsoft.com/office/powerpoint/2010/main" val="197718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12">
            <a:extLst>
              <a:ext uri="{FF2B5EF4-FFF2-40B4-BE49-F238E27FC236}">
                <a16:creationId xmlns:a16="http://schemas.microsoft.com/office/drawing/2014/main" id="{4C8BA1D6-CF18-4B02-964D-A80699540E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651"/>
            <a:ext cx="12192000" cy="3822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3C29A-521F-45B5-BACF-FCC2610A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BEDF-75DE-438B-80AA-8EC82A8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95BFC536-C47B-4B03-9EA7-7A1D8B7CC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Class Names and Identifiers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By convention, begin with a capital letter and capitalize the first letter of each word they include (e.g.,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SampleClassName</a:t>
            </a:r>
            <a:r>
              <a:rPr lang="en-US" altLang="en-US" sz="2500" dirty="0">
                <a:solidFill>
                  <a:srgbClr val="000000"/>
                </a:solidFill>
              </a:rPr>
              <a:t>).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class name is an </a:t>
            </a:r>
            <a:r>
              <a:rPr lang="en-US" altLang="en-US" sz="2500" dirty="0">
                <a:solidFill>
                  <a:srgbClr val="0000FF"/>
                </a:solidFill>
              </a:rPr>
              <a:t>identifier</a:t>
            </a:r>
            <a:r>
              <a:rPr lang="en-US" altLang="en-US" sz="2500" dirty="0">
                <a:solidFill>
                  <a:srgbClr val="000000"/>
                </a:solidFill>
              </a:rPr>
              <a:t>—a series of characters consisting of letters, digits, underscores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2500" dirty="0">
                <a:solidFill>
                  <a:srgbClr val="000000"/>
                </a:solidFill>
              </a:rPr>
              <a:t>) and dollar signs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en-US" sz="2500" dirty="0">
                <a:solidFill>
                  <a:srgbClr val="000000"/>
                </a:solidFill>
              </a:rPr>
              <a:t>) that does not begin with a digit and does not contain spaces.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Java is </a:t>
            </a:r>
            <a:r>
              <a:rPr lang="en-US" altLang="en-US" sz="2500" dirty="0">
                <a:solidFill>
                  <a:srgbClr val="0000FF"/>
                </a:solidFill>
              </a:rPr>
              <a:t>case sensitive</a:t>
            </a:r>
            <a:r>
              <a:rPr lang="en-US" altLang="en-US" sz="2500" dirty="0">
                <a:solidFill>
                  <a:srgbClr val="000000"/>
                </a:solidFill>
              </a:rPr>
              <a:t>—uppercase and lowercase letters are distinct—so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are different (but both valid) identifiers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109534" indent="0">
              <a:buNone/>
            </a:pPr>
            <a:r>
              <a:rPr lang="en-US" b="1" i="1" dirty="0"/>
              <a:t>Underscore (_) in Java 9</a:t>
            </a:r>
          </a:p>
          <a:p>
            <a:r>
              <a:rPr lang="en-US" dirty="0"/>
              <a:t>As of Java 9, you can no longer use an underscore (_) by itself as an identifier. 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55813-428A-490F-BC21-E18CD452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8117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JHTP11_01</Template>
  <TotalTime>316</TotalTime>
  <Words>1328</Words>
  <Application>Microsoft Office PowerPoint</Application>
  <PresentationFormat>Widescreen</PresentationFormat>
  <Paragraphs>178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ConsidineShadow</vt:lpstr>
      <vt:lpstr>Arial</vt:lpstr>
      <vt:lpstr>Calibri</vt:lpstr>
      <vt:lpstr>Cambria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2 Introduction to  Java Applications; Input/Output and Operators</vt:lpstr>
      <vt:lpstr>PowerPoint Presentation</vt:lpstr>
      <vt:lpstr>PowerPoint Presentation</vt:lpstr>
      <vt:lpstr>2.2  Your First Program in Java: Printing a Line of Text (Cont.)</vt:lpstr>
      <vt:lpstr>2.2  Our First Program in Java: Printing a Line of Text (Cont.)</vt:lpstr>
      <vt:lpstr>2.2  Your First Program in Java: Printing a Line of Text (Cont.)</vt:lpstr>
      <vt:lpstr>2.2  Your First Program in Java: Printing a Line of Text (Cont.)</vt:lpstr>
      <vt:lpstr>PowerPoint Presentation</vt:lpstr>
      <vt:lpstr>2.2  Your First Program in Java: Printing a Line of Text (Cont.)</vt:lpstr>
      <vt:lpstr>PowerPoint Presentation</vt:lpstr>
      <vt:lpstr>2.2  Your First Program in Java: Printing a Line of Text (Cont.)</vt:lpstr>
      <vt:lpstr>2.2  Your First Program in Java: Printing a Line of Text (Cont.)</vt:lpstr>
      <vt:lpstr>2.2  Your First Program in Java: Printing a Line of Text (Cont.)</vt:lpstr>
      <vt:lpstr>PowerPoint Presentation</vt:lpstr>
      <vt:lpstr>PowerPoint Presentation</vt:lpstr>
      <vt:lpstr>PowerPoint Presentation</vt:lpstr>
      <vt:lpstr>2.3  Modifying Your First Java Program</vt:lpstr>
      <vt:lpstr>PowerPoint Presentation</vt:lpstr>
      <vt:lpstr>PowerPoint Presentation</vt:lpstr>
      <vt:lpstr>2.3  Modifying Your First Java Program (Cont.)</vt:lpstr>
      <vt:lpstr>PowerPoint Presentation</vt:lpstr>
      <vt:lpstr>PowerPoint Presentation</vt:lpstr>
      <vt:lpstr>2.4  Displaying Text with printf </vt:lpstr>
      <vt:lpstr>PowerPoint Presentation</vt:lpstr>
      <vt:lpstr>PowerPoint Presentation</vt:lpstr>
      <vt:lpstr>2.5  Another Application: Adding Integers (cont.)</vt:lpstr>
      <vt:lpstr>PowerPoint Presentation</vt:lpstr>
      <vt:lpstr>PowerPoint Presentation</vt:lpstr>
      <vt:lpstr>2.5  Another Application: Adding Integers (cont.)</vt:lpstr>
      <vt:lpstr>PowerPoint Presentation</vt:lpstr>
      <vt:lpstr>PowerPoint Presentation</vt:lpstr>
      <vt:lpstr>2.5  Another Application: Adding Integers (cont.)</vt:lpstr>
      <vt:lpstr>2.5.5  Prompting the User for Input</vt:lpstr>
      <vt:lpstr>2.5  Another Application: Adding Integers (cont.)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Sencun Zhu</cp:lastModifiedBy>
  <cp:revision>22</cp:revision>
  <dcterms:created xsi:type="dcterms:W3CDTF">2017-07-06T14:34:26Z</dcterms:created>
  <dcterms:modified xsi:type="dcterms:W3CDTF">2019-01-03T18:14:00Z</dcterms:modified>
</cp:coreProperties>
</file>