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sldIdLst>
    <p:sldId id="300" r:id="rId2"/>
    <p:sldId id="258" r:id="rId3"/>
    <p:sldId id="259" r:id="rId4"/>
    <p:sldId id="265" r:id="rId5"/>
    <p:sldId id="303" r:id="rId6"/>
    <p:sldId id="304" r:id="rId7"/>
    <p:sldId id="305" r:id="rId8"/>
    <p:sldId id="307" r:id="rId9"/>
    <p:sldId id="267" r:id="rId10"/>
    <p:sldId id="309" r:id="rId11"/>
    <p:sldId id="311" r:id="rId12"/>
    <p:sldId id="268" r:id="rId13"/>
    <p:sldId id="269" r:id="rId14"/>
    <p:sldId id="313" r:id="rId15"/>
    <p:sldId id="314" r:id="rId16"/>
    <p:sldId id="316" r:id="rId17"/>
    <p:sldId id="323" r:id="rId18"/>
    <p:sldId id="324" r:id="rId19"/>
    <p:sldId id="273" r:id="rId20"/>
    <p:sldId id="326" r:id="rId21"/>
    <p:sldId id="274" r:id="rId22"/>
    <p:sldId id="329" r:id="rId23"/>
    <p:sldId id="276" r:id="rId24"/>
    <p:sldId id="277" r:id="rId25"/>
    <p:sldId id="331" r:id="rId26"/>
    <p:sldId id="278" r:id="rId27"/>
    <p:sldId id="279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335" r:id="rId36"/>
    <p:sldId id="288" r:id="rId37"/>
    <p:sldId id="327" r:id="rId38"/>
    <p:sldId id="328" r:id="rId39"/>
    <p:sldId id="336" r:id="rId40"/>
    <p:sldId id="337" r:id="rId41"/>
    <p:sldId id="338" r:id="rId42"/>
    <p:sldId id="339" r:id="rId43"/>
    <p:sldId id="340" r:id="rId44"/>
  </p:sldIdLst>
  <p:sldSz cx="12192000" cy="6858000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86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E73E6F3-2E8B-4D67-A7D1-A944E6519913}" type="datetimeFigureOut">
              <a:rPr lang="en-US" smtClean="0"/>
              <a:pPr/>
              <a:t>12/29/2018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C80736C-9235-48B7-B22E-E5CBF85664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831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>
            <a:extLst>
              <a:ext uri="{FF2B5EF4-FFF2-40B4-BE49-F238E27FC236}">
                <a16:creationId xmlns:a16="http://schemas.microsoft.com/office/drawing/2014/main" id="{2A0B7F48-33E1-489F-B45E-54187A4BCB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>
            <a:extLst>
              <a:ext uri="{FF2B5EF4-FFF2-40B4-BE49-F238E27FC236}">
                <a16:creationId xmlns:a16="http://schemas.microsoft.com/office/drawing/2014/main" id="{4AF29372-58A2-4287-A5F6-2B4BB91302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8308" name="Slide Number Placeholder 3">
            <a:extLst>
              <a:ext uri="{FF2B5EF4-FFF2-40B4-BE49-F238E27FC236}">
                <a16:creationId xmlns:a16="http://schemas.microsoft.com/office/drawing/2014/main" id="{65E017C7-56BF-4EEF-9D9B-BC634618AF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ED7B226-5E1D-4ED7-A25A-5FADA4E651A6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806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FE3F7431-6199-408F-939C-AF218C01FE1D}" type="datetime1">
              <a:rPr lang="en-US" smtClean="0"/>
              <a:t>12/29/2018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B77D37A-A4E8-4831-B7D0-F9DC0D1CE9A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0674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0CAB0C-8E53-4262-A826-020955B2C89B}" type="datetime1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D37A-A4E8-4831-B7D0-F9DC0D1CE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AF2AFE-9FF5-4FB7-9704-302D6D141F54}" type="datetime1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D37A-A4E8-4831-B7D0-F9DC0D1CE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06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6" y="6408739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D37A-A4E8-4831-B7D0-F9DC0D1CE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B561C4DA-7562-4A79-849B-9A811A40A3C1}" type="datetime1">
              <a:rPr lang="en-US" smtClean="0"/>
              <a:t>12/29/2018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D37A-A4E8-4831-B7D0-F9DC0D1CE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0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CECFF3FC-0C73-4FBD-A865-73E513B423FA}" type="datetime1">
              <a:rPr lang="en-US" smtClean="0"/>
              <a:t>12/29/2018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D37A-A4E8-4831-B7D0-F9DC0D1CE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07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B1EAC726-C114-4061-82D9-BA1311CD5223}" type="datetime1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D37A-A4E8-4831-B7D0-F9DC0D1CE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58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70C0956E-E7AE-4060-9476-3AFE8CEE2D18}" type="datetime1">
              <a:rPr lang="en-US" smtClean="0"/>
              <a:t>12/29/2018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D37A-A4E8-4831-B7D0-F9DC0D1CE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93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98522A20-3170-443D-BBB5-029521E4770B}" type="datetime1">
              <a:rPr lang="en-US" smtClean="0"/>
              <a:t>12/29/2018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D37A-A4E8-4831-B7D0-F9DC0D1CE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6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D4AD4C-62A4-4F01-8602-526C25D2B54B}" type="datetime1">
              <a:rPr lang="en-US" smtClean="0"/>
              <a:t>12/29/2018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D37A-A4E8-4831-B7D0-F9DC0D1CE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5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807028E5-73AB-4E49-9A8E-B1C59797F73B}" type="datetime1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D37A-A4E8-4831-B7D0-F9DC0D1CE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70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89917D09-CD91-4B49-92E6-C71B4FFA37CC}" type="datetime1">
              <a:rPr lang="en-US" smtClean="0"/>
              <a:t>12/29/2018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D37A-A4E8-4831-B7D0-F9DC0D1CE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49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fld id="{08D74CDD-0959-4B4D-9273-B921C01AD1F6}" type="datetime1">
              <a:rPr lang="en-US" smtClean="0"/>
              <a:t>12/29/2018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9600" y="6408739"/>
            <a:ext cx="8365067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fld id="{EB77D37A-A4E8-4831-B7D0-F9DC0D1CE9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3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D61B-1BA5-464F-A4D9-E5CF2ABDD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Chapter 3</a:t>
            </a:r>
            <a:b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to Classes, Objects,</a:t>
            </a:r>
            <a:b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Methods and Strings</a:t>
            </a:r>
          </a:p>
        </p:txBody>
      </p:sp>
      <p:sp>
        <p:nvSpPr>
          <p:cNvPr id="10243" name="Subtitle 3">
            <a:extLst>
              <a:ext uri="{FF2B5EF4-FFF2-40B4-BE49-F238E27FC236}">
                <a16:creationId xmlns:a16="http://schemas.microsoft.com/office/drawing/2014/main" id="{89DBE33C-457F-4272-806E-8C50E8D9D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3611563"/>
            <a:ext cx="7772400" cy="1200150"/>
          </a:xfrm>
        </p:spPr>
        <p:txBody>
          <a:bodyPr/>
          <a:lstStyle/>
          <a:p>
            <a:pPr algn="ctr"/>
            <a:r>
              <a:rPr lang="en-US" altLang="en-US" dirty="0"/>
              <a:t>Java How to Program, 11/e</a:t>
            </a:r>
          </a:p>
          <a:p>
            <a:pPr algn="ctr"/>
            <a:r>
              <a:rPr lang="en-US" altLang="en-US" sz="2800" dirty="0"/>
              <a:t>Questions? E-mail paul.deitel@deitel.com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61C0D5-F070-491E-ADE5-9313A40432B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33081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7AC7-5FB6-4D66-9FB1-A9A926F74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3.2.1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Class with an Instance Variable, a </a:t>
            </a:r>
            <a:r>
              <a:rPr lang="en-US" sz="2800" i="1" dirty="0">
                <a:solidFill>
                  <a:srgbClr val="33B38C"/>
                </a:solidFill>
                <a:latin typeface="Calibri" panose="020F0502020204030204" pitchFamily="34" charset="0"/>
              </a:rPr>
              <a:t>set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Method and a </a:t>
            </a:r>
            <a:r>
              <a:rPr lang="en-US" sz="2800" i="1" dirty="0">
                <a:solidFill>
                  <a:srgbClr val="33B38C"/>
                </a:solidFill>
                <a:latin typeface="Calibri" panose="020F0502020204030204" pitchFamily="34" charset="0"/>
              </a:rPr>
              <a:t>get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Method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440C8-DEB8-4420-B76E-DFF53295D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3189" y="1722438"/>
            <a:ext cx="9167611" cy="4525962"/>
          </a:xfrm>
        </p:spPr>
        <p:txBody>
          <a:bodyPr>
            <a:normAutofit fontScale="92500"/>
          </a:bodyPr>
          <a:lstStyle/>
          <a:p>
            <a:pPr marL="136525" indent="0">
              <a:lnSpc>
                <a:spcPct val="90000"/>
              </a:lnSpc>
              <a:buNone/>
              <a:defRPr/>
            </a:pPr>
            <a:r>
              <a:rPr lang="en-US" alt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altLang="en-US" b="1" i="1" dirty="0">
                <a:solidFill>
                  <a:srgbClr val="000000"/>
                </a:solidFill>
              </a:rPr>
              <a:t> Method of Class </a:t>
            </a:r>
            <a:r>
              <a:rPr lang="en-US" alt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Account</a:t>
            </a:r>
          </a:p>
          <a:p>
            <a:pPr marL="457200" indent="-457200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000000"/>
                </a:solidFill>
              </a:rPr>
              <a:t>The method’s return type specifies the type of data returned to a method’s caller. </a:t>
            </a:r>
          </a:p>
          <a:p>
            <a:pPr marL="457200" indent="-457200">
              <a:lnSpc>
                <a:spcPct val="90000"/>
              </a:lnSpc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Empty </a:t>
            </a:r>
            <a:r>
              <a:rPr lang="en-US" altLang="en-US" dirty="0">
                <a:solidFill>
                  <a:srgbClr val="000000"/>
                </a:solidFill>
              </a:rPr>
              <a:t>parentheses following a method name indicate that the method does not require any parameters to perform its task. </a:t>
            </a:r>
            <a:endParaRPr lang="en-US" altLang="en-US" dirty="0" smtClean="0">
              <a:solidFill>
                <a:srgbClr val="000000"/>
              </a:solidFill>
            </a:endParaRPr>
          </a:p>
          <a:p>
            <a:pPr marL="457200" indent="-457200"/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dirty="0">
                <a:solidFill>
                  <a:srgbClr val="000000"/>
                </a:solidFill>
              </a:rPr>
              <a:t> statement passes a value from a called method back to its caller. </a:t>
            </a:r>
          </a:p>
          <a:p>
            <a:pPr marL="457200" indent="-457200"/>
            <a:r>
              <a:rPr lang="en-US" altLang="en-US" dirty="0">
                <a:solidFill>
                  <a:srgbClr val="000000"/>
                </a:solidFill>
              </a:rPr>
              <a:t>Classes often provide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</a:rPr>
              <a:t> methods to allow the class’s clients to </a:t>
            </a:r>
            <a:r>
              <a:rPr lang="en-US" altLang="en-US" i="1" dirty="0">
                <a:solidFill>
                  <a:srgbClr val="000000"/>
                </a:solidFill>
              </a:rPr>
              <a:t>set</a:t>
            </a:r>
            <a:r>
              <a:rPr lang="en-US" altLang="en-US" dirty="0">
                <a:solidFill>
                  <a:srgbClr val="000000"/>
                </a:solidFill>
              </a:rPr>
              <a:t> or </a:t>
            </a:r>
            <a:r>
              <a:rPr lang="en-US" altLang="en-US" i="1" dirty="0">
                <a:solidFill>
                  <a:srgbClr val="000000"/>
                </a:solidFill>
              </a:rPr>
              <a:t>get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dirty="0">
                <a:solidFill>
                  <a:srgbClr val="000000"/>
                </a:solidFill>
              </a:rPr>
              <a:t> instance variables. </a:t>
            </a:r>
          </a:p>
          <a:p>
            <a:pPr marL="457200" indent="-457200"/>
            <a:r>
              <a:rPr lang="en-US" altLang="en-US" dirty="0">
                <a:solidFill>
                  <a:srgbClr val="000000"/>
                </a:solidFill>
              </a:rPr>
              <a:t>The names of these methods need not begin with </a:t>
            </a:r>
            <a:r>
              <a:rPr lang="en-US" altLang="en-US" i="1" dirty="0">
                <a:solidFill>
                  <a:srgbClr val="000000"/>
                </a:solidFill>
              </a:rPr>
              <a:t>set</a:t>
            </a:r>
            <a:r>
              <a:rPr lang="en-US" altLang="en-US" dirty="0">
                <a:solidFill>
                  <a:srgbClr val="000000"/>
                </a:solidFill>
              </a:rPr>
              <a:t> or </a:t>
            </a:r>
            <a:r>
              <a:rPr lang="en-US" altLang="en-US" i="1" dirty="0">
                <a:solidFill>
                  <a:srgbClr val="000000"/>
                </a:solidFill>
              </a:rPr>
              <a:t>get</a:t>
            </a:r>
            <a:r>
              <a:rPr lang="en-US" altLang="en-US" dirty="0">
                <a:solidFill>
                  <a:srgbClr val="000000"/>
                </a:solidFill>
              </a:rPr>
              <a:t>, but this naming convention is recommended. </a:t>
            </a:r>
          </a:p>
          <a:p>
            <a:pPr marL="457200" indent="-457200">
              <a:lnSpc>
                <a:spcPct val="90000"/>
              </a:lnSpc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9E724-6729-4CBB-90F3-D92B03265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98841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F5DB4-01F7-44E2-A2D9-AF99E92C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3.2.2 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AccountTest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Class That Creates and Uses an Object of Class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908C9-229F-46D5-976F-EBB937F9AC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6525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Driver Class </a:t>
            </a:r>
            <a:r>
              <a:rPr lang="en-US" alt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AccountTest</a:t>
            </a:r>
            <a:endParaRPr lang="en-US" altLang="en-US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A class that creates an object of another class, then calls the object’s methods, is a driver class.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1D681-499C-4F41-80A0-CB0FE8B5F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48254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12">
            <a:extLst>
              <a:ext uri="{FF2B5EF4-FFF2-40B4-BE49-F238E27FC236}">
                <a16:creationId xmlns:a16="http://schemas.microsoft.com/office/drawing/2014/main" id="{512A855D-C2FB-44E2-A5D5-EC0C4918888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416498-B8DB-44FA-B21A-D14E291E1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492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13">
            <a:extLst>
              <a:ext uri="{FF2B5EF4-FFF2-40B4-BE49-F238E27FC236}">
                <a16:creationId xmlns:a16="http://schemas.microsoft.com/office/drawing/2014/main" id="{67CCBBA7-584B-4C9B-86D4-C25D9060150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3" y="0"/>
            <a:ext cx="1111408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14FCFA-617F-41EC-9025-084CC32E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71446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CB3C-87E9-4B4D-8B49-9C4C3D2D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3.2.2 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AccountTest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Class That Creates and Uses an Object of Class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E7D69-7026-4851-AEDD-A986AF846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722438"/>
            <a:ext cx="10922963" cy="4525962"/>
          </a:xfrm>
        </p:spPr>
        <p:txBody>
          <a:bodyPr/>
          <a:lstStyle/>
          <a:p>
            <a:pPr marL="136525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Instantiating an Object—Keyword </a:t>
            </a:r>
            <a:r>
              <a:rPr lang="en-US" alt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b="1" i="1" dirty="0">
                <a:solidFill>
                  <a:srgbClr val="000000"/>
                </a:solidFill>
              </a:rPr>
              <a:t> and Constructors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A class instance creation expression begins with keyword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dirty="0">
                <a:solidFill>
                  <a:srgbClr val="000000"/>
                </a:solidFill>
              </a:rPr>
              <a:t> and creates a new object. 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A constructor is similar to a method but is called implicitly by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dirty="0">
                <a:solidFill>
                  <a:srgbClr val="000000"/>
                </a:solidFill>
              </a:rPr>
              <a:t> operator to initialize an object’s instance variables at the time the object is created.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27DEE-CAB8-4EEC-BCDA-FF397B55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8968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B902-F586-466E-AFB6-41E83359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3.2.2 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AccountTest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Class That Creates and Uses an Object of Class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E71F8-73A2-4910-8BE2-3795D589F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722438"/>
            <a:ext cx="10972800" cy="4525962"/>
          </a:xfrm>
        </p:spPr>
        <p:txBody>
          <a:bodyPr/>
          <a:lstStyle/>
          <a:p>
            <a:pPr marL="136525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Calling Class </a:t>
            </a:r>
            <a:r>
              <a:rPr lang="en-US" alt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Account</a:t>
            </a:r>
            <a:r>
              <a:rPr lang="en-US" altLang="en-US" b="1" i="1" dirty="0">
                <a:solidFill>
                  <a:srgbClr val="000000"/>
                </a:solidFill>
              </a:rPr>
              <a:t>’s </a:t>
            </a:r>
            <a:r>
              <a:rPr lang="en-US" alt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altLang="en-US" b="1" i="1" dirty="0">
                <a:solidFill>
                  <a:srgbClr val="000000"/>
                </a:solidFill>
              </a:rPr>
              <a:t> Method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To call a method of an object, follow the object name with a dot separator, the method name and a set of parentheses containing the method’s arguments.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89E8C-0578-4057-BF54-2FB2020AB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93985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3C6F-68A5-4D27-86F3-5AB41A235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200" dirty="0">
                <a:solidFill>
                  <a:srgbClr val="33B38C"/>
                </a:solidFill>
                <a:latin typeface="Calibri" panose="020F0502020204030204" pitchFamily="34" charset="0"/>
              </a:rPr>
              <a:t>3.2.2 </a:t>
            </a:r>
            <a:r>
              <a:rPr lang="en-US" sz="3200" dirty="0" err="1">
                <a:solidFill>
                  <a:srgbClr val="33B38C"/>
                </a:solidFill>
                <a:latin typeface="Consolas" panose="020B0609020204030204" pitchFamily="49" charset="0"/>
              </a:rPr>
              <a:t>AccountTest</a:t>
            </a:r>
            <a:r>
              <a:rPr lang="en-US" sz="3200" dirty="0">
                <a:solidFill>
                  <a:srgbClr val="33B38C"/>
                </a:solidFill>
                <a:latin typeface="Calibri" panose="020F0502020204030204" pitchFamily="34" charset="0"/>
              </a:rPr>
              <a:t> Class That Creates and Uses an Object of Class </a:t>
            </a:r>
            <a:r>
              <a:rPr lang="en-US" sz="3200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sz="3200" dirty="0">
                <a:solidFill>
                  <a:srgbClr val="33B38C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44F00-13A5-48CA-8B43-A8B8E5679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46238"/>
            <a:ext cx="10972800" cy="4525962"/>
          </a:xfrm>
        </p:spPr>
        <p:txBody>
          <a:bodyPr>
            <a:normAutofit/>
          </a:bodyPr>
          <a:lstStyle/>
          <a:p>
            <a:pPr marL="136525" indent="0">
              <a:lnSpc>
                <a:spcPct val="90000"/>
              </a:lnSpc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Calling Class </a:t>
            </a:r>
            <a:r>
              <a:rPr lang="en-US" alt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Account</a:t>
            </a:r>
            <a:r>
              <a:rPr lang="en-US" altLang="en-US" b="1" i="1" dirty="0">
                <a:solidFill>
                  <a:srgbClr val="000000"/>
                </a:solidFill>
              </a:rPr>
              <a:t>’s </a:t>
            </a:r>
            <a:r>
              <a:rPr lang="en-US" alt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altLang="en-US" b="1" i="1" dirty="0">
                <a:solidFill>
                  <a:srgbClr val="000000"/>
                </a:solidFill>
              </a:rPr>
              <a:t> Method</a:t>
            </a:r>
          </a:p>
          <a:p>
            <a:pPr marL="457200" indent="-457200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000000"/>
                </a:solidFill>
              </a:rPr>
              <a:t>A method call supplies values—known as arguments—for each of the method’s parameters. </a:t>
            </a:r>
          </a:p>
          <a:p>
            <a:pPr marL="457200" indent="-457200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000000"/>
                </a:solidFill>
              </a:rPr>
              <a:t>Each argument’s value is assigned to the corresponding parameter in the method header.</a:t>
            </a:r>
          </a:p>
          <a:p>
            <a:pPr marL="457200" indent="-457200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000000"/>
                </a:solidFill>
              </a:rPr>
              <a:t>The number of arguments in a method call must match the number of parameters in the method declaration’s parameter list. </a:t>
            </a:r>
          </a:p>
          <a:p>
            <a:pPr marL="457200" indent="-457200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000000"/>
                </a:solidFill>
              </a:rPr>
              <a:t>The argument types in the method call must be consistent with the types of the corresponding parameters in the method’s declaration.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B219D-180C-43E6-921C-F3B4AA4ED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89361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27EA-CFE1-437B-9EDB-0096DB0FB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3.2.5  Additional Notes on Class 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AccountTest</a:t>
            </a:r>
            <a:endParaRPr lang="en-US" dirty="0">
              <a:solidFill>
                <a:srgbClr val="33B38C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351C2-5B4B-4C91-8D3F-7C0360064E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36525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b="1" i="1" dirty="0">
                <a:solidFill>
                  <a:srgbClr val="000000"/>
                </a:solidFill>
              </a:rPr>
              <a:t> Method </a:t>
            </a:r>
            <a:r>
              <a:rPr lang="en-US" alt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You must call most methods other than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dirty="0">
                <a:solidFill>
                  <a:srgbClr val="000000"/>
                </a:solidFill>
              </a:rPr>
              <a:t> explicitly to tell them to perform their tasks.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A key part of enabling the JVM to locate and call method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dirty="0">
                <a:solidFill>
                  <a:srgbClr val="000000"/>
                </a:solidFill>
              </a:rPr>
              <a:t> to begin the app’s execution is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</a:rPr>
              <a:t> keyword, which indicates that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dirty="0">
                <a:solidFill>
                  <a:srgbClr val="000000"/>
                </a:solidFill>
              </a:rPr>
              <a:t> is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</a:rPr>
              <a:t> method that can be called without first creating an object of the class in which the method is declared.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C16AD-07D6-436D-A976-5F3382BA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19160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E8ED-9133-439C-AE83-EBCF3213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3.2.5 Additional Notes on Class 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AccountTest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D3708-0632-4645-86C5-35950B04F0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7950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Notes on </a:t>
            </a:r>
            <a:r>
              <a:rPr lang="en-US" alt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b="1" i="1" dirty="0">
                <a:solidFill>
                  <a:srgbClr val="000000"/>
                </a:solidFill>
              </a:rPr>
              <a:t> Declarations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Most classes you’ll use in Java programs must be imported explicitly. 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There’s a special relationship between classes that are compiled in the same directory. 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By default, such classes are considered to be in the same package—known as the default package. 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Classes in the same package are implicitly imported into the source-code files of other classes in that </a:t>
            </a:r>
            <a:r>
              <a:rPr lang="en-US" altLang="en-US" dirty="0" smtClean="0">
                <a:solidFill>
                  <a:srgbClr val="000000"/>
                </a:solidFill>
              </a:rPr>
              <a:t>package</a:t>
            </a:r>
            <a:r>
              <a:rPr lang="en-US" altLang="en-US" dirty="0" smtClean="0">
                <a:solidFill>
                  <a:srgbClr val="000000"/>
                </a:solidFill>
              </a:rPr>
              <a:t>, so an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dirty="0">
                <a:solidFill>
                  <a:srgbClr val="000000"/>
                </a:solidFill>
              </a:rPr>
              <a:t> declaration is not </a:t>
            </a:r>
            <a:r>
              <a:rPr lang="en-US" altLang="en-US" dirty="0" smtClean="0">
                <a:solidFill>
                  <a:srgbClr val="000000"/>
                </a:solidFill>
              </a:rPr>
              <a:t>required.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43902-53CA-4FE1-85E2-03485E4F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30872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17">
            <a:extLst>
              <a:ext uri="{FF2B5EF4-FFF2-40B4-BE49-F238E27FC236}">
                <a16:creationId xmlns:a16="http://schemas.microsoft.com/office/drawing/2014/main" id="{CAE78AA6-84D7-41AA-8397-D5A818B3892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3300"/>
            <a:ext cx="12192000" cy="48514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BD8323-AFA7-46FE-87E4-23B8079E9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5742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02">
            <a:extLst>
              <a:ext uri="{FF2B5EF4-FFF2-40B4-BE49-F238E27FC236}">
                <a16:creationId xmlns:a16="http://schemas.microsoft.com/office/drawing/2014/main" id="{519B04C9-C808-440C-90D5-231AA0C5540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063"/>
            <a:ext cx="12192000" cy="63658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CAD3CE-42F6-4C98-855C-CB6FBE76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2746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A853-B5D5-425E-9E17-B2C11E9D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3.2.6 Software Engineering with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private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Instance Variables and public </a:t>
            </a:r>
            <a:r>
              <a:rPr lang="en-US" sz="2800" i="1" dirty="0">
                <a:solidFill>
                  <a:srgbClr val="33B38C"/>
                </a:solidFill>
                <a:latin typeface="Calibri" panose="020F0502020204030204" pitchFamily="34" charset="0"/>
              </a:rPr>
              <a:t>set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and </a:t>
            </a:r>
            <a:r>
              <a:rPr lang="en-US" sz="2800" i="1" dirty="0">
                <a:solidFill>
                  <a:srgbClr val="33B38C"/>
                </a:solidFill>
                <a:latin typeface="Calibri" panose="020F0502020204030204" pitchFamily="34" charset="0"/>
              </a:rPr>
              <a:t>get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Methods</a:t>
            </a:r>
          </a:p>
        </p:txBody>
      </p:sp>
      <p:sp>
        <p:nvSpPr>
          <p:cNvPr id="47107" name="Text Placeholder 2">
            <a:extLst>
              <a:ext uri="{FF2B5EF4-FFF2-40B4-BE49-F238E27FC236}">
                <a16:creationId xmlns:a16="http://schemas.microsoft.com/office/drawing/2014/main" id="{17F5FCE0-8E49-4F00-B050-C12C96178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46238"/>
            <a:ext cx="10972800" cy="4525962"/>
          </a:xfrm>
        </p:spPr>
        <p:txBody>
          <a:bodyPr/>
          <a:lstStyle/>
          <a:p>
            <a:pPr marL="457200" indent="-457200"/>
            <a:r>
              <a:rPr lang="en-US" altLang="en-US" dirty="0">
                <a:solidFill>
                  <a:srgbClr val="000000"/>
                </a:solidFill>
              </a:rPr>
              <a:t>Declaring instance variables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dirty="0">
                <a:solidFill>
                  <a:srgbClr val="000000"/>
                </a:solidFill>
              </a:rPr>
              <a:t> is known as data hiding or information hiding.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65842-BC27-491C-84E6-56CCB6E4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55560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18">
            <a:extLst>
              <a:ext uri="{FF2B5EF4-FFF2-40B4-BE49-F238E27FC236}">
                <a16:creationId xmlns:a16="http://schemas.microsoft.com/office/drawing/2014/main" id="{AE7E9EF5-6A08-41B9-B17C-AE341421C3D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2375"/>
            <a:ext cx="12192000" cy="441166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3B1152-CEDA-4212-A92C-1C3905D64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0676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1732-6412-4CD6-BCAB-344E85BE4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3.3 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Account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Class: Initializing Objects with Constructors</a:t>
            </a:r>
          </a:p>
        </p:txBody>
      </p:sp>
      <p:sp>
        <p:nvSpPr>
          <p:cNvPr id="52227" name="Text Placeholder 2">
            <a:extLst>
              <a:ext uri="{FF2B5EF4-FFF2-40B4-BE49-F238E27FC236}">
                <a16:creationId xmlns:a16="http://schemas.microsoft.com/office/drawing/2014/main" id="{0C01BE7E-7A8E-4E0C-9A1E-08A4C50B0A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altLang="en-US" dirty="0">
                <a:solidFill>
                  <a:srgbClr val="000000"/>
                </a:solidFill>
              </a:rPr>
              <a:t>Each class you declare can optionally provide a constructor with parameters that can be used to initialize an object of a class when the object is created. </a:t>
            </a:r>
          </a:p>
          <a:p>
            <a:pPr marL="457200" indent="-457200"/>
            <a:r>
              <a:rPr lang="en-US" altLang="en-US" dirty="0">
                <a:solidFill>
                  <a:srgbClr val="000000"/>
                </a:solidFill>
              </a:rPr>
              <a:t>Java </a:t>
            </a:r>
            <a:r>
              <a:rPr lang="en-US" altLang="en-US" i="1" dirty="0">
                <a:solidFill>
                  <a:srgbClr val="000000"/>
                </a:solidFill>
              </a:rPr>
              <a:t>requires</a:t>
            </a:r>
            <a:r>
              <a:rPr lang="en-US" altLang="en-US" dirty="0">
                <a:solidFill>
                  <a:srgbClr val="000000"/>
                </a:solidFill>
              </a:rPr>
              <a:t> a constructor call for </a:t>
            </a:r>
            <a:r>
              <a:rPr lang="en-US" altLang="en-US" i="1" dirty="0">
                <a:solidFill>
                  <a:srgbClr val="000000"/>
                </a:solidFill>
              </a:rPr>
              <a:t>every</a:t>
            </a:r>
            <a:r>
              <a:rPr lang="en-US" altLang="en-US" dirty="0">
                <a:solidFill>
                  <a:srgbClr val="000000"/>
                </a:solidFill>
              </a:rPr>
              <a:t> object that’s created.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FE425-A52F-46DC-B20D-BB4B5CEF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43712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20">
            <a:extLst>
              <a:ext uri="{FF2B5EF4-FFF2-40B4-BE49-F238E27FC236}">
                <a16:creationId xmlns:a16="http://schemas.microsoft.com/office/drawing/2014/main" id="{C48AF493-EB3B-4AE5-844A-1685E00E9B0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56A437-C21B-4EC9-9641-A1F4C9CA7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58054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21">
            <a:extLst>
              <a:ext uri="{FF2B5EF4-FFF2-40B4-BE49-F238E27FC236}">
                <a16:creationId xmlns:a16="http://schemas.microsoft.com/office/drawing/2014/main" id="{1DD7948A-7266-4C86-BB00-5A6F29ECD8F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9075"/>
            <a:ext cx="12192000" cy="38798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D8B8B2-79EC-4237-B5E1-08E1FA8F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35796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82D1-6806-4EFD-947D-D385ED7F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3.3.2  Class 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AccountTest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: Initializing Account Objects When They’re Created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193DB-6307-4994-B91C-4BA1B448B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722438"/>
            <a:ext cx="10972800" cy="4525962"/>
          </a:xfrm>
        </p:spPr>
        <p:txBody>
          <a:bodyPr>
            <a:normAutofit/>
          </a:bodyPr>
          <a:lstStyle/>
          <a:p>
            <a:pPr marL="136525" indent="0">
              <a:lnSpc>
                <a:spcPct val="90000"/>
              </a:lnSpc>
              <a:buNone/>
              <a:defRPr/>
            </a:pPr>
            <a:r>
              <a:rPr lang="en-US" altLang="en-US" sz="2500" b="1" i="1" dirty="0">
                <a:solidFill>
                  <a:srgbClr val="000000"/>
                </a:solidFill>
              </a:rPr>
              <a:t>Constructors Cannot Return Values</a:t>
            </a:r>
          </a:p>
          <a:p>
            <a:pPr marL="457200" indent="-457200">
              <a:lnSpc>
                <a:spcPct val="90000"/>
              </a:lnSpc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Constructors can specify parameters but not return types.</a:t>
            </a:r>
          </a:p>
          <a:p>
            <a:pPr marL="457200" indent="-457200">
              <a:lnSpc>
                <a:spcPct val="90000"/>
              </a:lnSpc>
              <a:buNone/>
              <a:defRPr/>
            </a:pPr>
            <a:r>
              <a:rPr lang="en-US" altLang="en-US" sz="2500" b="1" i="1" dirty="0">
                <a:solidFill>
                  <a:srgbClr val="000000"/>
                </a:solidFill>
              </a:rPr>
              <a:t>Default Constructor</a:t>
            </a:r>
          </a:p>
          <a:p>
            <a:pPr marL="457200" indent="-457200">
              <a:lnSpc>
                <a:spcPct val="90000"/>
              </a:lnSpc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If a class does not define constructors, the compiler provides a default constructor with no parameters, and the class’s instance variables are initialized to their default values. 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500" b="1" i="1" dirty="0">
                <a:solidFill>
                  <a:srgbClr val="000000"/>
                </a:solidFill>
              </a:rPr>
              <a:t>There’s No Default Constructor in a Class That Declares a Constructor</a:t>
            </a:r>
          </a:p>
          <a:p>
            <a:pPr marL="457200" indent="-457200">
              <a:lnSpc>
                <a:spcPct val="90000"/>
              </a:lnSpc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If you declare a constructor for a class, the compiler will </a:t>
            </a:r>
            <a:r>
              <a:rPr lang="en-US" altLang="en-US" sz="2500" i="1" dirty="0">
                <a:solidFill>
                  <a:srgbClr val="000000"/>
                </a:solidFill>
              </a:rPr>
              <a:t>not</a:t>
            </a:r>
            <a:r>
              <a:rPr lang="en-US" altLang="en-US" sz="2500" dirty="0">
                <a:solidFill>
                  <a:srgbClr val="000000"/>
                </a:solidFill>
              </a:rPr>
              <a:t> create a </a:t>
            </a:r>
            <a:r>
              <a:rPr lang="en-US" altLang="en-US" sz="2500" i="1" dirty="0">
                <a:solidFill>
                  <a:srgbClr val="000000"/>
                </a:solidFill>
              </a:rPr>
              <a:t>default constructor</a:t>
            </a:r>
            <a:r>
              <a:rPr lang="en-US" altLang="en-US" sz="2500" dirty="0">
                <a:solidFill>
                  <a:srgbClr val="000000"/>
                </a:solidFill>
              </a:rPr>
              <a:t> for that class.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211BD-559E-4D1D-821A-61CF7121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5358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22">
            <a:extLst>
              <a:ext uri="{FF2B5EF4-FFF2-40B4-BE49-F238E27FC236}">
                <a16:creationId xmlns:a16="http://schemas.microsoft.com/office/drawing/2014/main" id="{AF3E0BA2-F21F-422B-BCA1-8D7D84D899B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3" y="0"/>
            <a:ext cx="10925175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881E51-5DCE-46A3-8706-411632F23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87566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23">
            <a:extLst>
              <a:ext uri="{FF2B5EF4-FFF2-40B4-BE49-F238E27FC236}">
                <a16:creationId xmlns:a16="http://schemas.microsoft.com/office/drawing/2014/main" id="{1F2EA5B7-B943-4403-9785-989FCBBE499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6500"/>
            <a:ext cx="12192000" cy="44434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BB3F84-4789-4762-86B5-9C4B9B7C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65959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25">
            <a:extLst>
              <a:ext uri="{FF2B5EF4-FFF2-40B4-BE49-F238E27FC236}">
                <a16:creationId xmlns:a16="http://schemas.microsoft.com/office/drawing/2014/main" id="{9DA8FAA4-C4D0-4F97-97DC-A9EA4AF1605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0"/>
            <a:ext cx="112649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E9BBC0-1048-486A-905C-A3E3B996E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9941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26">
            <a:extLst>
              <a:ext uri="{FF2B5EF4-FFF2-40B4-BE49-F238E27FC236}">
                <a16:creationId xmlns:a16="http://schemas.microsoft.com/office/drawing/2014/main" id="{E1ADF3DF-0D71-45C3-AA79-147B422B658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8" y="0"/>
            <a:ext cx="1171733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62BF2E-59FC-4D7D-B084-434B0CECA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61689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03">
            <a:extLst>
              <a:ext uri="{FF2B5EF4-FFF2-40B4-BE49-F238E27FC236}">
                <a16:creationId xmlns:a16="http://schemas.microsoft.com/office/drawing/2014/main" id="{33CD1176-9D6F-4A35-BD3C-FFC074BE5B6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38" y="0"/>
            <a:ext cx="10855325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06ED42-4CF4-4127-BFB6-4EE492B3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16534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27">
            <a:extLst>
              <a:ext uri="{FF2B5EF4-FFF2-40B4-BE49-F238E27FC236}">
                <a16:creationId xmlns:a16="http://schemas.microsoft.com/office/drawing/2014/main" id="{B6328B33-0268-42C6-98F8-CEDD8C1ACB6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7325"/>
            <a:ext cx="12192000" cy="39433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3A973B-FB7B-45B9-90DA-6AF9AE25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097076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28">
            <a:extLst>
              <a:ext uri="{FF2B5EF4-FFF2-40B4-BE49-F238E27FC236}">
                <a16:creationId xmlns:a16="http://schemas.microsoft.com/office/drawing/2014/main" id="{EDFCC34B-4DC2-4962-93B2-D0090F46250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858DB1-561D-4146-B248-623DB24B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1CDE05-0908-4C52-B89C-6A1A02115BC4}"/>
              </a:ext>
            </a:extLst>
          </p:cNvPr>
          <p:cNvSpPr txBox="1">
            <a:spLocks/>
          </p:cNvSpPr>
          <p:nvPr/>
        </p:nvSpPr>
        <p:spPr>
          <a:xfrm>
            <a:off x="457199" y="274638"/>
            <a:ext cx="11463867" cy="538162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>
              <a:defRPr/>
            </a:pP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3.4.2  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AccountTest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Class to Use Class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</a:p>
        </p:txBody>
      </p:sp>
    </p:spTree>
    <p:extLst>
      <p:ext uri="{BB962C8B-B14F-4D97-AF65-F5344CB8AC3E}">
        <p14:creationId xmlns:p14="http://schemas.microsoft.com/office/powerpoint/2010/main" val="870445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29">
            <a:extLst>
              <a:ext uri="{FF2B5EF4-FFF2-40B4-BE49-F238E27FC236}">
                <a16:creationId xmlns:a16="http://schemas.microsoft.com/office/drawing/2014/main" id="{BD302BE4-C487-4D01-89C2-E37D531CF8E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54A6B7-34B2-44DB-8C9F-6BA80370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4540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30">
            <a:extLst>
              <a:ext uri="{FF2B5EF4-FFF2-40B4-BE49-F238E27FC236}">
                <a16:creationId xmlns:a16="http://schemas.microsoft.com/office/drawing/2014/main" id="{D3E59E7F-F461-4101-B306-A504E0C91BC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31945B-3ADF-4D74-A337-00371A40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4072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31">
            <a:extLst>
              <a:ext uri="{FF2B5EF4-FFF2-40B4-BE49-F238E27FC236}">
                <a16:creationId xmlns:a16="http://schemas.microsoft.com/office/drawing/2014/main" id="{5C059DC8-9013-4D89-9B64-84FECA31C5F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550"/>
            <a:ext cx="12192000" cy="64373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93DD71-D124-4E1B-9117-30157CA5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192405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C7F6A-9C67-42DC-AF2E-1613D3133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3.4.2  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AccountTest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Class to Use Class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62491-290D-422E-84FA-D72498C4A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6525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Formatting Floating-Point Numbers for Display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The format </a:t>
            </a:r>
            <a:r>
              <a:rPr lang="en-US" altLang="en-US" dirty="0" err="1">
                <a:solidFill>
                  <a:srgbClr val="000000"/>
                </a:solidFill>
              </a:rPr>
              <a:t>specifier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%f</a:t>
            </a:r>
            <a:r>
              <a:rPr lang="en-US" altLang="en-US" dirty="0">
                <a:solidFill>
                  <a:srgbClr val="000000"/>
                </a:solidFill>
              </a:rPr>
              <a:t> is used to output values of type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</a:rPr>
              <a:t> or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The format </a:t>
            </a:r>
            <a:r>
              <a:rPr lang="en-US" altLang="en-US" dirty="0" err="1">
                <a:solidFill>
                  <a:srgbClr val="000000"/>
                </a:solidFill>
              </a:rPr>
              <a:t>specifier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%.2f</a:t>
            </a:r>
            <a:r>
              <a:rPr lang="en-US" altLang="en-US" dirty="0">
                <a:solidFill>
                  <a:srgbClr val="000000"/>
                </a:solidFill>
              </a:rPr>
              <a:t> specifies that two digits of precision should be output to the right of the decimal point in the floating-point number.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CF6D4-303C-47F6-8F2D-176D3375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102171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32">
            <a:extLst>
              <a:ext uri="{FF2B5EF4-FFF2-40B4-BE49-F238E27FC236}">
                <a16:creationId xmlns:a16="http://schemas.microsoft.com/office/drawing/2014/main" id="{CE3B70B1-505D-476E-B1A5-C6E6BB493C5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475"/>
            <a:ext cx="12192000" cy="484346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EB50E6-0223-45BB-B6DD-9E6EE5DD9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168597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BFA6-A6C2-4CB3-AA47-57943294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3.5  Primitive Types vs. Reference Types</a:t>
            </a:r>
          </a:p>
        </p:txBody>
      </p:sp>
      <p:sp>
        <p:nvSpPr>
          <p:cNvPr id="50179" name="Text Placeholder 2">
            <a:extLst>
              <a:ext uri="{FF2B5EF4-FFF2-40B4-BE49-F238E27FC236}">
                <a16:creationId xmlns:a16="http://schemas.microsoft.com/office/drawing/2014/main" id="{1BED78CE-4EF2-402B-8F22-313486198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Types in Java are divided into two categories—primitive types and reference types.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The primitive types are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2500" dirty="0">
                <a:solidFill>
                  <a:srgbClr val="000000"/>
                </a:solidFill>
              </a:rPr>
              <a:t>,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byte</a:t>
            </a:r>
            <a:r>
              <a:rPr lang="en-US" altLang="en-US" sz="2500" dirty="0">
                <a:solidFill>
                  <a:srgbClr val="000000"/>
                </a:solidFill>
              </a:rPr>
              <a:t>,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2500" dirty="0">
                <a:solidFill>
                  <a:srgbClr val="000000"/>
                </a:solidFill>
              </a:rPr>
              <a:t>,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short</a:t>
            </a:r>
            <a:r>
              <a:rPr lang="en-US" altLang="en-US" sz="2500" dirty="0">
                <a:solidFill>
                  <a:srgbClr val="000000"/>
                </a:solidFill>
              </a:rPr>
              <a:t>,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500" dirty="0">
                <a:solidFill>
                  <a:srgbClr val="000000"/>
                </a:solidFill>
              </a:rPr>
              <a:t>,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en-US" altLang="en-US" sz="2500" dirty="0">
                <a:solidFill>
                  <a:srgbClr val="000000"/>
                </a:solidFill>
              </a:rPr>
              <a:t>,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2500" dirty="0">
                <a:solidFill>
                  <a:srgbClr val="000000"/>
                </a:solidFill>
              </a:rPr>
              <a:t> and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2500" dirty="0">
                <a:solidFill>
                  <a:srgbClr val="000000"/>
                </a:solidFill>
              </a:rPr>
              <a:t>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All other types are reference types, so classes, which specify the types of objects, are reference types.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 primitive-type variable can store exactly one value of its declared type at a time.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Primitive-type instance variables are initialized by default.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Variables of types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byt</a:t>
            </a:r>
            <a:r>
              <a:rPr lang="en-US" altLang="en-US" sz="2500" dirty="0">
                <a:solidFill>
                  <a:srgbClr val="000000"/>
                </a:solidFill>
              </a:rPr>
              <a:t>e,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2500" dirty="0">
                <a:solidFill>
                  <a:srgbClr val="000000"/>
                </a:solidFill>
              </a:rPr>
              <a:t>,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short</a:t>
            </a:r>
            <a:r>
              <a:rPr lang="en-US" altLang="en-US" sz="2500" dirty="0">
                <a:solidFill>
                  <a:srgbClr val="000000"/>
                </a:solidFill>
              </a:rPr>
              <a:t>,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500" dirty="0">
                <a:solidFill>
                  <a:srgbClr val="000000"/>
                </a:solidFill>
              </a:rPr>
              <a:t>,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en-US" altLang="en-US" sz="2500" dirty="0">
                <a:solidFill>
                  <a:srgbClr val="000000"/>
                </a:solidFill>
              </a:rPr>
              <a:t>,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2500" dirty="0">
                <a:solidFill>
                  <a:srgbClr val="000000"/>
                </a:solidFill>
              </a:rPr>
              <a:t> and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2500" dirty="0">
                <a:solidFill>
                  <a:srgbClr val="000000"/>
                </a:solidFill>
              </a:rPr>
              <a:t> are initialized to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2500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EF62B0-842F-489B-9CB1-3EB6944ED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02488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449C6-91A1-418C-91DF-C7D342DA4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3.5 Primitive Types vs. Reference Types (Cont.)</a:t>
            </a:r>
          </a:p>
        </p:txBody>
      </p:sp>
      <p:sp>
        <p:nvSpPr>
          <p:cNvPr id="51203" name="Text Placeholder 2">
            <a:extLst>
              <a:ext uri="{FF2B5EF4-FFF2-40B4-BE49-F238E27FC236}">
                <a16:creationId xmlns:a16="http://schemas.microsoft.com/office/drawing/2014/main" id="{27606083-E93F-48B4-840D-A1B17837C9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Variables of type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2500" dirty="0">
                <a:solidFill>
                  <a:srgbClr val="000000"/>
                </a:solidFill>
              </a:rPr>
              <a:t> are initialized to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2500" dirty="0">
                <a:solidFill>
                  <a:srgbClr val="000000"/>
                </a:solidFill>
              </a:rPr>
              <a:t>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Reference-type variables (called references) store the location of an object in the computer’s </a:t>
            </a:r>
            <a:r>
              <a:rPr lang="en-US" altLang="en-US" sz="2500" dirty="0" smtClean="0">
                <a:solidFill>
                  <a:srgbClr val="000000"/>
                </a:solidFill>
              </a:rPr>
              <a:t>memory</a:t>
            </a:r>
            <a:r>
              <a:rPr lang="en-US" altLang="en-US" sz="2500" dirty="0">
                <a:solidFill>
                  <a:srgbClr val="000000"/>
                </a:solidFill>
              </a:rPr>
              <a:t> </a:t>
            </a:r>
            <a:r>
              <a:rPr lang="en-US" altLang="en-US" sz="2500" dirty="0" smtClean="0">
                <a:solidFill>
                  <a:srgbClr val="000000"/>
                </a:solidFill>
              </a:rPr>
              <a:t>because s</a:t>
            </a:r>
            <a:r>
              <a:rPr lang="en-US" altLang="en-US" sz="2500" dirty="0" smtClean="0">
                <a:solidFill>
                  <a:srgbClr val="000000"/>
                </a:solidFill>
              </a:rPr>
              <a:t>uch </a:t>
            </a:r>
            <a:r>
              <a:rPr lang="en-US" altLang="en-US" sz="2500" dirty="0">
                <a:solidFill>
                  <a:srgbClr val="000000"/>
                </a:solidFill>
              </a:rPr>
              <a:t>variables refer to objects in the program.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The object that’s referenced may contain many instance variables and methods.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Reference-type instance variables are initialized by default to the value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2500" dirty="0">
                <a:solidFill>
                  <a:srgbClr val="000000"/>
                </a:solidFill>
              </a:rPr>
              <a:t>.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 reference to an object is required to invoke an object’s methods.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0E00F-06F7-4276-AA88-EAB3361A8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138679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9A9D6-1B1B-4CF3-8C6E-3E72917EF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3.2.3 Compiling and Executing an App with Multiple Classes</a:t>
            </a:r>
          </a:p>
        </p:txBody>
      </p:sp>
      <p:sp>
        <p:nvSpPr>
          <p:cNvPr id="35843" name="Text Placeholder 2">
            <a:extLst>
              <a:ext uri="{FF2B5EF4-FFF2-40B4-BE49-F238E27FC236}">
                <a16:creationId xmlns:a16="http://schemas.microsoft.com/office/drawing/2014/main" id="{BF13863F-A1EC-4615-9D85-64EDA8810A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javac</a:t>
            </a:r>
            <a:r>
              <a:rPr lang="en-US" altLang="en-US" dirty="0">
                <a:solidFill>
                  <a:srgbClr val="000000"/>
                </a:solidFill>
              </a:rPr>
              <a:t> command can compile multiple classes at once.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Simply list the source-code filenames after the command with each filename separated by a space from the next.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If the directory containing the app includes only one app’s files, you can compile all of its classes with the command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javac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*.java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The asterisk 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dirty="0">
                <a:solidFill>
                  <a:srgbClr val="000000"/>
                </a:solidFill>
              </a:rPr>
              <a:t>) in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*.java</a:t>
            </a:r>
            <a:r>
              <a:rPr lang="en-US" altLang="en-US" dirty="0">
                <a:solidFill>
                  <a:srgbClr val="000000"/>
                </a:solidFill>
              </a:rPr>
              <a:t> indicates that all files in the current directory ending with the filename extension “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.java</a:t>
            </a:r>
            <a:r>
              <a:rPr lang="en-US" altLang="en-US" dirty="0">
                <a:solidFill>
                  <a:srgbClr val="000000"/>
                </a:solidFill>
              </a:rPr>
              <a:t>” should be compiled.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CA530-CA30-4169-8E1E-7540E376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4510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09">
            <a:extLst>
              <a:ext uri="{FF2B5EF4-FFF2-40B4-BE49-F238E27FC236}">
                <a16:creationId xmlns:a16="http://schemas.microsoft.com/office/drawing/2014/main" id="{DE66C7A5-D436-46EB-9EC3-6C36B58356E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38" y="0"/>
            <a:ext cx="11795125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B7F633-CB9F-4C8C-99F4-548A1CA8D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462148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21955-7CEB-4136-89B3-067C3CCA3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3.2.4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UML Class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F9FA-0B91-4DFC-A818-2731E4DF6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722438"/>
            <a:ext cx="10922963" cy="4525962"/>
          </a:xfrm>
        </p:spPr>
        <p:txBody>
          <a:bodyPr/>
          <a:lstStyle/>
          <a:p>
            <a:pPr marL="136525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Top Compartment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In the UML, each class is modeled in a class diagram as a rectangle with three compartments. The top one contains the class’s name centered horizontally in boldface.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6388F-22C2-4092-B906-537BEEBB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250761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16">
            <a:extLst>
              <a:ext uri="{FF2B5EF4-FFF2-40B4-BE49-F238E27FC236}">
                <a16:creationId xmlns:a16="http://schemas.microsoft.com/office/drawing/2014/main" id="{404276BF-C873-4130-9C9A-09609DA4341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100"/>
            <a:ext cx="12192000" cy="39878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77871B-63D3-45B5-9E46-9C02DE2F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021927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91E68-936C-437C-A9DC-504B9D970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3.2.4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UML Class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B693B-921A-4265-AC19-698CF6602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676401"/>
            <a:ext cx="10922963" cy="4525963"/>
          </a:xfrm>
        </p:spPr>
        <p:txBody>
          <a:bodyPr>
            <a:normAutofit/>
          </a:bodyPr>
          <a:lstStyle/>
          <a:p>
            <a:pPr marL="136525" indent="0">
              <a:lnSpc>
                <a:spcPct val="90000"/>
              </a:lnSpc>
              <a:buNone/>
              <a:defRPr/>
            </a:pPr>
            <a:r>
              <a:rPr lang="en-US" altLang="en-US" sz="2500" b="1" i="1" dirty="0">
                <a:solidFill>
                  <a:srgbClr val="000000"/>
                </a:solidFill>
              </a:rPr>
              <a:t>Bottom Compartment</a:t>
            </a:r>
          </a:p>
          <a:p>
            <a:pPr marL="457200" indent="-457200">
              <a:lnSpc>
                <a:spcPct val="90000"/>
              </a:lnSpc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The bottom compartment contains the class’s operations, which correspond to methods and constructors in Java. </a:t>
            </a:r>
          </a:p>
          <a:p>
            <a:pPr marL="457200" indent="-457200">
              <a:lnSpc>
                <a:spcPct val="90000"/>
              </a:lnSpc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The UML represents instance variables as an attribute name, followed by a colon and the type. </a:t>
            </a:r>
          </a:p>
          <a:p>
            <a:pPr marL="457200" indent="-457200">
              <a:lnSpc>
                <a:spcPct val="90000"/>
              </a:lnSpc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Private attributes are preceded by a minus sign (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–</a:t>
            </a:r>
            <a:r>
              <a:rPr lang="en-US" altLang="en-US" sz="2500" dirty="0">
                <a:solidFill>
                  <a:srgbClr val="000000"/>
                </a:solidFill>
              </a:rPr>
              <a:t>) in the UML.</a:t>
            </a:r>
          </a:p>
          <a:p>
            <a:pPr marL="457200" indent="-457200">
              <a:lnSpc>
                <a:spcPct val="90000"/>
              </a:lnSpc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The UML models operations by listing the operation name followed by a set of parentheses. </a:t>
            </a:r>
          </a:p>
          <a:p>
            <a:pPr marL="457200" indent="-457200">
              <a:lnSpc>
                <a:spcPct val="90000"/>
              </a:lnSpc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A plus sign (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en-US" sz="2500" dirty="0">
                <a:solidFill>
                  <a:srgbClr val="000000"/>
                </a:solidFill>
              </a:rPr>
              <a:t>) in front of the operation name indicates that the operation is a public one in the UML (i.e., a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500" dirty="0">
                <a:solidFill>
                  <a:srgbClr val="000000"/>
                </a:solidFill>
              </a:rPr>
              <a:t> method in Java).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E6774-2BF6-498E-9FB4-63C44CA5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471602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0572-FC86-4E4E-AC76-C0895783B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3.2.4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UML Class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427FF-3F1D-49E4-8FF1-952EAE1AC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722438"/>
            <a:ext cx="10972800" cy="4525962"/>
          </a:xfrm>
        </p:spPr>
        <p:txBody>
          <a:bodyPr/>
          <a:lstStyle/>
          <a:p>
            <a:pPr marL="136525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Return Types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The UML indicates an operation’s return type by placing a colon and the return type after the parentheses following the operation name. 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UML class diagrams do not specify return types for operations that do not return values.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Declaring instance variables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dirty="0">
                <a:solidFill>
                  <a:srgbClr val="000000"/>
                </a:solidFill>
              </a:rPr>
              <a:t> is known as data hiding or information hiding.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AC7BD-36B7-4C21-8EB4-A365A2E4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8478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5B211-4083-49D1-B2D7-360E43A55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3.2.1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Class with an Instance Variable, a </a:t>
            </a:r>
            <a:r>
              <a:rPr lang="en-US" sz="2800" i="1" dirty="0">
                <a:solidFill>
                  <a:srgbClr val="33B38C"/>
                </a:solidFill>
                <a:latin typeface="Calibri" panose="020F0502020204030204" pitchFamily="34" charset="0"/>
              </a:rPr>
              <a:t>set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Method and a </a:t>
            </a:r>
            <a:r>
              <a:rPr lang="en-US" sz="2800" i="1" dirty="0">
                <a:solidFill>
                  <a:srgbClr val="33B38C"/>
                </a:solidFill>
                <a:latin typeface="Calibri" panose="020F0502020204030204" pitchFamily="34" charset="0"/>
              </a:rPr>
              <a:t>get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Method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E5002-515D-4039-99EA-21A530D20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722438"/>
            <a:ext cx="10922963" cy="4525962"/>
          </a:xfrm>
        </p:spPr>
        <p:txBody>
          <a:bodyPr/>
          <a:lstStyle/>
          <a:p>
            <a:pPr marL="136525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Identifiers and Camel Case Naming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Class, method and variable names are identifiers. 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By convention all use camel case names. </a:t>
            </a:r>
          </a:p>
          <a:p>
            <a:pPr marL="457200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Class names begin with an uppercase letter, and method and variable names begin with a lowercase letter.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78C317-F268-40B7-8AEC-6013FB281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0845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AD06-FF1A-40EE-8EE0-77663C9C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3.2.1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Class with an Instance Variable, a </a:t>
            </a:r>
            <a:r>
              <a:rPr lang="en-US" sz="2800" i="1" dirty="0">
                <a:solidFill>
                  <a:srgbClr val="33B38C"/>
                </a:solidFill>
                <a:latin typeface="Calibri" panose="020F0502020204030204" pitchFamily="34" charset="0"/>
              </a:rPr>
              <a:t>set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Method and a </a:t>
            </a:r>
            <a:r>
              <a:rPr lang="en-US" sz="2800" i="1" dirty="0">
                <a:solidFill>
                  <a:srgbClr val="33B38C"/>
                </a:solidFill>
                <a:latin typeface="Calibri" panose="020F0502020204030204" pitchFamily="34" charset="0"/>
              </a:rPr>
              <a:t>get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Method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F059E-37E4-447A-A4B2-488CDE8CC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722438"/>
            <a:ext cx="10922963" cy="4525962"/>
          </a:xfrm>
        </p:spPr>
        <p:txBody>
          <a:bodyPr>
            <a:normAutofit/>
          </a:bodyPr>
          <a:lstStyle/>
          <a:p>
            <a:pPr marL="107950" indent="0">
              <a:lnSpc>
                <a:spcPct val="80000"/>
              </a:lnSpc>
              <a:buNone/>
              <a:defRPr/>
            </a:pPr>
            <a:r>
              <a:rPr lang="en-US" altLang="en-US" sz="3200" b="1" i="1" dirty="0">
                <a:solidFill>
                  <a:srgbClr val="000000"/>
                </a:solidFill>
              </a:rPr>
              <a:t>Instance Variable </a:t>
            </a:r>
            <a:r>
              <a:rPr lang="en-US" altLang="en-US" sz="3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</a:p>
          <a:p>
            <a:pPr marL="457200" indent="-457200">
              <a:lnSpc>
                <a:spcPct val="80000"/>
              </a:lnSpc>
              <a:defRPr/>
            </a:pPr>
            <a:r>
              <a:rPr lang="en-US" altLang="en-US" sz="3200" dirty="0" smtClean="0">
                <a:solidFill>
                  <a:srgbClr val="000000"/>
                </a:solidFill>
              </a:rPr>
              <a:t>A </a:t>
            </a:r>
            <a:r>
              <a:rPr lang="en-US" altLang="en-US" sz="3200" dirty="0">
                <a:solidFill>
                  <a:srgbClr val="000000"/>
                </a:solidFill>
              </a:rPr>
              <a:t>class normally contains one or more methods that manipulate the instance variables that belong to particular objects of the class. </a:t>
            </a:r>
          </a:p>
          <a:p>
            <a:pPr marL="457200" indent="-457200">
              <a:lnSpc>
                <a:spcPct val="80000"/>
              </a:lnSpc>
              <a:defRPr/>
            </a:pPr>
            <a:r>
              <a:rPr lang="en-US" altLang="en-US" sz="3200" dirty="0">
                <a:solidFill>
                  <a:srgbClr val="000000"/>
                </a:solidFill>
              </a:rPr>
              <a:t>Instance variables are declared inside a class declaration but outside the bodies of the class’s method declarations. </a:t>
            </a:r>
          </a:p>
          <a:p>
            <a:pPr marL="457200" indent="-457200">
              <a:lnSpc>
                <a:spcPct val="80000"/>
              </a:lnSpc>
              <a:defRPr/>
            </a:pPr>
            <a:r>
              <a:rPr lang="en-US" altLang="en-US" sz="3200" dirty="0">
                <a:solidFill>
                  <a:srgbClr val="000000"/>
                </a:solidFill>
              </a:rPr>
              <a:t>Each object (instance) of the class has its own copy of each of the class’s instance variables.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63957-D028-4801-A57C-C5C9B683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8770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6EBB2-4B62-4214-96DC-137AB8976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3.2.1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Class with an Instance Variable, a </a:t>
            </a:r>
            <a:r>
              <a:rPr lang="en-US" sz="2800" i="1" dirty="0">
                <a:solidFill>
                  <a:srgbClr val="33B38C"/>
                </a:solidFill>
                <a:latin typeface="Calibri" panose="020F0502020204030204" pitchFamily="34" charset="0"/>
              </a:rPr>
              <a:t>set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Method and a </a:t>
            </a:r>
            <a:r>
              <a:rPr lang="en-US" sz="2800" i="1" dirty="0">
                <a:solidFill>
                  <a:srgbClr val="33B38C"/>
                </a:solidFill>
                <a:latin typeface="Calibri" panose="020F0502020204030204" pitchFamily="34" charset="0"/>
              </a:rPr>
              <a:t>get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Method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D1159-0752-4C6D-981F-294B3F9A7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722438"/>
            <a:ext cx="10922963" cy="4525962"/>
          </a:xfrm>
        </p:spPr>
        <p:txBody>
          <a:bodyPr/>
          <a:lstStyle/>
          <a:p>
            <a:pPr marL="136525" indent="0">
              <a:buNone/>
              <a:defRPr/>
            </a:pPr>
            <a:r>
              <a:rPr lang="en-US" altLang="en-US" sz="3600" b="1" i="1" dirty="0">
                <a:solidFill>
                  <a:srgbClr val="000000"/>
                </a:solidFill>
              </a:rPr>
              <a:t>Access Modifiers </a:t>
            </a:r>
            <a:r>
              <a:rPr lang="en-US" altLang="en-US" sz="3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3600" b="1" i="1" dirty="0">
                <a:solidFill>
                  <a:srgbClr val="000000"/>
                </a:solidFill>
              </a:rPr>
              <a:t> and </a:t>
            </a:r>
            <a:r>
              <a:rPr lang="en-US" altLang="en-US" sz="3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private</a:t>
            </a:r>
          </a:p>
          <a:p>
            <a:pPr marL="457200" indent="-457200">
              <a:defRPr/>
            </a:pPr>
            <a:r>
              <a:rPr lang="en-US" altLang="en-US" sz="3600" dirty="0">
                <a:solidFill>
                  <a:srgbClr val="000000"/>
                </a:solidFill>
              </a:rPr>
              <a:t>Most instance-variable declarations are preceded with the keyword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z="3600" dirty="0">
                <a:solidFill>
                  <a:srgbClr val="000000"/>
                </a:solidFill>
              </a:rPr>
              <a:t>, which is an access modifier. </a:t>
            </a:r>
          </a:p>
          <a:p>
            <a:pPr marL="457200" indent="-457200">
              <a:defRPr/>
            </a:pPr>
            <a:r>
              <a:rPr lang="en-US" altLang="en-US" sz="3600" dirty="0">
                <a:solidFill>
                  <a:srgbClr val="000000"/>
                </a:solidFill>
              </a:rPr>
              <a:t>Variables or methods declared with access modifier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z="3600" dirty="0">
                <a:solidFill>
                  <a:srgbClr val="000000"/>
                </a:solidFill>
              </a:rPr>
              <a:t> are accessible only</a:t>
            </a:r>
            <a:r>
              <a:rPr lang="en-US" altLang="en-US" sz="3600" i="1" dirty="0">
                <a:solidFill>
                  <a:srgbClr val="000000"/>
                </a:solidFill>
              </a:rPr>
              <a:t> </a:t>
            </a:r>
            <a:r>
              <a:rPr lang="en-US" altLang="en-US" sz="3600" dirty="0">
                <a:solidFill>
                  <a:srgbClr val="000000"/>
                </a:solidFill>
              </a:rPr>
              <a:t>to methods of the class in which they’re declared</a:t>
            </a:r>
            <a:r>
              <a:rPr lang="en-US" altLang="en-US" sz="3600" i="1" dirty="0">
                <a:solidFill>
                  <a:srgbClr val="000000"/>
                </a:solidFill>
              </a:rPr>
              <a:t>.</a:t>
            </a:r>
            <a:r>
              <a:rPr lang="en-US" altLang="en-US" sz="36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CAC0A-EEA2-4C47-B765-9124D6CC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01307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C9B18-6A5D-47A3-B836-1788B814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3.1.1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Account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Class with an Instance Variable, a </a:t>
            </a:r>
            <a:r>
              <a:rPr lang="en-US" sz="2800" i="1" dirty="0">
                <a:solidFill>
                  <a:srgbClr val="33B38C"/>
                </a:solidFill>
                <a:latin typeface="Calibri" panose="020F0502020204030204" pitchFamily="34" charset="0"/>
              </a:rPr>
              <a:t>set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Method and a </a:t>
            </a:r>
            <a:r>
              <a:rPr lang="en-US" sz="2800" i="1" dirty="0">
                <a:solidFill>
                  <a:srgbClr val="33B38C"/>
                </a:solidFill>
                <a:latin typeface="Calibri" panose="020F0502020204030204" pitchFamily="34" charset="0"/>
              </a:rPr>
              <a:t>get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Method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6C55F-7906-4BBC-BC10-0FC99DF3C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722438"/>
            <a:ext cx="10922963" cy="4525962"/>
          </a:xfrm>
        </p:spPr>
        <p:txBody>
          <a:bodyPr/>
          <a:lstStyle/>
          <a:p>
            <a:pPr marL="136525" indent="0">
              <a:buNone/>
              <a:defRPr/>
            </a:pPr>
            <a:r>
              <a:rPr lang="en-US" altLang="en-US" sz="3200" b="1" i="1" dirty="0">
                <a:solidFill>
                  <a:srgbClr val="000000"/>
                </a:solidFill>
              </a:rPr>
              <a:t>Parameters Are Local Variables</a:t>
            </a:r>
          </a:p>
          <a:p>
            <a:pPr marL="457200" indent="-457200">
              <a:defRPr/>
            </a:pPr>
            <a:r>
              <a:rPr lang="en-US" altLang="en-US" sz="3200" dirty="0">
                <a:solidFill>
                  <a:srgbClr val="000000"/>
                </a:solidFill>
              </a:rPr>
              <a:t>Variables declared in the body of a particular method are local variables and can be used only in that method. </a:t>
            </a:r>
          </a:p>
          <a:p>
            <a:pPr marL="457200" indent="-457200">
              <a:defRPr/>
            </a:pPr>
            <a:r>
              <a:rPr lang="en-US" altLang="en-US" sz="3200" dirty="0">
                <a:solidFill>
                  <a:srgbClr val="000000"/>
                </a:solidFill>
              </a:rPr>
              <a:t>When a method terminates, the values of its local variables are lost. </a:t>
            </a:r>
          </a:p>
          <a:p>
            <a:pPr marL="457200" indent="-457200">
              <a:defRPr/>
            </a:pPr>
            <a:r>
              <a:rPr lang="en-US" altLang="en-US" sz="3200" dirty="0">
                <a:solidFill>
                  <a:srgbClr val="000000"/>
                </a:solidFill>
              </a:rPr>
              <a:t>A method’s parameters are local variables of the method.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19DDD-9565-45A7-9C45-9803CC6FA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71494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3_IntroToClasses_Page_11">
            <a:extLst>
              <a:ext uri="{FF2B5EF4-FFF2-40B4-BE49-F238E27FC236}">
                <a16:creationId xmlns:a16="http://schemas.microsoft.com/office/drawing/2014/main" id="{A3B6E16A-6D58-4B50-BCC8-F9839762CDC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1113"/>
            <a:ext cx="12192000" cy="42957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4EF889-EC90-4B02-9F83-25B5194FE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221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JHTP11_01</Template>
  <TotalTime>1391</TotalTime>
  <Words>2051</Words>
  <Application>Microsoft Office PowerPoint</Application>
  <PresentationFormat>Widescreen</PresentationFormat>
  <Paragraphs>149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Calibri</vt:lpstr>
      <vt:lpstr>Cambria</vt:lpstr>
      <vt:lpstr>Consolas</vt:lpstr>
      <vt:lpstr>Lucida Sans Unicode</vt:lpstr>
      <vt:lpstr>Verdana</vt:lpstr>
      <vt:lpstr>Wingdings</vt:lpstr>
      <vt:lpstr>Wingdings 2</vt:lpstr>
      <vt:lpstr>Wingdings 3</vt:lpstr>
      <vt:lpstr>Concourse</vt:lpstr>
      <vt:lpstr>Chapter 3 Introduction to Classes, Objects, Methods and Strings</vt:lpstr>
      <vt:lpstr>PowerPoint Presentation</vt:lpstr>
      <vt:lpstr>PowerPoint Presentation</vt:lpstr>
      <vt:lpstr>PowerPoint Presentation</vt:lpstr>
      <vt:lpstr>3.2.1 Account Class with an Instance Variable, a set Method and a get Method (Cont.)</vt:lpstr>
      <vt:lpstr>3.2.1 Account Class with an Instance Variable, a set Method and a get Method (Cont.)</vt:lpstr>
      <vt:lpstr>3.2.1 Account Class with an Instance Variable, a set Method and a get Method (Cont.)</vt:lpstr>
      <vt:lpstr>3.1.1 Account Class with an Instance Variable, a set Method and a get Method (Cont.)</vt:lpstr>
      <vt:lpstr>PowerPoint Presentation</vt:lpstr>
      <vt:lpstr>3.2.1 Account Class with an Instance Variable, a set Method and a get Method (Cont.)</vt:lpstr>
      <vt:lpstr>3.2.2 AccountTest Class That Creates and Uses an Object of Class Account</vt:lpstr>
      <vt:lpstr>PowerPoint Presentation</vt:lpstr>
      <vt:lpstr>PowerPoint Presentation</vt:lpstr>
      <vt:lpstr>3.2.2 AccountTest Class That Creates and Uses an Object of Class Account (Cont.)</vt:lpstr>
      <vt:lpstr>3.2.2 AccountTest Class That Creates and Uses an Object of Class Account (Cont.)</vt:lpstr>
      <vt:lpstr>3.2.2 AccountTest Class That Creates and Uses an Object of Class Account (Cont.)</vt:lpstr>
      <vt:lpstr>3.2.5  Additional Notes on Class AccountTest</vt:lpstr>
      <vt:lpstr>3.2.5 Additional Notes on Class AccountTest (Cont.)</vt:lpstr>
      <vt:lpstr>PowerPoint Presentation</vt:lpstr>
      <vt:lpstr>3.2.6 Software Engineering with private Instance Variables and public set and get Methods</vt:lpstr>
      <vt:lpstr>PowerPoint Presentation</vt:lpstr>
      <vt:lpstr>3.3  Account Class: Initializing Objects with Constructors</vt:lpstr>
      <vt:lpstr>PowerPoint Presentation</vt:lpstr>
      <vt:lpstr>PowerPoint Presentation</vt:lpstr>
      <vt:lpstr>3.3.2  Class AccountTest: Initializing Account Objects When They’re Created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3.4.2  AccountTest Class to Use Class Account (Cont.)</vt:lpstr>
      <vt:lpstr>PowerPoint Presentation</vt:lpstr>
      <vt:lpstr>3.5  Primitive Types vs. Reference Types</vt:lpstr>
      <vt:lpstr>3.5 Primitive Types vs. Reference Types (Cont.)</vt:lpstr>
      <vt:lpstr>3.2.3 Compiling and Executing an App with Multiple Classes</vt:lpstr>
      <vt:lpstr>3.2.4 Account UML Class Diagram</vt:lpstr>
      <vt:lpstr>PowerPoint Presentation</vt:lpstr>
      <vt:lpstr>3.2.4 Account UML Class Diagram</vt:lpstr>
      <vt:lpstr>3.2.4 Account UML Class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Paul Deitel</dc:creator>
  <cp:lastModifiedBy>Sencun Zhu</cp:lastModifiedBy>
  <cp:revision>15</cp:revision>
  <dcterms:created xsi:type="dcterms:W3CDTF">2017-07-06T14:35:07Z</dcterms:created>
  <dcterms:modified xsi:type="dcterms:W3CDTF">2018-12-29T20:20:50Z</dcterms:modified>
</cp:coreProperties>
</file>