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85" r:id="rId1"/>
  </p:sldMasterIdLst>
  <p:notesMasterIdLst>
    <p:notesMasterId r:id="rId29"/>
  </p:notesMasterIdLst>
  <p:sldIdLst>
    <p:sldId id="338" r:id="rId2"/>
    <p:sldId id="339" r:id="rId3"/>
    <p:sldId id="340" r:id="rId4"/>
    <p:sldId id="265" r:id="rId5"/>
    <p:sldId id="268" r:id="rId6"/>
    <p:sldId id="343" r:id="rId7"/>
    <p:sldId id="272" r:id="rId8"/>
    <p:sldId id="344" r:id="rId9"/>
    <p:sldId id="345" r:id="rId10"/>
    <p:sldId id="273" r:id="rId11"/>
    <p:sldId id="349" r:id="rId12"/>
    <p:sldId id="350" r:id="rId13"/>
    <p:sldId id="351" r:id="rId14"/>
    <p:sldId id="357" r:id="rId15"/>
    <p:sldId id="288" r:id="rId16"/>
    <p:sldId id="360" r:id="rId17"/>
    <p:sldId id="290" r:id="rId18"/>
    <p:sldId id="291" r:id="rId19"/>
    <p:sldId id="292" r:id="rId20"/>
    <p:sldId id="293" r:id="rId21"/>
    <p:sldId id="294" r:id="rId22"/>
    <p:sldId id="295" r:id="rId23"/>
    <p:sldId id="363" r:id="rId24"/>
    <p:sldId id="371" r:id="rId25"/>
    <p:sldId id="308" r:id="rId26"/>
    <p:sldId id="372" r:id="rId27"/>
    <p:sldId id="309" r:id="rId2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25.21%" autoAdjust="0"/>
    <p:restoredTop sz="94.66%"/>
  </p:normalViewPr>
  <p:slideViewPr>
    <p:cSldViewPr snapToGrid="0">
      <p:cViewPr varScale="1">
        <p:scale>
          <a:sx n="74" d="100"/>
          <a:sy n="7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tableStyles" Target="tableStyle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notesMaster" Target="notesMasters/notesMaster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theme" Target="theme/theme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presProps" Target="presProps.xml"/><Relationship Id="rId134" Type="http://schemas.microsoft.com/office/2015/10/relationships/revisionInfo" Target="revisionInfo.xml"/><Relationship Id="rId8" Type="http://purl.oclc.org/ooxml/officeDocument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A88F25-7DF0-4D4C-AC2E-30BED2C7091B}" type="datetimeFigureOut">
              <a:rPr lang="en-US" smtClean="0"/>
              <a:pPr/>
              <a:t>12/29/2018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E39D74D-00BD-4227-ACC8-291B917CA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9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26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1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4F1692C2-5704-4309-87D7-34D80DB113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30432628-6F86-4860-9A05-4B482DF065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E3C4EB29-C1D2-4C95-BB7E-930B89E04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3DD30A-D00F-4538-99C2-14E8C057C87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10584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FABB3DE2-1D80-4A5B-B631-6EC7000B3A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C790EF5D-7051-4C95-871B-64775AA3F6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CBAADF12-D30A-4D92-ACDF-77816A2BB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064721-DBD8-4538-BBED-3960A973CF1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18317"/>
      </p:ext>
    </p:extLst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EC2FCC17-7246-4AFA-A3B1-DE4AAE4664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7131F452-C9A1-4E67-9901-15B232EE1B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10158EA7-70FF-4084-99A1-9013B54F7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11900A-3EB6-49DB-9D73-F54276542F2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55680"/>
      </p:ext>
    </p:extLst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159E42C1-7B7F-4D18-B106-6087479D77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1415415F-7826-47AA-9BFB-6EA92C5A51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6CD56938-CAE2-4170-B479-F1709B3AE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F7AED1-A94A-441E-9EBF-1DF71551D47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09340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FD7E0290-323A-45E9-9B91-2B88963E6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DC965950-A5C7-4580-B7B0-5AD1715040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200708" name="Slide Number Placeholder 3">
            <a:extLst>
              <a:ext uri="{FF2B5EF4-FFF2-40B4-BE49-F238E27FC236}">
                <a16:creationId xmlns:a16="http://schemas.microsoft.com/office/drawing/2014/main" id="{E7D5E952-13B3-40A1-8841-C2B3A2F34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1D82A8-5515-4AF1-B703-A3B2C4CD0C0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38681"/>
      </p:ext>
    </p:extLst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ECFB49BB-0894-4116-ABD2-A48E0D0135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E99CE635-8712-47D0-9A33-52262FC45D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202756" name="Slide Number Placeholder 3">
            <a:extLst>
              <a:ext uri="{FF2B5EF4-FFF2-40B4-BE49-F238E27FC236}">
                <a16:creationId xmlns:a16="http://schemas.microsoft.com/office/drawing/2014/main" id="{DC72B508-DDF0-4CEA-A722-B2DDF69DB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BC1F44-5521-4E08-A15F-A4E8C7EF0ED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022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93DFC12E-FF6F-4ED6-B719-E4B6F6EC33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6C7C329E-BD9B-42B4-9AD2-078CAF9DEA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97AFD4E0-7FBF-4236-A29C-6DBCCC272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EC0BC4-2B08-444E-999A-A1839F68EFE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44483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9B2A0FDD-71F2-4DBD-BDC1-05E8A04249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A6B2088C-5667-47CC-A726-551C97E316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4A00FA20-094C-4945-9CC4-2BA959347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EA8F23-9AD4-4086-B39D-28FA49A7338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50591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5703F344-8F27-4B10-A9B9-C5E3812235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3745764C-07E2-4689-98AF-A495AA85FD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E7BFC918-7B82-4C4A-9EB6-A1EE63AE4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DC0BBF-14E7-481E-B5E5-EBB4730FC2E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34969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BB3FB8C9-1C45-4579-8967-5B06A5F361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5CB67039-8EEA-4948-93F9-AEC535A9B4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0597705D-2C4A-4F9F-8BC7-8DBAC45E4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7891C4-176B-4214-A3A1-B2125A0AC2F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87479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7C9FDB6F-3E7A-4743-82F8-8DD3E46864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11EA74EE-8E64-4026-9584-20C9C25F3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64090C99-EC8B-4A49-B38F-F1BA1E072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183643-00DC-45EA-AE8E-B2DF6C44DBF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67903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50E8B6B0-E5EC-455B-A220-117A80DF1D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E6B89F76-74E0-4863-985D-330EAEA05E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3882DEC6-A9ED-4E90-9D93-C2BB8E682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907157-0F77-483C-9401-F876881B9D3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88059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AB33F91A-7E95-4F85-BCEA-6B89C4F303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1E42A007-41B4-4C9D-87F9-B104D4F861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665242A0-9234-4C01-B6B7-D6EC9B812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838A9-D036-42E4-AA5A-440241F60D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75346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A3B7C0AB-730B-443B-BC99-DF221533D8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F9AE9099-F5F0-4DEB-B511-4CD8F98428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en-US" altLang="en-US"/>
          </a:p>
        </p:txBody>
      </p:sp>
      <p:sp>
        <p:nvSpPr>
          <p:cNvPr id="160772" name="Slide Number Placeholder 3">
            <a:extLst>
              <a:ext uri="{FF2B5EF4-FFF2-40B4-BE49-F238E27FC236}">
                <a16:creationId xmlns:a16="http://schemas.microsoft.com/office/drawing/2014/main" id="{86BF8E80-39C4-46D4-ACFE-3E2D6C682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%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634E4D-5EA5-410A-BB6F-D4E5072759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3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1.jpe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slideMaster" Target="../slideMasters/slideMaster1.xml"/><Relationship Id="rId1" Type="http://purl.oclc.org/ooxml/officeDocument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slideMaster" Target="../slideMasters/slideMaster1.xml"/><Relationship Id="rId1" Type="http://purl.oclc.org/ooxml/officeDocument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slideMaster" Target="../slideMasters/slideMaster1.xml"/><Relationship Id="rId1" Type="http://purl.oclc.org/ooxml/officeDocument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jpe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slideMaster" Target="../slideMasters/slideMaster1.xml"/><Relationship Id="rId1" Type="http://purl.oclc.org/ooxml/officeDocument/relationships/themeOverride" Target="../theme/themeOverride4.xml"/><Relationship Id="rId4" Type="http://purl.oclc.org/ooxml/officeDocument/relationships/image" Target="../media/image1.jpeg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%">
                <a:schemeClr val="accent1">
                  <a:shade val="35%"/>
                  <a:satMod val="170%"/>
                  <a:alpha val="100%"/>
                </a:schemeClr>
              </a:gs>
              <a:gs pos="55%">
                <a:schemeClr val="accent1">
                  <a:tint val="90%"/>
                  <a:satMod val="150%"/>
                  <a:alpha val="100%"/>
                </a:schemeClr>
              </a:gs>
              <a:gs pos="100%">
                <a:schemeClr val="accent1">
                  <a:shade val="35%"/>
                  <a:satMod val="170%"/>
                  <a:alpha val="100%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%"/>
                <a:satMod val="115%"/>
                <a:alpha val="40%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%"/>
              </a:blip>
              <a:tile tx="0" ty="0" sx="50%" sy="50%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%">
                      <a:schemeClr val="accent1">
                        <a:shade val="20%"/>
                        <a:satMod val="176%"/>
                        <a:alpha val="100%"/>
                      </a:schemeClr>
                    </a:gs>
                    <a:gs pos="18%">
                      <a:schemeClr val="accent1">
                        <a:shade val="48%"/>
                        <a:satMod val="153%"/>
                        <a:alpha val="100%"/>
                      </a:schemeClr>
                    </a:gs>
                    <a:gs pos="43%">
                      <a:schemeClr val="accent1">
                        <a:tint val="86%"/>
                        <a:satMod val="149%"/>
                        <a:alpha val="100%"/>
                      </a:schemeClr>
                    </a:gs>
                    <a:gs pos="45%">
                      <a:schemeClr val="accent1">
                        <a:tint val="85%"/>
                        <a:satMod val="150%"/>
                        <a:alpha val="100%"/>
                      </a:schemeClr>
                    </a:gs>
                    <a:gs pos="50%">
                      <a:schemeClr val="accent1">
                        <a:tint val="86%"/>
                        <a:satMod val="149%"/>
                        <a:alpha val="100%"/>
                      </a:schemeClr>
                    </a:gs>
                    <a:gs pos="79%">
                      <a:schemeClr val="accent1">
                        <a:shade val="53%"/>
                        <a:satMod val="150%"/>
                        <a:alpha val="100%"/>
                      </a:schemeClr>
                    </a:gs>
                    <a:gs pos="100%">
                      <a:schemeClr val="accent1">
                        <a:shade val="25%"/>
                        <a:satMod val="170%"/>
                        <a:alpha val="100%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%">
                    <a:schemeClr val="accent1">
                      <a:tint val="70%"/>
                      <a:satMod val="110%"/>
                    </a:schemeClr>
                  </a:gs>
                  <a:gs pos="15%">
                    <a:schemeClr val="accent1">
                      <a:shade val="40%"/>
                      <a:satMod val="110%"/>
                    </a:schemeClr>
                  </a:gs>
                </a:gsLst>
                <a:lin ang="5400000" scaled="1"/>
              </a:gradFill>
              <a:prstDash val="solid"/>
              <a:miter lim="800%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2B4EA6F3-6FD0-4EF8-8523-6D238C094B1E}" type="datetime1">
              <a:rPr lang="en-US" smtClean="0"/>
              <a:t>12/29/2018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%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952761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ADCEF9-F2BC-40BD-A3C5-141FA69E465F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4302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C64038-63F8-4087-9684-5E60A9BFB0E3}" type="datetime1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72469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50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E4B0093-9469-4AC4-A523-72B8CC8547FF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7087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%">
                <a:schemeClr val="accent1">
                  <a:shade val="60%"/>
                  <a:satMod val="125%"/>
                </a:schemeClr>
              </a:gs>
              <a:gs pos="72%">
                <a:schemeClr val="accent1">
                  <a:tint val="90%"/>
                  <a:satMod val="138%"/>
                </a:schemeClr>
              </a:gs>
              <a:gs pos="100%">
                <a:schemeClr val="accent1">
                  <a:tint val="76%"/>
                  <a:satMod val="136%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%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%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%">
                <a:schemeClr val="accent1">
                  <a:shade val="60%"/>
                  <a:satMod val="125%"/>
                </a:schemeClr>
              </a:gs>
              <a:gs pos="72%">
                <a:schemeClr val="accent1">
                  <a:tint val="90%"/>
                  <a:satMod val="138%"/>
                </a:schemeClr>
              </a:gs>
              <a:gs pos="100%">
                <a:schemeClr val="accent1">
                  <a:tint val="76%"/>
                  <a:satMod val="136%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%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%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%">
                <a:effectLst>
                  <a:outerShdw blurRad="31750" dist="25400" dir="5400000" algn="tl" rotWithShape="0">
                    <a:srgbClr val="000000">
                      <a:alpha val="25%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6C12E78-850B-457F-828E-3B0BC5194C2E}" type="datetime1">
              <a:rPr lang="en-US" smtClean="0"/>
              <a:t>12/29/2018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61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26B0109-10E3-4C07-A2E5-31A876F73451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%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%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%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%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04F1175-FAE1-4A14-97FA-A148ACFA0D86}" type="datetime1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C1F9880-ABCC-48EF-8B24-C452C75A17F6}" type="datetime1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7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197C3-FD2C-4AF2-89EA-BF4825BE269C}" type="datetime1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930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CFF4CB3-0A7C-4E4C-8D8A-0686ED653126}" type="datetime1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%"/>
              <a:satMod val="115%"/>
              <a:alpha val="40%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%"/>
            </a:blip>
            <a:tile tx="0" ty="0" sx="50%" sy="50%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%">
                    <a:schemeClr val="accent1">
                      <a:shade val="20%"/>
                      <a:satMod val="176%"/>
                      <a:alpha val="100%"/>
                    </a:schemeClr>
                  </a:gs>
                  <a:gs pos="18%">
                    <a:schemeClr val="accent1">
                      <a:shade val="48%"/>
                      <a:satMod val="153%"/>
                      <a:alpha val="100%"/>
                    </a:schemeClr>
                  </a:gs>
                  <a:gs pos="43%">
                    <a:schemeClr val="accent1">
                      <a:tint val="86%"/>
                      <a:satMod val="149%"/>
                      <a:alpha val="100%"/>
                    </a:schemeClr>
                  </a:gs>
                  <a:gs pos="45%">
                    <a:schemeClr val="accent1">
                      <a:tint val="85%"/>
                      <a:satMod val="150%"/>
                      <a:alpha val="100%"/>
                    </a:schemeClr>
                  </a:gs>
                  <a:gs pos="50%">
                    <a:schemeClr val="accent1">
                      <a:tint val="86%"/>
                      <a:satMod val="149%"/>
                      <a:alpha val="100%"/>
                    </a:schemeClr>
                  </a:gs>
                  <a:gs pos="79%">
                    <a:schemeClr val="accent1">
                      <a:shade val="53%"/>
                      <a:satMod val="150%"/>
                      <a:alpha val="100%"/>
                    </a:schemeClr>
                  </a:gs>
                  <a:gs pos="100%">
                    <a:schemeClr val="accent1">
                      <a:shade val="25%"/>
                      <a:satMod val="170%"/>
                      <a:alpha val="100%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%">
                  <a:schemeClr val="accent1">
                    <a:tint val="70%"/>
                    <a:satMod val="110%"/>
                  </a:schemeClr>
                </a:gs>
                <a:gs pos="15%">
                  <a:schemeClr val="accent1">
                    <a:shade val="40%"/>
                    <a:satMod val="110%"/>
                  </a:schemeClr>
                </a:gs>
              </a:gsLst>
              <a:lin ang="5400000" scaled="1"/>
            </a:gradFill>
            <a:prstDash val="solid"/>
            <a:miter lim="800%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%">
                <a:schemeClr val="accent1">
                  <a:shade val="60%"/>
                  <a:satMod val="125%"/>
                </a:schemeClr>
              </a:gs>
              <a:gs pos="72%">
                <a:schemeClr val="accent1">
                  <a:tint val="90%"/>
                  <a:satMod val="138%"/>
                </a:schemeClr>
              </a:gs>
              <a:gs pos="100%">
                <a:schemeClr val="accent1">
                  <a:tint val="76%"/>
                  <a:satMod val="136%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%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%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%">
                <a:schemeClr val="accent1">
                  <a:shade val="60%"/>
                  <a:satMod val="125%"/>
                </a:schemeClr>
              </a:gs>
              <a:gs pos="72%">
                <a:schemeClr val="accent1">
                  <a:tint val="90%"/>
                  <a:satMod val="138%"/>
                </a:schemeClr>
              </a:gs>
              <a:gs pos="100%">
                <a:schemeClr val="accent1">
                  <a:tint val="76%"/>
                  <a:satMod val="136%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%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%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%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ECAC3754-B9E7-432E-9142-03F682E9B8F1}" type="datetime1">
              <a:rPr lang="en-US" smtClean="0"/>
              <a:t>12/29/2018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920-20E0-45AF-8716-03F323D9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9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F4A25709-70E1-4F8F-AC96-DEC4DCCA78DC}" type="datetime1">
              <a:rPr lang="en-US" smtClean="0"/>
              <a:t>12/29/2018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8BF9920-20E0-45AF-8716-03F323D942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1" fontAlgn="base" hangingPunct="1">
        <a:spcBef>
          <a:spcPct val="0%"/>
        </a:spcBef>
        <a:spcAft>
          <a:spcPct val="0%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%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%"/>
        </a:spcBef>
        <a:spcAft>
          <a:spcPct val="0%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%"/>
        </a:spcAft>
        <a:buClr>
          <a:schemeClr val="accent1"/>
        </a:buClr>
        <a:buSzPct val="68%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%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%"/>
        </a:spcAft>
        <a:buClr>
          <a:schemeClr val="accent2"/>
        </a:buClr>
        <a:buSzPct val="100%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%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%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%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7.png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11.png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purl.oclc.org/ooxml/officeDocument/relationships/image" Target="../media/image14.png"/><Relationship Id="rId1" Type="http://purl.oclc.org/ooxml/officeDocument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3.xml"/><Relationship Id="rId1" Type="http://purl.oclc.org/ooxml/officeDocument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6.png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png"/><Relationship Id="rId1" Type="http://purl.oclc.org/ooxml/officeDocument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1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A8FF-A4FC-4DB8-B17D-D88FF0D7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%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5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Control Statements: Part 2; Logical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00C83EEC-7338-4EEC-933D-4B88232A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400" dirty="0"/>
              <a:t>Questions? </a:t>
            </a:r>
            <a:r>
              <a:rPr lang="en-US" altLang="en-US" sz="2400"/>
              <a:t>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4AAAF-8B57-48EB-86CB-4C24FF9667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507848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17">
            <a:extLst>
              <a:ext uri="{FF2B5EF4-FFF2-40B4-BE49-F238E27FC236}">
                <a16:creationId xmlns:a16="http://schemas.microsoft.com/office/drawing/2014/main" id="{74015F84-2E96-4995-A504-45F51DD591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163"/>
            <a:ext cx="12192000" cy="37480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293C58-5430-45E5-AEB9-92AE71D1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995522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ABCD-77A5-4B5E-BBB8-A134D934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the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DA6259DC-7797-4852-AD07-6A3D9C4F2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a)Vary the control variable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>
                <a:solidFill>
                  <a:srgbClr val="000000"/>
                </a:solidFill>
              </a:rPr>
              <a:t> in increments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&lt;=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100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b)Vary the control variable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in decrements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100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&gt;=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i--)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c)Vary the control variable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77</a:t>
            </a:r>
            <a:r>
              <a:rPr lang="en-US" altLang="en-US" dirty="0">
                <a:solidFill>
                  <a:srgbClr val="000000"/>
                </a:solidFill>
              </a:rPr>
              <a:t> in increments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7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&lt;=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77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+=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7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3" indent="-342900"/>
            <a:endParaRPr lang="nn-NO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5AE80-CDB6-4474-B3CD-65E0E818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4248225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A7A6-9B46-4FC7-AB19-509D82C1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the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1D21A435-D4C7-412B-A5BB-AED5D80F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d)Vary the control variable from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 in decrements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&gt;=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-=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e)Vary the control variable over the values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17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&lt;=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+=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f)Vary the control variable over the values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88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77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66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55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44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33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800100" lvl="3" indent="-342900"/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99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&gt;=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i -= </a:t>
            </a:r>
            <a:r>
              <a:rPr lang="nn-NO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11</a:t>
            </a:r>
            <a:r>
              <a:rPr lang="nn-NO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3" indent="-342900"/>
            <a:endParaRPr lang="nn-NO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8688-EE21-4209-9189-4A863C7B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5926304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1EA7-23A4-4E87-8F36-4900D7E9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the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43011" name="Text Placeholder 2">
            <a:extLst>
              <a:ext uri="{FF2B5EF4-FFF2-40B4-BE49-F238E27FC236}">
                <a16:creationId xmlns:a16="http://schemas.microsoft.com/office/drawing/2014/main" id="{BEFB1966-0758-4E63-9404-633A9144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i="1" dirty="0">
                <a:solidFill>
                  <a:srgbClr val="000000"/>
                </a:solidFill>
              </a:rPr>
              <a:t>initialization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i="1" dirty="0">
                <a:solidFill>
                  <a:srgbClr val="000000"/>
                </a:solidFill>
              </a:rPr>
              <a:t>increment</a:t>
            </a:r>
            <a:r>
              <a:rPr lang="en-US" altLang="en-US" dirty="0">
                <a:solidFill>
                  <a:srgbClr val="000000"/>
                </a:solidFill>
              </a:rPr>
              <a:t> expressions can be comma-separated lists that enable you to use multiple initialization expressions or multiple increment expressions.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i="1" dirty="0">
                <a:solidFill>
                  <a:srgbClr val="000000"/>
                </a:solidFill>
              </a:rPr>
              <a:t>Although this is discouraged</a:t>
            </a:r>
            <a:r>
              <a:rPr lang="en-US" altLang="en-US" dirty="0">
                <a:solidFill>
                  <a:srgbClr val="000000"/>
                </a:solidFill>
              </a:rPr>
              <a:t>, the body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of Fig. 5.5 could be merged into the increment portion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header by using a comma as follows:</a:t>
            </a:r>
          </a:p>
          <a:p>
            <a:pPr lvl="1">
              <a:lnSpc>
                <a:spcPct val="90%"/>
              </a:lnSpc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 = 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number &lt;= 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total += number, number += </a:t>
            </a:r>
            <a:r>
              <a:rPr lang="en-US" altLang="en-US" sz="20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; </a:t>
            </a:r>
            <a:r>
              <a:rPr lang="en-US" altLang="en-US" sz="2000" dirty="0">
                <a:solidFill>
                  <a:srgbClr val="00BF00"/>
                </a:solidFill>
                <a:latin typeface="Consolas" panose="020B0609020204030204" pitchFamily="49" charset="0"/>
              </a:rPr>
              <a:t>// empty statement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CBB4B-9132-4059-9008-CB34E138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412473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DD9C-A1FD-4676-A291-534BF10A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5.5  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…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Iteration Statement</a:t>
            </a: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5AD21E60-BFB3-49A9-A5DD-ABC19B4D6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FF"/>
                </a:solidFill>
              </a:rPr>
              <a:t>…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iteration statement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is similar to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statement.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dirty="0">
                <a:solidFill>
                  <a:srgbClr val="000000"/>
                </a:solidFill>
              </a:rPr>
              <a:t>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, the program tests the loop-continuation condition at the </a:t>
            </a:r>
            <a:r>
              <a:rPr lang="en-US" altLang="en-US" i="1" dirty="0">
                <a:solidFill>
                  <a:srgbClr val="000000"/>
                </a:solidFill>
              </a:rPr>
              <a:t>beginning</a:t>
            </a:r>
            <a:r>
              <a:rPr lang="en-US" altLang="en-US" dirty="0">
                <a:solidFill>
                  <a:srgbClr val="000000"/>
                </a:solidFill>
              </a:rPr>
              <a:t> of the loop, </a:t>
            </a:r>
            <a:r>
              <a:rPr lang="en-US" altLang="en-US" i="1" dirty="0">
                <a:solidFill>
                  <a:srgbClr val="000000"/>
                </a:solidFill>
              </a:rPr>
              <a:t>before</a:t>
            </a:r>
            <a:r>
              <a:rPr lang="en-US" altLang="en-US" dirty="0">
                <a:solidFill>
                  <a:srgbClr val="000000"/>
                </a:solidFill>
              </a:rPr>
              <a:t> executing the loop’s body; if the condition is </a:t>
            </a:r>
            <a:r>
              <a:rPr lang="en-US" altLang="en-US" i="1" dirty="0">
                <a:solidFill>
                  <a:srgbClr val="000000"/>
                </a:solidFill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, the body </a:t>
            </a:r>
            <a:r>
              <a:rPr lang="en-US" altLang="en-US" i="1" dirty="0">
                <a:solidFill>
                  <a:srgbClr val="000000"/>
                </a:solidFill>
              </a:rPr>
              <a:t>never</a:t>
            </a:r>
            <a:r>
              <a:rPr lang="en-US" altLang="en-US" dirty="0">
                <a:solidFill>
                  <a:srgbClr val="000000"/>
                </a:solidFill>
              </a:rPr>
              <a:t> executes.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statement tests the loop-continuation condition </a:t>
            </a:r>
            <a:r>
              <a:rPr lang="en-US" altLang="en-US" i="1" dirty="0">
                <a:solidFill>
                  <a:srgbClr val="000000"/>
                </a:solidFill>
              </a:rPr>
              <a:t>after </a:t>
            </a:r>
            <a:r>
              <a:rPr lang="en-US" altLang="en-US" dirty="0">
                <a:solidFill>
                  <a:srgbClr val="000000"/>
                </a:solidFill>
              </a:rPr>
              <a:t>executing the loop’s body; therefore, </a:t>
            </a:r>
            <a:r>
              <a:rPr lang="en-US" altLang="en-US" i="1" dirty="0">
                <a:solidFill>
                  <a:srgbClr val="000000"/>
                </a:solidFill>
              </a:rPr>
              <a:t>the body always executes at least once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dirty="0">
                <a:solidFill>
                  <a:srgbClr val="000000"/>
                </a:solidFill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statement terminates, execution continues with the next statement in sequence.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B995A-6C61-4480-9DBF-15CBB957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6266932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2">
            <a:extLst>
              <a:ext uri="{FF2B5EF4-FFF2-40B4-BE49-F238E27FC236}">
                <a16:creationId xmlns:a16="http://schemas.microsoft.com/office/drawing/2014/main" id="{B8BBA32B-4E47-4551-AAC5-5B9EB10ABF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0"/>
            <a:ext cx="119872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19EE00-2A08-4D8E-8D0D-C5B92785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920515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3291-4E05-4C07-8BE5-7B25381D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5.6  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3A1A97D2-68C9-4840-B2CB-ACC87DF6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multiple-selection statement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performs different actions based on the possible values of a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constant integral expression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18FBF-18AC-49D6-B9ED-EC9435B4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426047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4">
            <a:extLst>
              <a:ext uri="{FF2B5EF4-FFF2-40B4-BE49-F238E27FC236}">
                <a16:creationId xmlns:a16="http://schemas.microsoft.com/office/drawing/2014/main" id="{115917B1-B2F6-4A1B-8484-C0597A06BE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63"/>
            <a:ext cx="12192000" cy="64404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88C9C-7E08-4636-ABF4-ACDEF4BA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2766353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5">
            <a:extLst>
              <a:ext uri="{FF2B5EF4-FFF2-40B4-BE49-F238E27FC236}">
                <a16:creationId xmlns:a16="http://schemas.microsoft.com/office/drawing/2014/main" id="{C972BF98-82EC-485E-A51F-AB3C657E8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575"/>
            <a:ext cx="12192000" cy="52752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03EF32-F5A1-4DC8-A915-9854E271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5651998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6">
            <a:extLst>
              <a:ext uri="{FF2B5EF4-FFF2-40B4-BE49-F238E27FC236}">
                <a16:creationId xmlns:a16="http://schemas.microsoft.com/office/drawing/2014/main" id="{DBF556D9-6D50-46EB-B5EC-613254DEE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0"/>
            <a:ext cx="110013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8C6EB9-5C21-49FD-8073-AA83A3F3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671528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8B78-0B3B-4628-B398-7FAFB32F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EC6E6DAE-ED6B-489D-8E08-89E7D2794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iteration statement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iteration statement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</a:rPr>
              <a:t> multiple-selection statement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</a:rPr>
              <a:t> statement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</a:rPr>
              <a:t> statement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Logical operators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Control statements summary.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3C5A4-49C6-4DD4-806A-D680147D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7534930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7">
            <a:extLst>
              <a:ext uri="{FF2B5EF4-FFF2-40B4-BE49-F238E27FC236}">
                <a16:creationId xmlns:a16="http://schemas.microsoft.com/office/drawing/2014/main" id="{FDD34D88-2ED5-49A7-9FB8-073F827FC5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" y="0"/>
            <a:ext cx="105997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709D0E-57DD-4F63-BDC3-06CFE7F2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5842624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8">
            <a:extLst>
              <a:ext uri="{FF2B5EF4-FFF2-40B4-BE49-F238E27FC236}">
                <a16:creationId xmlns:a16="http://schemas.microsoft.com/office/drawing/2014/main" id="{E5289759-913B-423F-85E0-61CBD5B118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0"/>
            <a:ext cx="105933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3BFFAA-C077-4DF1-8C59-DD59D3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3436120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39">
            <a:extLst>
              <a:ext uri="{FF2B5EF4-FFF2-40B4-BE49-F238E27FC236}">
                <a16:creationId xmlns:a16="http://schemas.microsoft.com/office/drawing/2014/main" id="{E27E021F-5EEF-4857-AF8A-9BC3E8BA8D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038"/>
            <a:ext cx="12192000" cy="47323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5AC93-0DBB-4CDD-AE0F-F497932D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0462483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48D4-0AC5-4058-ABE2-F1317622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5.6  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69635" name="Text Placeholder 2">
            <a:extLst>
              <a:ext uri="{FF2B5EF4-FFF2-40B4-BE49-F238E27FC236}">
                <a16:creationId xmlns:a16="http://schemas.microsoft.com/office/drawing/2014/main" id="{BCEB0967-C37E-45E9-88B6-9D232863B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dirty="0">
                <a:solidFill>
                  <a:srgbClr val="000000"/>
                </a:solidFill>
              </a:rPr>
              <a:t> statement consists of a block that contains a sequence of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labels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and an optional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case</a:t>
            </a:r>
            <a:r>
              <a:rPr lang="en-US" altLang="en-US" sz="2400" b="1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program evaluates the </a:t>
            </a:r>
            <a:r>
              <a:rPr lang="en-US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controlling expression</a:t>
            </a:r>
            <a:r>
              <a:rPr lang="en-US" alt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 the parentheses following keyword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program compares the controlling expression’s value (which must evaluate to an integral value of type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byte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short</a:t>
            </a:r>
            <a:r>
              <a:rPr lang="en-US" altLang="en-US" sz="2400" dirty="0">
                <a:solidFill>
                  <a:srgbClr val="000000"/>
                </a:solidFill>
              </a:rPr>
              <a:t> or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</a:rPr>
              <a:t>, or to a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400" dirty="0">
                <a:solidFill>
                  <a:srgbClr val="000000"/>
                </a:solidFill>
              </a:rPr>
              <a:t>) with each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2400" dirty="0">
                <a:solidFill>
                  <a:srgbClr val="000000"/>
                </a:solidFill>
              </a:rPr>
              <a:t> label.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If a match occurs, the program executes that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en-US" altLang="en-US" sz="2400" dirty="0">
                <a:solidFill>
                  <a:srgbClr val="000000"/>
                </a:solidFill>
              </a:rPr>
              <a:t>’s statements.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statement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causes program control to proceed with the first statement after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346A-BBD1-45DF-B7E6-F967827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4559319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2725-468A-4367-8C89-A9C97B6A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5.8  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Statements </a:t>
            </a:r>
          </a:p>
        </p:txBody>
      </p:sp>
      <p:sp>
        <p:nvSpPr>
          <p:cNvPr id="88067" name="Text Placeholder 2">
            <a:extLst>
              <a:ext uri="{FF2B5EF4-FFF2-40B4-BE49-F238E27FC236}">
                <a16:creationId xmlns:a16="http://schemas.microsoft.com/office/drawing/2014/main" id="{B366F9D9-5A26-40B5-A588-0131F2AB4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</a:rPr>
              <a:t> statement, when executed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</a:rPr>
              <a:t>, causes immediate exit from that statement.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Execution continues with the first statement after the control statement.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Common uses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break</a:t>
            </a:r>
            <a:r>
              <a:rPr lang="en-US" altLang="en-US" dirty="0">
                <a:solidFill>
                  <a:srgbClr val="000000"/>
                </a:solidFill>
              </a:rPr>
              <a:t> statement are to escape early from a loop or to skip the remainder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72BFE-1DD4-4471-9AE5-E76E08D0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1491289"/>
      </p:ext>
    </p:extLst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52">
            <a:extLst>
              <a:ext uri="{FF2B5EF4-FFF2-40B4-BE49-F238E27FC236}">
                <a16:creationId xmlns:a16="http://schemas.microsoft.com/office/drawing/2014/main" id="{4B036AC3-DFC6-4DB8-B595-33351368D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0"/>
            <a:ext cx="106854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02313-278C-453B-8C5F-B369B8D3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0971736"/>
      </p:ext>
    </p:extLst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7C11-A7A9-4A68-A940-2BF260BF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5.8  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Statements  (Cont.)</a:t>
            </a:r>
          </a:p>
        </p:txBody>
      </p:sp>
      <p:sp>
        <p:nvSpPr>
          <p:cNvPr id="90115" name="Text Placeholder 2">
            <a:extLst>
              <a:ext uri="{FF2B5EF4-FFF2-40B4-BE49-F238E27FC236}">
                <a16:creationId xmlns:a16="http://schemas.microsoft.com/office/drawing/2014/main" id="{C84650F2-F706-4496-97BE-B6FB0E45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</a:rPr>
              <a:t> statement, when executed 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, skips the remaining statements in the loop body and proceeds with the </a:t>
            </a:r>
            <a:r>
              <a:rPr lang="en-US" altLang="en-US" i="1" dirty="0">
                <a:solidFill>
                  <a:srgbClr val="000000"/>
                </a:solidFill>
              </a:rPr>
              <a:t>next iteration</a:t>
            </a:r>
            <a:r>
              <a:rPr lang="en-US" altLang="en-US" dirty="0">
                <a:solidFill>
                  <a:srgbClr val="000000"/>
                </a:solidFill>
              </a:rPr>
              <a:t> of the loop.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</a:rPr>
              <a:t> statements, the program evaluates the loop-continuation test immediately after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</a:rPr>
              <a:t> statement executes.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statement, the increment expression executes, then the program evaluates the loop-continuation test.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5743E-419A-4295-934C-38B52A5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3447252"/>
      </p:ext>
    </p:extLst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53">
            <a:extLst>
              <a:ext uri="{FF2B5EF4-FFF2-40B4-BE49-F238E27FC236}">
                <a16:creationId xmlns:a16="http://schemas.microsoft.com/office/drawing/2014/main" id="{35C43631-96AD-4D7D-A38A-BF8725D8CD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0"/>
            <a:ext cx="114236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138C9F-3E21-4243-9D7E-02CAD415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38468668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568-9EB2-414C-AC9A-699D08F7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Essentials of Counter-Controlled Iteration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5EB061A2-D43C-4802-ABC0-55D8932D5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Counter-controlled iteration requires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control variable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(or loop counter)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initial value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of the control variable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increment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by which the control variable is modified each time through the loop (also known as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each iteration of the loop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loop-continuation condition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that determines if looping should continue.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B39E-5F61-44BF-A047-3681DC44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464817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09">
            <a:extLst>
              <a:ext uri="{FF2B5EF4-FFF2-40B4-BE49-F238E27FC236}">
                <a16:creationId xmlns:a16="http://schemas.microsoft.com/office/drawing/2014/main" id="{115488FC-8CC2-413B-AD40-4AC5490407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2C166A-2FA2-48BD-B305-E7C85E1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326003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12">
            <a:extLst>
              <a:ext uri="{FF2B5EF4-FFF2-40B4-BE49-F238E27FC236}">
                <a16:creationId xmlns:a16="http://schemas.microsoft.com/office/drawing/2014/main" id="{93A72BD4-A0EB-44DA-B181-46F22EE65C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5"/>
            <a:ext cx="12192000" cy="67611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557C8-BA2A-4394-8892-FF3EA01C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490675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D7D2-072D-40ED-A15F-AD492E85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Iteration Statement (Cont.)</a:t>
            </a:r>
          </a:p>
        </p:txBody>
      </p:sp>
      <p:sp>
        <p:nvSpPr>
          <p:cNvPr id="22531" name="Text Placeholder 2">
            <a:extLst>
              <a:ext uri="{FF2B5EF4-FFF2-40B4-BE49-F238E27FC236}">
                <a16:creationId xmlns:a16="http://schemas.microsoft.com/office/drawing/2014/main" id="{1DF085B9-4FA9-45B1-992A-32F563B31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When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</a:rPr>
              <a:t> statement begins executing, the control variable is </a:t>
            </a:r>
            <a:r>
              <a:rPr lang="en-US" altLang="en-US" sz="2300" i="1" dirty="0">
                <a:solidFill>
                  <a:srgbClr val="000000"/>
                </a:solidFill>
              </a:rPr>
              <a:t>declared</a:t>
            </a:r>
            <a:r>
              <a:rPr lang="en-US" altLang="en-US" sz="2300" dirty="0">
                <a:solidFill>
                  <a:srgbClr val="000000"/>
                </a:solidFill>
              </a:rPr>
              <a:t> and </a:t>
            </a:r>
            <a:r>
              <a:rPr lang="en-US" altLang="en-US" sz="2300" i="1" dirty="0">
                <a:solidFill>
                  <a:srgbClr val="000000"/>
                </a:solidFill>
              </a:rPr>
              <a:t>initialized</a:t>
            </a:r>
            <a:r>
              <a:rPr lang="en-US" alt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Next, the program checks the loop-continuation condition, which is between the two required semicolons.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the condition initially is true, the body statement executes.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After executing the loop’s body, the program increments the control variable in the increment expression, which appears to the right of the second semicolon.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Then the loop-continuation test is performed again to determine whether the program should continue with the next iteration of the loop. </a:t>
            </a:r>
          </a:p>
          <a:p>
            <a:pPr eaLnBrk="1" hangingPunct="1">
              <a:lnSpc>
                <a:spcPct val="9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common </a:t>
            </a:r>
            <a:r>
              <a:rPr lang="en-US" altLang="en-US" sz="2300" i="1" dirty="0">
                <a:solidFill>
                  <a:srgbClr val="000000"/>
                </a:solidFill>
              </a:rPr>
              <a:t>logic error </a:t>
            </a:r>
            <a:r>
              <a:rPr lang="en-US" altLang="en-US" sz="2300" dirty="0">
                <a:solidFill>
                  <a:srgbClr val="000000"/>
                </a:solidFill>
              </a:rPr>
              <a:t>with counter-controlled iteration is an </a:t>
            </a:r>
            <a:r>
              <a:rPr lang="en-US" altLang="en-US" sz="2300" b="1" dirty="0">
                <a:solidFill>
                  <a:srgbClr val="0000FF"/>
                </a:solidFill>
                <a:cs typeface="Times New Roman" panose="02020603050405020304" pitchFamily="18" charset="0"/>
              </a:rPr>
              <a:t>off-by-one error</a:t>
            </a:r>
            <a:r>
              <a:rPr lang="en-US" altLang="en-US" sz="2300" b="1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B0504-31DE-4873-BCE5-306767EE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3898358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5_CS2_Page_16">
            <a:extLst>
              <a:ext uri="{FF2B5EF4-FFF2-40B4-BE49-F238E27FC236}">
                <a16:creationId xmlns:a16="http://schemas.microsoft.com/office/drawing/2014/main" id="{62B21275-243F-4FBF-BE79-8AB5FF596D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8900"/>
            <a:ext cx="12192000" cy="41386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FD929D-4228-4923-8EC4-4F1E3F9A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7822353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D465-57B3-403F-B095-14FE736C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Iteration Statement (Cont.)</a:t>
            </a:r>
          </a:p>
        </p:txBody>
      </p:sp>
      <p:sp>
        <p:nvSpPr>
          <p:cNvPr id="27651" name="Text Placeholder 2">
            <a:extLst>
              <a:ext uri="{FF2B5EF4-FFF2-40B4-BE49-F238E27FC236}">
                <a16:creationId xmlns:a16="http://schemas.microsoft.com/office/drawing/2014/main" id="{259B0A8B-B463-46B4-B437-9BBCBB708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general format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is </a:t>
            </a:r>
          </a:p>
          <a:p>
            <a:pPr lvl="2"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i="1" dirty="0">
                <a:solidFill>
                  <a:srgbClr val="000000"/>
                </a:solidFill>
              </a:rPr>
              <a:t>initialization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i="1" dirty="0" err="1">
                <a:solidFill>
                  <a:srgbClr val="000000"/>
                </a:solidFill>
              </a:rPr>
              <a:t>loopContinuationCondition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i="1" dirty="0">
                <a:solidFill>
                  <a:srgbClr val="000000"/>
                </a:solidFill>
              </a:rPr>
              <a:t>increment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i="1" dirty="0">
                <a:solidFill>
                  <a:srgbClr val="000000"/>
                </a:solidFill>
              </a:rPr>
              <a:t>statement</a:t>
            </a:r>
            <a:br>
              <a:rPr lang="en-US" altLang="en-US" i="1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i="1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i="1" dirty="0">
                <a:solidFill>
                  <a:srgbClr val="000000"/>
                </a:solidFill>
              </a:rPr>
              <a:t>initialization </a:t>
            </a:r>
            <a:r>
              <a:rPr lang="en-US" altLang="en-US" dirty="0">
                <a:solidFill>
                  <a:srgbClr val="000000"/>
                </a:solidFill>
              </a:rPr>
              <a:t>expression names the loop’s control variable and optionally provides its initial value</a:t>
            </a:r>
          </a:p>
          <a:p>
            <a:pPr lvl="1" eaLnBrk="1" hangingPunct="1"/>
            <a:r>
              <a:rPr lang="en-US" altLang="en-US" i="1" dirty="0" err="1">
                <a:solidFill>
                  <a:srgbClr val="000000"/>
                </a:solidFill>
              </a:rPr>
              <a:t>loopContinuationCondition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determines whether the loop should continue executing </a:t>
            </a:r>
          </a:p>
          <a:p>
            <a:pPr lvl="1" eaLnBrk="1" hangingPunct="1"/>
            <a:r>
              <a:rPr lang="en-US" altLang="en-US" i="1" dirty="0">
                <a:solidFill>
                  <a:srgbClr val="000000"/>
                </a:solidFill>
              </a:rPr>
              <a:t>increment </a:t>
            </a:r>
            <a:r>
              <a:rPr lang="en-US" altLang="en-US" dirty="0">
                <a:solidFill>
                  <a:srgbClr val="000000"/>
                </a:solidFill>
              </a:rPr>
              <a:t>modifies the control variable’s value, so that the loop-continuation condition eventually becomes false.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two semicolons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header are required.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6FAB6-29F6-4D8D-A309-9D4FB4BE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065227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BE74-7A28-41FC-9945-6E33C32F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5.3  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Iteration Statement (Cont.)</a:t>
            </a: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AADFAFB6-6107-43B6-B8BE-F188EA82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481138"/>
            <a:ext cx="8229600" cy="4767262"/>
          </a:xfrm>
        </p:spPr>
        <p:txBody>
          <a:bodyPr/>
          <a:lstStyle/>
          <a:p>
            <a:pPr eaLnBrk="1" hangingPunct="1">
              <a:lnSpc>
                <a:spcPct val="8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</a:rPr>
              <a:t> statement often can be represented with an equivalent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300" dirty="0">
                <a:solidFill>
                  <a:srgbClr val="000000"/>
                </a:solidFill>
              </a:rPr>
              <a:t> statement as follows:</a:t>
            </a:r>
          </a:p>
          <a:p>
            <a:pPr lvl="2" eaLnBrk="1" hangingPunct="1">
              <a:lnSpc>
                <a:spcPct val="80%"/>
              </a:lnSpc>
              <a:buFont typeface="Wingdings 2" panose="05020102010507070707" pitchFamily="18" charset="2"/>
              <a:buNone/>
            </a:pPr>
            <a:r>
              <a:rPr lang="en-US" altLang="en-US" sz="1800" i="1" dirty="0">
                <a:solidFill>
                  <a:srgbClr val="000000"/>
                </a:solidFill>
              </a:rPr>
              <a:t>	initialization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 eaLnBrk="1" hangingPunct="1">
              <a:lnSpc>
                <a:spcPct val="80%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800" i="1" dirty="0" err="1">
                <a:solidFill>
                  <a:srgbClr val="000000"/>
                </a:solidFill>
              </a:rPr>
              <a:t>loopContinuationCondition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i="1" dirty="0">
                <a:solidFill>
                  <a:srgbClr val="000000"/>
                </a:solidFill>
              </a:rPr>
              <a:t>statement</a:t>
            </a:r>
            <a:r>
              <a:rPr lang="en-US" altLang="en-US" sz="1800" dirty="0">
                <a:solidFill>
                  <a:srgbClr val="000000"/>
                </a:solidFill>
              </a:rPr>
              <a:t/>
            </a:r>
            <a:br>
              <a:rPr lang="en-US" altLang="en-US" sz="1800" dirty="0">
                <a:solidFill>
                  <a:srgbClr val="000000"/>
                </a:solidFill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800" i="1" dirty="0">
                <a:solidFill>
                  <a:srgbClr val="000000"/>
                </a:solidFill>
              </a:rPr>
              <a:t>increment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Typically,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</a:rPr>
              <a:t> statements are used for counter-controlled iteration and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2300" dirty="0">
                <a:solidFill>
                  <a:srgbClr val="000000"/>
                </a:solidFill>
              </a:rPr>
              <a:t> statements for sentinel-controlled iteration. </a:t>
            </a:r>
          </a:p>
          <a:p>
            <a:pPr eaLnBrk="1" hangingPunct="1">
              <a:lnSpc>
                <a:spcPct val="80%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the </a:t>
            </a:r>
            <a:r>
              <a:rPr lang="en-US" altLang="en-US" sz="2300" i="1" dirty="0">
                <a:solidFill>
                  <a:srgbClr val="000000"/>
                </a:solidFill>
              </a:rPr>
              <a:t>initialization</a:t>
            </a:r>
            <a:r>
              <a:rPr lang="en-US" altLang="en-US" sz="2300" dirty="0">
                <a:solidFill>
                  <a:srgbClr val="000000"/>
                </a:solidFill>
              </a:rPr>
              <a:t> expression in the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</a:rPr>
              <a:t> header declares the control variable, the control variable can be used only in that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300" dirty="0">
                <a:solidFill>
                  <a:srgbClr val="000000"/>
                </a:solidFill>
              </a:rPr>
              <a:t> statement</a:t>
            </a:r>
            <a:r>
              <a:rPr lang="en-US" altLang="en-US" sz="2300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7E9B2-26BC-4F30-BD0B-979CE90B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982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%">
              <a:schemeClr val="phClr">
                <a:tint val="62%"/>
                <a:satMod val="180%"/>
              </a:schemeClr>
            </a:gs>
            <a:gs pos="65%">
              <a:schemeClr val="phClr">
                <a:tint val="32%"/>
                <a:satMod val="250%"/>
              </a:schemeClr>
            </a:gs>
            <a:gs pos="100%">
              <a:schemeClr val="phClr">
                <a:tint val="23%"/>
                <a:satMod val="300%"/>
              </a:schemeClr>
            </a:gs>
          </a:gsLst>
          <a:lin ang="16200000" scaled="0"/>
        </a:gradFill>
        <a:gradFill rotWithShape="1">
          <a:gsLst>
            <a:gs pos="0%">
              <a:schemeClr val="phClr">
                <a:shade val="15%"/>
                <a:satMod val="180%"/>
              </a:schemeClr>
            </a:gs>
            <a:gs pos="50%">
              <a:schemeClr val="phClr">
                <a:shade val="45%"/>
                <a:satMod val="170%"/>
              </a:schemeClr>
            </a:gs>
            <a:gs pos="70%">
              <a:schemeClr val="phClr">
                <a:tint val="99%"/>
                <a:shade val="65%"/>
                <a:satMod val="155%"/>
              </a:schemeClr>
            </a:gs>
            <a:gs pos="100%">
              <a:schemeClr val="phClr">
                <a:tint val="95.5%"/>
                <a:shade val="100%"/>
                <a:satMod val="15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%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%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55%"/>
                <a:satMod val="300%"/>
              </a:schemeClr>
            </a:gs>
            <a:gs pos="40%">
              <a:schemeClr val="phClr">
                <a:tint val="65%"/>
                <a:satMod val="300%"/>
              </a:schemeClr>
            </a:gs>
            <a:gs pos="100%">
              <a:schemeClr val="phClr">
                <a:shade val="65%"/>
                <a:satMod val="300%"/>
              </a:schemeClr>
            </a:gs>
          </a:gsLst>
          <a:path path="circle">
            <a:fillToRect l="65%" b="98%"/>
          </a:path>
        </a:gradFill>
        <a:blipFill>
          <a:blip xmlns:r="http://purl.oclc.org/ooxml/officeDocument/relationships" r:embed="rId1">
            <a:duotone>
              <a:schemeClr val="phClr">
                <a:shade val="60%"/>
                <a:satMod val="110%"/>
              </a:schemeClr>
              <a:schemeClr val="phClr">
                <a:tint val="95%"/>
              </a:schemeClr>
            </a:duotone>
          </a:blip>
          <a:tile tx="0" ty="0" sx="50%" sy="50%" flip="none" algn="tl"/>
        </a:blip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purl.oclc.org/ooxml/drawingml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purl.oclc.org/ooxml/drawingml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purl.oclc.org/ooxml/drawingml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purl.oclc.org/ooxml/drawingml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purl.oclc.org/ooxml/officeDocument/extendedProperties" xmlns:vt="http://purl.oclc.org/ooxml/officeDocument/docPropsVTypes">
  <Template>JHTP11_04</Template>
  <TotalTime>382</TotalTime>
  <Words>981</Words>
  <Application>Microsoft Office PowerPoint</Application>
  <PresentationFormat>Widescreen</PresentationFormat>
  <Paragraphs>121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Chapter 5 Control Statements: Part 2; Logical Operators</vt:lpstr>
      <vt:lpstr>5.1  Introduction</vt:lpstr>
      <vt:lpstr>5.2  Essentials of Counter-Controlled Iteration</vt:lpstr>
      <vt:lpstr>PowerPoint Presentation</vt:lpstr>
      <vt:lpstr>PowerPoint Presentation</vt:lpstr>
      <vt:lpstr>5.3  for Iteration Statement (Cont.)</vt:lpstr>
      <vt:lpstr>PowerPoint Presentation</vt:lpstr>
      <vt:lpstr>5.3  for Iteration Statement (Cont.)</vt:lpstr>
      <vt:lpstr>5.3  for Iteration Statement (Cont.)</vt:lpstr>
      <vt:lpstr>PowerPoint Presentation</vt:lpstr>
      <vt:lpstr>5.4  Examples Using the for Statement</vt:lpstr>
      <vt:lpstr>5.4  Examples Using the for Statement (Cont.)</vt:lpstr>
      <vt:lpstr>5.4  Examples Using the for Statement (Cont.)</vt:lpstr>
      <vt:lpstr>5.5  do…while Iteration Statement</vt:lpstr>
      <vt:lpstr>PowerPoint Presentation</vt:lpstr>
      <vt:lpstr>5.6  switch Multiple-Selection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5.6  switch Multiple-Selection Statement (Cont.)</vt:lpstr>
      <vt:lpstr>5.8  break and continue Statements </vt:lpstr>
      <vt:lpstr>PowerPoint Presentation</vt:lpstr>
      <vt:lpstr>5.8  break and continue Statements 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Sencun Zhu</cp:lastModifiedBy>
  <cp:revision>12</cp:revision>
  <dcterms:created xsi:type="dcterms:W3CDTF">2017-07-06T14:36:58Z</dcterms:created>
  <dcterms:modified xsi:type="dcterms:W3CDTF">2018-12-29T21:24:21Z</dcterms:modified>
</cp:coreProperties>
</file>