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1"/>
  </p:notesMasterIdLst>
  <p:sldIdLst>
    <p:sldId id="357" r:id="rId2"/>
    <p:sldId id="258" r:id="rId3"/>
    <p:sldId id="259" r:id="rId4"/>
    <p:sldId id="266" r:id="rId5"/>
    <p:sldId id="360" r:id="rId6"/>
    <p:sldId id="265" r:id="rId7"/>
    <p:sldId id="362" r:id="rId8"/>
    <p:sldId id="363" r:id="rId9"/>
    <p:sldId id="267" r:id="rId10"/>
    <p:sldId id="268" r:id="rId11"/>
    <p:sldId id="269" r:id="rId12"/>
    <p:sldId id="365" r:id="rId13"/>
    <p:sldId id="366" r:id="rId14"/>
    <p:sldId id="270" r:id="rId15"/>
    <p:sldId id="271" r:id="rId16"/>
    <p:sldId id="368" r:id="rId17"/>
    <p:sldId id="272" r:id="rId18"/>
    <p:sldId id="273" r:id="rId19"/>
    <p:sldId id="274" r:id="rId20"/>
    <p:sldId id="275" r:id="rId21"/>
    <p:sldId id="277" r:id="rId22"/>
    <p:sldId id="372" r:id="rId23"/>
    <p:sldId id="280" r:id="rId24"/>
    <p:sldId id="281" r:id="rId25"/>
    <p:sldId id="373" r:id="rId26"/>
    <p:sldId id="282" r:id="rId27"/>
    <p:sldId id="283" r:id="rId28"/>
    <p:sldId id="374" r:id="rId29"/>
    <p:sldId id="284" r:id="rId30"/>
    <p:sldId id="285" r:id="rId31"/>
    <p:sldId id="286" r:id="rId32"/>
    <p:sldId id="375" r:id="rId33"/>
    <p:sldId id="376" r:id="rId34"/>
    <p:sldId id="378" r:id="rId35"/>
    <p:sldId id="379" r:id="rId36"/>
    <p:sldId id="380" r:id="rId37"/>
    <p:sldId id="287" r:id="rId38"/>
    <p:sldId id="387" r:id="rId39"/>
    <p:sldId id="296" r:id="rId40"/>
    <p:sldId id="388" r:id="rId41"/>
    <p:sldId id="297" r:id="rId42"/>
    <p:sldId id="389" r:id="rId43"/>
    <p:sldId id="390" r:id="rId44"/>
    <p:sldId id="298" r:id="rId45"/>
    <p:sldId id="299" r:id="rId46"/>
    <p:sldId id="300" r:id="rId47"/>
    <p:sldId id="301" r:id="rId48"/>
    <p:sldId id="391" r:id="rId49"/>
    <p:sldId id="392" r:id="rId50"/>
    <p:sldId id="302" r:id="rId51"/>
    <p:sldId id="396" r:id="rId52"/>
    <p:sldId id="315" r:id="rId53"/>
    <p:sldId id="397" r:id="rId54"/>
    <p:sldId id="398" r:id="rId55"/>
    <p:sldId id="399" r:id="rId56"/>
    <p:sldId id="316" r:id="rId57"/>
    <p:sldId id="317" r:id="rId58"/>
    <p:sldId id="318" r:id="rId59"/>
    <p:sldId id="401"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402" r:id="rId74"/>
    <p:sldId id="332" r:id="rId75"/>
    <p:sldId id="333" r:id="rId76"/>
    <p:sldId id="334" r:id="rId77"/>
    <p:sldId id="335" r:id="rId78"/>
    <p:sldId id="403" r:id="rId79"/>
    <p:sldId id="336" r:id="rId80"/>
    <p:sldId id="337" r:id="rId81"/>
    <p:sldId id="338" r:id="rId82"/>
    <p:sldId id="339" r:id="rId83"/>
    <p:sldId id="404" r:id="rId84"/>
    <p:sldId id="340" r:id="rId85"/>
    <p:sldId id="341" r:id="rId86"/>
    <p:sldId id="342" r:id="rId87"/>
    <p:sldId id="343" r:id="rId88"/>
    <p:sldId id="344" r:id="rId89"/>
    <p:sldId id="345" r:id="rId90"/>
    <p:sldId id="346" r:id="rId91"/>
    <p:sldId id="406" r:id="rId92"/>
    <p:sldId id="347" r:id="rId93"/>
    <p:sldId id="407" r:id="rId94"/>
    <p:sldId id="408" r:id="rId95"/>
    <p:sldId id="348" r:id="rId96"/>
    <p:sldId id="349" r:id="rId97"/>
    <p:sldId id="350" r:id="rId98"/>
    <p:sldId id="351" r:id="rId99"/>
    <p:sldId id="409" r:id="rId100"/>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3" autoAdjust="0"/>
    <p:restoredTop sz="94660"/>
  </p:normalViewPr>
  <p:slideViewPr>
    <p:cSldViewPr snapToGrid="0">
      <p:cViewPr varScale="1">
        <p:scale>
          <a:sx n="74" d="100"/>
          <a:sy n="74"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6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032798D9-D19F-4F0D-8CEF-8925A4380A30}" type="datetimeFigureOut">
              <a:rPr lang="en-US" smtClean="0"/>
              <a:pPr/>
              <a:t>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890954D6-F4C5-4680-8D30-A7BBCF8AAA96}" type="slidenum">
              <a:rPr lang="en-US" smtClean="0"/>
              <a:pPr/>
              <a:t>‹#›</a:t>
            </a:fld>
            <a:endParaRPr lang="en-US" dirty="0"/>
          </a:p>
        </p:txBody>
      </p:sp>
    </p:spTree>
    <p:extLst>
      <p:ext uri="{BB962C8B-B14F-4D97-AF65-F5344CB8AC3E}">
        <p14:creationId xmlns:p14="http://schemas.microsoft.com/office/powerpoint/2010/main" val="21694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B6E6A677-172A-492E-803E-DEBC9E8B2B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F1E463AF-8CEE-4D14-BEBE-A2C31D5245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3B228679-9BD0-4292-AAC7-1F4C9B284FE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74233A-28FC-483A-BD18-BAC008477009}"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199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44481EC0-DB77-47F3-938E-766767CA7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02334320-5049-4AB4-AAEA-ADE24DB876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8" name="Slide Number Placeholder 3">
            <a:extLst>
              <a:ext uri="{FF2B5EF4-FFF2-40B4-BE49-F238E27FC236}">
                <a16:creationId xmlns:a16="http://schemas.microsoft.com/office/drawing/2014/main" id="{2C8DFDFC-BBD7-4B6D-9B25-9C064E97787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734EC1-731A-4404-AA9C-4917F9D0DA3F}"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801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62BBEAD7-04C1-4E81-BC61-CF16DB718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5C3981A2-8D2E-4729-9E8C-D994E36D58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73CD7844-B7D7-48C3-A5EF-7FC016D46EF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9E6425-67BC-47FF-B6B1-6A0304177B4A}"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783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F6C2B3E3-B678-4839-963B-ADF9374C41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7461B480-BA3A-41FF-BBA6-BC06C30BA4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A3EED4E4-AEC7-4C4A-8FE1-B2465C2174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A75D5B-C8E7-4C86-8F8C-90133B4B9498}"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355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EAE78FFB-7D1F-44E0-BA89-851749EE43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EDEF38FC-E64E-451B-AF33-721906492E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B9CAEB8E-6A4D-4452-B473-F81DDE03FF6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A6CFCD-AEFF-41A7-8214-616858FBE897}"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752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2ABFCC4C-F950-48BB-AD90-0945D25220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873B36FD-6F2A-4B37-848D-86D96583EE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E8072AC9-EBA0-49A4-A1AC-923A837043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D4E85B-6E59-4246-BBD2-475D0896CD67}"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684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5C138E6D-4AA3-4CFC-A68F-56C6B5842C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1291F6BE-507B-4CC6-8799-2FA2C97E7F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66F78DFF-016D-4CAF-9D4D-938C2A07BC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91A552-AA1B-47F8-97DD-F2A768051572}"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759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a16="http://schemas.microsoft.com/office/drawing/2014/main" id="{0D3C32B6-BECD-44BD-89DC-C8D5DCC6F3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a:extLst>
              <a:ext uri="{FF2B5EF4-FFF2-40B4-BE49-F238E27FC236}">
                <a16:creationId xmlns:a16="http://schemas.microsoft.com/office/drawing/2014/main" id="{3C65F6AE-1A9A-46AB-9C01-327A2C8664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350BE05F-65F7-481D-B87A-B2EE33440C1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5ACA7B-CBC4-4BA9-8E4F-9EED90B941D3}"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40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C3A5F991-2179-4523-B46C-30F88E7AED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22AB9A0E-6CEE-4269-AE70-3DC43831CF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DC86433E-089B-4DA5-9C65-CCDEC133492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DCD092-8C62-42FD-BBC4-7B15FA2BCDC4}"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8580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B8E026EE-A995-4DE9-AA1A-57D1362853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a:extLst>
              <a:ext uri="{FF2B5EF4-FFF2-40B4-BE49-F238E27FC236}">
                <a16:creationId xmlns:a16="http://schemas.microsoft.com/office/drawing/2014/main" id="{05C60088-B42E-4925-B882-350AB5AF3D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2D2BE3E2-9F19-44C2-85B2-4C48CFEFDB5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635DA4-8D9F-41C5-9321-C392FE4040B8}"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7637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866AD583-D157-4284-9760-199BC601E3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605C840D-25B8-4C68-8E65-8BA9F245E0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3028B8AB-F4F4-4CF0-B4CB-8B74492AF6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416C63-B490-4047-A4EA-89695AA82B55}"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94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BE27EC4B-7ACD-4167-AABD-72BF4F504C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4A6A51CD-EDEF-4D1D-9961-BEE77BE2FE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a:extLst>
              <a:ext uri="{FF2B5EF4-FFF2-40B4-BE49-F238E27FC236}">
                <a16:creationId xmlns:a16="http://schemas.microsoft.com/office/drawing/2014/main" id="{31682EA2-84C6-41DD-8868-6738FA77A63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48E92-B323-414C-8A77-EF7361B69BB8}"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719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382A3340-B805-479D-8068-BBAE56CDD9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7654D1ED-4D74-4BA3-B730-909A7E3A4A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8116" name="Slide Number Placeholder 3">
            <a:extLst>
              <a:ext uri="{FF2B5EF4-FFF2-40B4-BE49-F238E27FC236}">
                <a16:creationId xmlns:a16="http://schemas.microsoft.com/office/drawing/2014/main" id="{DA162D96-2EEE-44D0-A8B1-ADED27E1C72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702E5E-61E5-410B-B797-6FD590087AD0}"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5915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42DAF93D-1401-4927-81CB-D699D88B4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41CA74FB-A69A-49EE-9180-FA05701D3E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a:extLst>
              <a:ext uri="{FF2B5EF4-FFF2-40B4-BE49-F238E27FC236}">
                <a16:creationId xmlns:a16="http://schemas.microsoft.com/office/drawing/2014/main" id="{FA7E49DB-7690-444B-AF13-9430576F729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658585-983F-4EEA-8C15-03B3F0DAAF25}"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4783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59B1F1DD-87C2-48B2-B199-39250FBC86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74CA9F11-F670-439C-9493-C566A65F0A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3236" name="Slide Number Placeholder 3">
            <a:extLst>
              <a:ext uri="{FF2B5EF4-FFF2-40B4-BE49-F238E27FC236}">
                <a16:creationId xmlns:a16="http://schemas.microsoft.com/office/drawing/2014/main" id="{963AF4FF-BC26-44CA-8A26-EE02E5139CC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466BF3-325F-4902-B945-3329B51B8A89}"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521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78E081B8-6D90-4781-A543-E17697D719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70791E96-9F50-4629-B305-B6A5D82DD4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37FE81A1-9837-484F-A457-4D1E951ECBE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89CE9F-9E68-425C-A91F-48EC4B63EA69}"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6749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9E6FB04F-9674-4F38-ACFB-645EAFC180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4874C4F6-F08E-42B3-ABD6-57E893416B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79349BDE-1E02-47D2-986A-948CE45CC12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34836D-2DFB-4BDE-87B1-C4A36E39E51B}"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8164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C50E285D-470A-4FAB-90B4-96E3158FC7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a:extLst>
              <a:ext uri="{FF2B5EF4-FFF2-40B4-BE49-F238E27FC236}">
                <a16:creationId xmlns:a16="http://schemas.microsoft.com/office/drawing/2014/main" id="{004AF044-59AF-45F6-874C-28F71CB9D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0FB2EED3-BBAB-4E8E-905B-F654472B414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BA5A06-C9C7-4EE6-B245-23DCDC5B772F}"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182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3D104388-026E-48E8-BD1C-8FD5B10A01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a:extLst>
              <a:ext uri="{FF2B5EF4-FFF2-40B4-BE49-F238E27FC236}">
                <a16:creationId xmlns:a16="http://schemas.microsoft.com/office/drawing/2014/main" id="{C040D9BB-CD54-43E6-9EA4-481D21BB74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0884" name="Slide Number Placeholder 3">
            <a:extLst>
              <a:ext uri="{FF2B5EF4-FFF2-40B4-BE49-F238E27FC236}">
                <a16:creationId xmlns:a16="http://schemas.microsoft.com/office/drawing/2014/main" id="{A37722CA-DF69-4379-9620-6A6A3BA1E78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AD76C7-97CD-4FB5-AD40-0480586D652E}"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430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CA298DB7-B582-4DB6-95D2-F5A84E776C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a:extLst>
              <a:ext uri="{FF2B5EF4-FFF2-40B4-BE49-F238E27FC236}">
                <a16:creationId xmlns:a16="http://schemas.microsoft.com/office/drawing/2014/main" id="{9954867C-6557-4C08-9364-C492A6F1A5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2932" name="Slide Number Placeholder 3">
            <a:extLst>
              <a:ext uri="{FF2B5EF4-FFF2-40B4-BE49-F238E27FC236}">
                <a16:creationId xmlns:a16="http://schemas.microsoft.com/office/drawing/2014/main" id="{D2EC81C5-A39C-404F-A108-2B3311EDF5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862131-FA7D-48D5-8E74-173C18BAB8AD}"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3205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FD9CF428-C438-4E78-93BB-1826E5774D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a:extLst>
              <a:ext uri="{FF2B5EF4-FFF2-40B4-BE49-F238E27FC236}">
                <a16:creationId xmlns:a16="http://schemas.microsoft.com/office/drawing/2014/main" id="{4BE446CE-77DB-463F-8C5F-CFF2EBFC66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3956" name="Slide Number Placeholder 3">
            <a:extLst>
              <a:ext uri="{FF2B5EF4-FFF2-40B4-BE49-F238E27FC236}">
                <a16:creationId xmlns:a16="http://schemas.microsoft.com/office/drawing/2014/main" id="{F76313F8-B276-499C-B52E-4CA1F06DF8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D25C33-0883-434E-A6A9-AEBA648F2A24}" type="slidenum">
              <a:rPr lang="en-US" altLang="en-US">
                <a:latin typeface="Calibri" panose="020F0502020204030204" pitchFamily="34" charset="0"/>
                <a:cs typeface="Calibri" panose="020F0502020204030204" pitchFamily="34" charset="0"/>
              </a:rPr>
              <a:pPr eaLnBrk="1" hangingPunct="1"/>
              <a:t>94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2839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a:extLst>
              <a:ext uri="{FF2B5EF4-FFF2-40B4-BE49-F238E27FC236}">
                <a16:creationId xmlns:a16="http://schemas.microsoft.com/office/drawing/2014/main" id="{27C71281-22F5-4D0C-ACEF-C585D5DA5A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a:extLst>
              <a:ext uri="{FF2B5EF4-FFF2-40B4-BE49-F238E27FC236}">
                <a16:creationId xmlns:a16="http://schemas.microsoft.com/office/drawing/2014/main" id="{86C44611-BC2F-44F7-A44B-04E49BACB3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3956" name="Slide Number Placeholder 3">
            <a:extLst>
              <a:ext uri="{FF2B5EF4-FFF2-40B4-BE49-F238E27FC236}">
                <a16:creationId xmlns:a16="http://schemas.microsoft.com/office/drawing/2014/main" id="{609448AA-6E50-4FAD-90D6-A98C027C94A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CB536E-E327-4C97-968B-29C740430C5B}" type="slidenum">
              <a:rPr lang="en-US" altLang="en-US">
                <a:latin typeface="Calibri" panose="020F0502020204030204" pitchFamily="34" charset="0"/>
                <a:cs typeface="Calibri" panose="020F0502020204030204" pitchFamily="34" charset="0"/>
              </a:rPr>
              <a:pPr eaLnBrk="1" hangingPunct="1"/>
              <a:t>99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98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8968472D-8092-4D76-A8FF-91C6506A94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DCF61CAC-5412-4187-979D-FA92A123DB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6436" name="Slide Number Placeholder 3">
            <a:extLst>
              <a:ext uri="{FF2B5EF4-FFF2-40B4-BE49-F238E27FC236}">
                <a16:creationId xmlns:a16="http://schemas.microsoft.com/office/drawing/2014/main" id="{AE2A62F7-F674-4EC0-BD6B-5634E5F8BC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0765F-67AF-4232-8703-FB5D3BC5B401}"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73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BC987822-B43F-43EC-B82E-FADD0822D0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8FFCA90F-69E2-48E4-BF0E-FDB37BD9CD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9CFAA168-ED11-4006-8348-3213601F6A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21CFAA-CEC5-4B93-BBC9-AE440DF44843}"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527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BD0B0322-3E6E-4790-9265-E980AC0E72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A2343EE1-6F31-4F5C-8576-15A6287039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2E3CD4C3-C370-4E79-B7CB-E23974C928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905CAB-137D-4A9D-967E-500B26475365}"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26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3C715051-5EBE-4CF1-9BDA-5476F714E3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0B62109E-AA50-4B32-A2DD-7DA6932A3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9059B870-60D2-4C85-9383-C8D1418AE4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10F0C8-C65D-4E6D-8BB4-DBDD7311371D}"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59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C4F9705B-97B8-431E-B1AB-3249A8E1F7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798A948E-6C36-41D9-853B-6962ED0BF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2C7D4FAD-7DEA-48FC-B41B-97597D4E445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5A9E31-7EEA-46FB-A48E-E15E17EC816C}"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34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F19FFD0-55BF-4836-8356-58204A1296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7BC9F024-0063-4000-AC22-57B3C7F0B7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8964" name="Slide Number Placeholder 3">
            <a:extLst>
              <a:ext uri="{FF2B5EF4-FFF2-40B4-BE49-F238E27FC236}">
                <a16:creationId xmlns:a16="http://schemas.microsoft.com/office/drawing/2014/main" id="{0FEE0E89-AFB0-4664-9551-CDE23030C6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70E563-F397-45BB-A9F4-3056993F3996}"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2903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A6397AA4-B139-40D1-8152-0EC26DA265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B39ED8F9-5A8A-4B2A-9BC3-9892C972DE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504FD543-EEFC-47F3-B672-00543EBA46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0F6F9-8591-434E-976A-ED8A1B343D61}"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65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4AC8B9E-46DE-4FE1-8FCE-2B35FD58A45E}" type="datetime1">
              <a:rPr lang="en-US" smtClean="0"/>
              <a:t>1/3/2019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A3894C73-3CB9-410C-A048-F5547190CC5A}"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402942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7D089948-B234-42A7-A075-C2DCE2874E6B}"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327423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93C48EF-5F39-412F-86DF-44F5B5EEBB35}" type="datetime1">
              <a:rPr lang="en-US" smtClean="0"/>
              <a:t>1/3/2019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105440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2966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8137A2E8-CA7D-4ED5-B4CF-B3D33FC2B39B}" type="datetime1">
              <a:rPr lang="en-US" smtClean="0"/>
              <a:t>1/3/2019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38502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585814E9-AF05-4878-A6D5-3736AF8157CC}" type="datetime1">
              <a:rPr lang="en-US" smtClean="0"/>
              <a:t>1/3/2019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9370258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39ECC4A-466A-4F3C-B115-72F999F52C52}"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423941619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0378D821-8759-4D9D-8D0C-0555276E1400}" type="datetime1">
              <a:rPr lang="en-US" smtClean="0"/>
              <a:t>1/3/2019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41975736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A3736A59-623A-45FD-8668-AAF368304DE5}" type="datetime1">
              <a:rPr lang="en-US" smtClean="0"/>
              <a:t>1/3/2019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36456875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C8C6E92-4880-408B-879B-CEA1490FF0B2}" type="datetime1">
              <a:rPr lang="en-US" smtClean="0"/>
              <a:t>1/3/2019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83757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2C03C764-C9C3-4327-BAE4-FA023E35C7A7}" type="datetime1">
              <a:rPr lang="en-US" smtClean="0"/>
              <a:t>1/3/2019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25395537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6AAE244C-3DE8-416D-9CD1-E852C5DB8F55}" type="datetime1">
              <a:rPr lang="en-US" smtClean="0"/>
              <a:t>1/3/2019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A3894C73-3CB9-410C-A048-F5547190CC5A}" type="slidenum">
              <a:rPr lang="en-US" smtClean="0"/>
              <a:t>‹#›</a:t>
            </a:fld>
            <a:endParaRPr lang="en-US"/>
          </a:p>
        </p:txBody>
      </p:sp>
    </p:spTree>
    <p:extLst>
      <p:ext uri="{BB962C8B-B14F-4D97-AF65-F5344CB8AC3E}">
        <p14:creationId xmlns:p14="http://schemas.microsoft.com/office/powerpoint/2010/main" val="188787910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5FF1973E-0857-4F94-9DC0-690CF7157FB9}" type="datetime1">
              <a:rPr lang="en-US" smtClean="0"/>
              <a:t>1/3/2019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A3894C73-3CB9-410C-A048-F5547190CC5A}" type="slidenum">
              <a:rPr lang="en-US" smtClean="0"/>
              <a:pPr/>
              <a:t>‹#›</a:t>
            </a:fld>
            <a:endParaRPr lang="en-US" dirty="0"/>
          </a:p>
        </p:txBody>
      </p:sp>
    </p:spTree>
    <p:extLst>
      <p:ext uri="{BB962C8B-B14F-4D97-AF65-F5344CB8AC3E}">
        <p14:creationId xmlns:p14="http://schemas.microsoft.com/office/powerpoint/2010/main" val="1794605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3A9B-6CA6-479C-8486-279A49E0ECB2}"/>
              </a:ext>
            </a:extLst>
          </p:cNvPr>
          <p:cNvSpPr>
            <a:spLocks noGrp="1"/>
          </p:cNvSpPr>
          <p:nvPr>
            <p:ph type="ctrTitle"/>
          </p:nvPr>
        </p:nvSpPr>
        <p:spPr/>
        <p:txBody>
          <a:bodyPr/>
          <a:lstStyle/>
          <a:p>
            <a:pPr>
              <a:defRPr/>
            </a:pPr>
            <a:r>
              <a:rPr lang="en-US" dirty="0">
                <a:solidFill>
                  <a:srgbClr val="3380E6"/>
                </a:solidFill>
                <a:latin typeface="Calibri" panose="020F0502020204030204" pitchFamily="34" charset="0"/>
              </a:rPr>
              <a:t>Chapter 7</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Arrays and </a:t>
            </a:r>
            <a:r>
              <a:rPr lang="en-US" dirty="0" err="1">
                <a:solidFill>
                  <a:srgbClr val="3380E6"/>
                </a:solidFill>
                <a:latin typeface="Calibri" panose="020F0502020204030204" pitchFamily="34" charset="0"/>
              </a:rPr>
              <a:t>ArrayLists</a:t>
            </a:r>
            <a:r>
              <a:rPr lang="en-US" dirty="0">
                <a:solidFill>
                  <a:srgbClr val="3380E6"/>
                </a:solidFill>
                <a:latin typeface="Calibri" panose="020F0502020204030204" pitchFamily="34" charset="0"/>
              </a:rPr>
              <a:t> </a:t>
            </a:r>
          </a:p>
        </p:txBody>
      </p:sp>
      <p:sp>
        <p:nvSpPr>
          <p:cNvPr id="10243" name="Subtitle 3">
            <a:extLst>
              <a:ext uri="{FF2B5EF4-FFF2-40B4-BE49-F238E27FC236}">
                <a16:creationId xmlns:a16="http://schemas.microsoft.com/office/drawing/2014/main" id="{FD2CB768-4B5E-42EC-A405-976DA4C0B9E4}"/>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97DADB96-7424-45AB-AB6F-860DEE020DB9}"/>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5924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2">
            <a:extLst>
              <a:ext uri="{FF2B5EF4-FFF2-40B4-BE49-F238E27FC236}">
                <a16:creationId xmlns:a16="http://schemas.microsoft.com/office/drawing/2014/main" id="{2C607B3A-D3CD-45C8-BE8D-C4BAE9C76B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58925"/>
            <a:ext cx="12192000" cy="3738563"/>
          </a:xfrm>
          <a:prstGeom prst="rect">
            <a:avLst/>
          </a:prstGeom>
        </p:spPr>
      </p:pic>
      <p:sp>
        <p:nvSpPr>
          <p:cNvPr id="2" name="Footer Placeholder 1">
            <a:extLst>
              <a:ext uri="{FF2B5EF4-FFF2-40B4-BE49-F238E27FC236}">
                <a16:creationId xmlns:a16="http://schemas.microsoft.com/office/drawing/2014/main" id="{DF87AEE6-B738-48C5-84D2-D130A7ED08D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7451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3">
            <a:extLst>
              <a:ext uri="{FF2B5EF4-FFF2-40B4-BE49-F238E27FC236}">
                <a16:creationId xmlns:a16="http://schemas.microsoft.com/office/drawing/2014/main" id="{7EC9C571-4255-4EAF-A198-80E4B12B0D5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590550" y="0"/>
            <a:ext cx="11010900" cy="6858000"/>
          </a:xfrm>
          <a:prstGeom prst="rect">
            <a:avLst/>
          </a:prstGeom>
        </p:spPr>
      </p:pic>
      <p:sp>
        <p:nvSpPr>
          <p:cNvPr id="2" name="Footer Placeholder 1">
            <a:extLst>
              <a:ext uri="{FF2B5EF4-FFF2-40B4-BE49-F238E27FC236}">
                <a16:creationId xmlns:a16="http://schemas.microsoft.com/office/drawing/2014/main" id="{F66FFBC5-4E9D-44E5-838B-7BFCA9C42B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7636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D90F-5597-4C89-975A-A96FB06F0D9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7.3  	</a:t>
            </a:r>
            <a:r>
              <a:rPr lang="en-US" dirty="0">
                <a:solidFill>
                  <a:srgbClr val="3380E6"/>
                </a:solidFill>
                <a:latin typeface="Calibri" panose="020F0502020204030204" pitchFamily="34" charset="0"/>
              </a:rPr>
              <a:t>Declaring and Creating Arrays (Cont.)</a:t>
            </a:r>
          </a:p>
        </p:txBody>
      </p:sp>
      <p:sp>
        <p:nvSpPr>
          <p:cNvPr id="26627" name="Text Placeholder 2">
            <a:extLst>
              <a:ext uri="{FF2B5EF4-FFF2-40B4-BE49-F238E27FC236}">
                <a16:creationId xmlns:a16="http://schemas.microsoft.com/office/drawing/2014/main" id="{80B23DDD-7D53-42A6-A594-B35E2DD5DDB6}"/>
              </a:ext>
            </a:extLst>
          </p:cNvPr>
          <p:cNvSpPr>
            <a:spLocks noGrp="1"/>
          </p:cNvSpPr>
          <p:nvPr>
            <p:ph type="body" idx="1"/>
          </p:nvPr>
        </p:nvSpPr>
        <p:spPr/>
        <p:txBody>
          <a:bodyPr/>
          <a:lstStyle/>
          <a:p>
            <a:pPr eaLnBrk="1" hangingPunct="1"/>
            <a:r>
              <a:rPr lang="en-US" altLang="en-US" sz="3200" dirty="0">
                <a:solidFill>
                  <a:srgbClr val="000000"/>
                </a:solidFill>
              </a:rPr>
              <a:t>Every element of a primitive-type array contains a value of the array’s declared element type. </a:t>
            </a:r>
          </a:p>
          <a:p>
            <a:pPr lvl="1" eaLnBrk="1" hangingPunct="1"/>
            <a:r>
              <a:rPr lang="en-US" altLang="en-US" sz="2800" dirty="0">
                <a:solidFill>
                  <a:srgbClr val="000000"/>
                </a:solidFill>
              </a:rPr>
              <a:t>Every element of an </a:t>
            </a:r>
            <a:r>
              <a:rPr lang="en-US" altLang="en-US" sz="2800" dirty="0" err="1">
                <a:solidFill>
                  <a:srgbClr val="000000"/>
                </a:solidFill>
                <a:latin typeface="Consolas" panose="020B0609020204030204" pitchFamily="49" charset="0"/>
              </a:rPr>
              <a:t>int</a:t>
            </a:r>
            <a:r>
              <a:rPr lang="en-US" altLang="en-US" sz="2800" dirty="0">
                <a:solidFill>
                  <a:srgbClr val="000000"/>
                </a:solidFill>
              </a:rPr>
              <a:t> array is an </a:t>
            </a:r>
            <a:r>
              <a:rPr lang="en-US" altLang="en-US" sz="2800" dirty="0" err="1">
                <a:solidFill>
                  <a:srgbClr val="000000"/>
                </a:solidFill>
                <a:latin typeface="Consolas" panose="020B0609020204030204" pitchFamily="49" charset="0"/>
              </a:rPr>
              <a:t>int</a:t>
            </a:r>
            <a:r>
              <a:rPr lang="en-US" altLang="en-US" sz="2800" dirty="0">
                <a:solidFill>
                  <a:srgbClr val="000000"/>
                </a:solidFill>
              </a:rPr>
              <a:t> value.</a:t>
            </a:r>
          </a:p>
          <a:p>
            <a:pPr eaLnBrk="1" hangingPunct="1"/>
            <a:r>
              <a:rPr lang="en-US" altLang="en-US" sz="3200" dirty="0">
                <a:solidFill>
                  <a:srgbClr val="000000"/>
                </a:solidFill>
              </a:rPr>
              <a:t>Every element of a reference-type array is a reference to an object of the array’s declared element type. </a:t>
            </a:r>
          </a:p>
          <a:p>
            <a:pPr lvl="1" eaLnBrk="1" hangingPunct="1"/>
            <a:r>
              <a:rPr lang="en-US" altLang="en-US" sz="2800" dirty="0">
                <a:solidFill>
                  <a:srgbClr val="000000"/>
                </a:solidFill>
              </a:rPr>
              <a:t>Every element of a </a:t>
            </a:r>
            <a:r>
              <a:rPr lang="en-US" altLang="en-US" sz="2800" dirty="0">
                <a:solidFill>
                  <a:srgbClr val="000000"/>
                </a:solidFill>
                <a:latin typeface="Consolas" panose="020B0609020204030204" pitchFamily="49" charset="0"/>
              </a:rPr>
              <a:t>String</a:t>
            </a:r>
            <a:r>
              <a:rPr lang="en-US" altLang="en-US" sz="2800" dirty="0">
                <a:solidFill>
                  <a:srgbClr val="000000"/>
                </a:solidFill>
              </a:rPr>
              <a:t> array is a reference to a </a:t>
            </a:r>
            <a:r>
              <a:rPr lang="en-US" altLang="en-US" sz="2800" dirty="0">
                <a:solidFill>
                  <a:srgbClr val="000000"/>
                </a:solidFill>
                <a:latin typeface="Consolas" panose="020B0609020204030204" pitchFamily="49" charset="0"/>
              </a:rPr>
              <a:t>String</a:t>
            </a:r>
            <a:r>
              <a:rPr lang="en-US" altLang="en-US" sz="2800" dirty="0">
                <a:solidFill>
                  <a:srgbClr val="000000"/>
                </a:solidFill>
              </a:rPr>
              <a:t> object.</a:t>
            </a:r>
          </a:p>
        </p:txBody>
      </p:sp>
      <p:sp>
        <p:nvSpPr>
          <p:cNvPr id="4" name="Footer Placeholder 3">
            <a:extLst>
              <a:ext uri="{FF2B5EF4-FFF2-40B4-BE49-F238E27FC236}">
                <a16:creationId xmlns:a16="http://schemas.microsoft.com/office/drawing/2014/main" id="{64BD2BAF-E970-410B-BCD7-4D40F67FE50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41962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102E-AC68-4D81-B3F2-143227E6CED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7.4  	</a:t>
            </a:r>
            <a:r>
              <a:rPr lang="en-US" dirty="0">
                <a:solidFill>
                  <a:srgbClr val="3380E6"/>
                </a:solidFill>
                <a:latin typeface="Calibri" panose="020F0502020204030204" pitchFamily="34" charset="0"/>
              </a:rPr>
              <a:t>Examples Using Arrays</a:t>
            </a:r>
          </a:p>
        </p:txBody>
      </p:sp>
      <p:sp>
        <p:nvSpPr>
          <p:cNvPr id="27651" name="Text Placeholder 2">
            <a:extLst>
              <a:ext uri="{FF2B5EF4-FFF2-40B4-BE49-F238E27FC236}">
                <a16:creationId xmlns:a16="http://schemas.microsoft.com/office/drawing/2014/main" id="{5C533274-1FE9-44A2-B037-0553CA42DBD9}"/>
              </a:ext>
            </a:extLst>
          </p:cNvPr>
          <p:cNvSpPr>
            <a:spLocks noGrp="1"/>
          </p:cNvSpPr>
          <p:nvPr>
            <p:ph type="body" idx="1"/>
          </p:nvPr>
        </p:nvSpPr>
        <p:spPr/>
        <p:txBody>
          <a:bodyPr/>
          <a:lstStyle/>
          <a:p>
            <a:pPr eaLnBrk="1" hangingPunct="1"/>
            <a:r>
              <a:rPr lang="en-US" altLang="en-US" dirty="0">
                <a:solidFill>
                  <a:srgbClr val="000000"/>
                </a:solidFill>
              </a:rPr>
              <a:t>This section presents several examples that demonstrate declaring arrays, creating arrays, initializing arrays and manipulating array elements. </a:t>
            </a:r>
          </a:p>
        </p:txBody>
      </p:sp>
      <p:sp>
        <p:nvSpPr>
          <p:cNvPr id="4" name="Footer Placeholder 3">
            <a:extLst>
              <a:ext uri="{FF2B5EF4-FFF2-40B4-BE49-F238E27FC236}">
                <a16:creationId xmlns:a16="http://schemas.microsoft.com/office/drawing/2014/main" id="{FDBE2D2C-5114-46D9-A5A5-91106D1C277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0324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4">
            <a:extLst>
              <a:ext uri="{FF2B5EF4-FFF2-40B4-BE49-F238E27FC236}">
                <a16:creationId xmlns:a16="http://schemas.microsoft.com/office/drawing/2014/main" id="{BC4EB798-28F5-4C59-9357-4BA031CB504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6A5A3339-9646-4A37-8477-DEFA8C53A0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4866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5">
            <a:extLst>
              <a:ext uri="{FF2B5EF4-FFF2-40B4-BE49-F238E27FC236}">
                <a16:creationId xmlns:a16="http://schemas.microsoft.com/office/drawing/2014/main" id="{6BEC73D8-050B-4B7B-A22D-FAC4FAC76FA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61C4F5E0-2A9B-4D82-97B4-6B01F3048ED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146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D743-7C06-4CF3-87FA-FFF4C383FDB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7.4.2  Using an Array Initializer  </a:t>
            </a:r>
            <a:endParaRPr lang="en-US" dirty="0">
              <a:solidFill>
                <a:srgbClr val="3380E6"/>
              </a:solidFill>
              <a:latin typeface="Calibri" panose="020F0502020204030204" pitchFamily="34" charset="0"/>
            </a:endParaRPr>
          </a:p>
        </p:txBody>
      </p:sp>
      <p:sp>
        <p:nvSpPr>
          <p:cNvPr id="31747" name="Text Placeholder 2">
            <a:extLst>
              <a:ext uri="{FF2B5EF4-FFF2-40B4-BE49-F238E27FC236}">
                <a16:creationId xmlns:a16="http://schemas.microsoft.com/office/drawing/2014/main" id="{F92E5215-710F-4B62-A5ED-307049F076D0}"/>
              </a:ext>
            </a:extLst>
          </p:cNvPr>
          <p:cNvSpPr>
            <a:spLocks noGrp="1"/>
          </p:cNvSpPr>
          <p:nvPr>
            <p:ph type="body" idx="1"/>
          </p:nvPr>
        </p:nvSpPr>
        <p:spPr/>
        <p:txBody>
          <a:bodyPr/>
          <a:lstStyle/>
          <a:p>
            <a:pPr eaLnBrk="1" hangingPunct="1"/>
            <a:r>
              <a:rPr lang="en-US" altLang="en-US" dirty="0">
                <a:solidFill>
                  <a:srgbClr val="0000FF"/>
                </a:solidFill>
              </a:rPr>
              <a:t>Array initializer</a:t>
            </a:r>
            <a:endParaRPr lang="en-US" altLang="en-US" dirty="0">
              <a:solidFill>
                <a:srgbClr val="000000"/>
              </a:solidFill>
            </a:endParaRPr>
          </a:p>
          <a:p>
            <a:pPr lvl="1" eaLnBrk="1" hangingPunct="1"/>
            <a:r>
              <a:rPr lang="en-US" altLang="en-US" dirty="0">
                <a:solidFill>
                  <a:srgbClr val="000000"/>
                </a:solidFill>
              </a:rPr>
              <a:t>A comma-separated list of expressions (called an </a:t>
            </a:r>
            <a:r>
              <a:rPr lang="en-US" altLang="en-US" dirty="0">
                <a:solidFill>
                  <a:srgbClr val="0000FF"/>
                </a:solidFill>
              </a:rPr>
              <a:t>initializer list</a:t>
            </a:r>
            <a:r>
              <a:rPr lang="en-US" altLang="en-US" dirty="0">
                <a:solidFill>
                  <a:srgbClr val="000000"/>
                </a:solidFill>
              </a:rPr>
              <a:t>) enclosed in braces. </a:t>
            </a:r>
          </a:p>
          <a:p>
            <a:pPr lvl="1" eaLnBrk="1" hangingPunct="1"/>
            <a:r>
              <a:rPr lang="en-US" altLang="en-US" dirty="0">
                <a:solidFill>
                  <a:srgbClr val="000000"/>
                </a:solidFill>
              </a:rPr>
              <a:t>Used to create an array and initialize its elements.</a:t>
            </a:r>
          </a:p>
          <a:p>
            <a:pPr lvl="1" eaLnBrk="1" hangingPunct="1"/>
            <a:r>
              <a:rPr lang="en-US" altLang="en-US" dirty="0">
                <a:solidFill>
                  <a:srgbClr val="000000"/>
                </a:solidFill>
              </a:rPr>
              <a:t>Array length is determined by the number of elements in the initializer list. </a:t>
            </a:r>
          </a:p>
          <a:p>
            <a:pPr lvl="2" eaLnBrk="1" hangingPunct="1">
              <a:buFont typeface="Wingdings 2" panose="05020102010507070707" pitchFamily="18" charset="2"/>
              <a:buNone/>
            </a:pPr>
            <a:r>
              <a:rPr lang="pt-BR" altLang="en-US" dirty="0">
                <a:solidFill>
                  <a:srgbClr val="0000FF"/>
                </a:solidFill>
                <a:latin typeface="Consolas" panose="020B0609020204030204" pitchFamily="49" charset="0"/>
              </a:rPr>
              <a:t>	int</a:t>
            </a:r>
            <a:r>
              <a:rPr lang="pt-BR" altLang="en-US" dirty="0">
                <a:solidFill>
                  <a:srgbClr val="000000"/>
                </a:solidFill>
                <a:latin typeface="Consolas" panose="020B0609020204030204" pitchFamily="49" charset="0"/>
              </a:rPr>
              <a:t>[] n = {</a:t>
            </a:r>
            <a:r>
              <a:rPr lang="pt-BR" altLang="en-US" dirty="0">
                <a:solidFill>
                  <a:srgbClr val="128AFF"/>
                </a:solidFill>
                <a:latin typeface="Consolas" panose="020B0609020204030204" pitchFamily="49" charset="0"/>
              </a:rPr>
              <a:t>10</a:t>
            </a:r>
            <a:r>
              <a:rPr lang="pt-BR" altLang="en-US" dirty="0">
                <a:solidFill>
                  <a:srgbClr val="000000"/>
                </a:solidFill>
                <a:latin typeface="Consolas" panose="020B0609020204030204" pitchFamily="49" charset="0"/>
              </a:rPr>
              <a:t>, </a:t>
            </a:r>
            <a:r>
              <a:rPr lang="pt-BR" altLang="en-US" dirty="0">
                <a:solidFill>
                  <a:srgbClr val="128AFF"/>
                </a:solidFill>
                <a:latin typeface="Consolas" panose="020B0609020204030204" pitchFamily="49" charset="0"/>
              </a:rPr>
              <a:t>20</a:t>
            </a:r>
            <a:r>
              <a:rPr lang="pt-BR" altLang="en-US" dirty="0">
                <a:solidFill>
                  <a:srgbClr val="000000"/>
                </a:solidFill>
                <a:latin typeface="Consolas" panose="020B0609020204030204" pitchFamily="49" charset="0"/>
              </a:rPr>
              <a:t>, </a:t>
            </a:r>
            <a:r>
              <a:rPr lang="pt-BR" altLang="en-US" dirty="0">
                <a:solidFill>
                  <a:srgbClr val="128AFF"/>
                </a:solidFill>
                <a:latin typeface="Consolas" panose="020B0609020204030204" pitchFamily="49" charset="0"/>
              </a:rPr>
              <a:t>30</a:t>
            </a:r>
            <a:r>
              <a:rPr lang="pt-BR" altLang="en-US" dirty="0">
                <a:solidFill>
                  <a:srgbClr val="000000"/>
                </a:solidFill>
                <a:latin typeface="Consolas" panose="020B0609020204030204" pitchFamily="49" charset="0"/>
              </a:rPr>
              <a:t>, </a:t>
            </a:r>
            <a:r>
              <a:rPr lang="pt-BR" altLang="en-US" dirty="0">
                <a:solidFill>
                  <a:srgbClr val="128AFF"/>
                </a:solidFill>
                <a:latin typeface="Consolas" panose="020B0609020204030204" pitchFamily="49" charset="0"/>
              </a:rPr>
              <a:t>40</a:t>
            </a:r>
            <a:r>
              <a:rPr lang="pt-BR" altLang="en-US" dirty="0">
                <a:solidFill>
                  <a:srgbClr val="000000"/>
                </a:solidFill>
                <a:latin typeface="Consolas" panose="020B0609020204030204" pitchFamily="49" charset="0"/>
              </a:rPr>
              <a:t>, </a:t>
            </a:r>
            <a:r>
              <a:rPr lang="pt-BR" altLang="en-US" dirty="0">
                <a:solidFill>
                  <a:srgbClr val="128AFF"/>
                </a:solidFill>
                <a:latin typeface="Consolas" panose="020B0609020204030204" pitchFamily="49" charset="0"/>
              </a:rPr>
              <a:t>50</a:t>
            </a:r>
            <a:r>
              <a:rPr lang="pt-BR" altLang="en-US" dirty="0">
                <a:solidFill>
                  <a:srgbClr val="000000"/>
                </a:solidFill>
                <a:latin typeface="Consolas" panose="020B0609020204030204" pitchFamily="49" charset="0"/>
              </a:rPr>
              <a:t>};</a:t>
            </a:r>
          </a:p>
          <a:p>
            <a:pPr lvl="2" eaLnBrk="1" hangingPunct="1"/>
            <a:r>
              <a:rPr lang="en-US" altLang="en-US" dirty="0">
                <a:solidFill>
                  <a:srgbClr val="000000"/>
                </a:solidFill>
              </a:rPr>
              <a:t>Creates a five-element array with index values </a:t>
            </a:r>
            <a:r>
              <a:rPr lang="en-US" altLang="en-US" dirty="0">
                <a:solidFill>
                  <a:srgbClr val="000000"/>
                </a:solidFill>
                <a:latin typeface="Consolas" panose="020B0609020204030204" pitchFamily="49" charset="0"/>
              </a:rPr>
              <a:t>0</a:t>
            </a:r>
            <a:r>
              <a:rPr lang="en-US" altLang="en-US" dirty="0">
                <a:solidFill>
                  <a:srgbClr val="000000"/>
                </a:solidFill>
              </a:rPr>
              <a:t>–</a:t>
            </a:r>
            <a:r>
              <a:rPr lang="en-US" altLang="en-US" dirty="0">
                <a:solidFill>
                  <a:srgbClr val="000000"/>
                </a:solidFill>
                <a:latin typeface="Consolas" panose="020B0609020204030204" pitchFamily="49" charset="0"/>
              </a:rPr>
              <a:t>4</a:t>
            </a:r>
            <a:r>
              <a:rPr lang="en-US" altLang="en-US" dirty="0">
                <a:solidFill>
                  <a:srgbClr val="000000"/>
                </a:solidFill>
              </a:rPr>
              <a:t>. </a:t>
            </a:r>
          </a:p>
          <a:p>
            <a:pPr eaLnBrk="1" hangingPunct="1"/>
            <a:r>
              <a:rPr lang="en-US" altLang="en-US" dirty="0">
                <a:solidFill>
                  <a:srgbClr val="000000"/>
                </a:solidFill>
              </a:rPr>
              <a:t>Compiler counts the number of initializers in the list to determine the size of the array</a:t>
            </a:r>
          </a:p>
          <a:p>
            <a:pPr lvl="1" eaLnBrk="1" hangingPunct="1"/>
            <a:r>
              <a:rPr lang="en-US" altLang="en-US" dirty="0">
                <a:solidFill>
                  <a:srgbClr val="000000"/>
                </a:solidFill>
              </a:rPr>
              <a:t>Sets up the appropriate </a:t>
            </a:r>
            <a:r>
              <a:rPr lang="en-US" altLang="en-US" dirty="0">
                <a:solidFill>
                  <a:srgbClr val="000000"/>
                </a:solidFill>
                <a:latin typeface="Consolas" panose="020B0609020204030204" pitchFamily="49" charset="0"/>
              </a:rPr>
              <a:t>new</a:t>
            </a:r>
            <a:r>
              <a:rPr lang="en-US" altLang="en-US" dirty="0">
                <a:solidFill>
                  <a:srgbClr val="000000"/>
                </a:solidFill>
              </a:rPr>
              <a:t> operation “behind the scenes.”</a:t>
            </a:r>
          </a:p>
        </p:txBody>
      </p:sp>
      <p:sp>
        <p:nvSpPr>
          <p:cNvPr id="4" name="Footer Placeholder 3">
            <a:extLst>
              <a:ext uri="{FF2B5EF4-FFF2-40B4-BE49-F238E27FC236}">
                <a16:creationId xmlns:a16="http://schemas.microsoft.com/office/drawing/2014/main" id="{8BA20447-BAE4-4F59-843B-8EE7A2EE37D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260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6">
            <a:extLst>
              <a:ext uri="{FF2B5EF4-FFF2-40B4-BE49-F238E27FC236}">
                <a16:creationId xmlns:a16="http://schemas.microsoft.com/office/drawing/2014/main" id="{0700C19D-8EBD-4FE1-9711-9F9547D90DD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75834B06-2515-40F1-8467-0263DB4B45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5162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7">
            <a:extLst>
              <a:ext uri="{FF2B5EF4-FFF2-40B4-BE49-F238E27FC236}">
                <a16:creationId xmlns:a16="http://schemas.microsoft.com/office/drawing/2014/main" id="{9AD9271A-ACA3-4939-B9F9-777A0AA07F1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E766EC17-4050-469E-BBF6-707770BBE5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81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8">
            <a:extLst>
              <a:ext uri="{FF2B5EF4-FFF2-40B4-BE49-F238E27FC236}">
                <a16:creationId xmlns:a16="http://schemas.microsoft.com/office/drawing/2014/main" id="{1777CEE7-C733-4B80-8212-AC36BB96D3C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7F9BA467-EEC3-4BD1-94F9-1C2D616B87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32697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02">
            <a:extLst>
              <a:ext uri="{FF2B5EF4-FFF2-40B4-BE49-F238E27FC236}">
                <a16:creationId xmlns:a16="http://schemas.microsoft.com/office/drawing/2014/main" id="{D5B5FBE4-30B4-4F85-BA9C-4D621A7947A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7550" y="0"/>
            <a:ext cx="10755313" cy="6858000"/>
          </a:xfrm>
          <a:prstGeom prst="rect">
            <a:avLst/>
          </a:prstGeom>
        </p:spPr>
      </p:pic>
      <p:sp>
        <p:nvSpPr>
          <p:cNvPr id="2" name="Footer Placeholder 1">
            <a:extLst>
              <a:ext uri="{FF2B5EF4-FFF2-40B4-BE49-F238E27FC236}">
                <a16:creationId xmlns:a16="http://schemas.microsoft.com/office/drawing/2014/main" id="{A24B56E4-2672-4501-B23C-267DF33FFF4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0381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9">
            <a:extLst>
              <a:ext uri="{FF2B5EF4-FFF2-40B4-BE49-F238E27FC236}">
                <a16:creationId xmlns:a16="http://schemas.microsoft.com/office/drawing/2014/main" id="{40747ABC-A39E-4F56-8060-43BF899269C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F65AF023-F216-49FF-A395-A25AED71AAC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188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1">
            <a:extLst>
              <a:ext uri="{FF2B5EF4-FFF2-40B4-BE49-F238E27FC236}">
                <a16:creationId xmlns:a16="http://schemas.microsoft.com/office/drawing/2014/main" id="{B3D7DD90-BFBD-4835-ADAE-CD86D175A3B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36700"/>
            <a:ext cx="12192000" cy="3783013"/>
          </a:xfrm>
          <a:prstGeom prst="rect">
            <a:avLst/>
          </a:prstGeom>
        </p:spPr>
      </p:pic>
      <p:sp>
        <p:nvSpPr>
          <p:cNvPr id="2" name="Footer Placeholder 1">
            <a:extLst>
              <a:ext uri="{FF2B5EF4-FFF2-40B4-BE49-F238E27FC236}">
                <a16:creationId xmlns:a16="http://schemas.microsoft.com/office/drawing/2014/main" id="{36516234-F2E5-4EEA-A830-C4EE86B8F5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834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963E-51BD-4682-8C56-02BAB5283FF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7.4.5  Using Bar Charts to Display Array Data Graphically</a:t>
            </a:r>
            <a:endParaRPr lang="en-US" dirty="0">
              <a:solidFill>
                <a:srgbClr val="3380E6"/>
              </a:solidFill>
              <a:latin typeface="Calibri" panose="020F0502020204030204" pitchFamily="34" charset="0"/>
            </a:endParaRPr>
          </a:p>
        </p:txBody>
      </p:sp>
      <p:sp>
        <p:nvSpPr>
          <p:cNvPr id="44035" name="Text Placeholder 2">
            <a:extLst>
              <a:ext uri="{FF2B5EF4-FFF2-40B4-BE49-F238E27FC236}">
                <a16:creationId xmlns:a16="http://schemas.microsoft.com/office/drawing/2014/main" id="{7D91D156-A226-4C27-A524-BC6A3E68F291}"/>
              </a:ext>
            </a:extLst>
          </p:cNvPr>
          <p:cNvSpPr>
            <a:spLocks noGrp="1"/>
          </p:cNvSpPr>
          <p:nvPr>
            <p:ph type="body" idx="1"/>
          </p:nvPr>
        </p:nvSpPr>
        <p:spPr/>
        <p:txBody>
          <a:bodyPr/>
          <a:lstStyle/>
          <a:p>
            <a:pPr eaLnBrk="1" hangingPunct="1"/>
            <a:r>
              <a:rPr lang="en-US" altLang="en-US" sz="3200" dirty="0">
                <a:solidFill>
                  <a:srgbClr val="000000"/>
                </a:solidFill>
              </a:rPr>
              <a:t>Many programs present data to users in a graphical manner. </a:t>
            </a:r>
          </a:p>
          <a:p>
            <a:pPr eaLnBrk="1" hangingPunct="1"/>
            <a:r>
              <a:rPr lang="en-US" altLang="en-US" sz="3200" dirty="0">
                <a:solidFill>
                  <a:srgbClr val="000000"/>
                </a:solidFill>
              </a:rPr>
              <a:t>Numeric values are often displayed as bars in a bar chart. </a:t>
            </a:r>
          </a:p>
          <a:p>
            <a:pPr lvl="1" eaLnBrk="1" hangingPunct="1"/>
            <a:r>
              <a:rPr lang="en-US" altLang="en-US" sz="2800" dirty="0">
                <a:solidFill>
                  <a:srgbClr val="000000"/>
                </a:solidFill>
              </a:rPr>
              <a:t>Longer bars represent proportionally larger numeric values. </a:t>
            </a:r>
          </a:p>
          <a:p>
            <a:pPr eaLnBrk="1" hangingPunct="1"/>
            <a:r>
              <a:rPr lang="en-US" altLang="en-US" sz="3200" dirty="0">
                <a:solidFill>
                  <a:srgbClr val="000000"/>
                </a:solidFill>
              </a:rPr>
              <a:t>A simple way to display numeric data is with a bar chart that shows each numeric value as a bar of asterisks (</a:t>
            </a:r>
            <a:r>
              <a:rPr lang="en-US" altLang="en-US" sz="3200" dirty="0">
                <a:solidFill>
                  <a:srgbClr val="000000"/>
                </a:solidFill>
                <a:latin typeface="Consolas" panose="020B0609020204030204" pitchFamily="49" charset="0"/>
              </a:rPr>
              <a:t>*</a:t>
            </a:r>
            <a:r>
              <a:rPr lang="en-US" altLang="en-US" sz="3200" dirty="0">
                <a:solidFill>
                  <a:srgbClr val="000000"/>
                </a:solidFill>
              </a:rPr>
              <a:t>). </a:t>
            </a:r>
          </a:p>
          <a:p>
            <a:pPr eaLnBrk="1" hangingPunct="1"/>
            <a:r>
              <a:rPr lang="en-US" altLang="en-US" sz="3200" dirty="0">
                <a:solidFill>
                  <a:srgbClr val="000000"/>
                </a:solidFill>
              </a:rPr>
              <a:t>Format specifier </a:t>
            </a:r>
            <a:r>
              <a:rPr lang="en-US" altLang="en-US" sz="3200" dirty="0">
                <a:solidFill>
                  <a:srgbClr val="000000"/>
                </a:solidFill>
                <a:latin typeface="Consolas" panose="020B0609020204030204" pitchFamily="49" charset="0"/>
              </a:rPr>
              <a:t>%02d</a:t>
            </a:r>
            <a:r>
              <a:rPr lang="en-US" altLang="en-US" sz="3200" dirty="0">
                <a:solidFill>
                  <a:srgbClr val="000000"/>
                </a:solidFill>
              </a:rPr>
              <a:t> indicates that an </a:t>
            </a:r>
            <a:r>
              <a:rPr lang="en-US" altLang="en-US" sz="3200" dirty="0" err="1">
                <a:solidFill>
                  <a:srgbClr val="000000"/>
                </a:solidFill>
                <a:latin typeface="Consolas" panose="020B0609020204030204" pitchFamily="49" charset="0"/>
              </a:rPr>
              <a:t>int</a:t>
            </a:r>
            <a:r>
              <a:rPr lang="en-US" altLang="en-US" sz="3200" dirty="0">
                <a:solidFill>
                  <a:srgbClr val="000000"/>
                </a:solidFill>
              </a:rPr>
              <a:t> value should be formatted as a field of two digits. </a:t>
            </a:r>
          </a:p>
          <a:p>
            <a:pPr lvl="1" eaLnBrk="1" hangingPunct="1"/>
            <a:r>
              <a:rPr lang="en-US" altLang="en-US" sz="2800" dirty="0">
                <a:solidFill>
                  <a:srgbClr val="000000"/>
                </a:solidFill>
              </a:rPr>
              <a:t>The </a:t>
            </a:r>
            <a:r>
              <a:rPr lang="en-US" altLang="en-US" sz="2800" dirty="0">
                <a:solidFill>
                  <a:srgbClr val="0000FF"/>
                </a:solidFill>
                <a:latin typeface="Consolas" panose="020B0609020204030204" pitchFamily="49" charset="0"/>
              </a:rPr>
              <a:t>0</a:t>
            </a:r>
            <a:r>
              <a:rPr lang="en-US" altLang="en-US" sz="2800" dirty="0">
                <a:solidFill>
                  <a:srgbClr val="0000FF"/>
                </a:solidFill>
              </a:rPr>
              <a:t> flag</a:t>
            </a:r>
            <a:r>
              <a:rPr lang="en-US" altLang="en-US" sz="2800" dirty="0">
                <a:solidFill>
                  <a:srgbClr val="000000"/>
                </a:solidFill>
              </a:rPr>
              <a:t> displays a leading </a:t>
            </a:r>
            <a:r>
              <a:rPr lang="en-US" altLang="en-US" sz="2800" dirty="0">
                <a:solidFill>
                  <a:srgbClr val="000000"/>
                </a:solidFill>
                <a:latin typeface="Consolas" panose="020B0609020204030204" pitchFamily="49" charset="0"/>
              </a:rPr>
              <a:t>0 </a:t>
            </a:r>
            <a:r>
              <a:rPr lang="en-US" altLang="en-US" sz="2800" dirty="0">
                <a:solidFill>
                  <a:srgbClr val="000000"/>
                </a:solidFill>
              </a:rPr>
              <a:t>for values with fewer digits than the field width (</a:t>
            </a:r>
            <a:r>
              <a:rPr lang="en-US" altLang="en-US" sz="2800" dirty="0">
                <a:solidFill>
                  <a:srgbClr val="000000"/>
                </a:solidFill>
                <a:latin typeface="Consolas" panose="020B0609020204030204" pitchFamily="49" charset="0"/>
              </a:rPr>
              <a:t>2</a:t>
            </a:r>
            <a:r>
              <a:rPr lang="en-US" altLang="en-US" sz="2800" dirty="0">
                <a:solidFill>
                  <a:srgbClr val="000000"/>
                </a:solidFill>
              </a:rPr>
              <a:t>). </a:t>
            </a:r>
          </a:p>
        </p:txBody>
      </p:sp>
      <p:sp>
        <p:nvSpPr>
          <p:cNvPr id="4" name="Footer Placeholder 3">
            <a:extLst>
              <a:ext uri="{FF2B5EF4-FFF2-40B4-BE49-F238E27FC236}">
                <a16:creationId xmlns:a16="http://schemas.microsoft.com/office/drawing/2014/main" id="{17B19F24-29C2-44E3-92B7-39BB998498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677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4">
            <a:extLst>
              <a:ext uri="{FF2B5EF4-FFF2-40B4-BE49-F238E27FC236}">
                <a16:creationId xmlns:a16="http://schemas.microsoft.com/office/drawing/2014/main" id="{84B2A3DA-B652-491E-9665-85F5F5BB412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4FAC460B-F0F1-4EA2-AF24-F51353C7B3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536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5">
            <a:extLst>
              <a:ext uri="{FF2B5EF4-FFF2-40B4-BE49-F238E27FC236}">
                <a16:creationId xmlns:a16="http://schemas.microsoft.com/office/drawing/2014/main" id="{964BC56C-742D-4056-A863-97E024E3B37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33488" y="0"/>
            <a:ext cx="9725025" cy="6858000"/>
          </a:xfrm>
          <a:prstGeom prst="rect">
            <a:avLst/>
          </a:prstGeom>
        </p:spPr>
      </p:pic>
      <p:sp>
        <p:nvSpPr>
          <p:cNvPr id="2" name="Footer Placeholder 1">
            <a:extLst>
              <a:ext uri="{FF2B5EF4-FFF2-40B4-BE49-F238E27FC236}">
                <a16:creationId xmlns:a16="http://schemas.microsoft.com/office/drawing/2014/main" id="{19DB72B7-9046-4D60-BE3C-0674FBA45D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71256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12B-E2E9-482D-987B-D629658F978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7.4.6  Using the Elements of an Array as Counters</a:t>
            </a:r>
            <a:endParaRPr lang="en-US" dirty="0">
              <a:solidFill>
                <a:srgbClr val="3380E6"/>
              </a:solidFill>
              <a:latin typeface="Calibri" panose="020F0502020204030204" pitchFamily="34" charset="0"/>
            </a:endParaRPr>
          </a:p>
        </p:txBody>
      </p:sp>
      <p:sp>
        <p:nvSpPr>
          <p:cNvPr id="47107" name="Text Placeholder 2">
            <a:extLst>
              <a:ext uri="{FF2B5EF4-FFF2-40B4-BE49-F238E27FC236}">
                <a16:creationId xmlns:a16="http://schemas.microsoft.com/office/drawing/2014/main" id="{0E59C9C7-2736-47D0-9EA0-22F852804094}"/>
              </a:ext>
            </a:extLst>
          </p:cNvPr>
          <p:cNvSpPr>
            <a:spLocks noGrp="1"/>
          </p:cNvSpPr>
          <p:nvPr>
            <p:ph type="body" idx="1"/>
          </p:nvPr>
        </p:nvSpPr>
        <p:spPr/>
        <p:txBody>
          <a:bodyPr/>
          <a:lstStyle/>
          <a:p>
            <a:pPr eaLnBrk="1" hangingPunct="1">
              <a:lnSpc>
                <a:spcPct val="90000"/>
              </a:lnSpc>
            </a:pPr>
            <a:r>
              <a:rPr lang="en-US" altLang="en-US" sz="2800" dirty="0">
                <a:solidFill>
                  <a:srgbClr val="000000"/>
                </a:solidFill>
              </a:rPr>
              <a:t>Sometimes, programs use counter variables to summarize data, such as the results of a survey. </a:t>
            </a:r>
          </a:p>
          <a:p>
            <a:pPr eaLnBrk="1" hangingPunct="1">
              <a:lnSpc>
                <a:spcPct val="90000"/>
              </a:lnSpc>
            </a:pPr>
            <a:r>
              <a:rPr lang="en-US" altLang="en-US" sz="2800" dirty="0">
                <a:solidFill>
                  <a:srgbClr val="000000"/>
                </a:solidFill>
              </a:rPr>
              <a:t>Fig. 6.7 used separate counters in a die-rolling program to track the number of occurrences of each side of a six-sided die as the program rolled the die 60,000,000 times. </a:t>
            </a:r>
          </a:p>
          <a:p>
            <a:pPr eaLnBrk="1" hangingPunct="1">
              <a:lnSpc>
                <a:spcPct val="90000"/>
              </a:lnSpc>
            </a:pPr>
            <a:r>
              <a:rPr lang="en-US" altLang="en-US" sz="2800" dirty="0">
                <a:solidFill>
                  <a:srgbClr val="000000"/>
                </a:solidFill>
              </a:rPr>
              <a:t>Fig. 7.7 shows an array version of this application. </a:t>
            </a:r>
          </a:p>
          <a:p>
            <a:pPr eaLnBrk="1" hangingPunct="1">
              <a:lnSpc>
                <a:spcPct val="90000"/>
              </a:lnSpc>
            </a:pPr>
            <a:r>
              <a:rPr lang="en-US" altLang="en-US" sz="2800" dirty="0">
                <a:solidFill>
                  <a:srgbClr val="000000"/>
                </a:solidFill>
              </a:rPr>
              <a:t>Array </a:t>
            </a:r>
            <a:r>
              <a:rPr lang="en-US" altLang="en-US" sz="2800" dirty="0">
                <a:solidFill>
                  <a:srgbClr val="000000"/>
                </a:solidFill>
                <a:latin typeface="Consolas" panose="020B0609020204030204" pitchFamily="49" charset="0"/>
              </a:rPr>
              <a:t>frequency</a:t>
            </a:r>
            <a:r>
              <a:rPr lang="en-US" altLang="en-US" sz="2800" dirty="0">
                <a:solidFill>
                  <a:srgbClr val="000000"/>
                </a:solidFill>
              </a:rPr>
              <a:t> must be large enough to store six counters. </a:t>
            </a:r>
          </a:p>
          <a:p>
            <a:pPr lvl="1" eaLnBrk="1" hangingPunct="1">
              <a:lnSpc>
                <a:spcPct val="90000"/>
              </a:lnSpc>
            </a:pPr>
            <a:r>
              <a:rPr lang="en-US" altLang="en-US" sz="2400" dirty="0">
                <a:solidFill>
                  <a:srgbClr val="000000"/>
                </a:solidFill>
              </a:rPr>
              <a:t>We use a seven-element array in which we ignore </a:t>
            </a:r>
            <a:r>
              <a:rPr lang="en-US" altLang="en-US" sz="2400" dirty="0">
                <a:solidFill>
                  <a:srgbClr val="000000"/>
                </a:solidFill>
                <a:latin typeface="Consolas" panose="020B0609020204030204" pitchFamily="49" charset="0"/>
              </a:rPr>
              <a:t>frequency[0]</a:t>
            </a:r>
          </a:p>
          <a:p>
            <a:pPr lvl="1" eaLnBrk="1" hangingPunct="1">
              <a:lnSpc>
                <a:spcPct val="90000"/>
              </a:lnSpc>
            </a:pPr>
            <a:r>
              <a:rPr lang="en-US" altLang="en-US" sz="2400" dirty="0">
                <a:solidFill>
                  <a:srgbClr val="000000"/>
                </a:solidFill>
              </a:rPr>
              <a:t>More logical to have the face value 1 increment </a:t>
            </a:r>
            <a:r>
              <a:rPr lang="en-US" altLang="en-US" sz="2400" dirty="0">
                <a:solidFill>
                  <a:srgbClr val="000000"/>
                </a:solidFill>
                <a:latin typeface="Consolas" panose="020B0609020204030204" pitchFamily="49" charset="0"/>
              </a:rPr>
              <a:t>frequency[1]</a:t>
            </a:r>
            <a:r>
              <a:rPr lang="en-US" altLang="en-US" sz="2400" dirty="0">
                <a:solidFill>
                  <a:srgbClr val="000000"/>
                </a:solidFill>
              </a:rPr>
              <a:t> than </a:t>
            </a:r>
            <a:r>
              <a:rPr lang="en-US" altLang="en-US" sz="2400" dirty="0">
                <a:solidFill>
                  <a:srgbClr val="000000"/>
                </a:solidFill>
                <a:latin typeface="Consolas" panose="020B0609020204030204" pitchFamily="49" charset="0"/>
              </a:rPr>
              <a:t>frequency[0]</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0DD32DC1-7D11-4DF2-B0FF-F519F3D3E98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5963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6">
            <a:extLst>
              <a:ext uri="{FF2B5EF4-FFF2-40B4-BE49-F238E27FC236}">
                <a16:creationId xmlns:a16="http://schemas.microsoft.com/office/drawing/2014/main" id="{C80BABD9-5BC5-4CEB-B07A-CCE62153EE0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15E2162A-0A86-43C7-A5FC-E2E2E9943B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3203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7">
            <a:extLst>
              <a:ext uri="{FF2B5EF4-FFF2-40B4-BE49-F238E27FC236}">
                <a16:creationId xmlns:a16="http://schemas.microsoft.com/office/drawing/2014/main" id="{964F0F53-F053-4025-94D4-6D59EDF4F1B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a16="http://schemas.microsoft.com/office/drawing/2014/main" id="{173D6D2C-2843-4188-98DA-502FB9804E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3177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89FF-7713-429F-8346-4C3CF8E81B6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7.4.7  Using Arrays to Analyze Survey Results</a:t>
            </a:r>
            <a:endParaRPr lang="en-US" dirty="0">
              <a:solidFill>
                <a:srgbClr val="3380E6"/>
              </a:solidFill>
              <a:latin typeface="Calibri" panose="020F0502020204030204" pitchFamily="34" charset="0"/>
            </a:endParaRPr>
          </a:p>
        </p:txBody>
      </p:sp>
      <p:sp>
        <p:nvSpPr>
          <p:cNvPr id="50179" name="Text Placeholder 2">
            <a:extLst>
              <a:ext uri="{FF2B5EF4-FFF2-40B4-BE49-F238E27FC236}">
                <a16:creationId xmlns:a16="http://schemas.microsoft.com/office/drawing/2014/main" id="{5BF48011-7AF2-41F9-96FE-BE9ED9BBA0EC}"/>
              </a:ext>
            </a:extLst>
          </p:cNvPr>
          <p:cNvSpPr>
            <a:spLocks noGrp="1"/>
          </p:cNvSpPr>
          <p:nvPr>
            <p:ph type="body" idx="1"/>
          </p:nvPr>
        </p:nvSpPr>
        <p:spPr/>
        <p:txBody>
          <a:bodyPr/>
          <a:lstStyle/>
          <a:p>
            <a:pPr eaLnBrk="1" hangingPunct="1">
              <a:lnSpc>
                <a:spcPct val="90000"/>
              </a:lnSpc>
            </a:pPr>
            <a:r>
              <a:rPr lang="en-US" altLang="en-US" dirty="0">
                <a:solidFill>
                  <a:srgbClr val="000000"/>
                </a:solidFill>
              </a:rPr>
              <a:t>Figure 7.8 uses arrays to summarize the results of data collected in a survey:</a:t>
            </a:r>
          </a:p>
          <a:p>
            <a:pPr lvl="1" eaLnBrk="1" hangingPunct="1">
              <a:lnSpc>
                <a:spcPct val="90000"/>
              </a:lnSpc>
            </a:pPr>
            <a:r>
              <a:rPr lang="en-US" altLang="en-US" i="1" dirty="0">
                <a:solidFill>
                  <a:srgbClr val="000000"/>
                </a:solidFill>
                <a:cs typeface="Times New Roman" panose="02020603050405020304" pitchFamily="18" charset="0"/>
              </a:rPr>
              <a:t>Twenty students were asked to rate on a scale of 1 to 5 the quality of the food in the student cafeteria, with 1 being “awful” and 5 being “excellent.” Place the 20 responses in an integer array and determine the frequency of each rating.</a:t>
            </a:r>
          </a:p>
          <a:p>
            <a:pPr eaLnBrk="1" hangingPunct="1">
              <a:lnSpc>
                <a:spcPct val="90000"/>
              </a:lnSpc>
            </a:pPr>
            <a:r>
              <a:rPr lang="en-US" altLang="en-US" dirty="0">
                <a:solidFill>
                  <a:srgbClr val="000000"/>
                </a:solidFill>
              </a:rPr>
              <a:t>Array </a:t>
            </a:r>
            <a:r>
              <a:rPr lang="en-US" altLang="en-US" dirty="0">
                <a:solidFill>
                  <a:srgbClr val="000000"/>
                </a:solidFill>
                <a:latin typeface="Consolas" panose="020B0609020204030204" pitchFamily="49" charset="0"/>
              </a:rPr>
              <a:t>responses</a:t>
            </a:r>
            <a:r>
              <a:rPr lang="en-US" altLang="en-US" dirty="0">
                <a:solidFill>
                  <a:srgbClr val="000000"/>
                </a:solidFill>
              </a:rPr>
              <a:t> is a 20-element </a:t>
            </a:r>
            <a:r>
              <a:rPr lang="en-US" altLang="en-US" dirty="0" err="1">
                <a:solidFill>
                  <a:srgbClr val="000000"/>
                </a:solidFill>
                <a:latin typeface="Consolas" panose="020B0609020204030204" pitchFamily="49" charset="0"/>
              </a:rPr>
              <a:t>int</a:t>
            </a:r>
            <a:r>
              <a:rPr lang="en-US" altLang="en-US" dirty="0">
                <a:solidFill>
                  <a:srgbClr val="000000"/>
                </a:solidFill>
              </a:rPr>
              <a:t> array of the survey responses. </a:t>
            </a:r>
          </a:p>
          <a:p>
            <a:pPr eaLnBrk="1" hangingPunct="1">
              <a:lnSpc>
                <a:spcPct val="90000"/>
              </a:lnSpc>
            </a:pPr>
            <a:r>
              <a:rPr lang="en-US" altLang="en-US" dirty="0">
                <a:solidFill>
                  <a:srgbClr val="000000"/>
                </a:solidFill>
              </a:rPr>
              <a:t>6-element array </a:t>
            </a:r>
            <a:r>
              <a:rPr lang="en-US" altLang="en-US" dirty="0">
                <a:solidFill>
                  <a:srgbClr val="000000"/>
                </a:solidFill>
                <a:latin typeface="Consolas" panose="020B0609020204030204" pitchFamily="49" charset="0"/>
              </a:rPr>
              <a:t>frequency</a:t>
            </a:r>
            <a:r>
              <a:rPr lang="en-US" altLang="en-US" dirty="0">
                <a:solidFill>
                  <a:srgbClr val="000000"/>
                </a:solidFill>
              </a:rPr>
              <a:t> counts the number of occurrences of each response (1 to 5). </a:t>
            </a:r>
          </a:p>
          <a:p>
            <a:pPr lvl="1" eaLnBrk="1" hangingPunct="1">
              <a:lnSpc>
                <a:spcPct val="90000"/>
              </a:lnSpc>
            </a:pPr>
            <a:r>
              <a:rPr lang="en-US" altLang="en-US" dirty="0">
                <a:solidFill>
                  <a:srgbClr val="000000"/>
                </a:solidFill>
              </a:rPr>
              <a:t>Each element is initialized to zero by default. </a:t>
            </a:r>
          </a:p>
          <a:p>
            <a:pPr lvl="1" eaLnBrk="1" hangingPunct="1">
              <a:lnSpc>
                <a:spcPct val="90000"/>
              </a:lnSpc>
            </a:pPr>
            <a:r>
              <a:rPr lang="en-US" altLang="en-US" dirty="0">
                <a:solidFill>
                  <a:srgbClr val="000000"/>
                </a:solidFill>
              </a:rPr>
              <a:t>We ignore </a:t>
            </a:r>
            <a:r>
              <a:rPr lang="en-US" altLang="en-US" dirty="0">
                <a:solidFill>
                  <a:srgbClr val="000000"/>
                </a:solidFill>
                <a:latin typeface="Consolas" panose="020B0609020204030204" pitchFamily="49" charset="0"/>
              </a:rPr>
              <a:t>frequency[0]</a:t>
            </a:r>
            <a:r>
              <a:rPr lang="en-US" altLang="en-US" dirty="0">
                <a:solidFill>
                  <a:srgbClr val="000000"/>
                </a:solidFill>
              </a:rPr>
              <a:t>.</a:t>
            </a:r>
          </a:p>
        </p:txBody>
      </p:sp>
      <p:sp>
        <p:nvSpPr>
          <p:cNvPr id="4" name="Footer Placeholder 3">
            <a:extLst>
              <a:ext uri="{FF2B5EF4-FFF2-40B4-BE49-F238E27FC236}">
                <a16:creationId xmlns:a16="http://schemas.microsoft.com/office/drawing/2014/main" id="{4B0EA683-4E53-47B7-8AAC-B20CE33B26A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85917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8">
            <a:extLst>
              <a:ext uri="{FF2B5EF4-FFF2-40B4-BE49-F238E27FC236}">
                <a16:creationId xmlns:a16="http://schemas.microsoft.com/office/drawing/2014/main" id="{CB536A0C-C6BB-4A17-BF5F-3643FD03EA6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2DCB76AD-7E9C-4636-A409-DD47F77F06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9666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03">
            <a:extLst>
              <a:ext uri="{FF2B5EF4-FFF2-40B4-BE49-F238E27FC236}">
                <a16:creationId xmlns:a16="http://schemas.microsoft.com/office/drawing/2014/main" id="{B3EE49DA-4333-4F82-ABA6-7867126B186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89025" y="0"/>
            <a:ext cx="10012363" cy="6858000"/>
          </a:xfrm>
          <a:prstGeom prst="rect">
            <a:avLst/>
          </a:prstGeom>
        </p:spPr>
      </p:pic>
      <p:sp>
        <p:nvSpPr>
          <p:cNvPr id="2" name="Footer Placeholder 1">
            <a:extLst>
              <a:ext uri="{FF2B5EF4-FFF2-40B4-BE49-F238E27FC236}">
                <a16:creationId xmlns:a16="http://schemas.microsoft.com/office/drawing/2014/main" id="{8148422C-C3B1-4CC7-B5A8-18709F7B7D9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3801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29">
            <a:extLst>
              <a:ext uri="{FF2B5EF4-FFF2-40B4-BE49-F238E27FC236}">
                <a16:creationId xmlns:a16="http://schemas.microsoft.com/office/drawing/2014/main" id="{A618B029-6F56-483F-BEFB-63FB87EC250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9C11BFF1-D8A6-4294-80D8-6246A582464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76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30">
            <a:extLst>
              <a:ext uri="{FF2B5EF4-FFF2-40B4-BE49-F238E27FC236}">
                <a16:creationId xmlns:a16="http://schemas.microsoft.com/office/drawing/2014/main" id="{D60DDB9B-565E-4612-B6A6-4C0E0F872EF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514350" y="0"/>
            <a:ext cx="11161713" cy="6858000"/>
          </a:xfrm>
          <a:prstGeom prst="rect">
            <a:avLst/>
          </a:prstGeom>
        </p:spPr>
      </p:pic>
      <p:sp>
        <p:nvSpPr>
          <p:cNvPr id="2" name="Footer Placeholder 1">
            <a:extLst>
              <a:ext uri="{FF2B5EF4-FFF2-40B4-BE49-F238E27FC236}">
                <a16:creationId xmlns:a16="http://schemas.microsoft.com/office/drawing/2014/main" id="{7FF693FA-499D-4CA7-9DC9-801F651A29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4939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64F7-7109-4B4A-986D-EDE02F420655}"/>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7.4.7  Using Arrays to Analyze Survey Results (Cont.)</a:t>
            </a:r>
            <a:endParaRPr lang="en-US" dirty="0">
              <a:solidFill>
                <a:srgbClr val="3380E6"/>
              </a:solidFill>
              <a:latin typeface="Calibri" panose="020F0502020204030204" pitchFamily="34" charset="0"/>
            </a:endParaRPr>
          </a:p>
        </p:txBody>
      </p:sp>
      <p:sp>
        <p:nvSpPr>
          <p:cNvPr id="54275" name="Text Placeholder 2">
            <a:extLst>
              <a:ext uri="{FF2B5EF4-FFF2-40B4-BE49-F238E27FC236}">
                <a16:creationId xmlns:a16="http://schemas.microsoft.com/office/drawing/2014/main" id="{BF1F21CD-7167-41A7-9229-15CE48548518}"/>
              </a:ext>
            </a:extLst>
          </p:cNvPr>
          <p:cNvSpPr>
            <a:spLocks noGrp="1"/>
          </p:cNvSpPr>
          <p:nvPr>
            <p:ph type="body" idx="1"/>
          </p:nvPr>
        </p:nvSpPr>
        <p:spPr/>
        <p:txBody>
          <a:bodyPr/>
          <a:lstStyle/>
          <a:p>
            <a:pPr eaLnBrk="1" hangingPunct="1"/>
            <a:r>
              <a:rPr lang="en-US" altLang="en-US" sz="3200" dirty="0">
                <a:solidFill>
                  <a:srgbClr val="000000"/>
                </a:solidFill>
              </a:rPr>
              <a:t>If a piece of data in the </a:t>
            </a:r>
            <a:r>
              <a:rPr lang="en-US" altLang="en-US" sz="3200" dirty="0">
                <a:solidFill>
                  <a:srgbClr val="000000"/>
                </a:solidFill>
                <a:latin typeface="Consolas" panose="020B0609020204030204" pitchFamily="49" charset="0"/>
              </a:rPr>
              <a:t>responses</a:t>
            </a:r>
            <a:r>
              <a:rPr lang="en-US" altLang="en-US" sz="3200" dirty="0">
                <a:solidFill>
                  <a:srgbClr val="000000"/>
                </a:solidFill>
              </a:rPr>
              <a:t> array is an invalid value, such as 14, the program attempts to add </a:t>
            </a:r>
            <a:r>
              <a:rPr lang="en-US" altLang="en-US" sz="3200" dirty="0">
                <a:solidFill>
                  <a:srgbClr val="000000"/>
                </a:solidFill>
                <a:latin typeface="Consolas" panose="020B0609020204030204" pitchFamily="49" charset="0"/>
              </a:rPr>
              <a:t>1</a:t>
            </a:r>
            <a:r>
              <a:rPr lang="en-US" altLang="en-US" sz="3200" dirty="0">
                <a:solidFill>
                  <a:srgbClr val="000000"/>
                </a:solidFill>
              </a:rPr>
              <a:t> to </a:t>
            </a:r>
            <a:r>
              <a:rPr lang="en-US" altLang="en-US" sz="3200" dirty="0">
                <a:solidFill>
                  <a:srgbClr val="000000"/>
                </a:solidFill>
                <a:latin typeface="Consolas" panose="020B0609020204030204" pitchFamily="49" charset="0"/>
              </a:rPr>
              <a:t>frequency[14]</a:t>
            </a:r>
            <a:r>
              <a:rPr lang="en-US" altLang="en-US" sz="3200" dirty="0">
                <a:solidFill>
                  <a:srgbClr val="000000"/>
                </a:solidFill>
              </a:rPr>
              <a:t>, which is outside the bounds of the array. </a:t>
            </a:r>
          </a:p>
          <a:p>
            <a:pPr lvl="1" eaLnBrk="1" hangingPunct="1"/>
            <a:r>
              <a:rPr lang="en-US" altLang="en-US" sz="2800" dirty="0">
                <a:solidFill>
                  <a:srgbClr val="000000"/>
                </a:solidFill>
              </a:rPr>
              <a:t>Java doesn’t allow this. </a:t>
            </a:r>
          </a:p>
          <a:p>
            <a:pPr lvl="1" eaLnBrk="1" hangingPunct="1"/>
            <a:r>
              <a:rPr lang="en-US" altLang="en-US" sz="2800" dirty="0">
                <a:solidFill>
                  <a:srgbClr val="000000"/>
                </a:solidFill>
              </a:rPr>
              <a:t>JVM checks array indices to ensure that they are greater than or equal to 0 and less than the length of the array—this is called </a:t>
            </a:r>
            <a:r>
              <a:rPr lang="en-US" altLang="en-US" sz="2800" dirty="0">
                <a:solidFill>
                  <a:srgbClr val="0000FF"/>
                </a:solidFill>
              </a:rPr>
              <a:t>bounds checking</a:t>
            </a:r>
            <a:r>
              <a:rPr lang="en-US" altLang="en-US" sz="2800" dirty="0">
                <a:solidFill>
                  <a:srgbClr val="000000"/>
                </a:solidFill>
              </a:rPr>
              <a:t>. </a:t>
            </a:r>
          </a:p>
          <a:p>
            <a:pPr lvl="1" eaLnBrk="1" hangingPunct="1"/>
            <a:r>
              <a:rPr lang="en-US" altLang="en-US" sz="2800" dirty="0">
                <a:solidFill>
                  <a:srgbClr val="000000"/>
                </a:solidFill>
              </a:rPr>
              <a:t>If a program uses an invalid index, Java generates a so-called exception to indicate that an error occurred in the program at execution time. </a:t>
            </a:r>
          </a:p>
        </p:txBody>
      </p:sp>
      <p:sp>
        <p:nvSpPr>
          <p:cNvPr id="4" name="Footer Placeholder 3">
            <a:extLst>
              <a:ext uri="{FF2B5EF4-FFF2-40B4-BE49-F238E27FC236}">
                <a16:creationId xmlns:a16="http://schemas.microsoft.com/office/drawing/2014/main" id="{AF47E33E-C16B-4707-9AC0-75B0D0669E8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7962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F588-C62D-458D-9660-332A9FE313E0}"/>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7.5  </a:t>
            </a:r>
            <a:r>
              <a:rPr lang="en-US" dirty="0">
                <a:solidFill>
                  <a:srgbClr val="3380E6"/>
                </a:solidFill>
                <a:latin typeface="Calibri" panose="020F0502020204030204" pitchFamily="34" charset="0"/>
              </a:rPr>
              <a:t>Exception Handling: Processing the Incorrect Response</a:t>
            </a:r>
            <a:endParaRPr lang="en-US" dirty="0"/>
          </a:p>
        </p:txBody>
      </p:sp>
      <p:sp>
        <p:nvSpPr>
          <p:cNvPr id="55299" name="Text Placeholder 2">
            <a:extLst>
              <a:ext uri="{FF2B5EF4-FFF2-40B4-BE49-F238E27FC236}">
                <a16:creationId xmlns:a16="http://schemas.microsoft.com/office/drawing/2014/main" id="{1ACFD853-605B-40C4-AEE8-8D13CED3148C}"/>
              </a:ext>
            </a:extLst>
          </p:cNvPr>
          <p:cNvSpPr>
            <a:spLocks noGrp="1"/>
          </p:cNvSpPr>
          <p:nvPr>
            <p:ph type="body" idx="1"/>
          </p:nvPr>
        </p:nvSpPr>
        <p:spPr/>
        <p:txBody>
          <a:bodyPr/>
          <a:lstStyle/>
          <a:p>
            <a:r>
              <a:rPr lang="en-US" altLang="en-US" dirty="0">
                <a:cs typeface="Times New Roman" panose="02020603050405020304" pitchFamily="18" charset="0"/>
              </a:rPr>
              <a:t>An </a:t>
            </a:r>
            <a:r>
              <a:rPr lang="en-US" altLang="en-US" dirty="0">
                <a:solidFill>
                  <a:srgbClr val="0000FF"/>
                </a:solidFill>
                <a:cs typeface="Times New Roman" panose="02020603050405020304" pitchFamily="18" charset="0"/>
              </a:rPr>
              <a:t>exception</a:t>
            </a:r>
            <a:r>
              <a:rPr lang="en-US" altLang="en-US" dirty="0">
                <a:cs typeface="Times New Roman" panose="02020603050405020304" pitchFamily="18" charset="0"/>
              </a:rPr>
              <a:t> indicates a problem that occurs while a program executes. </a:t>
            </a:r>
          </a:p>
          <a:p>
            <a:r>
              <a:rPr lang="en-US" altLang="en-US" dirty="0">
                <a:cs typeface="Times New Roman" panose="02020603050405020304" pitchFamily="18" charset="0"/>
              </a:rPr>
              <a:t>The name “exception” suggests that the problem occurs infrequently—if the “rule” is that a statement normally executes correctly, then the problem represents the “exception to the rule.” </a:t>
            </a:r>
          </a:p>
          <a:p>
            <a:r>
              <a:rPr lang="en-US" altLang="en-US" dirty="0">
                <a:solidFill>
                  <a:srgbClr val="0000FF"/>
                </a:solidFill>
                <a:cs typeface="Times New Roman" panose="02020603050405020304" pitchFamily="18" charset="0"/>
              </a:rPr>
              <a:t>Exception handling </a:t>
            </a:r>
            <a:r>
              <a:rPr lang="en-US" altLang="en-US" dirty="0">
                <a:cs typeface="Times New Roman" panose="02020603050405020304" pitchFamily="18" charset="0"/>
              </a:rPr>
              <a:t>helps you create </a:t>
            </a:r>
            <a:r>
              <a:rPr lang="en-US" altLang="en-US" dirty="0">
                <a:solidFill>
                  <a:srgbClr val="0000FF"/>
                </a:solidFill>
                <a:cs typeface="Times New Roman" panose="02020603050405020304" pitchFamily="18" charset="0"/>
              </a:rPr>
              <a:t>fault-tolerant programs</a:t>
            </a:r>
            <a:r>
              <a:rPr lang="en-US" altLang="en-US" dirty="0">
                <a:cs typeface="Times New Roman" panose="02020603050405020304" pitchFamily="18" charset="0"/>
              </a:rPr>
              <a:t> that can resolve (or handle) exceptions. </a:t>
            </a:r>
            <a:endParaRPr lang="en-US" altLang="en-US" dirty="0" smtClean="0">
              <a:cs typeface="Times New Roman" panose="02020603050405020304" pitchFamily="18" charset="0"/>
            </a:endParaRPr>
          </a:p>
          <a:p>
            <a:r>
              <a:rPr lang="en-US" altLang="en-US" dirty="0">
                <a:cs typeface="Times New Roman" panose="02020603050405020304" pitchFamily="18" charset="0"/>
              </a:rPr>
              <a:t>When the JVM or a method detects a problem, such as an invalid array index or an invalid method argument, it </a:t>
            </a:r>
            <a:r>
              <a:rPr lang="en-US" altLang="en-US" dirty="0">
                <a:solidFill>
                  <a:srgbClr val="0000FF"/>
                </a:solidFill>
                <a:cs typeface="Times New Roman" panose="02020603050405020304" pitchFamily="18" charset="0"/>
              </a:rPr>
              <a:t>throws</a:t>
            </a:r>
            <a:r>
              <a:rPr lang="en-US" altLang="en-US" dirty="0">
                <a:cs typeface="Times New Roman" panose="02020603050405020304" pitchFamily="18" charset="0"/>
              </a:rPr>
              <a:t> an exception—that is, an exception occurs. </a:t>
            </a:r>
          </a:p>
          <a:p>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C653C072-4638-4D6B-A79C-3CB0FBA6D5E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32450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79C3-AA01-4668-898C-F703330D26E6}"/>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7.5.1  The </a:t>
            </a:r>
            <a:r>
              <a:rPr lang="en-US" dirty="0">
                <a:solidFill>
                  <a:srgbClr val="24B5A1"/>
                </a:solidFill>
                <a:latin typeface="Consolas" panose="020B0609020204030204" pitchFamily="49" charset="0"/>
              </a:rPr>
              <a:t>try</a:t>
            </a:r>
            <a:r>
              <a:rPr lang="en-US" dirty="0">
                <a:solidFill>
                  <a:srgbClr val="24B5A1"/>
                </a:solidFill>
                <a:latin typeface="Calibri" panose="020F0502020204030204" pitchFamily="34" charset="0"/>
              </a:rPr>
              <a:t> Statement</a:t>
            </a:r>
            <a:endParaRPr lang="en-US" dirty="0"/>
          </a:p>
        </p:txBody>
      </p:sp>
      <p:sp>
        <p:nvSpPr>
          <p:cNvPr id="57347" name="Text Placeholder 2">
            <a:extLst>
              <a:ext uri="{FF2B5EF4-FFF2-40B4-BE49-F238E27FC236}">
                <a16:creationId xmlns:a16="http://schemas.microsoft.com/office/drawing/2014/main" id="{B8559828-02B0-41F5-8F32-28D8209F6CCD}"/>
              </a:ext>
            </a:extLst>
          </p:cNvPr>
          <p:cNvSpPr>
            <a:spLocks noGrp="1"/>
          </p:cNvSpPr>
          <p:nvPr>
            <p:ph type="body" idx="1"/>
          </p:nvPr>
        </p:nvSpPr>
        <p:spPr/>
        <p:txBody>
          <a:bodyPr/>
          <a:lstStyle/>
          <a:p>
            <a:r>
              <a:rPr lang="en-US" altLang="en-US" sz="3200" dirty="0">
                <a:cs typeface="Times New Roman" panose="02020603050405020304" pitchFamily="18" charset="0"/>
              </a:rPr>
              <a:t>To handle an exception, place any code that might throw an exception in a </a:t>
            </a:r>
            <a:r>
              <a:rPr lang="en-US" altLang="en-US" sz="3200" dirty="0">
                <a:solidFill>
                  <a:srgbClr val="0000FF"/>
                </a:solidFill>
                <a:latin typeface="Consolas" panose="020B0609020204030204" pitchFamily="49" charset="0"/>
                <a:cs typeface="Times New Roman" panose="02020603050405020304" pitchFamily="18" charset="0"/>
              </a:rPr>
              <a:t>try</a:t>
            </a:r>
            <a:r>
              <a:rPr lang="en-US" altLang="en-US" sz="3200" dirty="0">
                <a:solidFill>
                  <a:srgbClr val="0000FF"/>
                </a:solidFill>
                <a:cs typeface="Times New Roman" panose="02020603050405020304" pitchFamily="18" charset="0"/>
              </a:rPr>
              <a:t> statement</a:t>
            </a:r>
            <a:r>
              <a:rPr lang="en-US" altLang="en-US" sz="3200" dirty="0">
                <a:cs typeface="Times New Roman" panose="02020603050405020304" pitchFamily="18" charset="0"/>
              </a:rPr>
              <a:t>. </a:t>
            </a:r>
          </a:p>
          <a:p>
            <a:r>
              <a:rPr lang="en-US" altLang="en-US" sz="3200" dirty="0">
                <a:cs typeface="Times New Roman" panose="02020603050405020304" pitchFamily="18" charset="0"/>
              </a:rPr>
              <a:t>The </a:t>
            </a:r>
            <a:r>
              <a:rPr lang="en-US" altLang="en-US" sz="3200" dirty="0">
                <a:solidFill>
                  <a:srgbClr val="0000FF"/>
                </a:solidFill>
                <a:latin typeface="Consolas" panose="020B0609020204030204" pitchFamily="49" charset="0"/>
                <a:cs typeface="Times New Roman" panose="02020603050405020304" pitchFamily="18" charset="0"/>
              </a:rPr>
              <a:t>try</a:t>
            </a:r>
            <a:r>
              <a:rPr lang="en-US" altLang="en-US" sz="3200" dirty="0">
                <a:solidFill>
                  <a:srgbClr val="0000FF"/>
                </a:solidFill>
                <a:cs typeface="Times New Roman" panose="02020603050405020304" pitchFamily="18" charset="0"/>
              </a:rPr>
              <a:t> block </a:t>
            </a:r>
            <a:r>
              <a:rPr lang="en-US" altLang="en-US" sz="3200" dirty="0">
                <a:cs typeface="Times New Roman" panose="02020603050405020304" pitchFamily="18" charset="0"/>
              </a:rPr>
              <a:t>contains the code that might throw an exception.</a:t>
            </a:r>
          </a:p>
          <a:p>
            <a:r>
              <a:rPr lang="en-US" altLang="en-US" sz="3200" dirty="0">
                <a:cs typeface="Times New Roman" panose="02020603050405020304" pitchFamily="18" charset="0"/>
              </a:rPr>
              <a:t>The </a:t>
            </a:r>
            <a:r>
              <a:rPr lang="en-US" altLang="en-US" sz="3200" dirty="0">
                <a:latin typeface="Consolas" panose="020B0609020204030204" pitchFamily="49" charset="0"/>
                <a:cs typeface="Times New Roman" panose="02020603050405020304" pitchFamily="18" charset="0"/>
              </a:rPr>
              <a:t>catch</a:t>
            </a:r>
            <a:r>
              <a:rPr lang="en-US" altLang="en-US" sz="3200" dirty="0">
                <a:cs typeface="Times New Roman" panose="02020603050405020304" pitchFamily="18" charset="0"/>
              </a:rPr>
              <a:t> block contains the code that </a:t>
            </a:r>
            <a:r>
              <a:rPr lang="en-US" altLang="en-US" sz="3200" i="1" dirty="0">
                <a:cs typeface="Times New Roman" panose="02020603050405020304" pitchFamily="18" charset="0"/>
              </a:rPr>
              <a:t>handles</a:t>
            </a:r>
            <a:r>
              <a:rPr lang="en-US" altLang="en-US" sz="3200" dirty="0">
                <a:cs typeface="Times New Roman" panose="02020603050405020304" pitchFamily="18" charset="0"/>
              </a:rPr>
              <a:t> the exception if one occurs. You can have many </a:t>
            </a:r>
            <a:r>
              <a:rPr lang="en-US" altLang="en-US" sz="3200" dirty="0">
                <a:latin typeface="Consolas" panose="020B0609020204030204" pitchFamily="49" charset="0"/>
                <a:cs typeface="Times New Roman" panose="02020603050405020304" pitchFamily="18" charset="0"/>
              </a:rPr>
              <a:t>catch</a:t>
            </a:r>
            <a:r>
              <a:rPr lang="en-US" altLang="en-US" sz="3200" dirty="0">
                <a:cs typeface="Times New Roman" panose="02020603050405020304" pitchFamily="18" charset="0"/>
              </a:rPr>
              <a:t> blocks to handle different </a:t>
            </a:r>
            <a:r>
              <a:rPr lang="en-US" altLang="en-US" sz="3200" i="1" dirty="0">
                <a:cs typeface="Times New Roman" panose="02020603050405020304" pitchFamily="18" charset="0"/>
              </a:rPr>
              <a:t>types</a:t>
            </a:r>
            <a:r>
              <a:rPr lang="en-US" altLang="en-US" sz="3200" dirty="0">
                <a:cs typeface="Times New Roman" panose="02020603050405020304" pitchFamily="18" charset="0"/>
              </a:rPr>
              <a:t> of exceptions that might be thrown in the corresponding </a:t>
            </a:r>
            <a:r>
              <a:rPr lang="en-US" altLang="en-US" sz="3200" dirty="0">
                <a:latin typeface="Consolas" panose="020B0609020204030204" pitchFamily="49" charset="0"/>
                <a:cs typeface="Times New Roman" panose="02020603050405020304" pitchFamily="18" charset="0"/>
              </a:rPr>
              <a:t>try</a:t>
            </a:r>
            <a:r>
              <a:rPr lang="en-US" altLang="en-US" sz="3200" dirty="0">
                <a:cs typeface="Times New Roman" panose="02020603050405020304" pitchFamily="18" charset="0"/>
              </a:rPr>
              <a:t> block.</a:t>
            </a:r>
          </a:p>
        </p:txBody>
      </p:sp>
      <p:sp>
        <p:nvSpPr>
          <p:cNvPr id="4" name="Footer Placeholder 3">
            <a:extLst>
              <a:ext uri="{FF2B5EF4-FFF2-40B4-BE49-F238E27FC236}">
                <a16:creationId xmlns:a16="http://schemas.microsoft.com/office/drawing/2014/main" id="{BF41347C-3660-47FC-86A0-41D25EFC525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405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2435-8DF4-4C53-9BD9-1917E906BF7E}"/>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7.5.2  Executing the </a:t>
            </a:r>
            <a:r>
              <a:rPr lang="en-US" dirty="0">
                <a:solidFill>
                  <a:srgbClr val="24B5A1"/>
                </a:solidFill>
                <a:latin typeface="Consolas" panose="020B0609020204030204" pitchFamily="49" charset="0"/>
              </a:rPr>
              <a:t>catch</a:t>
            </a:r>
            <a:r>
              <a:rPr lang="en-US" dirty="0">
                <a:solidFill>
                  <a:srgbClr val="24B5A1"/>
                </a:solidFill>
                <a:latin typeface="Calibri" panose="020F0502020204030204" pitchFamily="34" charset="0"/>
              </a:rPr>
              <a:t> Block </a:t>
            </a:r>
            <a:endParaRPr lang="en-US" dirty="0"/>
          </a:p>
        </p:txBody>
      </p:sp>
      <p:sp>
        <p:nvSpPr>
          <p:cNvPr id="58371" name="Text Placeholder 2">
            <a:extLst>
              <a:ext uri="{FF2B5EF4-FFF2-40B4-BE49-F238E27FC236}">
                <a16:creationId xmlns:a16="http://schemas.microsoft.com/office/drawing/2014/main" id="{FF466075-60BB-484B-BA6F-C6A24CFDA86F}"/>
              </a:ext>
            </a:extLst>
          </p:cNvPr>
          <p:cNvSpPr>
            <a:spLocks noGrp="1"/>
          </p:cNvSpPr>
          <p:nvPr>
            <p:ph type="body" idx="1"/>
          </p:nvPr>
        </p:nvSpPr>
        <p:spPr/>
        <p:txBody>
          <a:bodyPr/>
          <a:lstStyle/>
          <a:p>
            <a:r>
              <a:rPr lang="en-US" altLang="en-US" sz="2400" dirty="0">
                <a:cs typeface="Times New Roman" panose="02020603050405020304" pitchFamily="18" charset="0"/>
              </a:rPr>
              <a:t>When the program encounters the invalid value 14 in the responses array, it attempts to add 1 to </a:t>
            </a:r>
            <a:r>
              <a:rPr lang="en-US" altLang="en-US" sz="2000" dirty="0">
                <a:latin typeface="Consolas" panose="020B0609020204030204" pitchFamily="49" charset="0"/>
                <a:cs typeface="Times New Roman" panose="02020603050405020304" pitchFamily="18" charset="0"/>
              </a:rPr>
              <a:t>frequency[14]</a:t>
            </a:r>
            <a:r>
              <a:rPr lang="en-US" altLang="en-US" sz="2400" dirty="0">
                <a:cs typeface="Times New Roman" panose="02020603050405020304" pitchFamily="18" charset="0"/>
              </a:rPr>
              <a:t>, which is </a:t>
            </a:r>
            <a:r>
              <a:rPr lang="en-US" altLang="en-US" sz="2400" i="1" dirty="0">
                <a:cs typeface="Times New Roman" panose="02020603050405020304" pitchFamily="18" charset="0"/>
              </a:rPr>
              <a:t>outside</a:t>
            </a:r>
            <a:r>
              <a:rPr lang="en-US" altLang="en-US" sz="2400" dirty="0">
                <a:cs typeface="Times New Roman" panose="02020603050405020304" pitchFamily="18" charset="0"/>
              </a:rPr>
              <a:t> the bounds of the array—the </a:t>
            </a:r>
            <a:r>
              <a:rPr lang="en-US" altLang="en-US" sz="2000" dirty="0">
                <a:latin typeface="Consolas" panose="020B0609020204030204" pitchFamily="49" charset="0"/>
                <a:cs typeface="Times New Roman" panose="02020603050405020304" pitchFamily="18" charset="0"/>
              </a:rPr>
              <a:t>frequency</a:t>
            </a:r>
            <a:r>
              <a:rPr lang="en-US" altLang="en-US" sz="2400" dirty="0">
                <a:cs typeface="Times New Roman" panose="02020603050405020304" pitchFamily="18" charset="0"/>
              </a:rPr>
              <a:t> array has only six elements (with indexes 0–5). </a:t>
            </a:r>
          </a:p>
          <a:p>
            <a:r>
              <a:rPr lang="en-US" altLang="en-US" sz="2400" dirty="0">
                <a:cs typeface="Times New Roman" panose="02020603050405020304" pitchFamily="18" charset="0"/>
              </a:rPr>
              <a:t>Because array bounds checking is performed at execution time, the JVM generates an </a:t>
            </a:r>
            <a:r>
              <a:rPr lang="en-US" altLang="en-US" sz="2400" i="1" dirty="0">
                <a:cs typeface="Times New Roman" panose="02020603050405020304" pitchFamily="18" charset="0"/>
              </a:rPr>
              <a:t>exception</a:t>
            </a:r>
            <a:r>
              <a:rPr lang="en-US" altLang="en-US" sz="2400" dirty="0">
                <a:cs typeface="Times New Roman" panose="02020603050405020304" pitchFamily="18" charset="0"/>
              </a:rPr>
              <a:t>—specifically an </a:t>
            </a:r>
            <a:r>
              <a:rPr lang="en-US" altLang="en-US" sz="2400" dirty="0" err="1">
                <a:solidFill>
                  <a:srgbClr val="0000FF"/>
                </a:solidFill>
                <a:latin typeface="Consolas" panose="020B0609020204030204" pitchFamily="49" charset="0"/>
                <a:cs typeface="Times New Roman" panose="02020603050405020304" pitchFamily="18" charset="0"/>
              </a:rPr>
              <a:t>ArrayIndexOutOfBoundsException</a:t>
            </a:r>
            <a:r>
              <a:rPr lang="en-US" altLang="en-US" sz="2400" dirty="0">
                <a:solidFill>
                  <a:srgbClr val="0000FF"/>
                </a:solidFill>
                <a:cs typeface="Times New Roman" panose="02020603050405020304" pitchFamily="18" charset="0"/>
              </a:rPr>
              <a:t> </a:t>
            </a:r>
            <a:r>
              <a:rPr lang="en-US" altLang="en-US" sz="2400" dirty="0">
                <a:cs typeface="Times New Roman" panose="02020603050405020304" pitchFamily="18" charset="0"/>
              </a:rPr>
              <a:t>to notify the program of this problem. </a:t>
            </a:r>
          </a:p>
          <a:p>
            <a:r>
              <a:rPr lang="en-US" altLang="en-US" sz="2400" dirty="0">
                <a:cs typeface="Times New Roman" panose="02020603050405020304" pitchFamily="18" charset="0"/>
              </a:rPr>
              <a:t>At this point the </a:t>
            </a:r>
            <a:r>
              <a:rPr lang="en-US" altLang="en-US" sz="2400" dirty="0">
                <a:latin typeface="Consolas" panose="020B0609020204030204" pitchFamily="49" charset="0"/>
                <a:cs typeface="Times New Roman" panose="02020603050405020304" pitchFamily="18" charset="0"/>
              </a:rPr>
              <a:t>try</a:t>
            </a:r>
            <a:r>
              <a:rPr lang="en-US" altLang="en-US" sz="2400" dirty="0">
                <a:cs typeface="Times New Roman" panose="02020603050405020304" pitchFamily="18" charset="0"/>
              </a:rPr>
              <a:t> block terminates and the </a:t>
            </a:r>
            <a:r>
              <a:rPr lang="en-US" altLang="en-US" sz="2400" dirty="0">
                <a:latin typeface="Consolas" panose="020B0609020204030204" pitchFamily="49" charset="0"/>
                <a:cs typeface="Times New Roman" panose="02020603050405020304" pitchFamily="18" charset="0"/>
              </a:rPr>
              <a:t>catch</a:t>
            </a:r>
            <a:r>
              <a:rPr lang="en-US" altLang="en-US" sz="2400" dirty="0">
                <a:cs typeface="Times New Roman" panose="02020603050405020304" pitchFamily="18" charset="0"/>
              </a:rPr>
              <a:t> block begins executing—if you declared any local variables in the </a:t>
            </a:r>
            <a:r>
              <a:rPr lang="en-US" altLang="en-US" sz="2400" dirty="0">
                <a:latin typeface="Consolas" panose="020B0609020204030204" pitchFamily="49" charset="0"/>
                <a:cs typeface="Times New Roman" panose="02020603050405020304" pitchFamily="18" charset="0"/>
              </a:rPr>
              <a:t>try</a:t>
            </a:r>
            <a:r>
              <a:rPr lang="en-US" altLang="en-US" sz="2400" dirty="0">
                <a:cs typeface="Times New Roman" panose="02020603050405020304" pitchFamily="18" charset="0"/>
              </a:rPr>
              <a:t> block, they’re now out of scope. </a:t>
            </a:r>
          </a:p>
        </p:txBody>
      </p:sp>
      <p:sp>
        <p:nvSpPr>
          <p:cNvPr id="4" name="Footer Placeholder 3">
            <a:extLst>
              <a:ext uri="{FF2B5EF4-FFF2-40B4-BE49-F238E27FC236}">
                <a16:creationId xmlns:a16="http://schemas.microsoft.com/office/drawing/2014/main" id="{8582AC93-4229-44C1-AC06-2C17897C19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6278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5AEE-CCCF-4402-964D-B99E5365C408}"/>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rPr>
              <a:t>7.5.2  Executing the </a:t>
            </a:r>
            <a:r>
              <a:rPr lang="en-US" dirty="0">
                <a:solidFill>
                  <a:srgbClr val="24B5A1"/>
                </a:solidFill>
                <a:latin typeface="Consolas" panose="020B0609020204030204" pitchFamily="49" charset="0"/>
              </a:rPr>
              <a:t>catch</a:t>
            </a:r>
            <a:r>
              <a:rPr lang="en-US" dirty="0">
                <a:solidFill>
                  <a:srgbClr val="24B5A1"/>
                </a:solidFill>
                <a:latin typeface="Calibri" panose="020F0502020204030204" pitchFamily="34" charset="0"/>
              </a:rPr>
              <a:t> Block (Cont.)</a:t>
            </a:r>
            <a:endParaRPr lang="en-US" dirty="0"/>
          </a:p>
        </p:txBody>
      </p:sp>
      <p:sp>
        <p:nvSpPr>
          <p:cNvPr id="59395" name="Text Placeholder 2">
            <a:extLst>
              <a:ext uri="{FF2B5EF4-FFF2-40B4-BE49-F238E27FC236}">
                <a16:creationId xmlns:a16="http://schemas.microsoft.com/office/drawing/2014/main" id="{593FA732-798B-422A-A71B-9334CE16C829}"/>
              </a:ext>
            </a:extLst>
          </p:cNvPr>
          <p:cNvSpPr>
            <a:spLocks noGrp="1"/>
          </p:cNvSpPr>
          <p:nvPr>
            <p:ph type="body" idx="1"/>
          </p:nvPr>
        </p:nvSpPr>
        <p:spPr/>
        <p:txBody>
          <a:bodyPr/>
          <a:lstStyle/>
          <a:p>
            <a:r>
              <a:rPr lang="en-US" altLang="en-US" dirty="0">
                <a:cs typeface="Times New Roman" panose="02020603050405020304" pitchFamily="18" charset="0"/>
              </a:rPr>
              <a:t>The </a:t>
            </a:r>
            <a:r>
              <a:rPr lang="en-US" altLang="en-US" dirty="0">
                <a:latin typeface="Consolas" panose="020B0609020204030204" pitchFamily="49" charset="0"/>
                <a:cs typeface="Times New Roman" panose="02020603050405020304" pitchFamily="18" charset="0"/>
              </a:rPr>
              <a:t>catch</a:t>
            </a:r>
            <a:r>
              <a:rPr lang="en-US" altLang="en-US" dirty="0">
                <a:cs typeface="Times New Roman" panose="02020603050405020304" pitchFamily="18" charset="0"/>
              </a:rPr>
              <a:t> block declares an exception parameter (e) of type (</a:t>
            </a:r>
            <a:r>
              <a:rPr lang="en-US" altLang="en-US" dirty="0" err="1">
                <a:latin typeface="Consolas" panose="020B0609020204030204" pitchFamily="49" charset="0"/>
                <a:cs typeface="Times New Roman" panose="02020603050405020304" pitchFamily="18" charset="0"/>
              </a:rPr>
              <a:t>IndexOutOfRangeException</a:t>
            </a:r>
            <a:r>
              <a:rPr lang="en-US" altLang="en-US" dirty="0">
                <a:cs typeface="Times New Roman" panose="02020603050405020304" pitchFamily="18" charset="0"/>
              </a:rPr>
              <a:t>). </a:t>
            </a:r>
          </a:p>
          <a:p>
            <a:r>
              <a:rPr lang="en-US" altLang="en-US" dirty="0">
                <a:cs typeface="Times New Roman" panose="02020603050405020304" pitchFamily="18" charset="0"/>
              </a:rPr>
              <a:t>Inside the </a:t>
            </a:r>
            <a:r>
              <a:rPr lang="en-US" altLang="en-US" dirty="0">
                <a:latin typeface="Consolas" panose="020B0609020204030204" pitchFamily="49" charset="0"/>
                <a:cs typeface="Times New Roman" panose="02020603050405020304" pitchFamily="18" charset="0"/>
              </a:rPr>
              <a:t>catch</a:t>
            </a:r>
            <a:r>
              <a:rPr lang="en-US" altLang="en-US" dirty="0">
                <a:cs typeface="Times New Roman" panose="02020603050405020304" pitchFamily="18" charset="0"/>
              </a:rPr>
              <a:t> block, you can use the parameter’s identifier to interact with a caught exception object. </a:t>
            </a:r>
            <a:endParaRPr lang="en-US" altLang="en-US" dirty="0" smtClean="0">
              <a:cs typeface="Times New Roman" panose="02020603050405020304" pitchFamily="18" charset="0"/>
            </a:endParaRPr>
          </a:p>
          <a:p>
            <a:r>
              <a:rPr lang="en-US" altLang="en-US" dirty="0">
                <a:cs typeface="Times New Roman" panose="02020603050405020304" pitchFamily="18" charset="0"/>
              </a:rPr>
              <a:t>The exception object’s </a:t>
            </a:r>
            <a:r>
              <a:rPr lang="en-US" altLang="en-US" dirty="0" err="1">
                <a:latin typeface="Consolas" panose="020B0609020204030204" pitchFamily="49" charset="0"/>
                <a:cs typeface="Times New Roman" panose="02020603050405020304" pitchFamily="18" charset="0"/>
              </a:rPr>
              <a:t>toString</a:t>
            </a:r>
            <a:r>
              <a:rPr lang="en-US" altLang="en-US" dirty="0">
                <a:cs typeface="Times New Roman" panose="02020603050405020304" pitchFamily="18" charset="0"/>
              </a:rPr>
              <a:t> method returns the error message that’s implicitly stored in the exception object.</a:t>
            </a:r>
          </a:p>
          <a:p>
            <a:r>
              <a:rPr lang="en-US" altLang="en-US" dirty="0">
                <a:cs typeface="Times New Roman" panose="02020603050405020304" pitchFamily="18" charset="0"/>
              </a:rPr>
              <a:t>The exception is considered handled when program control reaches the closing right brace of the </a:t>
            </a:r>
            <a:r>
              <a:rPr lang="en-US" altLang="en-US" dirty="0">
                <a:latin typeface="Consolas" panose="020B0609020204030204" pitchFamily="49" charset="0"/>
                <a:cs typeface="Times New Roman" panose="02020603050405020304" pitchFamily="18" charset="0"/>
              </a:rPr>
              <a:t>catch</a:t>
            </a:r>
            <a:r>
              <a:rPr lang="en-US" altLang="en-US" dirty="0">
                <a:cs typeface="Times New Roman" panose="02020603050405020304" pitchFamily="18" charset="0"/>
              </a:rPr>
              <a:t> block.</a:t>
            </a:r>
          </a:p>
          <a:p>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1F8F7697-4FAA-4C23-95F6-41EEA54E254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7905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31">
            <a:extLst>
              <a:ext uri="{FF2B5EF4-FFF2-40B4-BE49-F238E27FC236}">
                <a16:creationId xmlns:a16="http://schemas.microsoft.com/office/drawing/2014/main" id="{11C08104-0126-4FAC-BAC3-B08A0EE9E86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14438"/>
            <a:ext cx="12192000" cy="4427537"/>
          </a:xfrm>
          <a:prstGeom prst="rect">
            <a:avLst/>
          </a:prstGeom>
        </p:spPr>
      </p:pic>
      <p:sp>
        <p:nvSpPr>
          <p:cNvPr id="2" name="Footer Placeholder 1">
            <a:extLst>
              <a:ext uri="{FF2B5EF4-FFF2-40B4-BE49-F238E27FC236}">
                <a16:creationId xmlns:a16="http://schemas.microsoft.com/office/drawing/2014/main" id="{B08FEFE1-456B-4155-91BD-9581B0F0C5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787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12DB-313C-4167-883A-089529E5770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7.7  	</a:t>
            </a:r>
            <a:r>
              <a:rPr lang="en-US" dirty="0">
                <a:solidFill>
                  <a:srgbClr val="3380E6"/>
                </a:solidFill>
                <a:latin typeface="Calibri" panose="020F0502020204030204" pitchFamily="34" charset="0"/>
              </a:rPr>
              <a:t>Enhanced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a:t>
            </a:r>
          </a:p>
        </p:txBody>
      </p:sp>
      <p:sp>
        <p:nvSpPr>
          <p:cNvPr id="74755" name="Text Placeholder 2">
            <a:extLst>
              <a:ext uri="{FF2B5EF4-FFF2-40B4-BE49-F238E27FC236}">
                <a16:creationId xmlns:a16="http://schemas.microsoft.com/office/drawing/2014/main" id="{162D2B28-AA3C-4A50-9705-7CEA242F5040}"/>
              </a:ext>
            </a:extLst>
          </p:cNvPr>
          <p:cNvSpPr>
            <a:spLocks noGrp="1"/>
          </p:cNvSpPr>
          <p:nvPr>
            <p:ph type="body" idx="1"/>
          </p:nvPr>
        </p:nvSpPr>
        <p:spPr/>
        <p:txBody>
          <a:bodyPr/>
          <a:lstStyle/>
          <a:p>
            <a:pPr eaLnBrk="1" hangingPunct="1">
              <a:lnSpc>
                <a:spcPct val="80000"/>
              </a:lnSpc>
            </a:pPr>
            <a:r>
              <a:rPr lang="en-US" altLang="en-US" sz="2500" dirty="0">
                <a:solidFill>
                  <a:srgbClr val="0000FF"/>
                </a:solidFill>
              </a:rPr>
              <a:t>Enhanced </a:t>
            </a:r>
            <a:r>
              <a:rPr lang="en-US" altLang="en-US" sz="2500" dirty="0">
                <a:solidFill>
                  <a:srgbClr val="0000FF"/>
                </a:solidFill>
                <a:latin typeface="Consolas" panose="020B0609020204030204" pitchFamily="49" charset="0"/>
              </a:rPr>
              <a:t>for</a:t>
            </a:r>
            <a:r>
              <a:rPr lang="en-US" altLang="en-US" sz="2500" dirty="0">
                <a:solidFill>
                  <a:srgbClr val="0000FF"/>
                </a:solidFill>
              </a:rPr>
              <a:t> statement</a:t>
            </a:r>
            <a:r>
              <a:rPr lang="en-US" altLang="en-US" sz="2500" dirty="0">
                <a:solidFill>
                  <a:srgbClr val="000000"/>
                </a:solidFill>
              </a:rPr>
              <a:t> </a:t>
            </a:r>
          </a:p>
          <a:p>
            <a:pPr lvl="1" eaLnBrk="1" hangingPunct="1">
              <a:lnSpc>
                <a:spcPct val="80000"/>
              </a:lnSpc>
            </a:pPr>
            <a:r>
              <a:rPr lang="en-US" altLang="en-US" sz="2100" dirty="0">
                <a:solidFill>
                  <a:srgbClr val="000000"/>
                </a:solidFill>
              </a:rPr>
              <a:t>Iterates through the elements of an array without using a counter.</a:t>
            </a:r>
          </a:p>
          <a:p>
            <a:pPr lvl="1" eaLnBrk="1" hangingPunct="1">
              <a:lnSpc>
                <a:spcPct val="80000"/>
              </a:lnSpc>
            </a:pPr>
            <a:r>
              <a:rPr lang="en-US" altLang="en-US" sz="2100" dirty="0">
                <a:solidFill>
                  <a:srgbClr val="000000"/>
                </a:solidFill>
              </a:rPr>
              <a:t>Avoids the possibility of “stepping outside” the array. </a:t>
            </a:r>
          </a:p>
          <a:p>
            <a:pPr lvl="1" eaLnBrk="1" hangingPunct="1">
              <a:lnSpc>
                <a:spcPct val="80000"/>
              </a:lnSpc>
            </a:pPr>
            <a:r>
              <a:rPr lang="en-US" altLang="en-US" sz="2100" dirty="0">
                <a:solidFill>
                  <a:srgbClr val="000000"/>
                </a:solidFill>
              </a:rPr>
              <a:t>Also works with the Java API’s prebuilt collections (see Section 7.14). </a:t>
            </a:r>
          </a:p>
          <a:p>
            <a:pPr eaLnBrk="1" hangingPunct="1">
              <a:lnSpc>
                <a:spcPct val="80000"/>
              </a:lnSpc>
            </a:pPr>
            <a:r>
              <a:rPr lang="en-US" altLang="en-US" sz="2500" dirty="0">
                <a:solidFill>
                  <a:srgbClr val="000000"/>
                </a:solidFill>
              </a:rPr>
              <a:t>Syntax:</a:t>
            </a:r>
          </a:p>
          <a:p>
            <a:pPr lvl="2">
              <a:lnSpc>
                <a:spcPct val="80000"/>
              </a:lnSpc>
              <a:buNone/>
            </a:pPr>
            <a:r>
              <a:rPr lang="en-US" altLang="en-US" sz="1900" dirty="0">
                <a:solidFill>
                  <a:srgbClr val="0000FF"/>
                </a:solidFill>
                <a:latin typeface="Consolas" panose="020B0609020204030204" pitchFamily="49" charset="0"/>
              </a:rPr>
              <a:t>	for</a:t>
            </a:r>
            <a:r>
              <a:rPr lang="en-US" altLang="en-US" sz="1900" dirty="0">
                <a:solidFill>
                  <a:srgbClr val="000000"/>
                </a:solidFill>
                <a:latin typeface="Consolas" panose="020B0609020204030204" pitchFamily="49" charset="0"/>
              </a:rPr>
              <a:t> (</a:t>
            </a:r>
            <a:r>
              <a:rPr lang="en-US" altLang="en-US" sz="1900" i="1" dirty="0">
                <a:solidFill>
                  <a:srgbClr val="000000"/>
                </a:solidFill>
              </a:rPr>
              <a:t>parameter</a:t>
            </a:r>
            <a:r>
              <a:rPr lang="en-US" altLang="en-US" sz="1900" i="1" dirty="0">
                <a:solidFill>
                  <a:srgbClr val="000000"/>
                </a:solidFill>
                <a:latin typeface="Consolas" panose="020B0609020204030204" pitchFamily="49" charset="0"/>
              </a:rPr>
              <a:t> : </a:t>
            </a:r>
            <a:r>
              <a:rPr lang="en-US" altLang="en-US" sz="1900" i="1" dirty="0" err="1">
                <a:solidFill>
                  <a:srgbClr val="000000"/>
                </a:solidFill>
              </a:rPr>
              <a:t>arrayName</a:t>
            </a:r>
            <a:r>
              <a:rPr lang="en-US" altLang="en-US" sz="1900" dirty="0">
                <a:solidFill>
                  <a:srgbClr val="000000"/>
                </a:solidFill>
                <a:latin typeface="Consolas" panose="020B0609020204030204" pitchFamily="49" charset="0"/>
              </a:rPr>
              <a:t>) {</a:t>
            </a:r>
            <a:r>
              <a:rPr lang="en-US" altLang="en-US" sz="1900" i="1" dirty="0">
                <a:solidFill>
                  <a:srgbClr val="000000"/>
                </a:solidFill>
                <a:latin typeface="Consolas" panose="020B0609020204030204" pitchFamily="49" charset="0"/>
              </a:rPr>
              <a:t/>
            </a:r>
            <a:br>
              <a:rPr lang="en-US" altLang="en-US" sz="1900" i="1" dirty="0">
                <a:solidFill>
                  <a:srgbClr val="000000"/>
                </a:solidFill>
                <a:latin typeface="Consolas" panose="020B0609020204030204" pitchFamily="49" charset="0"/>
              </a:rPr>
            </a:br>
            <a:r>
              <a:rPr lang="en-US" altLang="en-US" sz="1900" i="1" dirty="0">
                <a:solidFill>
                  <a:srgbClr val="000000"/>
                </a:solidFill>
                <a:latin typeface="Consolas" panose="020B0609020204030204" pitchFamily="49" charset="0"/>
              </a:rPr>
              <a:t>   </a:t>
            </a:r>
            <a:r>
              <a:rPr lang="en-US" altLang="en-US" sz="1900" i="1" dirty="0">
                <a:solidFill>
                  <a:srgbClr val="000000"/>
                </a:solidFill>
              </a:rPr>
              <a:t>statement</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endParaRPr lang="en-US" altLang="en-US" sz="1900" i="1" dirty="0">
              <a:solidFill>
                <a:srgbClr val="000000"/>
              </a:solidFill>
            </a:endParaRPr>
          </a:p>
          <a:p>
            <a:pPr eaLnBrk="1" hangingPunct="1">
              <a:lnSpc>
                <a:spcPct val="80000"/>
              </a:lnSpc>
              <a:buFont typeface="Wingdings 3" panose="05040102010807070707" pitchFamily="18" charset="2"/>
              <a:buNone/>
            </a:pPr>
            <a:r>
              <a:rPr lang="en-US" altLang="en-US" sz="2500" dirty="0">
                <a:solidFill>
                  <a:srgbClr val="000000"/>
                </a:solidFill>
              </a:rPr>
              <a:t>	where </a:t>
            </a:r>
            <a:r>
              <a:rPr lang="en-US" altLang="en-US" sz="2500" i="1" dirty="0">
                <a:solidFill>
                  <a:srgbClr val="000000"/>
                </a:solidFill>
              </a:rPr>
              <a:t>parameter </a:t>
            </a:r>
            <a:r>
              <a:rPr lang="en-US" altLang="en-US" sz="2500" dirty="0">
                <a:solidFill>
                  <a:srgbClr val="000000"/>
                </a:solidFill>
              </a:rPr>
              <a:t>has a type and an identifier and</a:t>
            </a:r>
            <a:r>
              <a:rPr lang="en-US" altLang="en-US" sz="2500" i="1" dirty="0">
                <a:solidFill>
                  <a:srgbClr val="000000"/>
                </a:solidFill>
              </a:rPr>
              <a:t> </a:t>
            </a:r>
            <a:r>
              <a:rPr lang="en-US" altLang="en-US" sz="2500" i="1" dirty="0" err="1">
                <a:solidFill>
                  <a:srgbClr val="000000"/>
                </a:solidFill>
              </a:rPr>
              <a:t>arrayName</a:t>
            </a:r>
            <a:r>
              <a:rPr lang="en-US" altLang="en-US" sz="2500" i="1" dirty="0">
                <a:solidFill>
                  <a:srgbClr val="000000"/>
                </a:solidFill>
              </a:rPr>
              <a:t> </a:t>
            </a:r>
            <a:r>
              <a:rPr lang="en-US" altLang="en-US" sz="2500" dirty="0">
                <a:solidFill>
                  <a:srgbClr val="000000"/>
                </a:solidFill>
              </a:rPr>
              <a:t>is the array through which to iterate. </a:t>
            </a:r>
          </a:p>
          <a:p>
            <a:pPr eaLnBrk="1" hangingPunct="1">
              <a:lnSpc>
                <a:spcPct val="80000"/>
              </a:lnSpc>
            </a:pPr>
            <a:r>
              <a:rPr lang="en-US" altLang="en-US" sz="2500" dirty="0">
                <a:solidFill>
                  <a:srgbClr val="000000"/>
                </a:solidFill>
              </a:rPr>
              <a:t>Parameter type must be consistent with the array’s element type. </a:t>
            </a:r>
          </a:p>
          <a:p>
            <a:pPr eaLnBrk="1" hangingPunct="1">
              <a:lnSpc>
                <a:spcPct val="80000"/>
              </a:lnSpc>
            </a:pPr>
            <a:r>
              <a:rPr lang="en-US" altLang="en-US" sz="2500" dirty="0">
                <a:solidFill>
                  <a:srgbClr val="000000"/>
                </a:solidFill>
              </a:rPr>
              <a:t>The enhanced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simplifies the code for iterating through an array. </a:t>
            </a:r>
          </a:p>
        </p:txBody>
      </p:sp>
      <p:sp>
        <p:nvSpPr>
          <p:cNvPr id="4" name="Footer Placeholder 3">
            <a:extLst>
              <a:ext uri="{FF2B5EF4-FFF2-40B4-BE49-F238E27FC236}">
                <a16:creationId xmlns:a16="http://schemas.microsoft.com/office/drawing/2014/main" id="{AAEDF6CD-D296-41CE-A6BF-5C80138376B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04837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0">
            <a:extLst>
              <a:ext uri="{FF2B5EF4-FFF2-40B4-BE49-F238E27FC236}">
                <a16:creationId xmlns:a16="http://schemas.microsoft.com/office/drawing/2014/main" id="{61343A15-8F0B-4270-84D0-72FF3A908BE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00050" y="0"/>
            <a:ext cx="11390313" cy="6858000"/>
          </a:xfrm>
          <a:prstGeom prst="rect">
            <a:avLst/>
          </a:prstGeom>
        </p:spPr>
      </p:pic>
      <p:sp>
        <p:nvSpPr>
          <p:cNvPr id="2" name="Footer Placeholder 1">
            <a:extLst>
              <a:ext uri="{FF2B5EF4-FFF2-40B4-BE49-F238E27FC236}">
                <a16:creationId xmlns:a16="http://schemas.microsoft.com/office/drawing/2014/main" id="{07E5A658-335F-40CE-BB16-C70A6CDDDF0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1657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0">
            <a:extLst>
              <a:ext uri="{FF2B5EF4-FFF2-40B4-BE49-F238E27FC236}">
                <a16:creationId xmlns:a16="http://schemas.microsoft.com/office/drawing/2014/main" id="{181632C4-E5D1-41D4-86DC-FFA2BB3F1F8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14363" y="0"/>
            <a:ext cx="10961687" cy="6858000"/>
          </a:xfrm>
          <a:prstGeom prst="rect">
            <a:avLst/>
          </a:prstGeom>
        </p:spPr>
      </p:pic>
      <p:sp>
        <p:nvSpPr>
          <p:cNvPr id="2" name="Footer Placeholder 1">
            <a:extLst>
              <a:ext uri="{FF2B5EF4-FFF2-40B4-BE49-F238E27FC236}">
                <a16:creationId xmlns:a16="http://schemas.microsoft.com/office/drawing/2014/main" id="{CC564182-A432-4BA3-BF7B-D7BBF3D127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206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F8EE-3ABD-4A8E-8A24-23233854E9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7.7  	</a:t>
            </a:r>
            <a:r>
              <a:rPr lang="en-US" dirty="0">
                <a:solidFill>
                  <a:srgbClr val="3380E6"/>
                </a:solidFill>
                <a:latin typeface="Calibri" panose="020F0502020204030204" pitchFamily="34" charset="0"/>
              </a:rPr>
              <a:t>Enhanced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76803" name="Text Placeholder 2">
            <a:extLst>
              <a:ext uri="{FF2B5EF4-FFF2-40B4-BE49-F238E27FC236}">
                <a16:creationId xmlns:a16="http://schemas.microsoft.com/office/drawing/2014/main" id="{45ABD535-385D-420A-B15E-1EF2FEADF277}"/>
              </a:ext>
            </a:extLst>
          </p:cNvPr>
          <p:cNvSpPr>
            <a:spLocks noGrp="1"/>
          </p:cNvSpPr>
          <p:nvPr>
            <p:ph type="body" idx="1"/>
          </p:nvPr>
        </p:nvSpPr>
        <p:spPr/>
        <p:txBody>
          <a:bodyPr/>
          <a:lstStyle/>
          <a:p>
            <a:pPr eaLnBrk="1" hangingPunct="1"/>
            <a:r>
              <a:rPr lang="en-US" altLang="en-US" sz="3600" dirty="0">
                <a:solidFill>
                  <a:srgbClr val="000000"/>
                </a:solidFill>
              </a:rPr>
              <a:t>The enhanced </a:t>
            </a:r>
            <a:r>
              <a:rPr lang="en-US" altLang="en-US" sz="3600" dirty="0">
                <a:solidFill>
                  <a:srgbClr val="000000"/>
                </a:solidFill>
                <a:latin typeface="Consolas" panose="020B0609020204030204" pitchFamily="49" charset="0"/>
              </a:rPr>
              <a:t>for</a:t>
            </a:r>
            <a:r>
              <a:rPr lang="en-US" altLang="en-US" sz="3600" dirty="0">
                <a:solidFill>
                  <a:srgbClr val="000000"/>
                </a:solidFill>
              </a:rPr>
              <a:t> statement can be used </a:t>
            </a:r>
            <a:r>
              <a:rPr lang="en-US" altLang="en-US" sz="3600" i="1" dirty="0">
                <a:solidFill>
                  <a:srgbClr val="000000"/>
                </a:solidFill>
              </a:rPr>
              <a:t>only</a:t>
            </a:r>
            <a:r>
              <a:rPr lang="en-US" altLang="en-US" sz="3600" dirty="0">
                <a:solidFill>
                  <a:srgbClr val="000000"/>
                </a:solidFill>
              </a:rPr>
              <a:t> to obtain array elements</a:t>
            </a:r>
          </a:p>
          <a:p>
            <a:pPr lvl="1" eaLnBrk="1" hangingPunct="1"/>
            <a:r>
              <a:rPr lang="en-US" altLang="en-US" sz="3200" dirty="0">
                <a:solidFill>
                  <a:srgbClr val="000000"/>
                </a:solidFill>
              </a:rPr>
              <a:t>It </a:t>
            </a:r>
            <a:r>
              <a:rPr lang="en-US" altLang="en-US" sz="3200" i="1" dirty="0">
                <a:solidFill>
                  <a:srgbClr val="000000"/>
                </a:solidFill>
              </a:rPr>
              <a:t>cannot</a:t>
            </a:r>
            <a:r>
              <a:rPr lang="en-US" altLang="en-US" sz="3200" dirty="0">
                <a:solidFill>
                  <a:srgbClr val="000000"/>
                </a:solidFill>
              </a:rPr>
              <a:t> be used to </a:t>
            </a:r>
            <a:r>
              <a:rPr lang="en-US" altLang="en-US" sz="3200" i="1" dirty="0">
                <a:solidFill>
                  <a:srgbClr val="000000"/>
                </a:solidFill>
              </a:rPr>
              <a:t>modify</a:t>
            </a:r>
            <a:r>
              <a:rPr lang="en-US" altLang="en-US" sz="3200" dirty="0">
                <a:solidFill>
                  <a:srgbClr val="000000"/>
                </a:solidFill>
              </a:rPr>
              <a:t> elements. </a:t>
            </a:r>
          </a:p>
          <a:p>
            <a:pPr lvl="1" eaLnBrk="1" hangingPunct="1"/>
            <a:r>
              <a:rPr lang="en-US" altLang="en-US" sz="3200" dirty="0">
                <a:solidFill>
                  <a:srgbClr val="000000"/>
                </a:solidFill>
              </a:rPr>
              <a:t>To modify elements, use the traditional counter-controlled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a:t>
            </a:r>
          </a:p>
          <a:p>
            <a:pPr eaLnBrk="1" hangingPunct="1"/>
            <a:r>
              <a:rPr lang="en-US" altLang="en-US" sz="3600" dirty="0">
                <a:solidFill>
                  <a:srgbClr val="000000"/>
                </a:solidFill>
              </a:rPr>
              <a:t>Can be used in place of the counter-controlled </a:t>
            </a:r>
            <a:r>
              <a:rPr lang="en-US" altLang="en-US" sz="3600" dirty="0">
                <a:solidFill>
                  <a:srgbClr val="000000"/>
                </a:solidFill>
                <a:latin typeface="Consolas" panose="020B0609020204030204" pitchFamily="49" charset="0"/>
              </a:rPr>
              <a:t>for</a:t>
            </a:r>
            <a:r>
              <a:rPr lang="en-US" altLang="en-US" sz="3600" dirty="0">
                <a:solidFill>
                  <a:srgbClr val="000000"/>
                </a:solidFill>
              </a:rPr>
              <a:t> statement if you don’t need to access the index of the element.</a:t>
            </a:r>
          </a:p>
          <a:p>
            <a:pPr eaLnBrk="1" hangingPunct="1"/>
            <a:endParaRPr lang="en-US" altLang="en-US" sz="3600" dirty="0">
              <a:solidFill>
                <a:srgbClr val="000000"/>
              </a:solidFill>
            </a:endParaRPr>
          </a:p>
        </p:txBody>
      </p:sp>
      <p:sp>
        <p:nvSpPr>
          <p:cNvPr id="4" name="Footer Placeholder 3">
            <a:extLst>
              <a:ext uri="{FF2B5EF4-FFF2-40B4-BE49-F238E27FC236}">
                <a16:creationId xmlns:a16="http://schemas.microsoft.com/office/drawing/2014/main" id="{4C194B6F-6397-4A2B-87D3-55180454872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9500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1">
            <a:extLst>
              <a:ext uri="{FF2B5EF4-FFF2-40B4-BE49-F238E27FC236}">
                <a16:creationId xmlns:a16="http://schemas.microsoft.com/office/drawing/2014/main" id="{257783E1-F7C8-4B72-933A-E09828CF7BD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28688"/>
            <a:ext cx="12192000" cy="5000625"/>
          </a:xfrm>
          <a:prstGeom prst="rect">
            <a:avLst/>
          </a:prstGeom>
        </p:spPr>
      </p:pic>
      <p:sp>
        <p:nvSpPr>
          <p:cNvPr id="2" name="Footer Placeholder 1">
            <a:extLst>
              <a:ext uri="{FF2B5EF4-FFF2-40B4-BE49-F238E27FC236}">
                <a16:creationId xmlns:a16="http://schemas.microsoft.com/office/drawing/2014/main" id="{5940D587-E77C-4BFA-B3E7-683DC9B7C83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889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FD05-F7DD-49BA-AC5F-62CFB18055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7.7  	</a:t>
            </a:r>
            <a:r>
              <a:rPr lang="en-US" dirty="0">
                <a:solidFill>
                  <a:srgbClr val="3380E6"/>
                </a:solidFill>
                <a:latin typeface="Calibri" panose="020F0502020204030204" pitchFamily="34" charset="0"/>
              </a:rPr>
              <a:t>Enhanced </a:t>
            </a:r>
            <a:r>
              <a:rPr lang="en-US" dirty="0">
                <a:solidFill>
                  <a:srgbClr val="3380E6"/>
                </a:solidFill>
                <a:latin typeface="Consolas" panose="020B0609020204030204" pitchFamily="49" charset="0"/>
              </a:rPr>
              <a:t>for</a:t>
            </a:r>
            <a:r>
              <a:rPr lang="en-US" dirty="0">
                <a:solidFill>
                  <a:srgbClr val="3380E6"/>
                </a:solidFill>
                <a:latin typeface="Calibri" panose="020F0502020204030204" pitchFamily="34" charset="0"/>
              </a:rPr>
              <a:t> Statement (Cont.)</a:t>
            </a:r>
          </a:p>
        </p:txBody>
      </p:sp>
      <p:sp>
        <p:nvSpPr>
          <p:cNvPr id="70659" name="Text Placeholder 2">
            <a:extLst>
              <a:ext uri="{FF2B5EF4-FFF2-40B4-BE49-F238E27FC236}">
                <a16:creationId xmlns:a16="http://schemas.microsoft.com/office/drawing/2014/main" id="{E5DD983A-1EC8-43D4-89E6-F936173D836F}"/>
              </a:ext>
            </a:extLst>
          </p:cNvPr>
          <p:cNvSpPr>
            <a:spLocks noGrp="1"/>
          </p:cNvSpPr>
          <p:nvPr>
            <p:ph type="body" idx="1"/>
          </p:nvPr>
        </p:nvSpPr>
        <p:spPr>
          <a:xfrm>
            <a:off x="609599" y="1219201"/>
            <a:ext cx="10922963" cy="4525963"/>
          </a:xfrm>
        </p:spPr>
        <p:txBody>
          <a:bodyPr/>
          <a:lstStyle/>
          <a:p>
            <a:pPr marL="109537" indent="0">
              <a:buNone/>
              <a:defRPr/>
            </a:pPr>
            <a:r>
              <a:rPr lang="en-US" altLang="en-US" b="1" i="1" dirty="0">
                <a:solidFill>
                  <a:srgbClr val="000000"/>
                </a:solidFill>
              </a:rPr>
              <a:t>Java SE 8</a:t>
            </a:r>
          </a:p>
          <a:p>
            <a:pPr eaLnBrk="1" hangingPunct="1">
              <a:defRPr/>
            </a:pPr>
            <a:r>
              <a:rPr lang="en-US" altLang="en-US" dirty="0">
                <a:solidFill>
                  <a:srgbClr val="000000"/>
                </a:solidFill>
              </a:rPr>
              <a:t>The </a:t>
            </a:r>
            <a:r>
              <a:rPr lang="en-US" altLang="en-US" dirty="0">
                <a:solidFill>
                  <a:srgbClr val="000000"/>
                </a:solidFill>
                <a:latin typeface="Consolas" panose="020B0609020204030204" pitchFamily="49" charset="0"/>
              </a:rPr>
              <a:t>for</a:t>
            </a:r>
            <a:r>
              <a:rPr lang="en-US" altLang="en-US" dirty="0">
                <a:solidFill>
                  <a:srgbClr val="000000"/>
                </a:solidFill>
              </a:rPr>
              <a:t> statement and the enhanced for statement each iterate sequentially from a starting value to an ending value. </a:t>
            </a:r>
          </a:p>
          <a:p>
            <a:pPr eaLnBrk="1" hangingPunct="1">
              <a:defRPr/>
            </a:pPr>
            <a:r>
              <a:rPr lang="en-US" altLang="en-US" dirty="0">
                <a:solidFill>
                  <a:srgbClr val="000000"/>
                </a:solidFill>
              </a:rPr>
              <a:t>In Chapter 17, Java SE 8 Lambdas and Streams, you’ll learn about class </a:t>
            </a:r>
            <a:r>
              <a:rPr lang="en-US" altLang="en-US" dirty="0">
                <a:solidFill>
                  <a:srgbClr val="000000"/>
                </a:solidFill>
                <a:latin typeface="Consolas" panose="020B0609020204030204" pitchFamily="49" charset="0"/>
              </a:rPr>
              <a:t>Stream</a:t>
            </a:r>
            <a:r>
              <a:rPr lang="en-US" altLang="en-US" dirty="0">
                <a:solidFill>
                  <a:srgbClr val="000000"/>
                </a:solidFill>
              </a:rPr>
              <a:t> and its </a:t>
            </a:r>
            <a:r>
              <a:rPr lang="en-US" altLang="en-US" dirty="0" err="1">
                <a:solidFill>
                  <a:srgbClr val="000000"/>
                </a:solidFill>
                <a:latin typeface="Consolas" panose="020B0609020204030204" pitchFamily="49" charset="0"/>
              </a:rPr>
              <a:t>forEach</a:t>
            </a:r>
            <a:r>
              <a:rPr lang="en-US" altLang="en-US" dirty="0">
                <a:solidFill>
                  <a:srgbClr val="000000"/>
                </a:solidFill>
              </a:rPr>
              <a:t> method. </a:t>
            </a:r>
          </a:p>
          <a:p>
            <a:pPr eaLnBrk="1" hangingPunct="1">
              <a:defRPr/>
            </a:pPr>
            <a:r>
              <a:rPr lang="en-US" altLang="en-US" dirty="0">
                <a:solidFill>
                  <a:srgbClr val="000000"/>
                </a:solidFill>
              </a:rPr>
              <a:t>Working together, these provide an elegant, more concise and less error prone means for iterating through collections so that some of the iterations may occur in parallel with others to achieve better multi-core system performance. </a:t>
            </a:r>
          </a:p>
        </p:txBody>
      </p:sp>
      <p:sp>
        <p:nvSpPr>
          <p:cNvPr id="4" name="Footer Placeholder 3">
            <a:extLst>
              <a:ext uri="{FF2B5EF4-FFF2-40B4-BE49-F238E27FC236}">
                <a16:creationId xmlns:a16="http://schemas.microsoft.com/office/drawing/2014/main" id="{042DB99D-C20F-451D-AF86-515DA4BA515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7558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48FE-7C86-4E55-B4B7-11876618A04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7.8  	</a:t>
            </a:r>
            <a:r>
              <a:rPr lang="en-US" dirty="0">
                <a:solidFill>
                  <a:srgbClr val="3380E6"/>
                </a:solidFill>
                <a:latin typeface="Calibri" panose="020F0502020204030204" pitchFamily="34" charset="0"/>
              </a:rPr>
              <a:t>Passing Arrays to Methods</a:t>
            </a:r>
          </a:p>
        </p:txBody>
      </p:sp>
      <p:sp>
        <p:nvSpPr>
          <p:cNvPr id="79875" name="Text Placeholder 2">
            <a:extLst>
              <a:ext uri="{FF2B5EF4-FFF2-40B4-BE49-F238E27FC236}">
                <a16:creationId xmlns:a16="http://schemas.microsoft.com/office/drawing/2014/main" id="{74D06179-9878-4A9E-8F49-7A6AACB635EB}"/>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To pass an array argument to a method, specify the name of the array without any brackets. </a:t>
            </a:r>
          </a:p>
          <a:p>
            <a:pPr lvl="1" eaLnBrk="1" hangingPunct="1">
              <a:lnSpc>
                <a:spcPct val="80000"/>
              </a:lnSpc>
            </a:pPr>
            <a:r>
              <a:rPr lang="en-US" altLang="en-US" sz="2400" dirty="0" smtClean="0">
                <a:solidFill>
                  <a:srgbClr val="000000"/>
                </a:solidFill>
              </a:rPr>
              <a:t>Why not passing array size?</a:t>
            </a:r>
            <a:endParaRPr lang="en-US" altLang="en-US" sz="2400" dirty="0">
              <a:solidFill>
                <a:srgbClr val="000000"/>
              </a:solidFill>
            </a:endParaRPr>
          </a:p>
          <a:p>
            <a:pPr eaLnBrk="1" hangingPunct="1">
              <a:lnSpc>
                <a:spcPct val="80000"/>
              </a:lnSpc>
            </a:pPr>
            <a:r>
              <a:rPr lang="en-US" altLang="en-US" sz="2800" dirty="0">
                <a:solidFill>
                  <a:srgbClr val="000000"/>
                </a:solidFill>
              </a:rPr>
              <a:t>To receive an array, the method’s parameter list must specify an </a:t>
            </a:r>
            <a:r>
              <a:rPr lang="en-US" altLang="en-US" sz="2800" i="1" dirty="0">
                <a:solidFill>
                  <a:srgbClr val="000000"/>
                </a:solidFill>
              </a:rPr>
              <a:t>array parameter</a:t>
            </a:r>
            <a:r>
              <a:rPr lang="en-US" altLang="en-US" sz="2800" dirty="0">
                <a:solidFill>
                  <a:srgbClr val="000000"/>
                </a:solidFill>
              </a:rPr>
              <a:t>. </a:t>
            </a:r>
          </a:p>
          <a:p>
            <a:pPr eaLnBrk="1" hangingPunct="1">
              <a:lnSpc>
                <a:spcPct val="80000"/>
              </a:lnSpc>
            </a:pPr>
            <a:r>
              <a:rPr lang="en-US" altLang="en-US" sz="2800" dirty="0">
                <a:solidFill>
                  <a:srgbClr val="000000"/>
                </a:solidFill>
              </a:rPr>
              <a:t>When an argument to a method is an entire array or an individual array element of a reference type, the called method receives a copy of the reference. </a:t>
            </a:r>
          </a:p>
          <a:p>
            <a:pPr eaLnBrk="1" hangingPunct="1">
              <a:lnSpc>
                <a:spcPct val="80000"/>
              </a:lnSpc>
            </a:pPr>
            <a:r>
              <a:rPr lang="en-US" altLang="en-US" sz="2800" dirty="0">
                <a:solidFill>
                  <a:srgbClr val="000000"/>
                </a:solidFill>
              </a:rPr>
              <a:t>When an argument to a method is an individual array element of a primitive type, the called method receives a copy of the element’s value. </a:t>
            </a:r>
          </a:p>
          <a:p>
            <a:pPr lvl="1" eaLnBrk="1" hangingPunct="1">
              <a:lnSpc>
                <a:spcPct val="80000"/>
              </a:lnSpc>
            </a:pPr>
            <a:r>
              <a:rPr lang="en-US" altLang="en-US" sz="2400" dirty="0">
                <a:solidFill>
                  <a:srgbClr val="000000"/>
                </a:solidFill>
              </a:rPr>
              <a:t>Such primitive values are called </a:t>
            </a:r>
            <a:r>
              <a:rPr lang="en-US" altLang="en-US" sz="2400" dirty="0">
                <a:solidFill>
                  <a:srgbClr val="0000FF"/>
                </a:solidFill>
              </a:rPr>
              <a:t>scalars</a:t>
            </a:r>
            <a:r>
              <a:rPr lang="en-US" altLang="en-US" sz="2400" dirty="0">
                <a:solidFill>
                  <a:srgbClr val="000000"/>
                </a:solidFill>
              </a:rPr>
              <a:t> or </a:t>
            </a:r>
            <a:r>
              <a:rPr lang="en-US" altLang="en-US" sz="2400" dirty="0">
                <a:solidFill>
                  <a:srgbClr val="0000FF"/>
                </a:solidFill>
              </a:rPr>
              <a:t>scalar quantities</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B25DA5CF-8337-49B3-86E1-9CA8058202D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0610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2">
            <a:extLst>
              <a:ext uri="{FF2B5EF4-FFF2-40B4-BE49-F238E27FC236}">
                <a16:creationId xmlns:a16="http://schemas.microsoft.com/office/drawing/2014/main" id="{811ACD28-4CC4-484B-B563-CB2A1190039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4858E94E-B0FC-4DD1-BFF4-DB0A050BB99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6979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3">
            <a:extLst>
              <a:ext uri="{FF2B5EF4-FFF2-40B4-BE49-F238E27FC236}">
                <a16:creationId xmlns:a16="http://schemas.microsoft.com/office/drawing/2014/main" id="{3DDEE767-533F-4713-B3BE-0471B9B7F73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2698CD7E-4536-4F8A-A9BF-E07187FB3D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15266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4">
            <a:extLst>
              <a:ext uri="{FF2B5EF4-FFF2-40B4-BE49-F238E27FC236}">
                <a16:creationId xmlns:a16="http://schemas.microsoft.com/office/drawing/2014/main" id="{9C6A6B9C-761F-4326-A0B8-08345AE843A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C0C68B93-B6EA-4678-B9AD-7CF387500A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7740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5">
            <a:extLst>
              <a:ext uri="{FF2B5EF4-FFF2-40B4-BE49-F238E27FC236}">
                <a16:creationId xmlns:a16="http://schemas.microsoft.com/office/drawing/2014/main" id="{BBBA3BF5-121C-4BBE-AE0A-D2E265E4605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57B4A24D-5090-4145-84DF-66249B6298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6267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1151-4DDD-4C9C-9875-C904C0EB031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7.9  	</a:t>
            </a:r>
            <a:r>
              <a:rPr lang="en-US" dirty="0">
                <a:solidFill>
                  <a:srgbClr val="3380E6"/>
                </a:solidFill>
                <a:latin typeface="Calibri" panose="020F0502020204030204" pitchFamily="34" charset="0"/>
              </a:rPr>
              <a:t>Pass-By-Value vs. Pass-By-Reference</a:t>
            </a:r>
          </a:p>
        </p:txBody>
      </p:sp>
      <p:sp>
        <p:nvSpPr>
          <p:cNvPr id="83971" name="Text Placeholder 2">
            <a:extLst>
              <a:ext uri="{FF2B5EF4-FFF2-40B4-BE49-F238E27FC236}">
                <a16:creationId xmlns:a16="http://schemas.microsoft.com/office/drawing/2014/main" id="{7D6DAB22-50C7-4A0D-824D-8038CDDA8461}"/>
              </a:ext>
            </a:extLst>
          </p:cNvPr>
          <p:cNvSpPr>
            <a:spLocks noGrp="1"/>
          </p:cNvSpPr>
          <p:nvPr>
            <p:ph type="body" idx="1"/>
          </p:nvPr>
        </p:nvSpPr>
        <p:spPr/>
        <p:txBody>
          <a:bodyPr/>
          <a:lstStyle/>
          <a:p>
            <a:pPr eaLnBrk="1" hangingPunct="1"/>
            <a:r>
              <a:rPr lang="en-US" altLang="en-US" dirty="0">
                <a:solidFill>
                  <a:srgbClr val="000000"/>
                </a:solidFill>
              </a:rPr>
              <a:t>Pass-by-value (sometimes called </a:t>
            </a:r>
            <a:r>
              <a:rPr lang="en-US" altLang="en-US" dirty="0">
                <a:solidFill>
                  <a:srgbClr val="0000FF"/>
                </a:solidFill>
              </a:rPr>
              <a:t>call-by-value</a:t>
            </a:r>
            <a:r>
              <a:rPr lang="en-US" altLang="en-US" dirty="0">
                <a:solidFill>
                  <a:srgbClr val="000000"/>
                </a:solidFill>
              </a:rPr>
              <a:t>)</a:t>
            </a:r>
          </a:p>
          <a:p>
            <a:pPr lvl="1" eaLnBrk="1" hangingPunct="1"/>
            <a:r>
              <a:rPr lang="en-US" altLang="en-US" dirty="0">
                <a:solidFill>
                  <a:srgbClr val="000000"/>
                </a:solidFill>
              </a:rPr>
              <a:t>A copy of the argument’s </a:t>
            </a:r>
            <a:r>
              <a:rPr lang="en-US" altLang="en-US" i="1" dirty="0">
                <a:solidFill>
                  <a:srgbClr val="000000"/>
                </a:solidFill>
              </a:rPr>
              <a:t>value is passed to the called method. </a:t>
            </a:r>
          </a:p>
          <a:p>
            <a:pPr lvl="1" eaLnBrk="1" hangingPunct="1"/>
            <a:r>
              <a:rPr lang="en-US" altLang="en-US" dirty="0">
                <a:solidFill>
                  <a:srgbClr val="000000"/>
                </a:solidFill>
              </a:rPr>
              <a:t>The called method works exclusively with the copy. </a:t>
            </a:r>
          </a:p>
          <a:p>
            <a:pPr lvl="1" eaLnBrk="1" hangingPunct="1"/>
            <a:r>
              <a:rPr lang="en-US" altLang="en-US" dirty="0">
                <a:solidFill>
                  <a:srgbClr val="000000"/>
                </a:solidFill>
              </a:rPr>
              <a:t>Changes to the called method’s copy do not affect the original variable’s value in the caller.</a:t>
            </a:r>
          </a:p>
          <a:p>
            <a:pPr eaLnBrk="1" hangingPunct="1"/>
            <a:r>
              <a:rPr lang="en-US" altLang="en-US" dirty="0">
                <a:solidFill>
                  <a:srgbClr val="000000"/>
                </a:solidFill>
              </a:rPr>
              <a:t>Pass-by-reference (sometimes called </a:t>
            </a:r>
            <a:r>
              <a:rPr lang="en-US" altLang="en-US" dirty="0">
                <a:solidFill>
                  <a:srgbClr val="0000FF"/>
                </a:solidFill>
              </a:rPr>
              <a:t>call-by-reference</a:t>
            </a:r>
            <a:r>
              <a:rPr lang="en-US" altLang="en-US" dirty="0">
                <a:solidFill>
                  <a:srgbClr val="000000"/>
                </a:solidFill>
              </a:rPr>
              <a:t>)</a:t>
            </a:r>
          </a:p>
          <a:p>
            <a:pPr lvl="1" eaLnBrk="1" hangingPunct="1"/>
            <a:r>
              <a:rPr lang="en-US" altLang="en-US" dirty="0">
                <a:solidFill>
                  <a:srgbClr val="000000"/>
                </a:solidFill>
              </a:rPr>
              <a:t>The called method can access the argument’s value in the caller directly and modify that data, if necessary. </a:t>
            </a:r>
          </a:p>
          <a:p>
            <a:pPr lvl="1" eaLnBrk="1" hangingPunct="1"/>
            <a:r>
              <a:rPr lang="en-US" altLang="en-US" dirty="0">
                <a:solidFill>
                  <a:srgbClr val="000000"/>
                </a:solidFill>
              </a:rPr>
              <a:t>Improves performance by eliminating the need to copy possibly large amounts of data. </a:t>
            </a:r>
          </a:p>
        </p:txBody>
      </p:sp>
      <p:sp>
        <p:nvSpPr>
          <p:cNvPr id="4" name="Footer Placeholder 3">
            <a:extLst>
              <a:ext uri="{FF2B5EF4-FFF2-40B4-BE49-F238E27FC236}">
                <a16:creationId xmlns:a16="http://schemas.microsoft.com/office/drawing/2014/main" id="{330C37D3-4193-4499-88FF-166B75F5FA7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1644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D216-C998-46F0-A716-885B9054EA87}"/>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7.9  	</a:t>
            </a:r>
            <a:r>
              <a:rPr lang="en-US" dirty="0">
                <a:solidFill>
                  <a:srgbClr val="3380E6"/>
                </a:solidFill>
                <a:latin typeface="Calibri" panose="020F0502020204030204" pitchFamily="34" charset="0"/>
              </a:rPr>
              <a:t>Pass-By-Value vs. Pass-By-Reference (Cont.)</a:t>
            </a:r>
          </a:p>
        </p:txBody>
      </p:sp>
      <p:sp>
        <p:nvSpPr>
          <p:cNvPr id="84995" name="Text Placeholder 2">
            <a:extLst>
              <a:ext uri="{FF2B5EF4-FFF2-40B4-BE49-F238E27FC236}">
                <a16:creationId xmlns:a16="http://schemas.microsoft.com/office/drawing/2014/main" id="{1640139D-CA40-43F8-A59F-2439158FEDB8}"/>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All arguments in Java are passed by value. </a:t>
            </a:r>
          </a:p>
          <a:p>
            <a:pPr eaLnBrk="1" hangingPunct="1">
              <a:lnSpc>
                <a:spcPct val="80000"/>
              </a:lnSpc>
            </a:pPr>
            <a:r>
              <a:rPr lang="en-US" altLang="en-US" sz="2400" dirty="0">
                <a:solidFill>
                  <a:srgbClr val="000000"/>
                </a:solidFill>
              </a:rPr>
              <a:t>A method call can pass two types of values to a method</a:t>
            </a:r>
          </a:p>
          <a:p>
            <a:pPr lvl="1" eaLnBrk="1" hangingPunct="1">
              <a:lnSpc>
                <a:spcPct val="80000"/>
              </a:lnSpc>
            </a:pPr>
            <a:r>
              <a:rPr lang="en-US" altLang="en-US" sz="2400" dirty="0">
                <a:solidFill>
                  <a:srgbClr val="000000"/>
                </a:solidFill>
              </a:rPr>
              <a:t>Copies of primitive values </a:t>
            </a:r>
          </a:p>
          <a:p>
            <a:pPr lvl="1" eaLnBrk="1" hangingPunct="1">
              <a:lnSpc>
                <a:spcPct val="80000"/>
              </a:lnSpc>
            </a:pPr>
            <a:r>
              <a:rPr lang="en-US" altLang="en-US" sz="2400" dirty="0">
                <a:solidFill>
                  <a:srgbClr val="000000"/>
                </a:solidFill>
              </a:rPr>
              <a:t>Copies of references to objects</a:t>
            </a:r>
          </a:p>
          <a:p>
            <a:pPr eaLnBrk="1" hangingPunct="1">
              <a:lnSpc>
                <a:spcPct val="80000"/>
              </a:lnSpc>
            </a:pPr>
            <a:r>
              <a:rPr lang="en-US" altLang="en-US" sz="2400" dirty="0">
                <a:solidFill>
                  <a:srgbClr val="000000"/>
                </a:solidFill>
              </a:rPr>
              <a:t>Objects cannot be passed to methods. </a:t>
            </a:r>
          </a:p>
          <a:p>
            <a:pPr eaLnBrk="1" hangingPunct="1">
              <a:lnSpc>
                <a:spcPct val="80000"/>
              </a:lnSpc>
            </a:pPr>
            <a:r>
              <a:rPr lang="en-US" altLang="en-US" sz="2400" dirty="0">
                <a:solidFill>
                  <a:srgbClr val="000000"/>
                </a:solidFill>
              </a:rPr>
              <a:t>If a method modifies a reference-type parameter so that it refers to another object, only the parameter refers to the new object</a:t>
            </a:r>
          </a:p>
          <a:p>
            <a:pPr lvl="1" eaLnBrk="1" hangingPunct="1">
              <a:lnSpc>
                <a:spcPct val="80000"/>
              </a:lnSpc>
            </a:pPr>
            <a:r>
              <a:rPr lang="en-US" altLang="en-US" sz="2400" dirty="0">
                <a:solidFill>
                  <a:srgbClr val="000000"/>
                </a:solidFill>
              </a:rPr>
              <a:t>The reference stored in the caller’s variable still refers to the original object.</a:t>
            </a:r>
          </a:p>
          <a:p>
            <a:pPr eaLnBrk="1" hangingPunct="1">
              <a:lnSpc>
                <a:spcPct val="80000"/>
              </a:lnSpc>
            </a:pPr>
            <a:r>
              <a:rPr lang="en-US" altLang="en-US" sz="2400" dirty="0">
                <a:solidFill>
                  <a:srgbClr val="000000"/>
                </a:solidFill>
              </a:rPr>
              <a:t>Although an object’s reference is passed by value, a method can still interact with the referenced object by calling its </a:t>
            </a:r>
            <a:r>
              <a:rPr lang="en-US" altLang="en-US" sz="2400" dirty="0">
                <a:solidFill>
                  <a:srgbClr val="000000"/>
                </a:solidFill>
                <a:latin typeface="Consolas" panose="020B0609020204030204" pitchFamily="49" charset="0"/>
              </a:rPr>
              <a:t>public</a:t>
            </a:r>
            <a:r>
              <a:rPr lang="en-US" altLang="en-US" sz="2400" dirty="0">
                <a:solidFill>
                  <a:srgbClr val="000000"/>
                </a:solidFill>
              </a:rPr>
              <a:t> methods using the copy of the object’s reference. </a:t>
            </a:r>
          </a:p>
          <a:p>
            <a:pPr lvl="1" eaLnBrk="1" hangingPunct="1">
              <a:lnSpc>
                <a:spcPct val="80000"/>
              </a:lnSpc>
            </a:pPr>
            <a:r>
              <a:rPr lang="en-US" altLang="en-US" sz="2400" dirty="0">
                <a:solidFill>
                  <a:srgbClr val="000000"/>
                </a:solidFill>
              </a:rPr>
              <a:t>The parameter in the called method and the argument in the calling method refer to the same object in memory. </a:t>
            </a:r>
          </a:p>
        </p:txBody>
      </p:sp>
      <p:sp>
        <p:nvSpPr>
          <p:cNvPr id="4" name="Footer Placeholder 3">
            <a:extLst>
              <a:ext uri="{FF2B5EF4-FFF2-40B4-BE49-F238E27FC236}">
                <a16:creationId xmlns:a16="http://schemas.microsoft.com/office/drawing/2014/main" id="{8296F202-F6E4-4FEA-9FB0-AC0A2BEC384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267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A05B-99E9-486D-B57A-108FE5AAF60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7.2  	</a:t>
            </a:r>
            <a:r>
              <a:rPr lang="en-US" dirty="0">
                <a:solidFill>
                  <a:srgbClr val="3380E6"/>
                </a:solidFill>
                <a:latin typeface="Calibri" panose="020F0502020204030204" pitchFamily="34" charset="0"/>
              </a:rPr>
              <a:t>Arrays</a:t>
            </a:r>
          </a:p>
        </p:txBody>
      </p:sp>
      <p:sp>
        <p:nvSpPr>
          <p:cNvPr id="16387" name="Text Placeholder 2">
            <a:extLst>
              <a:ext uri="{FF2B5EF4-FFF2-40B4-BE49-F238E27FC236}">
                <a16:creationId xmlns:a16="http://schemas.microsoft.com/office/drawing/2014/main" id="{4D1CE302-1639-40F0-AEFD-964FC1C2C154}"/>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Array </a:t>
            </a:r>
          </a:p>
          <a:p>
            <a:pPr lvl="1" eaLnBrk="1" hangingPunct="1">
              <a:lnSpc>
                <a:spcPct val="80000"/>
              </a:lnSpc>
            </a:pPr>
            <a:r>
              <a:rPr lang="en-US" altLang="en-US" sz="2400" dirty="0">
                <a:solidFill>
                  <a:srgbClr val="000000"/>
                </a:solidFill>
              </a:rPr>
              <a:t>Group of variables (called </a:t>
            </a:r>
            <a:r>
              <a:rPr lang="en-US" altLang="en-US" sz="2400" dirty="0">
                <a:solidFill>
                  <a:srgbClr val="0000FF"/>
                </a:solidFill>
              </a:rPr>
              <a:t>elements</a:t>
            </a:r>
            <a:r>
              <a:rPr lang="en-US" altLang="en-US" sz="2400" dirty="0">
                <a:solidFill>
                  <a:srgbClr val="000000"/>
                </a:solidFill>
              </a:rPr>
              <a:t>) containing values of the same type. </a:t>
            </a:r>
          </a:p>
          <a:p>
            <a:pPr lvl="1" eaLnBrk="1" hangingPunct="1">
              <a:lnSpc>
                <a:spcPct val="80000"/>
              </a:lnSpc>
            </a:pPr>
            <a:r>
              <a:rPr lang="en-US" altLang="en-US" sz="2400" dirty="0">
                <a:solidFill>
                  <a:srgbClr val="000000"/>
                </a:solidFill>
              </a:rPr>
              <a:t>Arrays are objects so they are reference types. </a:t>
            </a:r>
          </a:p>
          <a:p>
            <a:pPr lvl="1" eaLnBrk="1" hangingPunct="1">
              <a:lnSpc>
                <a:spcPct val="80000"/>
              </a:lnSpc>
            </a:pPr>
            <a:r>
              <a:rPr lang="en-US" altLang="en-US" sz="2400" dirty="0">
                <a:solidFill>
                  <a:srgbClr val="000000"/>
                </a:solidFill>
              </a:rPr>
              <a:t>Elements can be either primitive or reference types.</a:t>
            </a:r>
          </a:p>
          <a:p>
            <a:pPr eaLnBrk="1" hangingPunct="1">
              <a:lnSpc>
                <a:spcPct val="80000"/>
              </a:lnSpc>
            </a:pPr>
            <a:r>
              <a:rPr lang="en-US" altLang="en-US" sz="2800" dirty="0">
                <a:solidFill>
                  <a:srgbClr val="000000"/>
                </a:solidFill>
              </a:rPr>
              <a:t>Refer to a particular element in an </a:t>
            </a:r>
            <a:r>
              <a:rPr lang="en-US" altLang="en-US" sz="2800" dirty="0" smtClean="0">
                <a:solidFill>
                  <a:srgbClr val="000000"/>
                </a:solidFill>
              </a:rPr>
              <a:t>array </a:t>
            </a:r>
            <a:r>
              <a:rPr lang="en-US" altLang="zh-CN" sz="2800" dirty="0" smtClean="0">
                <a:solidFill>
                  <a:srgbClr val="000000"/>
                </a:solidFill>
              </a:rPr>
              <a:t>using the element’s index</a:t>
            </a:r>
            <a:endParaRPr lang="en-US" altLang="en-US" sz="2800" dirty="0">
              <a:solidFill>
                <a:srgbClr val="000000"/>
              </a:solidFill>
            </a:endParaRPr>
          </a:p>
          <a:p>
            <a:pPr lvl="1">
              <a:lnSpc>
                <a:spcPct val="80000"/>
              </a:lnSpc>
            </a:pPr>
            <a:r>
              <a:rPr lang="en-US" altLang="en-US" sz="2400" dirty="0" smtClean="0">
                <a:solidFill>
                  <a:srgbClr val="000000"/>
                </a:solidFill>
              </a:rPr>
              <a:t>The </a:t>
            </a:r>
            <a:r>
              <a:rPr lang="en-US" altLang="en-US" sz="2400" dirty="0">
                <a:solidFill>
                  <a:srgbClr val="000000"/>
                </a:solidFill>
              </a:rPr>
              <a:t>first element in every array has </a:t>
            </a:r>
            <a:r>
              <a:rPr lang="en-US" altLang="en-US" sz="2400" dirty="0">
                <a:solidFill>
                  <a:srgbClr val="0000FF"/>
                </a:solidFill>
              </a:rPr>
              <a:t>index zero</a:t>
            </a:r>
            <a:r>
              <a:rPr lang="en-US" altLang="en-US" sz="2400" dirty="0">
                <a:solidFill>
                  <a:srgbClr val="000000"/>
                </a:solidFill>
              </a:rPr>
              <a:t>.</a:t>
            </a:r>
          </a:p>
          <a:p>
            <a:pPr lvl="1">
              <a:lnSpc>
                <a:spcPct val="80000"/>
              </a:lnSpc>
            </a:pPr>
            <a:r>
              <a:rPr lang="en-US" altLang="en-US" sz="2400" dirty="0">
                <a:solidFill>
                  <a:srgbClr val="000000"/>
                </a:solidFill>
              </a:rPr>
              <a:t>The highest index in an array is one less than the number of elements in the array. </a:t>
            </a:r>
          </a:p>
          <a:p>
            <a:r>
              <a:rPr lang="en-US" altLang="en-US" sz="2800" dirty="0">
                <a:solidFill>
                  <a:srgbClr val="000000"/>
                </a:solidFill>
              </a:rPr>
              <a:t>Every array object knows its own length and stores it in a </a:t>
            </a:r>
            <a:r>
              <a:rPr lang="en-US" altLang="en-US" sz="2800" dirty="0">
                <a:solidFill>
                  <a:srgbClr val="0000FF"/>
                </a:solidFill>
                <a:latin typeface="Consolas" panose="020B0609020204030204" pitchFamily="49" charset="0"/>
              </a:rPr>
              <a:t>length</a:t>
            </a:r>
            <a:r>
              <a:rPr lang="en-US" altLang="en-US" sz="2800" dirty="0">
                <a:solidFill>
                  <a:srgbClr val="0000FF"/>
                </a:solidFill>
              </a:rPr>
              <a:t> instance variable</a:t>
            </a:r>
            <a:r>
              <a:rPr lang="en-US" altLang="en-US" sz="2800" dirty="0">
                <a:solidFill>
                  <a:srgbClr val="000000"/>
                </a:solidFill>
              </a:rPr>
              <a:t>. </a:t>
            </a:r>
          </a:p>
          <a:p>
            <a:pPr lvl="1"/>
            <a:r>
              <a:rPr lang="en-US" altLang="en-US" sz="2400" dirty="0">
                <a:solidFill>
                  <a:srgbClr val="000000"/>
                </a:solidFill>
                <a:latin typeface="Consolas" panose="020B0609020204030204" pitchFamily="49" charset="0"/>
              </a:rPr>
              <a:t>length</a:t>
            </a:r>
            <a:r>
              <a:rPr lang="en-US" altLang="en-US" sz="2400" dirty="0">
                <a:solidFill>
                  <a:srgbClr val="000000"/>
                </a:solidFill>
              </a:rPr>
              <a:t> cannot be changed because it’s a </a:t>
            </a:r>
            <a:r>
              <a:rPr lang="en-US" altLang="en-US" sz="2400" dirty="0">
                <a:solidFill>
                  <a:srgbClr val="000000"/>
                </a:solidFill>
                <a:latin typeface="Consolas" panose="020B0609020204030204" pitchFamily="49" charset="0"/>
              </a:rPr>
              <a:t>final</a:t>
            </a:r>
            <a:r>
              <a:rPr lang="en-US" altLang="en-US" sz="2400" dirty="0">
                <a:solidFill>
                  <a:srgbClr val="000000"/>
                </a:solidFill>
              </a:rPr>
              <a:t> variable. </a:t>
            </a:r>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EB6FCA1B-BC74-453B-B919-DA31EE0238E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1689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46">
            <a:extLst>
              <a:ext uri="{FF2B5EF4-FFF2-40B4-BE49-F238E27FC236}">
                <a16:creationId xmlns:a16="http://schemas.microsoft.com/office/drawing/2014/main" id="{FB6E3599-DDEE-4FF1-93A2-3C278603A04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09613"/>
            <a:ext cx="12192000" cy="5437187"/>
          </a:xfrm>
          <a:prstGeom prst="rect">
            <a:avLst/>
          </a:prstGeom>
        </p:spPr>
      </p:pic>
      <p:sp>
        <p:nvSpPr>
          <p:cNvPr id="2" name="Footer Placeholder 1">
            <a:extLst>
              <a:ext uri="{FF2B5EF4-FFF2-40B4-BE49-F238E27FC236}">
                <a16:creationId xmlns:a16="http://schemas.microsoft.com/office/drawing/2014/main" id="{CB1DC3D6-78C1-408E-A7DD-BC437AE9E6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0574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7334-E6F5-4EB7-B18B-B6891A93FA6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7.11  </a:t>
            </a:r>
            <a:r>
              <a:rPr lang="en-US" dirty="0">
                <a:solidFill>
                  <a:srgbClr val="3380E6"/>
                </a:solidFill>
                <a:latin typeface="Calibri" panose="020F0502020204030204" pitchFamily="34" charset="0"/>
              </a:rPr>
              <a:t>Multidimensional Arrays</a:t>
            </a:r>
          </a:p>
        </p:txBody>
      </p:sp>
      <p:sp>
        <p:nvSpPr>
          <p:cNvPr id="101379" name="Text Placeholder 2">
            <a:extLst>
              <a:ext uri="{FF2B5EF4-FFF2-40B4-BE49-F238E27FC236}">
                <a16:creationId xmlns:a16="http://schemas.microsoft.com/office/drawing/2014/main" id="{C3CB6270-2628-4061-A7F5-D7783F82525A}"/>
              </a:ext>
            </a:extLst>
          </p:cNvPr>
          <p:cNvSpPr>
            <a:spLocks noGrp="1"/>
          </p:cNvSpPr>
          <p:nvPr>
            <p:ph type="body" idx="1"/>
          </p:nvPr>
        </p:nvSpPr>
        <p:spPr/>
        <p:txBody>
          <a:bodyPr/>
          <a:lstStyle/>
          <a:p>
            <a:pPr eaLnBrk="1" hangingPunct="1">
              <a:lnSpc>
                <a:spcPct val="80000"/>
              </a:lnSpc>
            </a:pPr>
            <a:r>
              <a:rPr lang="en-US" altLang="en-US" sz="3200" dirty="0">
                <a:solidFill>
                  <a:srgbClr val="0000FF"/>
                </a:solidFill>
              </a:rPr>
              <a:t>Two-dimensional arrays </a:t>
            </a:r>
            <a:r>
              <a:rPr lang="en-US" altLang="en-US" sz="3200" dirty="0">
                <a:solidFill>
                  <a:srgbClr val="000000"/>
                </a:solidFill>
              </a:rPr>
              <a:t>are often used to represent tables of values with data arranged in </a:t>
            </a:r>
            <a:r>
              <a:rPr lang="en-US" altLang="en-US" sz="3200" i="1" dirty="0">
                <a:solidFill>
                  <a:srgbClr val="000000"/>
                </a:solidFill>
              </a:rPr>
              <a:t>rows</a:t>
            </a:r>
            <a:r>
              <a:rPr lang="en-US" altLang="en-US" sz="3200" dirty="0">
                <a:solidFill>
                  <a:srgbClr val="000000"/>
                </a:solidFill>
              </a:rPr>
              <a:t> and </a:t>
            </a:r>
            <a:r>
              <a:rPr lang="en-US" altLang="en-US" sz="3200" i="1" dirty="0">
                <a:solidFill>
                  <a:srgbClr val="000000"/>
                </a:solidFill>
              </a:rPr>
              <a:t>columns</a:t>
            </a:r>
            <a:r>
              <a:rPr lang="en-US" altLang="en-US" sz="3200" dirty="0">
                <a:solidFill>
                  <a:srgbClr val="000000"/>
                </a:solidFill>
              </a:rPr>
              <a:t>. </a:t>
            </a:r>
          </a:p>
          <a:p>
            <a:pPr eaLnBrk="1" hangingPunct="1">
              <a:lnSpc>
                <a:spcPct val="80000"/>
              </a:lnSpc>
            </a:pPr>
            <a:r>
              <a:rPr lang="en-US" altLang="en-US" sz="3200" dirty="0">
                <a:solidFill>
                  <a:srgbClr val="000000"/>
                </a:solidFill>
              </a:rPr>
              <a:t>Identify each table element with two indices. </a:t>
            </a:r>
          </a:p>
          <a:p>
            <a:pPr lvl="1" eaLnBrk="1" hangingPunct="1">
              <a:lnSpc>
                <a:spcPct val="80000"/>
              </a:lnSpc>
            </a:pPr>
            <a:r>
              <a:rPr lang="en-US" altLang="en-US" sz="2800" dirty="0">
                <a:solidFill>
                  <a:srgbClr val="000000"/>
                </a:solidFill>
              </a:rPr>
              <a:t>By convention, the first identifies the element’s row and the second its column. </a:t>
            </a:r>
          </a:p>
          <a:p>
            <a:pPr eaLnBrk="1" hangingPunct="1">
              <a:lnSpc>
                <a:spcPct val="80000"/>
              </a:lnSpc>
            </a:pPr>
            <a:r>
              <a:rPr lang="en-US" altLang="en-US" sz="3200" dirty="0">
                <a:solidFill>
                  <a:srgbClr val="000000"/>
                </a:solidFill>
              </a:rPr>
              <a:t>Multidimensional arrays can have more than two dimensions.</a:t>
            </a:r>
          </a:p>
          <a:p>
            <a:pPr eaLnBrk="1" hangingPunct="1">
              <a:lnSpc>
                <a:spcPct val="80000"/>
              </a:lnSpc>
            </a:pPr>
            <a:r>
              <a:rPr lang="en-US" altLang="en-US" sz="3200" dirty="0">
                <a:solidFill>
                  <a:srgbClr val="000000"/>
                </a:solidFill>
              </a:rPr>
              <a:t>Java does not support multidimensional arrays directly</a:t>
            </a:r>
          </a:p>
          <a:p>
            <a:pPr lvl="1" eaLnBrk="1" hangingPunct="1">
              <a:lnSpc>
                <a:spcPct val="80000"/>
              </a:lnSpc>
            </a:pPr>
            <a:r>
              <a:rPr lang="en-US" altLang="en-US" sz="2800" dirty="0">
                <a:solidFill>
                  <a:srgbClr val="000000"/>
                </a:solidFill>
              </a:rPr>
              <a:t>Allows you to specify one-dimensional arrays whose elements are also one-dimensional arrays, thus achieving the same effect. </a:t>
            </a:r>
          </a:p>
          <a:p>
            <a:pPr eaLnBrk="1" hangingPunct="1">
              <a:lnSpc>
                <a:spcPct val="80000"/>
              </a:lnSpc>
            </a:pPr>
            <a:r>
              <a:rPr lang="en-US" altLang="en-US" sz="3200" dirty="0">
                <a:solidFill>
                  <a:srgbClr val="000000"/>
                </a:solidFill>
              </a:rPr>
              <a:t>In general, an array with </a:t>
            </a:r>
            <a:r>
              <a:rPr lang="en-US" altLang="en-US" sz="3200" i="1" dirty="0">
                <a:solidFill>
                  <a:srgbClr val="000000"/>
                </a:solidFill>
              </a:rPr>
              <a:t>m </a:t>
            </a:r>
            <a:r>
              <a:rPr lang="en-US" altLang="en-US" sz="3200" dirty="0">
                <a:solidFill>
                  <a:srgbClr val="000000"/>
                </a:solidFill>
              </a:rPr>
              <a:t>rows and </a:t>
            </a:r>
            <a:r>
              <a:rPr lang="en-US" altLang="en-US" sz="3200" i="1" dirty="0">
                <a:solidFill>
                  <a:srgbClr val="000000"/>
                </a:solidFill>
              </a:rPr>
              <a:t>n </a:t>
            </a:r>
            <a:r>
              <a:rPr lang="en-US" altLang="en-US" sz="3200" dirty="0">
                <a:solidFill>
                  <a:srgbClr val="000000"/>
                </a:solidFill>
              </a:rPr>
              <a:t>columns is called an </a:t>
            </a:r>
            <a:r>
              <a:rPr lang="en-US" altLang="en-US" sz="3200" i="1" dirty="0">
                <a:solidFill>
                  <a:srgbClr val="0000FF"/>
                </a:solidFill>
              </a:rPr>
              <a:t>m</a:t>
            </a:r>
            <a:r>
              <a:rPr lang="en-US" altLang="en-US" sz="3200" dirty="0">
                <a:solidFill>
                  <a:srgbClr val="0000FF"/>
                </a:solidFill>
              </a:rPr>
              <a:t>-by-</a:t>
            </a:r>
            <a:r>
              <a:rPr lang="en-US" altLang="en-US" sz="3200" i="1" dirty="0">
                <a:solidFill>
                  <a:srgbClr val="0000FF"/>
                </a:solidFill>
              </a:rPr>
              <a:t>n</a:t>
            </a:r>
            <a:r>
              <a:rPr lang="en-US" altLang="en-US" sz="3200" i="1" dirty="0">
                <a:solidFill>
                  <a:srgbClr val="000000"/>
                </a:solidFill>
              </a:rPr>
              <a:t> </a:t>
            </a:r>
            <a:r>
              <a:rPr lang="en-US" altLang="en-US" sz="3200" dirty="0">
                <a:solidFill>
                  <a:srgbClr val="0000FF"/>
                </a:solidFill>
              </a:rPr>
              <a:t>array</a:t>
            </a:r>
            <a:r>
              <a:rPr lang="en-US" altLang="en-US" sz="3200" i="1" dirty="0">
                <a:solidFill>
                  <a:srgbClr val="000000"/>
                </a:solidFill>
              </a:rPr>
              <a:t>. </a:t>
            </a:r>
          </a:p>
        </p:txBody>
      </p:sp>
      <p:sp>
        <p:nvSpPr>
          <p:cNvPr id="4" name="Footer Placeholder 3">
            <a:extLst>
              <a:ext uri="{FF2B5EF4-FFF2-40B4-BE49-F238E27FC236}">
                <a16:creationId xmlns:a16="http://schemas.microsoft.com/office/drawing/2014/main" id="{0E16EB50-5D6E-45CD-8684-2216724210B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2980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59">
            <a:extLst>
              <a:ext uri="{FF2B5EF4-FFF2-40B4-BE49-F238E27FC236}">
                <a16:creationId xmlns:a16="http://schemas.microsoft.com/office/drawing/2014/main" id="{89786955-F832-435B-86A7-0F278838D67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577850"/>
            <a:ext cx="12192000" cy="5700713"/>
          </a:xfrm>
          <a:prstGeom prst="rect">
            <a:avLst/>
          </a:prstGeom>
        </p:spPr>
      </p:pic>
      <p:sp>
        <p:nvSpPr>
          <p:cNvPr id="2" name="Footer Placeholder 1">
            <a:extLst>
              <a:ext uri="{FF2B5EF4-FFF2-40B4-BE49-F238E27FC236}">
                <a16:creationId xmlns:a16="http://schemas.microsoft.com/office/drawing/2014/main" id="{7F1C932F-50EA-4CF7-B330-BA7E8E859D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73668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5D64-BE23-4FF8-81FF-8FA6900D193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7.11  </a:t>
            </a:r>
            <a:r>
              <a:rPr lang="en-US" dirty="0">
                <a:solidFill>
                  <a:srgbClr val="3380E6"/>
                </a:solidFill>
                <a:latin typeface="Calibri" panose="020F0502020204030204" pitchFamily="34" charset="0"/>
              </a:rPr>
              <a:t>Multidimensional Arrays (Cont.)</a:t>
            </a:r>
          </a:p>
        </p:txBody>
      </p:sp>
      <p:sp>
        <p:nvSpPr>
          <p:cNvPr id="103427" name="Text Placeholder 2">
            <a:extLst>
              <a:ext uri="{FF2B5EF4-FFF2-40B4-BE49-F238E27FC236}">
                <a16:creationId xmlns:a16="http://schemas.microsoft.com/office/drawing/2014/main" id="{B0B80B80-FD60-42BB-B00A-4A0719F09E26}"/>
              </a:ext>
            </a:extLst>
          </p:cNvPr>
          <p:cNvSpPr>
            <a:spLocks noGrp="1"/>
          </p:cNvSpPr>
          <p:nvPr>
            <p:ph type="body" idx="1"/>
          </p:nvPr>
        </p:nvSpPr>
        <p:spPr/>
        <p:txBody>
          <a:bodyPr/>
          <a:lstStyle/>
          <a:p>
            <a:pPr eaLnBrk="1" hangingPunct="1">
              <a:lnSpc>
                <a:spcPct val="90000"/>
              </a:lnSpc>
            </a:pPr>
            <a:r>
              <a:rPr lang="en-US" altLang="en-US" dirty="0">
                <a:solidFill>
                  <a:srgbClr val="000000"/>
                </a:solidFill>
              </a:rPr>
              <a:t>Multidimensional arrays can be initialized with array initializers in declarations. </a:t>
            </a:r>
          </a:p>
          <a:p>
            <a:pPr eaLnBrk="1" hangingPunct="1">
              <a:lnSpc>
                <a:spcPct val="90000"/>
              </a:lnSpc>
            </a:pPr>
            <a:r>
              <a:rPr lang="en-US" altLang="en-US" dirty="0">
                <a:solidFill>
                  <a:srgbClr val="000000"/>
                </a:solidFill>
              </a:rPr>
              <a:t>A two-dimensional array </a:t>
            </a:r>
            <a:r>
              <a:rPr lang="en-US" altLang="en-US" dirty="0">
                <a:solidFill>
                  <a:srgbClr val="000000"/>
                </a:solidFill>
                <a:latin typeface="Consolas" panose="020B0609020204030204" pitchFamily="49" charset="0"/>
              </a:rPr>
              <a:t>b</a:t>
            </a:r>
            <a:r>
              <a:rPr lang="en-US" altLang="en-US" dirty="0">
                <a:solidFill>
                  <a:srgbClr val="000000"/>
                </a:solidFill>
              </a:rPr>
              <a:t> with two rows and two columns could be declared and initialized with </a:t>
            </a:r>
            <a:r>
              <a:rPr lang="en-US" altLang="en-US" dirty="0">
                <a:solidFill>
                  <a:srgbClr val="0000FF"/>
                </a:solidFill>
              </a:rPr>
              <a:t>nested array initializers</a:t>
            </a:r>
            <a:r>
              <a:rPr lang="en-US" altLang="en-US" dirty="0">
                <a:solidFill>
                  <a:srgbClr val="000000"/>
                </a:solidFill>
              </a:rPr>
              <a:t> as follows:</a:t>
            </a:r>
          </a:p>
          <a:p>
            <a:pPr lvl="2" eaLnBrk="1" hangingPunct="1">
              <a:lnSpc>
                <a:spcPct val="90000"/>
              </a:lnSpc>
              <a:buFont typeface="Wingdings 2" panose="05020102010507070707" pitchFamily="18" charset="2"/>
              <a:buNone/>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b = {{</a:t>
            </a:r>
            <a:r>
              <a:rPr lang="en-US" altLang="en-US" dirty="0">
                <a:solidFill>
                  <a:srgbClr val="128AFF"/>
                </a:solidFill>
                <a:latin typeface="Consolas" panose="020B0609020204030204" pitchFamily="49" charset="0"/>
              </a:rPr>
              <a:t>1</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2</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3</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4</a:t>
            </a:r>
            <a:r>
              <a:rPr lang="en-US" altLang="en-US" dirty="0">
                <a:solidFill>
                  <a:srgbClr val="000000"/>
                </a:solidFill>
                <a:latin typeface="Consolas" panose="020B0609020204030204" pitchFamily="49" charset="0"/>
              </a:rPr>
              <a:t>}};</a:t>
            </a:r>
          </a:p>
          <a:p>
            <a:pPr lvl="1" eaLnBrk="1" hangingPunct="1">
              <a:lnSpc>
                <a:spcPct val="90000"/>
              </a:lnSpc>
            </a:pPr>
            <a:r>
              <a:rPr lang="en-US" altLang="en-US" dirty="0">
                <a:solidFill>
                  <a:srgbClr val="000000"/>
                </a:solidFill>
              </a:rPr>
              <a:t>The initial values are </a:t>
            </a:r>
            <a:r>
              <a:rPr lang="en-US" altLang="en-US" i="1" dirty="0">
                <a:solidFill>
                  <a:srgbClr val="000000"/>
                </a:solidFill>
              </a:rPr>
              <a:t>grouped by row </a:t>
            </a:r>
            <a:r>
              <a:rPr lang="en-US" altLang="en-US" dirty="0">
                <a:solidFill>
                  <a:srgbClr val="000000"/>
                </a:solidFill>
              </a:rPr>
              <a:t>in braces. </a:t>
            </a:r>
          </a:p>
          <a:p>
            <a:pPr lvl="1" eaLnBrk="1" hangingPunct="1">
              <a:lnSpc>
                <a:spcPct val="90000"/>
              </a:lnSpc>
            </a:pPr>
            <a:r>
              <a:rPr lang="en-US" altLang="en-US" dirty="0">
                <a:solidFill>
                  <a:srgbClr val="000000"/>
                </a:solidFill>
              </a:rPr>
              <a:t>The number of nested array initializers (represented by sets of braces within the outer braces) determines the number of </a:t>
            </a:r>
            <a:r>
              <a:rPr lang="en-US" altLang="en-US" i="1" dirty="0">
                <a:solidFill>
                  <a:srgbClr val="000000"/>
                </a:solidFill>
              </a:rPr>
              <a:t>rows</a:t>
            </a:r>
            <a:r>
              <a:rPr lang="en-US" altLang="en-US" dirty="0">
                <a:solidFill>
                  <a:srgbClr val="000000"/>
                </a:solidFill>
              </a:rPr>
              <a:t>. </a:t>
            </a:r>
          </a:p>
          <a:p>
            <a:pPr lvl="1" eaLnBrk="1" hangingPunct="1">
              <a:lnSpc>
                <a:spcPct val="90000"/>
              </a:lnSpc>
            </a:pPr>
            <a:r>
              <a:rPr lang="en-US" altLang="en-US" dirty="0">
                <a:solidFill>
                  <a:srgbClr val="000000"/>
                </a:solidFill>
              </a:rPr>
              <a:t>The number of initializer values in the nested array initializer for a row determines the number of </a:t>
            </a:r>
            <a:r>
              <a:rPr lang="en-US" altLang="en-US" i="1" dirty="0">
                <a:solidFill>
                  <a:srgbClr val="000000"/>
                </a:solidFill>
              </a:rPr>
              <a:t>columns</a:t>
            </a:r>
            <a:r>
              <a:rPr lang="en-US" altLang="en-US" dirty="0">
                <a:solidFill>
                  <a:srgbClr val="000000"/>
                </a:solidFill>
              </a:rPr>
              <a:t> in that row. </a:t>
            </a:r>
          </a:p>
          <a:p>
            <a:pPr lvl="1" eaLnBrk="1" hangingPunct="1">
              <a:lnSpc>
                <a:spcPct val="90000"/>
              </a:lnSpc>
            </a:pPr>
            <a:r>
              <a:rPr lang="en-US" altLang="en-US" i="1" dirty="0">
                <a:solidFill>
                  <a:srgbClr val="000000"/>
                </a:solidFill>
              </a:rPr>
              <a:t>Rows can have different lengths.</a:t>
            </a:r>
          </a:p>
        </p:txBody>
      </p:sp>
      <p:sp>
        <p:nvSpPr>
          <p:cNvPr id="4" name="Footer Placeholder 3">
            <a:extLst>
              <a:ext uri="{FF2B5EF4-FFF2-40B4-BE49-F238E27FC236}">
                <a16:creationId xmlns:a16="http://schemas.microsoft.com/office/drawing/2014/main" id="{7DC30013-C484-40E3-8C4F-1D1CD1E6B0F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94514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32BB-0E03-47A3-93F5-4B4ABFE3FD6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7.11  </a:t>
            </a:r>
            <a:r>
              <a:rPr lang="en-US" dirty="0">
                <a:solidFill>
                  <a:srgbClr val="3380E6"/>
                </a:solidFill>
                <a:latin typeface="Calibri" panose="020F0502020204030204" pitchFamily="34" charset="0"/>
              </a:rPr>
              <a:t>Multidimensional Arrays (Cont.)</a:t>
            </a:r>
          </a:p>
        </p:txBody>
      </p:sp>
      <p:sp>
        <p:nvSpPr>
          <p:cNvPr id="104451" name="Text Placeholder 2">
            <a:extLst>
              <a:ext uri="{FF2B5EF4-FFF2-40B4-BE49-F238E27FC236}">
                <a16:creationId xmlns:a16="http://schemas.microsoft.com/office/drawing/2014/main" id="{EC52B4CC-3A80-4B03-8BCF-00130BFC1B0C}"/>
              </a:ext>
            </a:extLst>
          </p:cNvPr>
          <p:cNvSpPr>
            <a:spLocks noGrp="1"/>
          </p:cNvSpPr>
          <p:nvPr>
            <p:ph type="body" idx="1"/>
          </p:nvPr>
        </p:nvSpPr>
        <p:spPr/>
        <p:txBody>
          <a:bodyPr/>
          <a:lstStyle/>
          <a:p>
            <a:pPr eaLnBrk="1" hangingPunct="1"/>
            <a:r>
              <a:rPr lang="en-US" altLang="en-US" dirty="0">
                <a:solidFill>
                  <a:srgbClr val="000000"/>
                </a:solidFill>
              </a:rPr>
              <a:t>The lengths of the rows in a two-dimensional array are not required to be the same:</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b = {{</a:t>
            </a:r>
            <a:r>
              <a:rPr lang="en-US" altLang="en-US" dirty="0">
                <a:solidFill>
                  <a:srgbClr val="128AFF"/>
                </a:solidFill>
                <a:latin typeface="Consolas" panose="020B0609020204030204" pitchFamily="49" charset="0"/>
              </a:rPr>
              <a:t>1</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2</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3</a:t>
            </a:r>
            <a:r>
              <a:rPr lang="en-US" altLang="en-US" dirty="0">
                <a:solidFill>
                  <a:srgbClr val="000000"/>
                </a:solidFill>
                <a:latin typeface="Consolas" panose="020B0609020204030204" pitchFamily="49" charset="0"/>
              </a:rPr>
              <a:t>, </a:t>
            </a:r>
            <a:r>
              <a:rPr lang="en-US" altLang="en-US" dirty="0">
                <a:solidFill>
                  <a:srgbClr val="128AFF"/>
                </a:solidFill>
                <a:latin typeface="Consolas" panose="020B0609020204030204" pitchFamily="49" charset="0"/>
              </a:rPr>
              <a:t>4</a:t>
            </a:r>
            <a:r>
              <a:rPr lang="en-US" altLang="en-US" dirty="0">
                <a:solidFill>
                  <a:srgbClr val="000000"/>
                </a:solidFill>
                <a:latin typeface="Consolas" panose="020B0609020204030204" pitchFamily="49" charset="0"/>
              </a:rPr>
              <a:t>,</a:t>
            </a:r>
            <a:r>
              <a:rPr lang="en-US" altLang="en-US" dirty="0">
                <a:solidFill>
                  <a:srgbClr val="128AFF"/>
                </a:solidFill>
                <a:latin typeface="Consolas" panose="020B0609020204030204" pitchFamily="49" charset="0"/>
              </a:rPr>
              <a:t> 5</a:t>
            </a:r>
            <a:r>
              <a:rPr lang="en-US" altLang="en-US" dirty="0">
                <a:solidFill>
                  <a:srgbClr val="000000"/>
                </a:solidFill>
                <a:latin typeface="Consolas" panose="020B0609020204030204" pitchFamily="49" charset="0"/>
              </a:rPr>
              <a:t>}};</a:t>
            </a:r>
          </a:p>
          <a:p>
            <a:pPr lvl="1" eaLnBrk="1" hangingPunct="1"/>
            <a:r>
              <a:rPr lang="en-US" altLang="en-US" dirty="0">
                <a:solidFill>
                  <a:srgbClr val="000000"/>
                </a:solidFill>
              </a:rPr>
              <a:t>Each element of </a:t>
            </a:r>
            <a:r>
              <a:rPr lang="en-US" altLang="en-US" dirty="0">
                <a:solidFill>
                  <a:srgbClr val="000000"/>
                </a:solidFill>
                <a:latin typeface="Consolas" panose="020B0609020204030204" pitchFamily="49" charset="0"/>
              </a:rPr>
              <a:t>b</a:t>
            </a:r>
            <a:r>
              <a:rPr lang="en-US" altLang="en-US" dirty="0">
                <a:solidFill>
                  <a:srgbClr val="000000"/>
                </a:solidFill>
              </a:rPr>
              <a:t> is a reference to a one-dimensional array of </a:t>
            </a:r>
            <a:r>
              <a:rPr lang="en-US" altLang="en-US" dirty="0" err="1">
                <a:solidFill>
                  <a:srgbClr val="000000"/>
                </a:solidFill>
                <a:latin typeface="Consolas" panose="020B0609020204030204" pitchFamily="49" charset="0"/>
              </a:rPr>
              <a:t>int</a:t>
            </a:r>
            <a:r>
              <a:rPr lang="en-US" altLang="en-US" dirty="0">
                <a:solidFill>
                  <a:srgbClr val="000000"/>
                </a:solidFill>
              </a:rPr>
              <a:t> variables. </a:t>
            </a:r>
          </a:p>
          <a:p>
            <a:pPr lvl="1" eaLnBrk="1" hangingPunct="1"/>
            <a:r>
              <a:rPr lang="en-US" altLang="en-US" dirty="0">
                <a:solidFill>
                  <a:srgbClr val="000000"/>
                </a:solidFill>
              </a:rPr>
              <a:t>The </a:t>
            </a:r>
            <a:r>
              <a:rPr lang="en-US" altLang="en-US" dirty="0" err="1">
                <a:solidFill>
                  <a:srgbClr val="000000"/>
                </a:solidFill>
                <a:latin typeface="Consolas" panose="020B0609020204030204" pitchFamily="49" charset="0"/>
              </a:rPr>
              <a:t>int</a:t>
            </a:r>
            <a:r>
              <a:rPr lang="en-US" altLang="en-US" dirty="0">
                <a:solidFill>
                  <a:srgbClr val="000000"/>
                </a:solidFill>
              </a:rPr>
              <a:t> array for row </a:t>
            </a:r>
            <a:r>
              <a:rPr lang="en-US" altLang="en-US" dirty="0">
                <a:solidFill>
                  <a:srgbClr val="000000"/>
                </a:solidFill>
                <a:latin typeface="Consolas" panose="020B0609020204030204" pitchFamily="49" charset="0"/>
              </a:rPr>
              <a:t>0</a:t>
            </a:r>
            <a:r>
              <a:rPr lang="en-US" altLang="en-US" dirty="0">
                <a:solidFill>
                  <a:srgbClr val="000000"/>
                </a:solidFill>
              </a:rPr>
              <a:t> is a one-dimensional array with two elements (</a:t>
            </a:r>
            <a:r>
              <a:rPr lang="en-US" altLang="en-US" dirty="0">
                <a:solidFill>
                  <a:srgbClr val="000000"/>
                </a:solidFill>
                <a:latin typeface="Consolas" panose="020B0609020204030204" pitchFamily="49" charset="0"/>
              </a:rPr>
              <a:t>1</a:t>
            </a:r>
            <a:r>
              <a:rPr lang="en-US" altLang="en-US" dirty="0">
                <a:solidFill>
                  <a:srgbClr val="000000"/>
                </a:solidFill>
              </a:rPr>
              <a:t> and </a:t>
            </a:r>
            <a:r>
              <a:rPr lang="en-US" altLang="en-US" dirty="0">
                <a:solidFill>
                  <a:srgbClr val="000000"/>
                </a:solidFill>
                <a:latin typeface="Consolas" panose="020B0609020204030204" pitchFamily="49" charset="0"/>
              </a:rPr>
              <a:t>2</a:t>
            </a:r>
            <a:r>
              <a:rPr lang="en-US" altLang="en-US" dirty="0">
                <a:solidFill>
                  <a:srgbClr val="000000"/>
                </a:solidFill>
              </a:rPr>
              <a:t>).</a:t>
            </a:r>
          </a:p>
          <a:p>
            <a:pPr lvl="1" eaLnBrk="1" hangingPunct="1"/>
            <a:r>
              <a:rPr lang="en-US" altLang="en-US" dirty="0">
                <a:solidFill>
                  <a:srgbClr val="000000"/>
                </a:solidFill>
              </a:rPr>
              <a:t>The </a:t>
            </a:r>
            <a:r>
              <a:rPr lang="en-US" altLang="en-US" dirty="0" err="1">
                <a:solidFill>
                  <a:srgbClr val="000000"/>
                </a:solidFill>
                <a:latin typeface="Consolas" panose="020B0609020204030204" pitchFamily="49" charset="0"/>
              </a:rPr>
              <a:t>int</a:t>
            </a:r>
            <a:r>
              <a:rPr lang="en-US" altLang="en-US" dirty="0">
                <a:solidFill>
                  <a:srgbClr val="000000"/>
                </a:solidFill>
              </a:rPr>
              <a:t> array for row </a:t>
            </a:r>
            <a:r>
              <a:rPr lang="en-US" altLang="en-US" dirty="0">
                <a:solidFill>
                  <a:srgbClr val="000000"/>
                </a:solidFill>
                <a:latin typeface="Consolas" panose="020B0609020204030204" pitchFamily="49" charset="0"/>
              </a:rPr>
              <a:t>1</a:t>
            </a:r>
            <a:r>
              <a:rPr lang="en-US" altLang="en-US" dirty="0">
                <a:solidFill>
                  <a:srgbClr val="000000"/>
                </a:solidFill>
              </a:rPr>
              <a:t> is a one-dimensional array with three elements (</a:t>
            </a:r>
            <a:r>
              <a:rPr lang="en-US" altLang="en-US" dirty="0">
                <a:solidFill>
                  <a:srgbClr val="000000"/>
                </a:solidFill>
                <a:latin typeface="Consolas" panose="020B0609020204030204" pitchFamily="49" charset="0"/>
              </a:rPr>
              <a:t>3</a:t>
            </a:r>
            <a:r>
              <a:rPr lang="en-US" altLang="en-US" dirty="0">
                <a:solidFill>
                  <a:srgbClr val="000000"/>
                </a:solidFill>
              </a:rPr>
              <a:t>, </a:t>
            </a:r>
            <a:r>
              <a:rPr lang="en-US" altLang="en-US" dirty="0">
                <a:solidFill>
                  <a:srgbClr val="000000"/>
                </a:solidFill>
                <a:latin typeface="Consolas" panose="020B0609020204030204" pitchFamily="49" charset="0"/>
              </a:rPr>
              <a:t>4</a:t>
            </a:r>
            <a:r>
              <a:rPr lang="en-US" altLang="en-US" dirty="0">
                <a:solidFill>
                  <a:srgbClr val="000000"/>
                </a:solidFill>
              </a:rPr>
              <a:t> and </a:t>
            </a:r>
            <a:r>
              <a:rPr lang="en-US" altLang="en-US" dirty="0">
                <a:solidFill>
                  <a:srgbClr val="000000"/>
                </a:solidFill>
                <a:latin typeface="Consolas" panose="020B0609020204030204" pitchFamily="49" charset="0"/>
              </a:rPr>
              <a:t>5</a:t>
            </a:r>
            <a:r>
              <a:rPr lang="en-US" altLang="en-US" dirty="0">
                <a:solidFill>
                  <a:srgbClr val="000000"/>
                </a:solidFill>
              </a:rPr>
              <a:t>).</a:t>
            </a:r>
          </a:p>
        </p:txBody>
      </p:sp>
      <p:sp>
        <p:nvSpPr>
          <p:cNvPr id="4" name="Footer Placeholder 3">
            <a:extLst>
              <a:ext uri="{FF2B5EF4-FFF2-40B4-BE49-F238E27FC236}">
                <a16:creationId xmlns:a16="http://schemas.microsoft.com/office/drawing/2014/main" id="{9757DE57-6740-476F-9752-162DEDC9057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528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34FD-3884-43F7-8FD0-9DC66753430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7.11  </a:t>
            </a:r>
            <a:r>
              <a:rPr lang="en-US" dirty="0">
                <a:solidFill>
                  <a:srgbClr val="3380E6"/>
                </a:solidFill>
                <a:latin typeface="Calibri" panose="020F0502020204030204" pitchFamily="34" charset="0"/>
              </a:rPr>
              <a:t>Multidimensional Arrays (Cont.)</a:t>
            </a:r>
          </a:p>
        </p:txBody>
      </p:sp>
      <p:sp>
        <p:nvSpPr>
          <p:cNvPr id="105475" name="Text Placeholder 2">
            <a:extLst>
              <a:ext uri="{FF2B5EF4-FFF2-40B4-BE49-F238E27FC236}">
                <a16:creationId xmlns:a16="http://schemas.microsoft.com/office/drawing/2014/main" id="{F60A29FD-91DD-48A3-A6B7-54F9A1AA32E8}"/>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A multidimensional array with the same number of columns in every row can be created with an array-creation expression. </a:t>
            </a:r>
          </a:p>
          <a:p>
            <a:pPr lvl="2" eaLnBrk="1" hangingPunct="1">
              <a:lnSpc>
                <a:spcPct val="90000"/>
              </a:lnSpc>
              <a:buFont typeface="Wingdings 2" panose="05020102010507070707" pitchFamily="18" charset="2"/>
              <a:buNone/>
            </a:pPr>
            <a:r>
              <a:rPr lang="en-US" altLang="en-US" sz="1800" dirty="0">
                <a:solidFill>
                  <a:srgbClr val="0000FF"/>
                </a:solidFill>
                <a:latin typeface="Consolas" panose="020B0609020204030204" pitchFamily="49" charset="0"/>
              </a:rPr>
              <a:t>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 b = </a:t>
            </a:r>
            <a:r>
              <a:rPr lang="en-US" altLang="en-US" sz="1800" dirty="0">
                <a:solidFill>
                  <a:srgbClr val="0000FF"/>
                </a:solidFill>
                <a:latin typeface="Consolas" panose="020B0609020204030204" pitchFamily="49" charset="0"/>
              </a:rPr>
              <a:t>new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4</a:t>
            </a:r>
            <a:r>
              <a:rPr lang="en-US" altLang="en-US" sz="1800" dirty="0">
                <a:solidFill>
                  <a:srgbClr val="000000"/>
                </a:solidFill>
                <a:latin typeface="Consolas" panose="020B0609020204030204" pitchFamily="49" charset="0"/>
              </a:rPr>
              <a:t>];</a:t>
            </a:r>
          </a:p>
          <a:p>
            <a:pPr lvl="1" eaLnBrk="1" hangingPunct="1">
              <a:lnSpc>
                <a:spcPct val="90000"/>
              </a:lnSpc>
            </a:pPr>
            <a:r>
              <a:rPr lang="en-US" altLang="en-US" sz="2000" dirty="0">
                <a:solidFill>
                  <a:srgbClr val="000000"/>
                </a:solidFill>
                <a:latin typeface="Consolas" panose="020B0609020204030204" pitchFamily="49" charset="0"/>
              </a:rPr>
              <a:t>3</a:t>
            </a:r>
            <a:r>
              <a:rPr lang="en-US" altLang="en-US" sz="2000" dirty="0">
                <a:solidFill>
                  <a:srgbClr val="000000"/>
                </a:solidFill>
              </a:rPr>
              <a:t> rows and </a:t>
            </a:r>
            <a:r>
              <a:rPr lang="en-US" altLang="en-US" sz="2000" dirty="0">
                <a:solidFill>
                  <a:srgbClr val="000000"/>
                </a:solidFill>
                <a:latin typeface="Consolas" panose="020B0609020204030204" pitchFamily="49" charset="0"/>
              </a:rPr>
              <a:t>4</a:t>
            </a:r>
            <a:r>
              <a:rPr lang="en-US" altLang="en-US" sz="2000" dirty="0">
                <a:solidFill>
                  <a:srgbClr val="000000"/>
                </a:solidFill>
              </a:rPr>
              <a:t> columns. </a:t>
            </a:r>
          </a:p>
          <a:p>
            <a:pPr eaLnBrk="1" hangingPunct="1">
              <a:lnSpc>
                <a:spcPct val="90000"/>
              </a:lnSpc>
            </a:pPr>
            <a:r>
              <a:rPr lang="en-US" altLang="en-US" sz="2300" dirty="0">
                <a:solidFill>
                  <a:srgbClr val="000000"/>
                </a:solidFill>
              </a:rPr>
              <a:t>The elements of a multidimensional array are initialized when the array object is created. </a:t>
            </a:r>
          </a:p>
          <a:p>
            <a:pPr eaLnBrk="1" hangingPunct="1">
              <a:lnSpc>
                <a:spcPct val="90000"/>
              </a:lnSpc>
            </a:pPr>
            <a:r>
              <a:rPr lang="en-US" altLang="en-US" sz="2300" dirty="0">
                <a:solidFill>
                  <a:srgbClr val="000000"/>
                </a:solidFill>
              </a:rPr>
              <a:t>A multidimensional array in which each row has a different number of columns can be created as follows:</a:t>
            </a:r>
          </a:p>
          <a:p>
            <a:pPr lvl="2" eaLnBrk="1" hangingPunct="1">
              <a:lnSpc>
                <a:spcPct val="90000"/>
              </a:lnSpc>
              <a:buFont typeface="Wingdings 2" panose="05020102010507070707" pitchFamily="18" charset="2"/>
              <a:buNone/>
            </a:pPr>
            <a:r>
              <a:rPr lang="en-US" altLang="en-US" sz="1800" dirty="0">
                <a:solidFill>
                  <a:srgbClr val="0000FF"/>
                </a:solidFill>
                <a:latin typeface="Consolas" panose="020B0609020204030204" pitchFamily="49" charset="0"/>
              </a:rPr>
              <a:t>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 b = </a:t>
            </a:r>
            <a:r>
              <a:rPr lang="en-US" altLang="en-US" sz="1800" dirty="0">
                <a:solidFill>
                  <a:srgbClr val="0000FF"/>
                </a:solidFill>
                <a:latin typeface="Consolas" panose="020B0609020204030204" pitchFamily="49" charset="0"/>
              </a:rPr>
              <a:t>new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2</a:t>
            </a:r>
            <a:r>
              <a:rPr lang="en-US" altLang="en-US" sz="1800" dirty="0">
                <a:solidFill>
                  <a:srgbClr val="000000"/>
                </a:solidFill>
                <a:latin typeface="Consolas" panose="020B0609020204030204" pitchFamily="49" charset="0"/>
              </a:rPr>
              <a:t>][];   </a:t>
            </a:r>
            <a:r>
              <a:rPr lang="en-US" altLang="en-US" sz="1800" dirty="0">
                <a:solidFill>
                  <a:srgbClr val="00BF00"/>
                </a:solidFill>
                <a:latin typeface="Consolas" panose="020B0609020204030204" pitchFamily="49" charset="0"/>
              </a:rPr>
              <a:t>// create 2 rows</a:t>
            </a:r>
            <a:br>
              <a:rPr lang="en-US" altLang="en-US" sz="1800" dirty="0">
                <a:solidFill>
                  <a:srgbClr val="00BF00"/>
                </a:solidFill>
                <a:latin typeface="Consolas" panose="020B0609020204030204" pitchFamily="49" charset="0"/>
              </a:rPr>
            </a:br>
            <a:r>
              <a:rPr lang="en-US" altLang="en-US" sz="1800" dirty="0">
                <a:solidFill>
                  <a:srgbClr val="000000"/>
                </a:solidFill>
                <a:latin typeface="Consolas" panose="020B0609020204030204" pitchFamily="49" charset="0"/>
              </a:rPr>
              <a:t>b[</a:t>
            </a:r>
            <a:r>
              <a:rPr lang="en-US" altLang="en-US" sz="1800" dirty="0">
                <a:solidFill>
                  <a:srgbClr val="128AFF"/>
                </a:solidFill>
                <a:latin typeface="Consolas" panose="020B0609020204030204" pitchFamily="49" charset="0"/>
              </a:rPr>
              <a:t>0</a:t>
            </a:r>
            <a:r>
              <a:rPr lang="en-US" altLang="en-US" sz="1800" dirty="0">
                <a:solidFill>
                  <a:srgbClr val="000000"/>
                </a:solidFill>
                <a:latin typeface="Consolas" panose="020B0609020204030204" pitchFamily="49" charset="0"/>
              </a:rPr>
              <a:t>] = </a:t>
            </a:r>
            <a:r>
              <a:rPr lang="en-US" altLang="en-US" sz="1800" dirty="0">
                <a:solidFill>
                  <a:srgbClr val="0000FF"/>
                </a:solidFill>
                <a:latin typeface="Consolas" panose="020B0609020204030204" pitchFamily="49" charset="0"/>
              </a:rPr>
              <a:t>new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5</a:t>
            </a:r>
            <a:r>
              <a:rPr lang="en-US" altLang="en-US" sz="1800" dirty="0">
                <a:solidFill>
                  <a:srgbClr val="000000"/>
                </a:solidFill>
                <a:latin typeface="Consolas" panose="020B0609020204030204" pitchFamily="49" charset="0"/>
              </a:rPr>
              <a:t>]; </a:t>
            </a:r>
            <a:r>
              <a:rPr lang="en-US" altLang="en-US" sz="1800" dirty="0">
                <a:solidFill>
                  <a:srgbClr val="00BF00"/>
                </a:solidFill>
                <a:latin typeface="Consolas" panose="020B0609020204030204" pitchFamily="49" charset="0"/>
              </a:rPr>
              <a:t>// create 5 columns for row 0</a:t>
            </a:r>
            <a:br>
              <a:rPr lang="en-US" altLang="en-US" sz="1800" dirty="0">
                <a:solidFill>
                  <a:srgbClr val="00BF00"/>
                </a:solidFill>
                <a:latin typeface="Consolas" panose="020B0609020204030204" pitchFamily="49" charset="0"/>
              </a:rPr>
            </a:br>
            <a:r>
              <a:rPr lang="en-US" altLang="en-US" sz="1800" dirty="0">
                <a:solidFill>
                  <a:srgbClr val="000000"/>
                </a:solidFill>
                <a:latin typeface="Consolas" panose="020B0609020204030204" pitchFamily="49" charset="0"/>
              </a:rPr>
              <a:t>b[</a:t>
            </a:r>
            <a:r>
              <a:rPr lang="en-US" altLang="en-US" sz="1800" dirty="0">
                <a:solidFill>
                  <a:srgbClr val="128AFF"/>
                </a:solidFill>
                <a:latin typeface="Consolas" panose="020B0609020204030204" pitchFamily="49" charset="0"/>
              </a:rPr>
              <a:t>1</a:t>
            </a:r>
            <a:r>
              <a:rPr lang="en-US" altLang="en-US" sz="1800" dirty="0">
                <a:solidFill>
                  <a:srgbClr val="000000"/>
                </a:solidFill>
                <a:latin typeface="Consolas" panose="020B0609020204030204" pitchFamily="49" charset="0"/>
              </a:rPr>
              <a:t>] = </a:t>
            </a:r>
            <a:r>
              <a:rPr lang="en-US" altLang="en-US" sz="1800" dirty="0">
                <a:solidFill>
                  <a:srgbClr val="0000FF"/>
                </a:solidFill>
                <a:latin typeface="Consolas" panose="020B0609020204030204" pitchFamily="49" charset="0"/>
              </a:rPr>
              <a:t>new </a:t>
            </a:r>
            <a:r>
              <a:rPr lang="en-US" altLang="en-US" sz="1800" dirty="0" err="1">
                <a:solidFill>
                  <a:srgbClr val="0000FF"/>
                </a:solidFill>
                <a:latin typeface="Consolas" panose="020B0609020204030204" pitchFamily="49" charset="0"/>
              </a:rPr>
              <a:t>int</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 </a:t>
            </a:r>
            <a:r>
              <a:rPr lang="en-US" altLang="en-US" sz="1800" dirty="0">
                <a:solidFill>
                  <a:srgbClr val="00BF00"/>
                </a:solidFill>
                <a:latin typeface="Consolas" panose="020B0609020204030204" pitchFamily="49" charset="0"/>
              </a:rPr>
              <a:t>// create 3 columns for row 1</a:t>
            </a:r>
          </a:p>
          <a:p>
            <a:pPr lvl="1" eaLnBrk="1" hangingPunct="1">
              <a:lnSpc>
                <a:spcPct val="90000"/>
              </a:lnSpc>
            </a:pPr>
            <a:r>
              <a:rPr lang="en-US" altLang="en-US" sz="2000" dirty="0">
                <a:solidFill>
                  <a:srgbClr val="000000"/>
                </a:solidFill>
              </a:rPr>
              <a:t>Creates a two-dimensional array with two rows. </a:t>
            </a:r>
          </a:p>
          <a:p>
            <a:pPr lvl="1" eaLnBrk="1" hangingPunct="1">
              <a:lnSpc>
                <a:spcPct val="90000"/>
              </a:lnSpc>
            </a:pPr>
            <a:r>
              <a:rPr lang="en-US" altLang="en-US" sz="2000" dirty="0">
                <a:solidFill>
                  <a:srgbClr val="000000"/>
                </a:solidFill>
              </a:rPr>
              <a:t>Row </a:t>
            </a:r>
            <a:r>
              <a:rPr lang="en-US" altLang="en-US" sz="2000" dirty="0">
                <a:solidFill>
                  <a:srgbClr val="000000"/>
                </a:solidFill>
                <a:latin typeface="Consolas" panose="020B0609020204030204" pitchFamily="49" charset="0"/>
              </a:rPr>
              <a:t>0</a:t>
            </a:r>
            <a:r>
              <a:rPr lang="en-US" altLang="en-US" sz="2000" dirty="0">
                <a:solidFill>
                  <a:srgbClr val="000000"/>
                </a:solidFill>
              </a:rPr>
              <a:t> has five columns, and row </a:t>
            </a:r>
            <a:r>
              <a:rPr lang="en-US" altLang="en-US" sz="2000" dirty="0">
                <a:solidFill>
                  <a:srgbClr val="000000"/>
                </a:solidFill>
                <a:latin typeface="Consolas" panose="020B0609020204030204" pitchFamily="49" charset="0"/>
              </a:rPr>
              <a:t>1</a:t>
            </a:r>
            <a:r>
              <a:rPr lang="en-US" altLang="en-US" sz="2000" dirty="0">
                <a:solidFill>
                  <a:srgbClr val="000000"/>
                </a:solidFill>
              </a:rPr>
              <a:t> has three columns.</a:t>
            </a:r>
          </a:p>
        </p:txBody>
      </p:sp>
      <p:sp>
        <p:nvSpPr>
          <p:cNvPr id="4" name="Footer Placeholder 3">
            <a:extLst>
              <a:ext uri="{FF2B5EF4-FFF2-40B4-BE49-F238E27FC236}">
                <a16:creationId xmlns:a16="http://schemas.microsoft.com/office/drawing/2014/main" id="{542CF643-A464-4B61-80DF-26E2D88D6E1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4342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0">
            <a:extLst>
              <a:ext uri="{FF2B5EF4-FFF2-40B4-BE49-F238E27FC236}">
                <a16:creationId xmlns:a16="http://schemas.microsoft.com/office/drawing/2014/main" id="{ACA1A391-4114-4305-A855-FACC5E9C410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CFE06C6B-7E8C-4739-8398-D33CA342CF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56128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1">
            <a:extLst>
              <a:ext uri="{FF2B5EF4-FFF2-40B4-BE49-F238E27FC236}">
                <a16:creationId xmlns:a16="http://schemas.microsoft.com/office/drawing/2014/main" id="{E8E7A66B-7D97-4A56-86F1-B24D0D19A89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8F3374B0-3BD7-44DE-A012-06A6A30256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0770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2">
            <a:extLst>
              <a:ext uri="{FF2B5EF4-FFF2-40B4-BE49-F238E27FC236}">
                <a16:creationId xmlns:a16="http://schemas.microsoft.com/office/drawing/2014/main" id="{BEA1D0EA-B346-4136-814F-2F9934024C2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2" name="Footer Placeholder 1">
            <a:extLst>
              <a:ext uri="{FF2B5EF4-FFF2-40B4-BE49-F238E27FC236}">
                <a16:creationId xmlns:a16="http://schemas.microsoft.com/office/drawing/2014/main" id="{A6FC47E0-434F-4572-9779-7FCE5928A8E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07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A70D-93EA-42C6-88AA-6E2CB31AC22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7.12  </a:t>
            </a:r>
            <a:r>
              <a:rPr lang="en-US" dirty="0">
                <a:solidFill>
                  <a:srgbClr val="3380E6"/>
                </a:solidFill>
                <a:latin typeface="Calibri" panose="020F0502020204030204" pitchFamily="34" charset="0"/>
              </a:rPr>
              <a:t>Case Study: Class </a:t>
            </a:r>
            <a:r>
              <a:rPr lang="en-US" dirty="0" err="1">
                <a:solidFill>
                  <a:srgbClr val="3380E6"/>
                </a:solidFill>
                <a:latin typeface="Consolas" panose="020B0609020204030204" pitchFamily="49" charset="0"/>
              </a:rPr>
              <a:t>GradeBook</a:t>
            </a:r>
            <a:r>
              <a:rPr lang="en-US" dirty="0">
                <a:solidFill>
                  <a:srgbClr val="3380E6"/>
                </a:solidFill>
                <a:latin typeface="Calibri" panose="020F0502020204030204" pitchFamily="34" charset="0"/>
              </a:rPr>
              <a:t> Using a Two-Dimensional Array</a:t>
            </a:r>
          </a:p>
        </p:txBody>
      </p:sp>
      <p:sp>
        <p:nvSpPr>
          <p:cNvPr id="109571" name="Text Placeholder 2">
            <a:extLst>
              <a:ext uri="{FF2B5EF4-FFF2-40B4-BE49-F238E27FC236}">
                <a16:creationId xmlns:a16="http://schemas.microsoft.com/office/drawing/2014/main" id="{05553C86-7398-44D6-8324-1191AD2DA685}"/>
              </a:ext>
            </a:extLst>
          </p:cNvPr>
          <p:cNvSpPr>
            <a:spLocks noGrp="1"/>
          </p:cNvSpPr>
          <p:nvPr>
            <p:ph type="body" idx="1"/>
          </p:nvPr>
        </p:nvSpPr>
        <p:spPr/>
        <p:txBody>
          <a:bodyPr/>
          <a:lstStyle/>
          <a:p>
            <a:pPr eaLnBrk="1" hangingPunct="1"/>
            <a:r>
              <a:rPr lang="en-US" altLang="en-US" dirty="0">
                <a:solidFill>
                  <a:srgbClr val="000000"/>
                </a:solidFill>
              </a:rPr>
              <a:t>In most semesters, students take several exams. </a:t>
            </a:r>
          </a:p>
          <a:p>
            <a:pPr eaLnBrk="1" hangingPunct="1"/>
            <a:r>
              <a:rPr lang="en-US" altLang="en-US" dirty="0">
                <a:solidFill>
                  <a:srgbClr val="000000"/>
                </a:solidFill>
              </a:rPr>
              <a:t>Figure 7.18 contains a version of class </a:t>
            </a:r>
            <a:r>
              <a:rPr lang="en-US" altLang="en-US" dirty="0" err="1">
                <a:solidFill>
                  <a:srgbClr val="000000"/>
                </a:solidFill>
                <a:latin typeface="Consolas" panose="020B0609020204030204" pitchFamily="49" charset="0"/>
              </a:rPr>
              <a:t>GradeBook</a:t>
            </a:r>
            <a:r>
              <a:rPr lang="en-US" altLang="en-US" dirty="0">
                <a:solidFill>
                  <a:srgbClr val="000000"/>
                </a:solidFill>
              </a:rPr>
              <a:t> that uses a two-dimensional array </a:t>
            </a:r>
            <a:r>
              <a:rPr lang="en-US" altLang="en-US" dirty="0">
                <a:solidFill>
                  <a:srgbClr val="000000"/>
                </a:solidFill>
                <a:latin typeface="Consolas" panose="020B0609020204030204" pitchFamily="49" charset="0"/>
              </a:rPr>
              <a:t>grades</a:t>
            </a:r>
            <a:r>
              <a:rPr lang="en-US" altLang="en-US" dirty="0">
                <a:solidFill>
                  <a:srgbClr val="000000"/>
                </a:solidFill>
              </a:rPr>
              <a:t> to store the grades of several students on multiple exams. </a:t>
            </a:r>
          </a:p>
          <a:p>
            <a:pPr lvl="1" eaLnBrk="1" hangingPunct="1"/>
            <a:r>
              <a:rPr lang="en-US" altLang="en-US" dirty="0">
                <a:solidFill>
                  <a:srgbClr val="000000"/>
                </a:solidFill>
              </a:rPr>
              <a:t>Each row represents a student’s grades for the entire course.</a:t>
            </a:r>
          </a:p>
          <a:p>
            <a:pPr lvl="1" eaLnBrk="1" hangingPunct="1"/>
            <a:r>
              <a:rPr lang="en-US" altLang="en-US" dirty="0">
                <a:solidFill>
                  <a:srgbClr val="000000"/>
                </a:solidFill>
              </a:rPr>
              <a:t>Each column represents the grades of all the students who took a particular exam. </a:t>
            </a:r>
          </a:p>
          <a:p>
            <a:pPr eaLnBrk="1" hangingPunct="1"/>
            <a:r>
              <a:rPr lang="en-US" altLang="en-US" dirty="0">
                <a:solidFill>
                  <a:srgbClr val="000000"/>
                </a:solidFill>
              </a:rPr>
              <a:t>In this example, we use a ten-by-three array containing ten students’ grades on three exams. </a:t>
            </a:r>
          </a:p>
        </p:txBody>
      </p:sp>
      <p:sp>
        <p:nvSpPr>
          <p:cNvPr id="4" name="Footer Placeholder 3">
            <a:extLst>
              <a:ext uri="{FF2B5EF4-FFF2-40B4-BE49-F238E27FC236}">
                <a16:creationId xmlns:a16="http://schemas.microsoft.com/office/drawing/2014/main" id="{47EF8731-0E17-4664-B9DE-B6EBFC76ABB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653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09">
            <a:extLst>
              <a:ext uri="{FF2B5EF4-FFF2-40B4-BE49-F238E27FC236}">
                <a16:creationId xmlns:a16="http://schemas.microsoft.com/office/drawing/2014/main" id="{7B0B32FA-A3E6-46D6-A09A-AABEECFFC04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52575"/>
            <a:ext cx="12192000" cy="3751263"/>
          </a:xfrm>
          <a:prstGeom prst="rect">
            <a:avLst/>
          </a:prstGeom>
        </p:spPr>
      </p:pic>
      <p:sp>
        <p:nvSpPr>
          <p:cNvPr id="2" name="Footer Placeholder 1">
            <a:extLst>
              <a:ext uri="{FF2B5EF4-FFF2-40B4-BE49-F238E27FC236}">
                <a16:creationId xmlns:a16="http://schemas.microsoft.com/office/drawing/2014/main" id="{5BC1CA67-FB51-4AE4-AFDF-04B1FC95E3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4352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3">
            <a:extLst>
              <a:ext uri="{FF2B5EF4-FFF2-40B4-BE49-F238E27FC236}">
                <a16:creationId xmlns:a16="http://schemas.microsoft.com/office/drawing/2014/main" id="{223BD4A4-B2CA-4231-92E9-ADC39EFCA46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560FF8F4-8282-4A23-8B3F-E55396C982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87018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4">
            <a:extLst>
              <a:ext uri="{FF2B5EF4-FFF2-40B4-BE49-F238E27FC236}">
                <a16:creationId xmlns:a16="http://schemas.microsoft.com/office/drawing/2014/main" id="{FDF90DA9-3B6A-4961-9B63-C34E38DA601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250D675C-B1FD-49BB-A8F2-8C3429F537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991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5">
            <a:extLst>
              <a:ext uri="{FF2B5EF4-FFF2-40B4-BE49-F238E27FC236}">
                <a16:creationId xmlns:a16="http://schemas.microsoft.com/office/drawing/2014/main" id="{FEC84275-A5CA-464A-A3CD-24B0D9C50C8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0F55A8C0-1EB0-42FA-9B53-6C9E2D1B00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635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6">
            <a:extLst>
              <a:ext uri="{FF2B5EF4-FFF2-40B4-BE49-F238E27FC236}">
                <a16:creationId xmlns:a16="http://schemas.microsoft.com/office/drawing/2014/main" id="{A7BC504D-72AD-4E92-B0BF-B117CFCBD95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F6BDF649-3E0A-4023-B476-460AE65457B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2966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7">
            <a:extLst>
              <a:ext uri="{FF2B5EF4-FFF2-40B4-BE49-F238E27FC236}">
                <a16:creationId xmlns:a16="http://schemas.microsoft.com/office/drawing/2014/main" id="{721FF27A-8425-4971-8FF9-1F007F0B9C1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35BF8DB1-FE7C-4557-B375-A63E2746390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94759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8">
            <a:extLst>
              <a:ext uri="{FF2B5EF4-FFF2-40B4-BE49-F238E27FC236}">
                <a16:creationId xmlns:a16="http://schemas.microsoft.com/office/drawing/2014/main" id="{0E7FF3E8-CCF4-4F7B-88F7-66EF9603CF6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6F527778-597E-45A2-8C84-FD8579F4CE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9809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69">
            <a:extLst>
              <a:ext uri="{FF2B5EF4-FFF2-40B4-BE49-F238E27FC236}">
                <a16:creationId xmlns:a16="http://schemas.microsoft.com/office/drawing/2014/main" id="{87038409-B808-475D-9E2F-17C843FF214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AC91F1F5-DD43-43D8-A1C4-38D0006989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8888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0">
            <a:extLst>
              <a:ext uri="{FF2B5EF4-FFF2-40B4-BE49-F238E27FC236}">
                <a16:creationId xmlns:a16="http://schemas.microsoft.com/office/drawing/2014/main" id="{FA993EC3-DF02-4094-B5EB-9B794A718C8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166B664B-9B05-40A1-9C98-BED9EE8750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245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1">
            <a:extLst>
              <a:ext uri="{FF2B5EF4-FFF2-40B4-BE49-F238E27FC236}">
                <a16:creationId xmlns:a16="http://schemas.microsoft.com/office/drawing/2014/main" id="{ADFD5E12-AEB2-47E0-ADFC-619FB5C5B2A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FC94750C-072D-4BE0-98E1-A25233EC745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2180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2">
            <a:extLst>
              <a:ext uri="{FF2B5EF4-FFF2-40B4-BE49-F238E27FC236}">
                <a16:creationId xmlns:a16="http://schemas.microsoft.com/office/drawing/2014/main" id="{E0AD4D80-3FD3-44FD-B0A5-F136FE9A631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2" name="Footer Placeholder 1">
            <a:extLst>
              <a:ext uri="{FF2B5EF4-FFF2-40B4-BE49-F238E27FC236}">
                <a16:creationId xmlns:a16="http://schemas.microsoft.com/office/drawing/2014/main" id="{7B00CEF8-7EFE-4C1B-B1EA-213BF0A62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5460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3F0-4CE4-41E7-A7A7-1AEDF119729F}"/>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7.3  	</a:t>
            </a:r>
            <a:r>
              <a:rPr lang="en-US" dirty="0">
                <a:solidFill>
                  <a:srgbClr val="3380E6"/>
                </a:solidFill>
                <a:latin typeface="Calibri" panose="020F0502020204030204" pitchFamily="34" charset="0"/>
              </a:rPr>
              <a:t>Declaring and Creating Arrays</a:t>
            </a:r>
          </a:p>
        </p:txBody>
      </p:sp>
      <p:sp>
        <p:nvSpPr>
          <p:cNvPr id="20483" name="Text Placeholder 2">
            <a:extLst>
              <a:ext uri="{FF2B5EF4-FFF2-40B4-BE49-F238E27FC236}">
                <a16:creationId xmlns:a16="http://schemas.microsoft.com/office/drawing/2014/main" id="{743ECD02-986E-4FE0-A127-B26876B50D4B}"/>
              </a:ext>
            </a:extLst>
          </p:cNvPr>
          <p:cNvSpPr>
            <a:spLocks noGrp="1"/>
          </p:cNvSpPr>
          <p:nvPr>
            <p:ph type="body" idx="1"/>
          </p:nvPr>
        </p:nvSpPr>
        <p:spPr/>
        <p:txBody>
          <a:bodyPr/>
          <a:lstStyle/>
          <a:p>
            <a:pPr eaLnBrk="1" hangingPunct="1"/>
            <a:r>
              <a:rPr lang="en-US" altLang="en-US" dirty="0">
                <a:solidFill>
                  <a:srgbClr val="000000"/>
                </a:solidFill>
              </a:rPr>
              <a:t>Array objects</a:t>
            </a:r>
          </a:p>
          <a:p>
            <a:pPr lvl="1" eaLnBrk="1" hangingPunct="1"/>
            <a:r>
              <a:rPr lang="en-US" altLang="en-US" dirty="0">
                <a:solidFill>
                  <a:srgbClr val="000000"/>
                </a:solidFill>
              </a:rPr>
              <a:t>Created with keyword </a:t>
            </a:r>
            <a:r>
              <a:rPr lang="en-US" altLang="en-US" dirty="0">
                <a:solidFill>
                  <a:srgbClr val="000000"/>
                </a:solidFill>
                <a:latin typeface="Consolas" panose="020B0609020204030204" pitchFamily="49" charset="0"/>
              </a:rPr>
              <a:t>new</a:t>
            </a:r>
            <a:r>
              <a:rPr lang="en-US" altLang="en-US" dirty="0">
                <a:solidFill>
                  <a:srgbClr val="000000"/>
                </a:solidFill>
              </a:rPr>
              <a:t>. </a:t>
            </a:r>
          </a:p>
          <a:p>
            <a:pPr lvl="1" eaLnBrk="1" hangingPunct="1"/>
            <a:r>
              <a:rPr lang="en-US" altLang="en-US" dirty="0">
                <a:solidFill>
                  <a:srgbClr val="000000"/>
                </a:solidFill>
              </a:rPr>
              <a:t>You specify the element type and the number of elements in an </a:t>
            </a:r>
            <a:r>
              <a:rPr lang="en-US" altLang="en-US" dirty="0">
                <a:solidFill>
                  <a:srgbClr val="0000FF"/>
                </a:solidFill>
              </a:rPr>
              <a:t>array-creation expression</a:t>
            </a:r>
            <a:r>
              <a:rPr lang="en-US" altLang="en-US" dirty="0">
                <a:solidFill>
                  <a:srgbClr val="000000"/>
                </a:solidFill>
              </a:rPr>
              <a:t>, which returns a reference that can be stored in an array variable. </a:t>
            </a:r>
          </a:p>
          <a:p>
            <a:pPr eaLnBrk="1" hangingPunct="1"/>
            <a:r>
              <a:rPr lang="en-US" altLang="en-US" dirty="0">
                <a:solidFill>
                  <a:srgbClr val="000000"/>
                </a:solidFill>
              </a:rPr>
              <a:t>Declaration and array-creation expression for an array of 12 </a:t>
            </a:r>
            <a:r>
              <a:rPr lang="en-US" altLang="en-US" dirty="0" err="1">
                <a:solidFill>
                  <a:srgbClr val="000000"/>
                </a:solidFill>
                <a:latin typeface="Consolas" panose="020B0609020204030204" pitchFamily="49" charset="0"/>
              </a:rPr>
              <a:t>int</a:t>
            </a:r>
            <a:r>
              <a:rPr lang="en-US" altLang="en-US" dirty="0">
                <a:solidFill>
                  <a:srgbClr val="000000"/>
                </a:solidFill>
              </a:rPr>
              <a:t> elements</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c =</a:t>
            </a:r>
            <a:r>
              <a:rPr lang="en-US" altLang="en-US" dirty="0">
                <a:solidFill>
                  <a:srgbClr val="0000FF"/>
                </a:solidFill>
                <a:latin typeface="Consolas" panose="020B0609020204030204" pitchFamily="49" charset="0"/>
              </a:rPr>
              <a:t> new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a:t>
            </a:r>
            <a:r>
              <a:rPr lang="en-US" altLang="en-US" dirty="0">
                <a:solidFill>
                  <a:srgbClr val="128AFF"/>
                </a:solidFill>
                <a:latin typeface="Consolas" panose="020B0609020204030204" pitchFamily="49" charset="0"/>
              </a:rPr>
              <a:t>12</a:t>
            </a:r>
            <a:r>
              <a:rPr lang="en-US" altLang="en-US" dirty="0">
                <a:solidFill>
                  <a:srgbClr val="000000"/>
                </a:solidFill>
                <a:latin typeface="Consolas" panose="020B0609020204030204" pitchFamily="49" charset="0"/>
              </a:rPr>
              <a:t>];</a:t>
            </a:r>
          </a:p>
          <a:p>
            <a:pPr eaLnBrk="1" hangingPunct="1"/>
            <a:r>
              <a:rPr lang="en-US" altLang="en-US" dirty="0">
                <a:solidFill>
                  <a:srgbClr val="000000"/>
                </a:solidFill>
              </a:rPr>
              <a:t>Can be performed in two steps as follows:</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c; </a:t>
            </a:r>
            <a:r>
              <a:rPr lang="en-US" altLang="en-US" dirty="0">
                <a:solidFill>
                  <a:srgbClr val="00BF00"/>
                </a:solidFill>
                <a:latin typeface="Consolas" panose="020B0609020204030204" pitchFamily="49" charset="0"/>
              </a:rPr>
              <a:t>// declare the array variable</a:t>
            </a:r>
            <a:br>
              <a:rPr lang="en-US" altLang="en-US" dirty="0">
                <a:solidFill>
                  <a:srgbClr val="00BF00"/>
                </a:solidFill>
                <a:latin typeface="Consolas" panose="020B0609020204030204" pitchFamily="49" charset="0"/>
              </a:rPr>
            </a:br>
            <a:r>
              <a:rPr lang="en-US" altLang="en-US" dirty="0">
                <a:solidFill>
                  <a:srgbClr val="000000"/>
                </a:solidFill>
                <a:latin typeface="Consolas" panose="020B0609020204030204" pitchFamily="49" charset="0"/>
              </a:rPr>
              <a:t>c = </a:t>
            </a:r>
            <a:r>
              <a:rPr lang="en-US" altLang="en-US" dirty="0">
                <a:solidFill>
                  <a:srgbClr val="0000FF"/>
                </a:solidFill>
                <a:latin typeface="Consolas" panose="020B0609020204030204" pitchFamily="49" charset="0"/>
              </a:rPr>
              <a:t>new </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a:t>
            </a:r>
            <a:r>
              <a:rPr lang="en-US" altLang="en-US" dirty="0">
                <a:solidFill>
                  <a:srgbClr val="128AFF"/>
                </a:solidFill>
                <a:latin typeface="Consolas" panose="020B0609020204030204" pitchFamily="49" charset="0"/>
              </a:rPr>
              <a:t>12</a:t>
            </a:r>
            <a:r>
              <a:rPr lang="en-US" altLang="en-US" dirty="0">
                <a:solidFill>
                  <a:srgbClr val="000000"/>
                </a:solidFill>
                <a:latin typeface="Consolas" panose="020B0609020204030204" pitchFamily="49" charset="0"/>
              </a:rPr>
              <a:t>]; </a:t>
            </a:r>
            <a:r>
              <a:rPr lang="en-US" altLang="en-US" dirty="0">
                <a:solidFill>
                  <a:srgbClr val="00BF00"/>
                </a:solidFill>
                <a:latin typeface="Consolas" panose="020B0609020204030204" pitchFamily="49" charset="0"/>
              </a:rPr>
              <a:t>// creates the array</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58CFCC8A-E172-4C8E-9622-98F474AD205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707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3">
            <a:extLst>
              <a:ext uri="{FF2B5EF4-FFF2-40B4-BE49-F238E27FC236}">
                <a16:creationId xmlns:a16="http://schemas.microsoft.com/office/drawing/2014/main" id="{3E751AF8-81F8-42B9-97F5-CE7859025F1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312863"/>
            <a:ext cx="12192000" cy="4230687"/>
          </a:xfrm>
          <a:prstGeom prst="rect">
            <a:avLst/>
          </a:prstGeom>
        </p:spPr>
      </p:pic>
      <p:sp>
        <p:nvSpPr>
          <p:cNvPr id="2" name="Footer Placeholder 1">
            <a:extLst>
              <a:ext uri="{FF2B5EF4-FFF2-40B4-BE49-F238E27FC236}">
                <a16:creationId xmlns:a16="http://schemas.microsoft.com/office/drawing/2014/main" id="{78142537-57A9-4EBD-9EE0-9673662D4FC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407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4">
            <a:extLst>
              <a:ext uri="{FF2B5EF4-FFF2-40B4-BE49-F238E27FC236}">
                <a16:creationId xmlns:a16="http://schemas.microsoft.com/office/drawing/2014/main" id="{0F035132-30E5-40CB-BFCB-52058C5AADD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2863"/>
            <a:ext cx="12192000" cy="6772275"/>
          </a:xfrm>
          <a:prstGeom prst="rect">
            <a:avLst/>
          </a:prstGeom>
        </p:spPr>
      </p:pic>
      <p:sp>
        <p:nvSpPr>
          <p:cNvPr id="2" name="Footer Placeholder 1">
            <a:extLst>
              <a:ext uri="{FF2B5EF4-FFF2-40B4-BE49-F238E27FC236}">
                <a16:creationId xmlns:a16="http://schemas.microsoft.com/office/drawing/2014/main" id="{9DD34213-7305-4411-8E85-6B2D293A6C1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4438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5">
            <a:extLst>
              <a:ext uri="{FF2B5EF4-FFF2-40B4-BE49-F238E27FC236}">
                <a16:creationId xmlns:a16="http://schemas.microsoft.com/office/drawing/2014/main" id="{0E0E93E6-038F-46A2-8A10-DFE19C4AF3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7800"/>
            <a:ext cx="12192000" cy="6500813"/>
          </a:xfrm>
          <a:prstGeom prst="rect">
            <a:avLst/>
          </a:prstGeom>
        </p:spPr>
      </p:pic>
      <p:sp>
        <p:nvSpPr>
          <p:cNvPr id="2" name="Footer Placeholder 1">
            <a:extLst>
              <a:ext uri="{FF2B5EF4-FFF2-40B4-BE49-F238E27FC236}">
                <a16:creationId xmlns:a16="http://schemas.microsoft.com/office/drawing/2014/main" id="{6F8F352A-AEC0-4C73-8DD4-CD3B10B5FC5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70659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437E-9C99-4331-880F-C97076D4826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7.13  </a:t>
            </a:r>
            <a:r>
              <a:rPr lang="en-US" dirty="0">
                <a:solidFill>
                  <a:srgbClr val="3380E6"/>
                </a:solidFill>
                <a:latin typeface="Calibri" panose="020F0502020204030204" pitchFamily="34" charset="0"/>
              </a:rPr>
              <a:t>Variable-Length Argument Lists</a:t>
            </a:r>
          </a:p>
        </p:txBody>
      </p:sp>
      <p:sp>
        <p:nvSpPr>
          <p:cNvPr id="122883" name="Text Placeholder 2">
            <a:extLst>
              <a:ext uri="{FF2B5EF4-FFF2-40B4-BE49-F238E27FC236}">
                <a16:creationId xmlns:a16="http://schemas.microsoft.com/office/drawing/2014/main" id="{9B1FEDFA-3DAF-4D38-943F-66982AECEF7A}"/>
              </a:ext>
            </a:extLst>
          </p:cNvPr>
          <p:cNvSpPr>
            <a:spLocks noGrp="1"/>
          </p:cNvSpPr>
          <p:nvPr>
            <p:ph type="body" idx="1"/>
          </p:nvPr>
        </p:nvSpPr>
        <p:spPr/>
        <p:txBody>
          <a:bodyPr/>
          <a:lstStyle/>
          <a:p>
            <a:pPr eaLnBrk="1" hangingPunct="1"/>
            <a:r>
              <a:rPr lang="en-US" altLang="en-US" sz="3600" dirty="0">
                <a:solidFill>
                  <a:srgbClr val="0000FF"/>
                </a:solidFill>
              </a:rPr>
              <a:t>Variable-length argument lists</a:t>
            </a:r>
          </a:p>
          <a:p>
            <a:pPr lvl="1" eaLnBrk="1" hangingPunct="1"/>
            <a:r>
              <a:rPr lang="en-US" altLang="en-US" sz="3200" dirty="0">
                <a:solidFill>
                  <a:srgbClr val="000000"/>
                </a:solidFill>
              </a:rPr>
              <a:t>Can be used to create methods that receive an unspecified number of arguments. </a:t>
            </a:r>
          </a:p>
          <a:p>
            <a:pPr lvl="1" eaLnBrk="1" hangingPunct="1"/>
            <a:r>
              <a:rPr lang="en-US" altLang="en-US" sz="3200" dirty="0">
                <a:solidFill>
                  <a:srgbClr val="000000"/>
                </a:solidFill>
              </a:rPr>
              <a:t>Parameter type followed by an </a:t>
            </a:r>
            <a:r>
              <a:rPr lang="en-US" altLang="en-US" sz="3200" dirty="0">
                <a:solidFill>
                  <a:srgbClr val="0000FF"/>
                </a:solidFill>
              </a:rPr>
              <a:t>ellipsis (</a:t>
            </a:r>
            <a:r>
              <a:rPr lang="en-US" altLang="en-US" sz="3200" dirty="0">
                <a:solidFill>
                  <a:srgbClr val="0000FF"/>
                </a:solidFill>
                <a:latin typeface="Consolas" panose="020B0609020204030204" pitchFamily="49" charset="0"/>
              </a:rPr>
              <a:t>...</a:t>
            </a:r>
            <a:r>
              <a:rPr lang="en-US" altLang="en-US" sz="3200" dirty="0">
                <a:solidFill>
                  <a:srgbClr val="0000FF"/>
                </a:solidFill>
              </a:rPr>
              <a:t>)</a:t>
            </a:r>
            <a:r>
              <a:rPr lang="en-US" altLang="en-US" sz="3200" dirty="0">
                <a:solidFill>
                  <a:srgbClr val="000000"/>
                </a:solidFill>
              </a:rPr>
              <a:t> indicates that the method receives a variable number of arguments of that particular type. </a:t>
            </a:r>
          </a:p>
          <a:p>
            <a:pPr lvl="1" eaLnBrk="1" hangingPunct="1"/>
            <a:r>
              <a:rPr lang="en-US" altLang="en-US" sz="3200" dirty="0">
                <a:solidFill>
                  <a:srgbClr val="000000"/>
                </a:solidFill>
              </a:rPr>
              <a:t>The ellipsis can occur only once at the end of a parameter list.</a:t>
            </a:r>
          </a:p>
        </p:txBody>
      </p:sp>
      <p:sp>
        <p:nvSpPr>
          <p:cNvPr id="4" name="Footer Placeholder 3">
            <a:extLst>
              <a:ext uri="{FF2B5EF4-FFF2-40B4-BE49-F238E27FC236}">
                <a16:creationId xmlns:a16="http://schemas.microsoft.com/office/drawing/2014/main" id="{B4904BBB-3201-4387-820F-5AE0C0D636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32121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6">
            <a:extLst>
              <a:ext uri="{FF2B5EF4-FFF2-40B4-BE49-F238E27FC236}">
                <a16:creationId xmlns:a16="http://schemas.microsoft.com/office/drawing/2014/main" id="{9B4DD7E0-B5CD-461D-932C-CF0CC74C8CE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492250"/>
            <a:ext cx="12192000" cy="3871913"/>
          </a:xfrm>
          <a:prstGeom prst="rect">
            <a:avLst/>
          </a:prstGeom>
        </p:spPr>
      </p:pic>
      <p:sp>
        <p:nvSpPr>
          <p:cNvPr id="2" name="Footer Placeholder 1">
            <a:extLst>
              <a:ext uri="{FF2B5EF4-FFF2-40B4-BE49-F238E27FC236}">
                <a16:creationId xmlns:a16="http://schemas.microsoft.com/office/drawing/2014/main" id="{47025E35-8A51-4576-B036-FA8E157AB4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66259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7">
            <a:extLst>
              <a:ext uri="{FF2B5EF4-FFF2-40B4-BE49-F238E27FC236}">
                <a16:creationId xmlns:a16="http://schemas.microsoft.com/office/drawing/2014/main" id="{48BF24A3-F173-4014-851B-4927C085D8A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E4A68BD3-BA6D-4306-B152-09109DDFAD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718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8">
            <a:extLst>
              <a:ext uri="{FF2B5EF4-FFF2-40B4-BE49-F238E27FC236}">
                <a16:creationId xmlns:a16="http://schemas.microsoft.com/office/drawing/2014/main" id="{C1A3D73C-4626-446E-8306-82B40B37489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B23412F3-966A-4ED9-8A05-DDE6FE9439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1620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79">
            <a:extLst>
              <a:ext uri="{FF2B5EF4-FFF2-40B4-BE49-F238E27FC236}">
                <a16:creationId xmlns:a16="http://schemas.microsoft.com/office/drawing/2014/main" id="{8D448B78-CC73-4668-8059-44C5B51C3CA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2" name="Footer Placeholder 1">
            <a:extLst>
              <a:ext uri="{FF2B5EF4-FFF2-40B4-BE49-F238E27FC236}">
                <a16:creationId xmlns:a16="http://schemas.microsoft.com/office/drawing/2014/main" id="{8CB7E38C-CC3D-4AEF-A658-599D052500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175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D268-CB75-45CE-861D-5E6DF9341B2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7.14  </a:t>
            </a:r>
            <a:r>
              <a:rPr lang="en-US" dirty="0">
                <a:solidFill>
                  <a:srgbClr val="3380E6"/>
                </a:solidFill>
                <a:latin typeface="Calibri" panose="020F0502020204030204" pitchFamily="34" charset="0"/>
              </a:rPr>
              <a:t>Using Command-Line Arguments</a:t>
            </a:r>
          </a:p>
        </p:txBody>
      </p:sp>
      <p:sp>
        <p:nvSpPr>
          <p:cNvPr id="126979" name="Text Placeholder 2">
            <a:extLst>
              <a:ext uri="{FF2B5EF4-FFF2-40B4-BE49-F238E27FC236}">
                <a16:creationId xmlns:a16="http://schemas.microsoft.com/office/drawing/2014/main" id="{37834318-D5B2-4C68-B155-8AF3B54318E7}"/>
              </a:ext>
            </a:extLst>
          </p:cNvPr>
          <p:cNvSpPr>
            <a:spLocks noGrp="1"/>
          </p:cNvSpPr>
          <p:nvPr>
            <p:ph type="body" idx="1"/>
          </p:nvPr>
        </p:nvSpPr>
        <p:spPr/>
        <p:txBody>
          <a:bodyPr/>
          <a:lstStyle/>
          <a:p>
            <a:pPr eaLnBrk="1" hangingPunct="1"/>
            <a:r>
              <a:rPr lang="en-US" altLang="en-US" dirty="0">
                <a:solidFill>
                  <a:srgbClr val="000000"/>
                </a:solidFill>
              </a:rPr>
              <a:t>It’s possible to pass arguments from the command line to an application via method </a:t>
            </a:r>
            <a:r>
              <a:rPr lang="en-US" altLang="en-US" dirty="0">
                <a:solidFill>
                  <a:srgbClr val="000000"/>
                </a:solidFill>
                <a:latin typeface="Consolas" panose="020B0609020204030204" pitchFamily="49" charset="0"/>
              </a:rPr>
              <a:t>main</a:t>
            </a:r>
            <a:r>
              <a:rPr lang="en-US" altLang="en-US" dirty="0">
                <a:solidFill>
                  <a:srgbClr val="000000"/>
                </a:solidFill>
              </a:rPr>
              <a:t>’s </a:t>
            </a:r>
            <a:r>
              <a:rPr lang="en-US" altLang="en-US" dirty="0">
                <a:solidFill>
                  <a:srgbClr val="000000"/>
                </a:solidFill>
                <a:latin typeface="Consolas" panose="020B0609020204030204" pitchFamily="49" charset="0"/>
              </a:rPr>
              <a:t>String[]</a:t>
            </a:r>
            <a:r>
              <a:rPr lang="en-US" altLang="en-US" dirty="0">
                <a:solidFill>
                  <a:srgbClr val="000000"/>
                </a:solidFill>
              </a:rPr>
              <a:t> parameter, which receives an array of </a:t>
            </a:r>
            <a:r>
              <a:rPr lang="en-US" altLang="en-US" dirty="0">
                <a:solidFill>
                  <a:srgbClr val="000000"/>
                </a:solidFill>
                <a:latin typeface="Consolas" panose="020B0609020204030204" pitchFamily="49" charset="0"/>
              </a:rPr>
              <a:t>String</a:t>
            </a:r>
            <a:r>
              <a:rPr lang="en-US" altLang="en-US" dirty="0">
                <a:solidFill>
                  <a:srgbClr val="000000"/>
                </a:solidFill>
              </a:rPr>
              <a:t>s.</a:t>
            </a:r>
          </a:p>
          <a:p>
            <a:pPr eaLnBrk="1" hangingPunct="1"/>
            <a:r>
              <a:rPr lang="en-US" altLang="en-US" dirty="0">
                <a:solidFill>
                  <a:srgbClr val="0000FF"/>
                </a:solidFill>
              </a:rPr>
              <a:t>Command-line arguments </a:t>
            </a:r>
            <a:r>
              <a:rPr lang="en-US" altLang="en-US" dirty="0">
                <a:solidFill>
                  <a:srgbClr val="000000"/>
                </a:solidFill>
              </a:rPr>
              <a:t>that appear after the class name in the </a:t>
            </a:r>
            <a:r>
              <a:rPr lang="en-US" altLang="en-US" dirty="0">
                <a:solidFill>
                  <a:srgbClr val="000000"/>
                </a:solidFill>
                <a:latin typeface="Consolas" panose="020B0609020204030204" pitchFamily="49" charset="0"/>
              </a:rPr>
              <a:t>java</a:t>
            </a:r>
            <a:r>
              <a:rPr lang="en-US" altLang="en-US" dirty="0">
                <a:solidFill>
                  <a:srgbClr val="000000"/>
                </a:solidFill>
              </a:rPr>
              <a:t> command are received by </a:t>
            </a:r>
            <a:r>
              <a:rPr lang="en-US" altLang="en-US" dirty="0">
                <a:solidFill>
                  <a:srgbClr val="000000"/>
                </a:solidFill>
                <a:latin typeface="Consolas" panose="020B0609020204030204" pitchFamily="49" charset="0"/>
              </a:rPr>
              <a:t>main</a:t>
            </a:r>
            <a:r>
              <a:rPr lang="en-US" altLang="en-US" dirty="0">
                <a:solidFill>
                  <a:srgbClr val="000000"/>
                </a:solidFill>
              </a:rPr>
              <a:t> in the </a:t>
            </a:r>
            <a:r>
              <a:rPr lang="en-US" altLang="en-US" dirty="0">
                <a:solidFill>
                  <a:srgbClr val="000000"/>
                </a:solidFill>
                <a:latin typeface="Consolas" panose="020B0609020204030204" pitchFamily="49" charset="0"/>
              </a:rPr>
              <a:t>String</a:t>
            </a:r>
            <a:r>
              <a:rPr lang="en-US" altLang="en-US" dirty="0">
                <a:solidFill>
                  <a:srgbClr val="000000"/>
                </a:solidFill>
              </a:rPr>
              <a:t> array </a:t>
            </a:r>
            <a:r>
              <a:rPr lang="en-US" altLang="en-US" dirty="0" err="1">
                <a:solidFill>
                  <a:srgbClr val="000000"/>
                </a:solidFill>
                <a:latin typeface="Consolas" panose="020B0609020204030204" pitchFamily="49" charset="0"/>
              </a:rPr>
              <a:t>args</a:t>
            </a:r>
            <a:r>
              <a:rPr lang="en-US" altLang="en-US" dirty="0">
                <a:solidFill>
                  <a:srgbClr val="000000"/>
                </a:solidFill>
              </a:rPr>
              <a:t>. </a:t>
            </a:r>
          </a:p>
          <a:p>
            <a:pPr eaLnBrk="1" hangingPunct="1"/>
            <a:r>
              <a:rPr lang="en-US" altLang="en-US" dirty="0">
                <a:solidFill>
                  <a:srgbClr val="000000"/>
                </a:solidFill>
              </a:rPr>
              <a:t>The number of command-line arguments is obtained by accessing the array’s </a:t>
            </a:r>
            <a:r>
              <a:rPr lang="en-US" altLang="en-US" dirty="0">
                <a:solidFill>
                  <a:srgbClr val="000000"/>
                </a:solidFill>
                <a:latin typeface="Consolas" panose="020B0609020204030204" pitchFamily="49" charset="0"/>
              </a:rPr>
              <a:t>length</a:t>
            </a:r>
            <a:r>
              <a:rPr lang="en-US" altLang="en-US" dirty="0">
                <a:solidFill>
                  <a:srgbClr val="000000"/>
                </a:solidFill>
              </a:rPr>
              <a:t> attribute. </a:t>
            </a:r>
          </a:p>
          <a:p>
            <a:pPr eaLnBrk="1" hangingPunct="1"/>
            <a:r>
              <a:rPr lang="en-US" altLang="en-US" dirty="0">
                <a:solidFill>
                  <a:srgbClr val="000000"/>
                </a:solidFill>
              </a:rPr>
              <a:t>Command-line arguments are separated by white space, not commas. </a:t>
            </a:r>
          </a:p>
        </p:txBody>
      </p:sp>
      <p:sp>
        <p:nvSpPr>
          <p:cNvPr id="4" name="Footer Placeholder 3">
            <a:extLst>
              <a:ext uri="{FF2B5EF4-FFF2-40B4-BE49-F238E27FC236}">
                <a16:creationId xmlns:a16="http://schemas.microsoft.com/office/drawing/2014/main" id="{D30426EB-B055-415D-8984-C73C92106F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8995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0">
            <a:extLst>
              <a:ext uri="{FF2B5EF4-FFF2-40B4-BE49-F238E27FC236}">
                <a16:creationId xmlns:a16="http://schemas.microsoft.com/office/drawing/2014/main" id="{76C0E047-843B-4B7B-A992-E6D30E99D5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6DD15AAC-5566-432E-8925-A006C430B24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7465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963A-02A0-4B2C-9D6D-CEB6711B49C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7.3  	</a:t>
            </a:r>
            <a:r>
              <a:rPr lang="en-US" dirty="0">
                <a:solidFill>
                  <a:srgbClr val="3380E6"/>
                </a:solidFill>
                <a:latin typeface="Calibri" panose="020F0502020204030204" pitchFamily="34" charset="0"/>
              </a:rPr>
              <a:t>Declaring and Creating Arrays (Cont.)</a:t>
            </a:r>
          </a:p>
        </p:txBody>
      </p:sp>
      <p:sp>
        <p:nvSpPr>
          <p:cNvPr id="21507" name="Text Placeholder 2">
            <a:extLst>
              <a:ext uri="{FF2B5EF4-FFF2-40B4-BE49-F238E27FC236}">
                <a16:creationId xmlns:a16="http://schemas.microsoft.com/office/drawing/2014/main" id="{4ADFA729-4CC8-4DD8-9D23-316DE86B04E2}"/>
              </a:ext>
            </a:extLst>
          </p:cNvPr>
          <p:cNvSpPr>
            <a:spLocks noGrp="1"/>
          </p:cNvSpPr>
          <p:nvPr>
            <p:ph type="body" idx="1"/>
          </p:nvPr>
        </p:nvSpPr>
        <p:spPr/>
        <p:txBody>
          <a:bodyPr/>
          <a:lstStyle/>
          <a:p>
            <a:pPr eaLnBrk="1" hangingPunct="1"/>
            <a:r>
              <a:rPr lang="en-US" altLang="en-US" sz="3200" dirty="0">
                <a:solidFill>
                  <a:srgbClr val="000000"/>
                </a:solidFill>
              </a:rPr>
              <a:t>In a declaration, </a:t>
            </a:r>
            <a:r>
              <a:rPr lang="en-US" altLang="en-US" sz="3200" i="1" dirty="0">
                <a:solidFill>
                  <a:srgbClr val="000000"/>
                </a:solidFill>
              </a:rPr>
              <a:t>square brackets </a:t>
            </a:r>
            <a:r>
              <a:rPr lang="en-US" altLang="en-US" sz="3200" dirty="0">
                <a:solidFill>
                  <a:srgbClr val="000000"/>
                </a:solidFill>
              </a:rPr>
              <a:t>following a type indicate that a variable will refer to an array (i.e., store an array </a:t>
            </a:r>
            <a:r>
              <a:rPr lang="en-US" altLang="en-US" sz="3200" i="1" dirty="0">
                <a:solidFill>
                  <a:srgbClr val="000000"/>
                </a:solidFill>
              </a:rPr>
              <a:t>reference</a:t>
            </a:r>
            <a:r>
              <a:rPr lang="en-US" altLang="en-US" sz="3200" dirty="0">
                <a:solidFill>
                  <a:srgbClr val="000000"/>
                </a:solidFill>
              </a:rPr>
              <a:t>). </a:t>
            </a:r>
          </a:p>
          <a:p>
            <a:pPr eaLnBrk="1" hangingPunct="1"/>
            <a:r>
              <a:rPr lang="en-US" altLang="en-US" sz="3200" dirty="0">
                <a:solidFill>
                  <a:srgbClr val="000000"/>
                </a:solidFill>
              </a:rPr>
              <a:t>When an array is created, each element of the array receives a default value</a:t>
            </a:r>
          </a:p>
          <a:p>
            <a:pPr lvl="1" eaLnBrk="1" hangingPunct="1"/>
            <a:r>
              <a:rPr lang="en-US" altLang="en-US" sz="2800" dirty="0">
                <a:solidFill>
                  <a:srgbClr val="000000"/>
                </a:solidFill>
              </a:rPr>
              <a:t>Zero for the numeric primitive-type elements, </a:t>
            </a:r>
            <a:r>
              <a:rPr lang="en-US" altLang="en-US" sz="2800" dirty="0">
                <a:solidFill>
                  <a:srgbClr val="000000"/>
                </a:solidFill>
                <a:latin typeface="Consolas" panose="020B0609020204030204" pitchFamily="49" charset="0"/>
              </a:rPr>
              <a:t>false</a:t>
            </a:r>
            <a:r>
              <a:rPr lang="en-US" altLang="en-US" sz="2800" dirty="0">
                <a:solidFill>
                  <a:srgbClr val="000000"/>
                </a:solidFill>
              </a:rPr>
              <a:t> for </a:t>
            </a:r>
            <a:r>
              <a:rPr lang="en-US" altLang="en-US" sz="2800" dirty="0" err="1">
                <a:solidFill>
                  <a:srgbClr val="000000"/>
                </a:solidFill>
                <a:latin typeface="Consolas" panose="020B0609020204030204" pitchFamily="49" charset="0"/>
              </a:rPr>
              <a:t>boolean</a:t>
            </a:r>
            <a:r>
              <a:rPr lang="en-US" altLang="en-US" sz="2800" dirty="0">
                <a:solidFill>
                  <a:srgbClr val="000000"/>
                </a:solidFill>
              </a:rPr>
              <a:t> elements and </a:t>
            </a:r>
            <a:r>
              <a:rPr lang="en-US" altLang="en-US" sz="2800" dirty="0">
                <a:solidFill>
                  <a:srgbClr val="000000"/>
                </a:solidFill>
                <a:latin typeface="Consolas" panose="020B0609020204030204" pitchFamily="49" charset="0"/>
              </a:rPr>
              <a:t>null</a:t>
            </a:r>
            <a:r>
              <a:rPr lang="en-US" altLang="en-US" sz="2800" dirty="0">
                <a:solidFill>
                  <a:srgbClr val="000000"/>
                </a:solidFill>
              </a:rPr>
              <a:t> for references. </a:t>
            </a:r>
          </a:p>
        </p:txBody>
      </p:sp>
      <p:sp>
        <p:nvSpPr>
          <p:cNvPr id="4" name="Footer Placeholder 3">
            <a:extLst>
              <a:ext uri="{FF2B5EF4-FFF2-40B4-BE49-F238E27FC236}">
                <a16:creationId xmlns:a16="http://schemas.microsoft.com/office/drawing/2014/main" id="{A161AAB4-2306-449E-BC12-F25DFDD32B5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9963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1">
            <a:extLst>
              <a:ext uri="{FF2B5EF4-FFF2-40B4-BE49-F238E27FC236}">
                <a16:creationId xmlns:a16="http://schemas.microsoft.com/office/drawing/2014/main" id="{C7AB0CC9-22EB-4A5D-AA15-F712F114103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CE01EA72-0F81-4C82-BAC2-D7E679869D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3520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2">
            <a:extLst>
              <a:ext uri="{FF2B5EF4-FFF2-40B4-BE49-F238E27FC236}">
                <a16:creationId xmlns:a16="http://schemas.microsoft.com/office/drawing/2014/main" id="{0BD0C029-C7FB-4EDD-BFEF-61477818ED7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1663"/>
            <a:ext cx="12192000" cy="5654675"/>
          </a:xfrm>
          <a:prstGeom prst="rect">
            <a:avLst/>
          </a:prstGeom>
        </p:spPr>
      </p:pic>
      <p:sp>
        <p:nvSpPr>
          <p:cNvPr id="2" name="Footer Placeholder 1">
            <a:extLst>
              <a:ext uri="{FF2B5EF4-FFF2-40B4-BE49-F238E27FC236}">
                <a16:creationId xmlns:a16="http://schemas.microsoft.com/office/drawing/2014/main" id="{4A0DCE04-E7FA-4473-9410-B94605EFE6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3412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3">
            <a:extLst>
              <a:ext uri="{FF2B5EF4-FFF2-40B4-BE49-F238E27FC236}">
                <a16:creationId xmlns:a16="http://schemas.microsoft.com/office/drawing/2014/main" id="{9B977FEF-97FC-40CF-A51B-297B8AF6780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25525"/>
            <a:ext cx="12192000" cy="4805363"/>
          </a:xfrm>
          <a:prstGeom prst="rect">
            <a:avLst/>
          </a:prstGeom>
        </p:spPr>
      </p:pic>
      <p:sp>
        <p:nvSpPr>
          <p:cNvPr id="2" name="Footer Placeholder 1">
            <a:extLst>
              <a:ext uri="{FF2B5EF4-FFF2-40B4-BE49-F238E27FC236}">
                <a16:creationId xmlns:a16="http://schemas.microsoft.com/office/drawing/2014/main" id="{4171B0D6-C021-4F39-B237-A66FBC4252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7374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D7AA-2A18-48D7-ADAA-F0A050D4729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7.15  </a:t>
            </a:r>
            <a:r>
              <a:rPr lang="en-US" dirty="0">
                <a:solidFill>
                  <a:srgbClr val="3380E6"/>
                </a:solidFill>
                <a:latin typeface="Calibri" panose="020F0502020204030204" pitchFamily="34" charset="0"/>
              </a:rPr>
              <a:t>Class </a:t>
            </a:r>
            <a:r>
              <a:rPr lang="en-US" dirty="0">
                <a:solidFill>
                  <a:srgbClr val="3380E6"/>
                </a:solidFill>
                <a:latin typeface="Consolas" panose="020B0609020204030204" pitchFamily="49" charset="0"/>
              </a:rPr>
              <a:t>Arrays</a:t>
            </a:r>
            <a:r>
              <a:rPr lang="en-US" dirty="0">
                <a:solidFill>
                  <a:srgbClr val="3380E6"/>
                </a:solidFill>
                <a:latin typeface="Calibri" panose="020F0502020204030204" pitchFamily="34" charset="0"/>
              </a:rPr>
              <a:t> </a:t>
            </a:r>
          </a:p>
        </p:txBody>
      </p:sp>
      <p:sp>
        <p:nvSpPr>
          <p:cNvPr id="131075" name="Text Placeholder 2">
            <a:extLst>
              <a:ext uri="{FF2B5EF4-FFF2-40B4-BE49-F238E27FC236}">
                <a16:creationId xmlns:a16="http://schemas.microsoft.com/office/drawing/2014/main" id="{69E29564-8720-4222-876A-B90E538DCB05}"/>
              </a:ext>
            </a:extLst>
          </p:cNvPr>
          <p:cNvSpPr>
            <a:spLocks noGrp="1"/>
          </p:cNvSpPr>
          <p:nvPr>
            <p:ph type="body" idx="1"/>
          </p:nvPr>
        </p:nvSpPr>
        <p:spPr/>
        <p:txBody>
          <a:bodyPr/>
          <a:lstStyle/>
          <a:p>
            <a:pPr eaLnBrk="1" hangingPunct="1">
              <a:lnSpc>
                <a:spcPct val="90000"/>
              </a:lnSpc>
            </a:pPr>
            <a:r>
              <a:rPr lang="en-US" altLang="en-US" dirty="0">
                <a:solidFill>
                  <a:srgbClr val="0000FF"/>
                </a:solidFill>
                <a:latin typeface="Consolas" panose="020B0609020204030204" pitchFamily="49" charset="0"/>
              </a:rPr>
              <a:t>Arrays</a:t>
            </a:r>
            <a:r>
              <a:rPr lang="en-US" altLang="en-US" dirty="0">
                <a:solidFill>
                  <a:srgbClr val="000000"/>
                </a:solidFill>
              </a:rPr>
              <a:t> class</a:t>
            </a:r>
          </a:p>
          <a:p>
            <a:pPr lvl="1" eaLnBrk="1" hangingPunct="1">
              <a:lnSpc>
                <a:spcPct val="90000"/>
              </a:lnSpc>
            </a:pPr>
            <a:r>
              <a:rPr lang="en-US" altLang="en-US" dirty="0">
                <a:solidFill>
                  <a:srgbClr val="000000"/>
                </a:solidFill>
              </a:rPr>
              <a:t>Provides </a:t>
            </a:r>
            <a:r>
              <a:rPr lang="en-US" altLang="en-US" dirty="0">
                <a:solidFill>
                  <a:srgbClr val="000000"/>
                </a:solidFill>
                <a:latin typeface="Consolas" panose="020B0609020204030204" pitchFamily="49" charset="0"/>
              </a:rPr>
              <a:t>static</a:t>
            </a:r>
            <a:r>
              <a:rPr lang="en-US" altLang="en-US" dirty="0">
                <a:solidFill>
                  <a:srgbClr val="000000"/>
                </a:solidFill>
              </a:rPr>
              <a:t> methods for common array manipulations. </a:t>
            </a:r>
          </a:p>
          <a:p>
            <a:pPr eaLnBrk="1" hangingPunct="1">
              <a:lnSpc>
                <a:spcPct val="90000"/>
              </a:lnSpc>
            </a:pPr>
            <a:r>
              <a:rPr lang="en-US" altLang="en-US" dirty="0">
                <a:solidFill>
                  <a:srgbClr val="000000"/>
                </a:solidFill>
              </a:rPr>
              <a:t>Methods include </a:t>
            </a:r>
          </a:p>
          <a:p>
            <a:pPr lvl="1" eaLnBrk="1" hangingPunct="1">
              <a:lnSpc>
                <a:spcPct val="90000"/>
              </a:lnSpc>
            </a:pPr>
            <a:r>
              <a:rPr lang="en-US" altLang="en-US" dirty="0">
                <a:solidFill>
                  <a:srgbClr val="0000FF"/>
                </a:solidFill>
                <a:latin typeface="Consolas" panose="020B0609020204030204" pitchFamily="49" charset="0"/>
              </a:rPr>
              <a:t>sort</a:t>
            </a:r>
            <a:r>
              <a:rPr lang="en-US" altLang="en-US" dirty="0">
                <a:solidFill>
                  <a:srgbClr val="000000"/>
                </a:solidFill>
              </a:rPr>
              <a:t> for sorting an array (ascending order by default)</a:t>
            </a:r>
          </a:p>
          <a:p>
            <a:pPr lvl="1" eaLnBrk="1" hangingPunct="1">
              <a:lnSpc>
                <a:spcPct val="90000"/>
              </a:lnSpc>
            </a:pPr>
            <a:r>
              <a:rPr lang="en-US" altLang="en-US" dirty="0" err="1">
                <a:solidFill>
                  <a:srgbClr val="0000FF"/>
                </a:solidFill>
                <a:latin typeface="Consolas" panose="020B0609020204030204" pitchFamily="49" charset="0"/>
              </a:rPr>
              <a:t>binarySearch</a:t>
            </a:r>
            <a:r>
              <a:rPr lang="en-US" altLang="en-US" dirty="0">
                <a:solidFill>
                  <a:srgbClr val="000000"/>
                </a:solidFill>
              </a:rPr>
              <a:t> for searching a sorted array</a:t>
            </a:r>
          </a:p>
          <a:p>
            <a:pPr lvl="1" eaLnBrk="1" hangingPunct="1">
              <a:lnSpc>
                <a:spcPct val="90000"/>
              </a:lnSpc>
            </a:pPr>
            <a:r>
              <a:rPr lang="en-US" altLang="en-US" dirty="0">
                <a:solidFill>
                  <a:srgbClr val="0000FF"/>
                </a:solidFill>
                <a:latin typeface="Consolas" panose="020B0609020204030204" pitchFamily="49" charset="0"/>
              </a:rPr>
              <a:t>equals</a:t>
            </a:r>
            <a:r>
              <a:rPr lang="en-US" altLang="en-US" dirty="0">
                <a:solidFill>
                  <a:srgbClr val="000000"/>
                </a:solidFill>
              </a:rPr>
              <a:t> for comparing arrays </a:t>
            </a:r>
          </a:p>
          <a:p>
            <a:pPr lvl="1" eaLnBrk="1" hangingPunct="1">
              <a:lnSpc>
                <a:spcPct val="90000"/>
              </a:lnSpc>
            </a:pPr>
            <a:r>
              <a:rPr lang="en-US" altLang="en-US" dirty="0">
                <a:solidFill>
                  <a:srgbClr val="0000FF"/>
                </a:solidFill>
                <a:latin typeface="Consolas" panose="020B0609020204030204" pitchFamily="49" charset="0"/>
              </a:rPr>
              <a:t>fill</a:t>
            </a:r>
            <a:r>
              <a:rPr lang="en-US" altLang="en-US" dirty="0">
                <a:solidFill>
                  <a:srgbClr val="000000"/>
                </a:solidFill>
              </a:rPr>
              <a:t> for placing values into an array.</a:t>
            </a:r>
          </a:p>
          <a:p>
            <a:pPr eaLnBrk="1" hangingPunct="1">
              <a:lnSpc>
                <a:spcPct val="90000"/>
              </a:lnSpc>
            </a:pPr>
            <a:r>
              <a:rPr lang="en-US" altLang="en-US" dirty="0">
                <a:solidFill>
                  <a:srgbClr val="000000"/>
                </a:solidFill>
              </a:rPr>
              <a:t>Methods are overloaded for primitive-type arrays and for arrays of objects. </a:t>
            </a:r>
          </a:p>
          <a:p>
            <a:pPr eaLnBrk="1" hangingPunct="1">
              <a:lnSpc>
                <a:spcPct val="90000"/>
              </a:lnSpc>
            </a:pPr>
            <a:r>
              <a:rPr lang="en-US" altLang="en-US" dirty="0">
                <a:solidFill>
                  <a:srgbClr val="000000"/>
                </a:solidFill>
                <a:latin typeface="Consolas" panose="020B0609020204030204" pitchFamily="49" charset="0"/>
              </a:rPr>
              <a:t>System</a:t>
            </a:r>
            <a:r>
              <a:rPr lang="en-US" altLang="en-US" dirty="0">
                <a:solidFill>
                  <a:srgbClr val="000000"/>
                </a:solidFill>
              </a:rPr>
              <a:t> class </a:t>
            </a:r>
            <a:r>
              <a:rPr lang="en-US" altLang="en-US" dirty="0">
                <a:solidFill>
                  <a:srgbClr val="000000"/>
                </a:solidFill>
                <a:latin typeface="Consolas" panose="020B0609020204030204" pitchFamily="49" charset="0"/>
              </a:rPr>
              <a:t>static</a:t>
            </a:r>
            <a:r>
              <a:rPr lang="en-US" altLang="en-US" dirty="0">
                <a:solidFill>
                  <a:srgbClr val="0000FF"/>
                </a:solidFill>
              </a:rPr>
              <a:t> </a:t>
            </a:r>
            <a:r>
              <a:rPr lang="en-US" altLang="en-US" dirty="0" err="1">
                <a:solidFill>
                  <a:srgbClr val="0000FF"/>
                </a:solidFill>
                <a:latin typeface="Consolas" panose="020B0609020204030204" pitchFamily="49" charset="0"/>
              </a:rPr>
              <a:t>arraycopy</a:t>
            </a:r>
            <a:r>
              <a:rPr lang="en-US" altLang="en-US" dirty="0">
                <a:solidFill>
                  <a:srgbClr val="000000"/>
                </a:solidFill>
              </a:rPr>
              <a:t> </a:t>
            </a:r>
            <a:r>
              <a:rPr lang="en-US" altLang="en-US" dirty="0">
                <a:solidFill>
                  <a:srgbClr val="0000FF"/>
                </a:solidFill>
              </a:rPr>
              <a:t>method</a:t>
            </a:r>
          </a:p>
          <a:p>
            <a:pPr lvl="1" eaLnBrk="1" hangingPunct="1">
              <a:lnSpc>
                <a:spcPct val="90000"/>
              </a:lnSpc>
            </a:pPr>
            <a:r>
              <a:rPr lang="en-US" altLang="en-US" dirty="0">
                <a:solidFill>
                  <a:srgbClr val="000000"/>
                </a:solidFill>
              </a:rPr>
              <a:t>Copies contents of one array into another. </a:t>
            </a:r>
          </a:p>
        </p:txBody>
      </p:sp>
      <p:sp>
        <p:nvSpPr>
          <p:cNvPr id="4" name="Footer Placeholder 3">
            <a:extLst>
              <a:ext uri="{FF2B5EF4-FFF2-40B4-BE49-F238E27FC236}">
                <a16:creationId xmlns:a16="http://schemas.microsoft.com/office/drawing/2014/main" id="{F992BFF7-DDE2-4680-A8E4-8920DD1E829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3122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4">
            <a:extLst>
              <a:ext uri="{FF2B5EF4-FFF2-40B4-BE49-F238E27FC236}">
                <a16:creationId xmlns:a16="http://schemas.microsoft.com/office/drawing/2014/main" id="{DF2F9785-926C-418F-AE0D-079CF32171E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017DB4C0-CE60-4988-8A8E-F5B1062C304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7323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5">
            <a:extLst>
              <a:ext uri="{FF2B5EF4-FFF2-40B4-BE49-F238E27FC236}">
                <a16:creationId xmlns:a16="http://schemas.microsoft.com/office/drawing/2014/main" id="{58A11F39-8E3C-4774-9C40-41B52C0D448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F3944FC2-3D2F-4EC0-84C9-5EF6A51D846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1972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6">
            <a:extLst>
              <a:ext uri="{FF2B5EF4-FFF2-40B4-BE49-F238E27FC236}">
                <a16:creationId xmlns:a16="http://schemas.microsoft.com/office/drawing/2014/main" id="{073CC88C-D1A2-4ABE-BB86-B105FAB137D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2F77CC26-E818-46EB-B860-A3AF2A51D1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529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7">
            <a:extLst>
              <a:ext uri="{FF2B5EF4-FFF2-40B4-BE49-F238E27FC236}">
                <a16:creationId xmlns:a16="http://schemas.microsoft.com/office/drawing/2014/main" id="{FB313F6B-A4B9-47CA-A040-8ADB50A1C2F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B46A5DDE-A826-4F17-B889-DC82AC171B2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8272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8">
            <a:extLst>
              <a:ext uri="{FF2B5EF4-FFF2-40B4-BE49-F238E27FC236}">
                <a16:creationId xmlns:a16="http://schemas.microsoft.com/office/drawing/2014/main" id="{DEDA903D-8AC7-462F-B6E0-4E5FA5053E7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20725" y="0"/>
            <a:ext cx="10748963" cy="6858000"/>
          </a:xfrm>
          <a:prstGeom prst="rect">
            <a:avLst/>
          </a:prstGeom>
        </p:spPr>
      </p:pic>
      <p:sp>
        <p:nvSpPr>
          <p:cNvPr id="2" name="Footer Placeholder 1">
            <a:extLst>
              <a:ext uri="{FF2B5EF4-FFF2-40B4-BE49-F238E27FC236}">
                <a16:creationId xmlns:a16="http://schemas.microsoft.com/office/drawing/2014/main" id="{7171AC59-6D76-4555-9760-24FFE5342D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1146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89">
            <a:extLst>
              <a:ext uri="{FF2B5EF4-FFF2-40B4-BE49-F238E27FC236}">
                <a16:creationId xmlns:a16="http://schemas.microsoft.com/office/drawing/2014/main" id="{2C1D7E89-AE08-440E-8970-A125E87E7D2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92150"/>
            <a:ext cx="12192000" cy="5473700"/>
          </a:xfrm>
          <a:prstGeom prst="rect">
            <a:avLst/>
          </a:prstGeom>
        </p:spPr>
      </p:pic>
      <p:sp>
        <p:nvSpPr>
          <p:cNvPr id="2" name="Footer Placeholder 1">
            <a:extLst>
              <a:ext uri="{FF2B5EF4-FFF2-40B4-BE49-F238E27FC236}">
                <a16:creationId xmlns:a16="http://schemas.microsoft.com/office/drawing/2014/main" id="{F49D4830-C987-47A0-9FC5-47FE6318CC8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9475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11">
            <a:extLst>
              <a:ext uri="{FF2B5EF4-FFF2-40B4-BE49-F238E27FC236}">
                <a16:creationId xmlns:a16="http://schemas.microsoft.com/office/drawing/2014/main" id="{60851BA4-D0D8-44D5-9C96-3429DEAB9DE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87525"/>
            <a:ext cx="12192000" cy="3282950"/>
          </a:xfrm>
          <a:prstGeom prst="rect">
            <a:avLst/>
          </a:prstGeom>
        </p:spPr>
      </p:pic>
      <p:sp>
        <p:nvSpPr>
          <p:cNvPr id="2" name="Footer Placeholder 1">
            <a:extLst>
              <a:ext uri="{FF2B5EF4-FFF2-40B4-BE49-F238E27FC236}">
                <a16:creationId xmlns:a16="http://schemas.microsoft.com/office/drawing/2014/main" id="{2372C648-2E4E-4436-AA94-067D23D6132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0888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0">
            <a:extLst>
              <a:ext uri="{FF2B5EF4-FFF2-40B4-BE49-F238E27FC236}">
                <a16:creationId xmlns:a16="http://schemas.microsoft.com/office/drawing/2014/main" id="{DCF90D1E-1447-48A4-8257-DE720BD3D5E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108200"/>
            <a:ext cx="12192000" cy="2640013"/>
          </a:xfrm>
          <a:prstGeom prst="rect">
            <a:avLst/>
          </a:prstGeom>
        </p:spPr>
      </p:pic>
      <p:sp>
        <p:nvSpPr>
          <p:cNvPr id="2" name="Footer Placeholder 1">
            <a:extLst>
              <a:ext uri="{FF2B5EF4-FFF2-40B4-BE49-F238E27FC236}">
                <a16:creationId xmlns:a16="http://schemas.microsoft.com/office/drawing/2014/main" id="{5014D74B-74A2-4161-996D-61FCEA5CE3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085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AE41-3AAC-4A87-9776-2BAD445C7BC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7.16  </a:t>
            </a:r>
            <a:r>
              <a:rPr lang="en-US" dirty="0">
                <a:solidFill>
                  <a:srgbClr val="3380E6"/>
                </a:solidFill>
                <a:latin typeface="Calibri" panose="020F0502020204030204" pitchFamily="34" charset="0"/>
              </a:rPr>
              <a:t>Introduction to Collections and Class </a:t>
            </a:r>
            <a:r>
              <a:rPr lang="en-US" dirty="0" err="1">
                <a:solidFill>
                  <a:srgbClr val="3380E6"/>
                </a:solidFill>
                <a:latin typeface="Consolas" panose="020B0609020204030204" pitchFamily="49" charset="0"/>
              </a:rPr>
              <a:t>ArrayList</a:t>
            </a:r>
            <a:r>
              <a:rPr lang="en-US" dirty="0">
                <a:solidFill>
                  <a:srgbClr val="3380E6"/>
                </a:solidFill>
                <a:latin typeface="Calibri" panose="020F0502020204030204" pitchFamily="34" charset="0"/>
              </a:rPr>
              <a:t> </a:t>
            </a:r>
          </a:p>
        </p:txBody>
      </p:sp>
      <p:sp>
        <p:nvSpPr>
          <p:cNvPr id="139267" name="Text Placeholder 2">
            <a:extLst>
              <a:ext uri="{FF2B5EF4-FFF2-40B4-BE49-F238E27FC236}">
                <a16:creationId xmlns:a16="http://schemas.microsoft.com/office/drawing/2014/main" id="{17F1D30D-C8BF-4DED-BFE3-317153A0AFE7}"/>
              </a:ext>
            </a:extLst>
          </p:cNvPr>
          <p:cNvSpPr>
            <a:spLocks noGrp="1"/>
          </p:cNvSpPr>
          <p:nvPr>
            <p:ph type="body" idx="1"/>
          </p:nvPr>
        </p:nvSpPr>
        <p:spPr>
          <a:xfrm>
            <a:off x="609599" y="1481138"/>
            <a:ext cx="10922963" cy="4691062"/>
          </a:xfrm>
        </p:spPr>
        <p:txBody>
          <a:bodyPr/>
          <a:lstStyle/>
          <a:p>
            <a:pPr eaLnBrk="1" hangingPunct="1">
              <a:lnSpc>
                <a:spcPct val="90000"/>
              </a:lnSpc>
            </a:pPr>
            <a:r>
              <a:rPr lang="en-US" altLang="en-US" sz="2300" dirty="0">
                <a:solidFill>
                  <a:srgbClr val="000000"/>
                </a:solidFill>
              </a:rPr>
              <a:t>Java API provides several predefined data structures, called </a:t>
            </a:r>
            <a:r>
              <a:rPr lang="en-US" altLang="en-US" sz="2300" dirty="0">
                <a:solidFill>
                  <a:srgbClr val="0000FF"/>
                </a:solidFill>
              </a:rPr>
              <a:t>collections</a:t>
            </a:r>
            <a:r>
              <a:rPr lang="en-US" altLang="en-US" sz="2300" dirty="0">
                <a:solidFill>
                  <a:srgbClr val="000000"/>
                </a:solidFill>
              </a:rPr>
              <a:t>, used to store groups of related objects in memory. </a:t>
            </a:r>
          </a:p>
          <a:p>
            <a:pPr lvl="1" eaLnBrk="1" hangingPunct="1">
              <a:lnSpc>
                <a:spcPct val="90000"/>
              </a:lnSpc>
            </a:pPr>
            <a:r>
              <a:rPr lang="en-US" altLang="en-US" sz="2000" dirty="0">
                <a:solidFill>
                  <a:srgbClr val="000000"/>
                </a:solidFill>
              </a:rPr>
              <a:t>Each provides efficient methods that organize, store and retrieve your data without requiring knowledge of how the data is being stored. </a:t>
            </a:r>
          </a:p>
          <a:p>
            <a:pPr lvl="1" eaLnBrk="1" hangingPunct="1">
              <a:lnSpc>
                <a:spcPct val="90000"/>
              </a:lnSpc>
            </a:pPr>
            <a:r>
              <a:rPr lang="en-US" altLang="en-US" sz="2000" dirty="0">
                <a:solidFill>
                  <a:srgbClr val="000000"/>
                </a:solidFill>
              </a:rPr>
              <a:t>Reduce application-development time. </a:t>
            </a:r>
          </a:p>
          <a:p>
            <a:pPr eaLnBrk="1" hangingPunct="1">
              <a:lnSpc>
                <a:spcPct val="90000"/>
              </a:lnSpc>
            </a:pPr>
            <a:r>
              <a:rPr lang="en-US" altLang="en-US" sz="2300" dirty="0">
                <a:solidFill>
                  <a:srgbClr val="000000"/>
                </a:solidFill>
              </a:rPr>
              <a:t>Arrays do not automatically change their size at execution time to accommodate additional elements. </a:t>
            </a:r>
          </a:p>
          <a:p>
            <a:pPr eaLnBrk="1" hangingPunct="1">
              <a:lnSpc>
                <a:spcPct val="90000"/>
              </a:lnSpc>
            </a:pPr>
            <a:r>
              <a:rPr lang="en-US" altLang="en-US" sz="2300" dirty="0" err="1">
                <a:solidFill>
                  <a:srgbClr val="0000FF"/>
                </a:solidFill>
                <a:latin typeface="Consolas" panose="020B0609020204030204" pitchFamily="49" charset="0"/>
              </a:rPr>
              <a:t>ArrayList</a:t>
            </a:r>
            <a:r>
              <a:rPr lang="en-US" altLang="en-US" sz="2300" dirty="0">
                <a:solidFill>
                  <a:srgbClr val="0000FF"/>
                </a:solidFill>
                <a:latin typeface="Consolas" panose="020B0609020204030204" pitchFamily="49" charset="0"/>
              </a:rPr>
              <a:t>&lt;T&gt;</a:t>
            </a:r>
            <a:r>
              <a:rPr lang="en-US" altLang="en-US" sz="2300" dirty="0">
                <a:solidFill>
                  <a:srgbClr val="000000"/>
                </a:solidFill>
              </a:rPr>
              <a:t> (package </a:t>
            </a:r>
            <a:r>
              <a:rPr lang="en-US" altLang="en-US" sz="2300" dirty="0" err="1">
                <a:solidFill>
                  <a:srgbClr val="000000"/>
                </a:solidFill>
                <a:latin typeface="Consolas" panose="020B0609020204030204" pitchFamily="49" charset="0"/>
              </a:rPr>
              <a:t>java.util</a:t>
            </a:r>
            <a:r>
              <a:rPr lang="en-US" altLang="en-US" sz="2300" dirty="0">
                <a:solidFill>
                  <a:srgbClr val="000000"/>
                </a:solidFill>
              </a:rPr>
              <a:t>) can dynamically change its size to accommodate more elements. </a:t>
            </a:r>
          </a:p>
          <a:p>
            <a:pPr lvl="1" eaLnBrk="1" hangingPunct="1">
              <a:lnSpc>
                <a:spcPct val="90000"/>
              </a:lnSpc>
            </a:pPr>
            <a:r>
              <a:rPr lang="en-US" altLang="en-US" sz="2000" dirty="0">
                <a:solidFill>
                  <a:srgbClr val="000000"/>
                </a:solidFill>
                <a:latin typeface="Consolas" panose="020B0609020204030204" pitchFamily="49" charset="0"/>
              </a:rPr>
              <a:t>T</a:t>
            </a:r>
            <a:r>
              <a:rPr lang="en-US" altLang="en-US" sz="2000" dirty="0">
                <a:solidFill>
                  <a:srgbClr val="000000"/>
                </a:solidFill>
              </a:rPr>
              <a:t> is a placeholder for the type of element stored in the collection. </a:t>
            </a:r>
          </a:p>
          <a:p>
            <a:pPr eaLnBrk="1" hangingPunct="1">
              <a:lnSpc>
                <a:spcPct val="90000"/>
              </a:lnSpc>
            </a:pPr>
            <a:r>
              <a:rPr lang="en-US" altLang="en-US" sz="2300" dirty="0">
                <a:solidFill>
                  <a:srgbClr val="000000"/>
                </a:solidFill>
              </a:rPr>
              <a:t>Classes with this kind of placeholder that can be used with any type are called </a:t>
            </a:r>
            <a:r>
              <a:rPr lang="en-US" altLang="en-US" sz="2300" dirty="0">
                <a:solidFill>
                  <a:srgbClr val="0000FF"/>
                </a:solidFill>
              </a:rPr>
              <a:t>generic classes</a:t>
            </a:r>
            <a:r>
              <a:rPr lang="en-US" altLang="en-US" sz="2300" dirty="0">
                <a:solidFill>
                  <a:srgbClr val="000000"/>
                </a:solidFill>
              </a:rPr>
              <a:t>. </a:t>
            </a:r>
          </a:p>
        </p:txBody>
      </p:sp>
      <p:sp>
        <p:nvSpPr>
          <p:cNvPr id="4" name="Footer Placeholder 3">
            <a:extLst>
              <a:ext uri="{FF2B5EF4-FFF2-40B4-BE49-F238E27FC236}">
                <a16:creationId xmlns:a16="http://schemas.microsoft.com/office/drawing/2014/main" id="{F6E466A8-F3D7-4317-8646-EB03182C07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90420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1">
            <a:extLst>
              <a:ext uri="{FF2B5EF4-FFF2-40B4-BE49-F238E27FC236}">
                <a16:creationId xmlns:a16="http://schemas.microsoft.com/office/drawing/2014/main" id="{09B38C36-BE12-4D0A-A347-122BF82007A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49300" y="0"/>
            <a:ext cx="10691813" cy="6858000"/>
          </a:xfrm>
          <a:prstGeom prst="rect">
            <a:avLst/>
          </a:prstGeom>
        </p:spPr>
      </p:pic>
      <p:sp>
        <p:nvSpPr>
          <p:cNvPr id="2" name="Footer Placeholder 1">
            <a:extLst>
              <a:ext uri="{FF2B5EF4-FFF2-40B4-BE49-F238E27FC236}">
                <a16:creationId xmlns:a16="http://schemas.microsoft.com/office/drawing/2014/main" id="{6A2FE8D1-EE1E-4498-B919-665551D1A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7155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2AC6-7F3A-4FE1-92FB-DC689782A835}"/>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7.16  </a:t>
            </a:r>
            <a:r>
              <a:rPr lang="en-US" dirty="0">
                <a:solidFill>
                  <a:srgbClr val="3380E6"/>
                </a:solidFill>
                <a:latin typeface="Calibri" panose="020F0502020204030204" pitchFamily="34" charset="0"/>
              </a:rPr>
              <a:t>Introduction to Collections and Class </a:t>
            </a:r>
            <a:r>
              <a:rPr lang="en-US" dirty="0" err="1">
                <a:solidFill>
                  <a:srgbClr val="3380E6"/>
                </a:solidFill>
                <a:latin typeface="Consolas" panose="020B0609020204030204" pitchFamily="49" charset="0"/>
              </a:rPr>
              <a:t>ArrayList</a:t>
            </a:r>
            <a:r>
              <a:rPr lang="en-US" dirty="0">
                <a:solidFill>
                  <a:srgbClr val="3380E6"/>
                </a:solidFill>
                <a:latin typeface="Calibri" panose="020F0502020204030204" pitchFamily="34" charset="0"/>
              </a:rPr>
              <a:t> (Cont.)</a:t>
            </a:r>
          </a:p>
        </p:txBody>
      </p:sp>
      <p:sp>
        <p:nvSpPr>
          <p:cNvPr id="141315" name="Text Placeholder 2">
            <a:extLst>
              <a:ext uri="{FF2B5EF4-FFF2-40B4-BE49-F238E27FC236}">
                <a16:creationId xmlns:a16="http://schemas.microsoft.com/office/drawing/2014/main" id="{76045AE7-25C1-497F-8ACD-63A6E195CEC7}"/>
              </a:ext>
            </a:extLst>
          </p:cNvPr>
          <p:cNvSpPr>
            <a:spLocks noGrp="1"/>
          </p:cNvSpPr>
          <p:nvPr>
            <p:ph type="body" idx="1"/>
          </p:nvPr>
        </p:nvSpPr>
        <p:spPr/>
        <p:txBody>
          <a:bodyPr/>
          <a:lstStyle/>
          <a:p>
            <a:pPr eaLnBrk="1" hangingPunct="1"/>
            <a:r>
              <a:rPr lang="en-US" altLang="en-US" dirty="0">
                <a:solidFill>
                  <a:srgbClr val="000000"/>
                </a:solidFill>
              </a:rPr>
              <a:t>Figure 7.24 demonstrates some common </a:t>
            </a:r>
            <a:r>
              <a:rPr lang="en-US" altLang="en-US" dirty="0" err="1">
                <a:solidFill>
                  <a:srgbClr val="000000"/>
                </a:solidFill>
                <a:latin typeface="Consolas" panose="020B0609020204030204" pitchFamily="49" charset="0"/>
              </a:rPr>
              <a:t>ArrayList</a:t>
            </a:r>
            <a:r>
              <a:rPr lang="en-US" altLang="en-US" dirty="0">
                <a:solidFill>
                  <a:srgbClr val="000000"/>
                </a:solidFill>
              </a:rPr>
              <a:t> capabilities. </a:t>
            </a:r>
          </a:p>
          <a:p>
            <a:pPr eaLnBrk="1" hangingPunct="1"/>
            <a:r>
              <a:rPr lang="en-US" altLang="en-US" dirty="0">
                <a:solidFill>
                  <a:srgbClr val="000000"/>
                </a:solidFill>
              </a:rPr>
              <a:t>An </a:t>
            </a:r>
            <a:r>
              <a:rPr lang="en-US" altLang="en-US" dirty="0" err="1">
                <a:solidFill>
                  <a:srgbClr val="000000"/>
                </a:solidFill>
                <a:latin typeface="Consolas" panose="020B0609020204030204" pitchFamily="49" charset="0"/>
              </a:rPr>
              <a:t>ArrayList</a:t>
            </a:r>
            <a:r>
              <a:rPr lang="en-US" altLang="en-US" dirty="0" err="1">
                <a:solidFill>
                  <a:srgbClr val="000000"/>
                </a:solidFill>
              </a:rPr>
              <a:t>’s</a:t>
            </a:r>
            <a:r>
              <a:rPr lang="en-US" altLang="en-US" dirty="0">
                <a:solidFill>
                  <a:srgbClr val="000000"/>
                </a:solidFill>
              </a:rPr>
              <a:t> capacity indicates how many items it can hold without growing. </a:t>
            </a:r>
          </a:p>
          <a:p>
            <a:pPr eaLnBrk="1" hangingPunct="1"/>
            <a:r>
              <a:rPr lang="en-US" altLang="en-US" dirty="0">
                <a:solidFill>
                  <a:srgbClr val="000000"/>
                </a:solidFill>
              </a:rPr>
              <a:t>When the </a:t>
            </a:r>
            <a:r>
              <a:rPr lang="en-US" altLang="en-US" dirty="0" err="1">
                <a:solidFill>
                  <a:srgbClr val="000000"/>
                </a:solidFill>
                <a:latin typeface="Consolas" panose="020B0609020204030204" pitchFamily="49" charset="0"/>
              </a:rPr>
              <a:t>ArrayList</a:t>
            </a:r>
            <a:r>
              <a:rPr lang="en-US" altLang="en-US" dirty="0">
                <a:solidFill>
                  <a:srgbClr val="000000"/>
                </a:solidFill>
              </a:rPr>
              <a:t> grows, it must create a larger internal array and copy each element to the new array. </a:t>
            </a:r>
          </a:p>
          <a:p>
            <a:pPr lvl="1" eaLnBrk="1" hangingPunct="1"/>
            <a:r>
              <a:rPr lang="en-US" altLang="en-US" dirty="0">
                <a:solidFill>
                  <a:srgbClr val="000000"/>
                </a:solidFill>
              </a:rPr>
              <a:t>This is a time-consuming operation. It would be inefficient for the </a:t>
            </a:r>
            <a:r>
              <a:rPr lang="en-US" altLang="en-US" dirty="0" err="1">
                <a:solidFill>
                  <a:srgbClr val="000000"/>
                </a:solidFill>
                <a:latin typeface="Consolas" panose="020B0609020204030204" pitchFamily="49" charset="0"/>
              </a:rPr>
              <a:t>ArrayList</a:t>
            </a:r>
            <a:r>
              <a:rPr lang="en-US" altLang="en-US" dirty="0">
                <a:solidFill>
                  <a:srgbClr val="000000"/>
                </a:solidFill>
              </a:rPr>
              <a:t> to grow each time an element is added. </a:t>
            </a:r>
          </a:p>
          <a:p>
            <a:pPr lvl="1" eaLnBrk="1" hangingPunct="1"/>
            <a:r>
              <a:rPr lang="en-US" altLang="en-US" dirty="0">
                <a:solidFill>
                  <a:srgbClr val="000000"/>
                </a:solidFill>
              </a:rPr>
              <a:t>An </a:t>
            </a:r>
            <a:r>
              <a:rPr lang="en-US" altLang="en-US" dirty="0" err="1">
                <a:solidFill>
                  <a:srgbClr val="000000"/>
                </a:solidFill>
                <a:latin typeface="Consolas" panose="020B0609020204030204" pitchFamily="49" charset="0"/>
              </a:rPr>
              <a:t>ArrayList</a:t>
            </a:r>
            <a:r>
              <a:rPr lang="en-US" altLang="en-US" dirty="0">
                <a:solidFill>
                  <a:srgbClr val="000000"/>
                </a:solidFill>
              </a:rPr>
              <a:t> grows only when an element is added and the number of elements is equal to the capacity—i.e., there is no space for the new element.</a:t>
            </a:r>
          </a:p>
        </p:txBody>
      </p:sp>
      <p:sp>
        <p:nvSpPr>
          <p:cNvPr id="4" name="Footer Placeholder 3">
            <a:extLst>
              <a:ext uri="{FF2B5EF4-FFF2-40B4-BE49-F238E27FC236}">
                <a16:creationId xmlns:a16="http://schemas.microsoft.com/office/drawing/2014/main" id="{225ACC39-319E-401A-8DA8-C4CFEB6A219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7084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95BF-5917-43F9-B13F-177BAFC48C4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7.16  </a:t>
            </a:r>
            <a:r>
              <a:rPr lang="en-US" dirty="0">
                <a:solidFill>
                  <a:srgbClr val="3380E6"/>
                </a:solidFill>
                <a:latin typeface="Calibri" panose="020F0502020204030204" pitchFamily="34" charset="0"/>
              </a:rPr>
              <a:t>Introduction to Collections and Class </a:t>
            </a:r>
            <a:r>
              <a:rPr lang="en-US" dirty="0" err="1">
                <a:solidFill>
                  <a:srgbClr val="3380E6"/>
                </a:solidFill>
                <a:latin typeface="Consolas" panose="020B0609020204030204" pitchFamily="49" charset="0"/>
              </a:rPr>
              <a:t>ArrayList</a:t>
            </a:r>
            <a:r>
              <a:rPr lang="en-US" dirty="0">
                <a:solidFill>
                  <a:srgbClr val="3380E6"/>
                </a:solidFill>
                <a:latin typeface="Calibri" panose="020F0502020204030204" pitchFamily="34" charset="0"/>
              </a:rPr>
              <a:t> (Cont.)</a:t>
            </a:r>
          </a:p>
        </p:txBody>
      </p:sp>
      <p:sp>
        <p:nvSpPr>
          <p:cNvPr id="142339" name="Text Placeholder 2">
            <a:extLst>
              <a:ext uri="{FF2B5EF4-FFF2-40B4-BE49-F238E27FC236}">
                <a16:creationId xmlns:a16="http://schemas.microsoft.com/office/drawing/2014/main" id="{88D57E77-9C2D-4E9D-AFF4-1B035126F5A6}"/>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Method </a:t>
            </a:r>
            <a:r>
              <a:rPr lang="en-US" altLang="en-US" sz="2500" dirty="0">
                <a:solidFill>
                  <a:srgbClr val="0000FF"/>
                </a:solidFill>
                <a:latin typeface="Consolas" panose="020B0609020204030204" pitchFamily="49" charset="0"/>
              </a:rPr>
              <a:t>add</a:t>
            </a:r>
            <a:r>
              <a:rPr lang="en-US" altLang="en-US" sz="2500" dirty="0">
                <a:solidFill>
                  <a:srgbClr val="000000"/>
                </a:solidFill>
              </a:rPr>
              <a:t> adds elements to the </a:t>
            </a:r>
            <a:r>
              <a:rPr lang="en-US" altLang="en-US" sz="2500" dirty="0" err="1">
                <a:solidFill>
                  <a:srgbClr val="000000"/>
                </a:solidFill>
                <a:latin typeface="Consolas" panose="020B0609020204030204" pitchFamily="49" charset="0"/>
              </a:rPr>
              <a:t>ArrayList</a:t>
            </a:r>
            <a:r>
              <a:rPr lang="en-US" altLang="en-US" sz="2500" dirty="0">
                <a:solidFill>
                  <a:srgbClr val="000000"/>
                </a:solidFill>
              </a:rPr>
              <a:t>.</a:t>
            </a:r>
          </a:p>
          <a:p>
            <a:pPr lvl="1" eaLnBrk="1" hangingPunct="1">
              <a:lnSpc>
                <a:spcPct val="80000"/>
              </a:lnSpc>
            </a:pPr>
            <a:r>
              <a:rPr lang="en-US" altLang="en-US" sz="2100" dirty="0">
                <a:solidFill>
                  <a:srgbClr val="000000"/>
                </a:solidFill>
              </a:rPr>
              <a:t>One-argument version appends its argument to the end of the </a:t>
            </a:r>
            <a:r>
              <a:rPr lang="en-US" altLang="en-US" sz="2100" dirty="0" err="1">
                <a:solidFill>
                  <a:srgbClr val="000000"/>
                </a:solidFill>
                <a:latin typeface="Consolas" panose="020B0609020204030204" pitchFamily="49" charset="0"/>
              </a:rPr>
              <a:t>ArrayList</a:t>
            </a:r>
            <a:r>
              <a:rPr lang="en-US" altLang="en-US" sz="2100" dirty="0">
                <a:solidFill>
                  <a:srgbClr val="000000"/>
                </a:solidFill>
              </a:rPr>
              <a:t>. </a:t>
            </a:r>
          </a:p>
          <a:p>
            <a:pPr lvl="1" eaLnBrk="1" hangingPunct="1">
              <a:lnSpc>
                <a:spcPct val="80000"/>
              </a:lnSpc>
            </a:pPr>
            <a:r>
              <a:rPr lang="en-US" altLang="en-US" sz="2100" dirty="0">
                <a:solidFill>
                  <a:srgbClr val="000000"/>
                </a:solidFill>
              </a:rPr>
              <a:t>Two-argument version inserts a new element at the specified position. </a:t>
            </a:r>
          </a:p>
          <a:p>
            <a:pPr lvl="1" eaLnBrk="1" hangingPunct="1">
              <a:lnSpc>
                <a:spcPct val="80000"/>
              </a:lnSpc>
            </a:pPr>
            <a:r>
              <a:rPr lang="en-US" altLang="en-US" sz="2100" dirty="0">
                <a:solidFill>
                  <a:srgbClr val="000000"/>
                </a:solidFill>
              </a:rPr>
              <a:t>Collection indices start at zero. </a:t>
            </a:r>
          </a:p>
          <a:p>
            <a:pPr eaLnBrk="1" hangingPunct="1">
              <a:lnSpc>
                <a:spcPct val="80000"/>
              </a:lnSpc>
            </a:pPr>
            <a:r>
              <a:rPr lang="en-US" altLang="en-US" sz="2500" dirty="0">
                <a:solidFill>
                  <a:srgbClr val="000000"/>
                </a:solidFill>
              </a:rPr>
              <a:t>Method </a:t>
            </a:r>
            <a:r>
              <a:rPr lang="en-US" altLang="en-US" sz="2500" dirty="0">
                <a:solidFill>
                  <a:srgbClr val="0000FF"/>
                </a:solidFill>
                <a:latin typeface="Consolas" panose="020B0609020204030204" pitchFamily="49" charset="0"/>
              </a:rPr>
              <a:t>size</a:t>
            </a:r>
            <a:r>
              <a:rPr lang="en-US" altLang="en-US" sz="2500" dirty="0">
                <a:solidFill>
                  <a:srgbClr val="000000"/>
                </a:solidFill>
              </a:rPr>
              <a:t> returns the number of elements in the </a:t>
            </a:r>
            <a:r>
              <a:rPr lang="en-US" altLang="en-US" sz="2500" dirty="0" err="1">
                <a:solidFill>
                  <a:srgbClr val="000000"/>
                </a:solidFill>
                <a:latin typeface="Consolas" panose="020B0609020204030204" pitchFamily="49" charset="0"/>
              </a:rPr>
              <a:t>ArrayList</a:t>
            </a:r>
            <a:r>
              <a:rPr lang="en-US" altLang="en-US" sz="2500" dirty="0">
                <a:solidFill>
                  <a:srgbClr val="000000"/>
                </a:solidFill>
              </a:rPr>
              <a:t>. </a:t>
            </a:r>
          </a:p>
          <a:p>
            <a:pPr eaLnBrk="1" hangingPunct="1">
              <a:lnSpc>
                <a:spcPct val="80000"/>
              </a:lnSpc>
            </a:pPr>
            <a:r>
              <a:rPr lang="en-US" altLang="en-US" sz="2500" dirty="0">
                <a:solidFill>
                  <a:srgbClr val="000000"/>
                </a:solidFill>
                <a:latin typeface="Consolas" panose="020B0609020204030204" pitchFamily="49" charset="0"/>
              </a:rPr>
              <a:t>M</a:t>
            </a:r>
            <a:r>
              <a:rPr lang="en-US" altLang="en-US" sz="2500" dirty="0">
                <a:solidFill>
                  <a:srgbClr val="000000"/>
                </a:solidFill>
              </a:rPr>
              <a:t>ethod </a:t>
            </a:r>
            <a:r>
              <a:rPr lang="en-US" altLang="en-US" sz="2500" dirty="0">
                <a:solidFill>
                  <a:srgbClr val="0000FF"/>
                </a:solidFill>
                <a:latin typeface="Consolas" panose="020B0609020204030204" pitchFamily="49" charset="0"/>
              </a:rPr>
              <a:t>get</a:t>
            </a:r>
            <a:r>
              <a:rPr lang="en-US" altLang="en-US" sz="2500" dirty="0">
                <a:solidFill>
                  <a:srgbClr val="000000"/>
                </a:solidFill>
              </a:rPr>
              <a:t> obtains the element at a specified index. </a:t>
            </a:r>
          </a:p>
          <a:p>
            <a:pPr eaLnBrk="1" hangingPunct="1">
              <a:lnSpc>
                <a:spcPct val="80000"/>
              </a:lnSpc>
            </a:pPr>
            <a:r>
              <a:rPr lang="en-US" altLang="en-US" sz="2500" dirty="0">
                <a:solidFill>
                  <a:srgbClr val="000000"/>
                </a:solidFill>
              </a:rPr>
              <a:t>Method </a:t>
            </a:r>
            <a:r>
              <a:rPr lang="en-US" altLang="en-US" sz="2500" dirty="0">
                <a:solidFill>
                  <a:srgbClr val="0000FF"/>
                </a:solidFill>
                <a:latin typeface="Consolas" panose="020B0609020204030204" pitchFamily="49" charset="0"/>
              </a:rPr>
              <a:t>remove</a:t>
            </a:r>
            <a:r>
              <a:rPr lang="en-US" altLang="en-US" sz="2500" dirty="0">
                <a:solidFill>
                  <a:srgbClr val="000000"/>
                </a:solidFill>
              </a:rPr>
              <a:t> deletes an element with a specific value. </a:t>
            </a:r>
          </a:p>
          <a:p>
            <a:pPr lvl="1" eaLnBrk="1" hangingPunct="1">
              <a:lnSpc>
                <a:spcPct val="80000"/>
              </a:lnSpc>
            </a:pPr>
            <a:r>
              <a:rPr lang="en-US" altLang="en-US" sz="2100" dirty="0">
                <a:solidFill>
                  <a:srgbClr val="000000"/>
                </a:solidFill>
              </a:rPr>
              <a:t>An overloaded version of the method removes the element at the specified index. </a:t>
            </a:r>
          </a:p>
          <a:p>
            <a:pPr eaLnBrk="1" hangingPunct="1">
              <a:lnSpc>
                <a:spcPct val="80000"/>
              </a:lnSpc>
            </a:pPr>
            <a:r>
              <a:rPr lang="en-US" altLang="en-US" sz="2500" dirty="0">
                <a:solidFill>
                  <a:srgbClr val="000000"/>
                </a:solidFill>
              </a:rPr>
              <a:t>Method </a:t>
            </a:r>
            <a:r>
              <a:rPr lang="en-US" altLang="en-US" sz="2500" dirty="0">
                <a:solidFill>
                  <a:srgbClr val="0000FF"/>
                </a:solidFill>
                <a:latin typeface="Consolas" panose="020B0609020204030204" pitchFamily="49" charset="0"/>
              </a:rPr>
              <a:t>contains</a:t>
            </a:r>
            <a:r>
              <a:rPr lang="en-US" altLang="en-US" sz="2500" dirty="0">
                <a:solidFill>
                  <a:srgbClr val="000000"/>
                </a:solidFill>
              </a:rPr>
              <a:t> determines if an item is in the </a:t>
            </a:r>
            <a:r>
              <a:rPr lang="en-US" altLang="en-US" sz="2500" dirty="0" err="1">
                <a:solidFill>
                  <a:srgbClr val="000000"/>
                </a:solidFill>
                <a:latin typeface="Consolas" panose="020B0609020204030204" pitchFamily="49" charset="0"/>
              </a:rPr>
              <a:t>ArrayList</a:t>
            </a:r>
            <a:r>
              <a:rPr lang="en-US" altLang="en-US" sz="2500" dirty="0">
                <a:solidFill>
                  <a:srgbClr val="000000"/>
                </a:solidFill>
              </a:rPr>
              <a:t>. </a:t>
            </a:r>
          </a:p>
        </p:txBody>
      </p:sp>
      <p:sp>
        <p:nvSpPr>
          <p:cNvPr id="4" name="Footer Placeholder 3">
            <a:extLst>
              <a:ext uri="{FF2B5EF4-FFF2-40B4-BE49-F238E27FC236}">
                <a16:creationId xmlns:a16="http://schemas.microsoft.com/office/drawing/2014/main" id="{B60E7C9D-7062-46BD-AF5B-3C6A9092D8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5242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2">
            <a:extLst>
              <a:ext uri="{FF2B5EF4-FFF2-40B4-BE49-F238E27FC236}">
                <a16:creationId xmlns:a16="http://schemas.microsoft.com/office/drawing/2014/main" id="{6FEE7E57-3AA4-49D5-9D01-51C5ADE1C5C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DCF54A46-A0A8-4B8D-A4C9-E56AF2511E2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589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3">
            <a:extLst>
              <a:ext uri="{FF2B5EF4-FFF2-40B4-BE49-F238E27FC236}">
                <a16:creationId xmlns:a16="http://schemas.microsoft.com/office/drawing/2014/main" id="{D155CD5D-71F8-432E-8C0F-172F89C6D5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18AC1775-A206-4F76-9FB9-86D02B5C3B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8269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4">
            <a:extLst>
              <a:ext uri="{FF2B5EF4-FFF2-40B4-BE49-F238E27FC236}">
                <a16:creationId xmlns:a16="http://schemas.microsoft.com/office/drawing/2014/main" id="{F4495731-32B2-4458-97B1-8BD3AF53592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9C8D06E6-A254-439B-A3EE-82D875B7AF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8942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7_Arrays_Page_095">
            <a:extLst>
              <a:ext uri="{FF2B5EF4-FFF2-40B4-BE49-F238E27FC236}">
                <a16:creationId xmlns:a16="http://schemas.microsoft.com/office/drawing/2014/main" id="{4568E53E-BF79-49AB-81E2-66B7D8A444E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a16="http://schemas.microsoft.com/office/drawing/2014/main" id="{B3C77ED6-8F47-42CD-A845-8084358AB8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100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321E-0520-45DF-A5B1-E6B8986396F3}"/>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7.16  </a:t>
            </a:r>
            <a:r>
              <a:rPr lang="en-US" dirty="0">
                <a:solidFill>
                  <a:srgbClr val="3380E6"/>
                </a:solidFill>
                <a:latin typeface="Calibri" panose="020F0502020204030204" pitchFamily="34" charset="0"/>
              </a:rPr>
              <a:t>Introduction to Collections and Class </a:t>
            </a:r>
            <a:r>
              <a:rPr lang="en-US" dirty="0" err="1">
                <a:solidFill>
                  <a:srgbClr val="3380E6"/>
                </a:solidFill>
                <a:latin typeface="Consolas" panose="020B0609020204030204" pitchFamily="49" charset="0"/>
              </a:rPr>
              <a:t>ArrayList</a:t>
            </a:r>
            <a:r>
              <a:rPr lang="en-US" dirty="0">
                <a:solidFill>
                  <a:srgbClr val="3380E6"/>
                </a:solidFill>
                <a:latin typeface="Calibri" panose="020F0502020204030204" pitchFamily="34" charset="0"/>
              </a:rPr>
              <a:t> (Cont.)</a:t>
            </a:r>
          </a:p>
        </p:txBody>
      </p:sp>
      <p:sp>
        <p:nvSpPr>
          <p:cNvPr id="132099" name="Text Placeholder 2">
            <a:extLst>
              <a:ext uri="{FF2B5EF4-FFF2-40B4-BE49-F238E27FC236}">
                <a16:creationId xmlns:a16="http://schemas.microsoft.com/office/drawing/2014/main" id="{09B9EFC6-92FE-438C-A68A-54EDA36CE874}"/>
              </a:ext>
            </a:extLst>
          </p:cNvPr>
          <p:cNvSpPr>
            <a:spLocks noGrp="1"/>
          </p:cNvSpPr>
          <p:nvPr>
            <p:ph type="body" idx="1"/>
          </p:nvPr>
        </p:nvSpPr>
        <p:spPr/>
        <p:txBody>
          <a:bodyPr/>
          <a:lstStyle/>
          <a:p>
            <a:pPr marL="109537" indent="0">
              <a:lnSpc>
                <a:spcPct val="80000"/>
              </a:lnSpc>
              <a:buNone/>
              <a:defRPr/>
            </a:pPr>
            <a:r>
              <a:rPr lang="en-US" altLang="en-US" sz="2500" b="1" i="1" dirty="0">
                <a:solidFill>
                  <a:srgbClr val="000000"/>
                </a:solidFill>
              </a:rPr>
              <a:t>Java SE 7—Diamond (&lt;&gt;) Notation for Creating an Object of a Generic Class</a:t>
            </a:r>
          </a:p>
          <a:p>
            <a:pPr eaLnBrk="1" hangingPunct="1">
              <a:lnSpc>
                <a:spcPct val="80000"/>
              </a:lnSpc>
              <a:defRPr/>
            </a:pPr>
            <a:r>
              <a:rPr lang="en-US" altLang="en-US" sz="2500" dirty="0">
                <a:solidFill>
                  <a:srgbClr val="000000"/>
                </a:solidFill>
              </a:rPr>
              <a:t>Consider this statement from Fig. 7.24:</a:t>
            </a:r>
          </a:p>
          <a:p>
            <a:pPr lvl="2" eaLnBrk="1" hangingPunct="1">
              <a:lnSpc>
                <a:spcPct val="80000"/>
              </a:lnSpc>
              <a:defRPr/>
            </a:pPr>
            <a:r>
              <a:rPr lang="en-US" altLang="en-US" sz="2000" b="1" dirty="0" err="1">
                <a:solidFill>
                  <a:srgbClr val="000000"/>
                </a:solidFill>
                <a:latin typeface="Consolas" panose="020B0609020204030204" pitchFamily="49" charset="0"/>
              </a:rPr>
              <a:t>ArrayList</a:t>
            </a:r>
            <a:r>
              <a:rPr lang="en-US" altLang="en-US" sz="2000" b="1" dirty="0">
                <a:solidFill>
                  <a:srgbClr val="000000"/>
                </a:solidFill>
                <a:latin typeface="Consolas" panose="020B0609020204030204" pitchFamily="49" charset="0"/>
              </a:rPr>
              <a:t>&lt;String&gt; items = </a:t>
            </a:r>
            <a:r>
              <a:rPr lang="en-US" altLang="en-US" sz="2000" b="1" dirty="0">
                <a:solidFill>
                  <a:srgbClr val="0000FF"/>
                </a:solidFill>
                <a:latin typeface="Consolas" panose="020B0609020204030204" pitchFamily="49" charset="0"/>
              </a:rPr>
              <a:t>new</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ArrayList</a:t>
            </a:r>
            <a:r>
              <a:rPr lang="en-US" altLang="en-US" sz="2000" b="1" dirty="0">
                <a:solidFill>
                  <a:srgbClr val="000000"/>
                </a:solidFill>
                <a:latin typeface="Consolas" panose="020B0609020204030204" pitchFamily="49" charset="0"/>
              </a:rPr>
              <a:t>&lt;String</a:t>
            </a:r>
            <a:r>
              <a:rPr lang="en-US" altLang="en-US" sz="2000" b="1" dirty="0" smtClean="0">
                <a:solidFill>
                  <a:srgbClr val="000000"/>
                </a:solidFill>
                <a:latin typeface="Consolas" panose="020B0609020204030204" pitchFamily="49" charset="0"/>
              </a:rPr>
              <a:t>&gt;();</a:t>
            </a:r>
          </a:p>
          <a:p>
            <a:pPr lvl="2" eaLnBrk="1" hangingPunct="1">
              <a:lnSpc>
                <a:spcPct val="80000"/>
              </a:lnSpc>
              <a:defRPr/>
            </a:pPr>
            <a:endParaRPr lang="en-US" altLang="en-US" sz="1800" dirty="0">
              <a:solidFill>
                <a:srgbClr val="000000"/>
              </a:solidFill>
              <a:latin typeface="Consolas" panose="020B0609020204030204" pitchFamily="49" charset="0"/>
            </a:endParaRPr>
          </a:p>
          <a:p>
            <a:pPr eaLnBrk="1" hangingPunct="1">
              <a:lnSpc>
                <a:spcPct val="80000"/>
              </a:lnSpc>
              <a:defRPr/>
            </a:pPr>
            <a:r>
              <a:rPr lang="en-US" altLang="en-US" sz="2500" dirty="0" smtClean="0">
                <a:solidFill>
                  <a:srgbClr val="000000"/>
                </a:solidFill>
              </a:rPr>
              <a:t>Java </a:t>
            </a:r>
            <a:r>
              <a:rPr lang="en-US" altLang="en-US" sz="2500" dirty="0">
                <a:solidFill>
                  <a:srgbClr val="000000"/>
                </a:solidFill>
              </a:rPr>
              <a:t>SE 7 introduced the </a:t>
            </a:r>
            <a:r>
              <a:rPr lang="en-US" altLang="en-US" sz="2500" dirty="0">
                <a:solidFill>
                  <a:srgbClr val="0000FF"/>
                </a:solidFill>
              </a:rPr>
              <a:t>diamond (</a:t>
            </a:r>
            <a:r>
              <a:rPr lang="en-US" altLang="en-US" sz="2400" dirty="0">
                <a:solidFill>
                  <a:srgbClr val="0000FF"/>
                </a:solidFill>
                <a:latin typeface="Consolas" panose="020B0609020204030204" pitchFamily="49" charset="0"/>
              </a:rPr>
              <a:t>&lt;&gt;</a:t>
            </a:r>
            <a:r>
              <a:rPr lang="en-US" altLang="en-US" sz="2500" dirty="0">
                <a:solidFill>
                  <a:srgbClr val="0000FF"/>
                </a:solidFill>
              </a:rPr>
              <a:t>) notation </a:t>
            </a:r>
            <a:r>
              <a:rPr lang="en-US" altLang="en-US" sz="2500" dirty="0">
                <a:solidFill>
                  <a:srgbClr val="000000"/>
                </a:solidFill>
              </a:rPr>
              <a:t>to simplify statements like this. Using </a:t>
            </a:r>
            <a:r>
              <a:rPr lang="en-US" altLang="en-US" sz="2800" dirty="0">
                <a:solidFill>
                  <a:srgbClr val="000000"/>
                </a:solidFill>
                <a:latin typeface="Consolas" panose="020B0609020204030204" pitchFamily="49" charset="0"/>
              </a:rPr>
              <a:t>&lt;&gt;</a:t>
            </a:r>
            <a:r>
              <a:rPr lang="en-US" altLang="en-US" sz="2500" dirty="0">
                <a:solidFill>
                  <a:srgbClr val="000000"/>
                </a:solidFill>
              </a:rPr>
              <a:t> in a class instance creation expression for an object of a </a:t>
            </a:r>
            <a:r>
              <a:rPr lang="en-US" altLang="en-US" sz="2500" i="1" dirty="0">
                <a:solidFill>
                  <a:srgbClr val="000000"/>
                </a:solidFill>
              </a:rPr>
              <a:t>generic</a:t>
            </a:r>
            <a:r>
              <a:rPr lang="en-US" altLang="en-US" sz="2500" dirty="0">
                <a:solidFill>
                  <a:srgbClr val="000000"/>
                </a:solidFill>
              </a:rPr>
              <a:t> class tells the compiler to determine what belongs in the angle brackets. </a:t>
            </a:r>
            <a:endParaRPr lang="en-US" altLang="en-US" sz="2500" dirty="0" smtClean="0">
              <a:solidFill>
                <a:srgbClr val="000000"/>
              </a:solidFill>
            </a:endParaRPr>
          </a:p>
          <a:p>
            <a:pPr eaLnBrk="1" hangingPunct="1">
              <a:lnSpc>
                <a:spcPct val="80000"/>
              </a:lnSpc>
              <a:defRPr/>
            </a:pPr>
            <a:endParaRPr lang="en-US" altLang="en-US" sz="2500" dirty="0" smtClean="0">
              <a:solidFill>
                <a:srgbClr val="000000"/>
              </a:solidFill>
            </a:endParaRPr>
          </a:p>
          <a:p>
            <a:pPr>
              <a:lnSpc>
                <a:spcPct val="80000"/>
              </a:lnSpc>
            </a:pPr>
            <a:r>
              <a:rPr lang="en-US" altLang="en-US" sz="2500" dirty="0">
                <a:solidFill>
                  <a:srgbClr val="000000"/>
                </a:solidFill>
              </a:rPr>
              <a:t>In Java SE 7 and higher, the preceding statement can be written as:</a:t>
            </a:r>
          </a:p>
          <a:p>
            <a:pPr lvl="2">
              <a:lnSpc>
                <a:spcPct val="80000"/>
              </a:lnSpc>
            </a:pPr>
            <a:r>
              <a:rPr lang="en-US" altLang="en-US" sz="1800" b="1" dirty="0" err="1">
                <a:solidFill>
                  <a:srgbClr val="000000"/>
                </a:solidFill>
                <a:latin typeface="Consolas" panose="020B0609020204030204" pitchFamily="49" charset="0"/>
              </a:rPr>
              <a:t>ArrayList</a:t>
            </a:r>
            <a:r>
              <a:rPr lang="en-US" altLang="en-US" sz="1800" b="1" dirty="0">
                <a:solidFill>
                  <a:srgbClr val="000000"/>
                </a:solidFill>
                <a:latin typeface="Consolas" panose="020B0609020204030204" pitchFamily="49" charset="0"/>
              </a:rPr>
              <a:t>&lt;String&gt; items = </a:t>
            </a:r>
            <a:r>
              <a:rPr lang="en-US" altLang="en-US" sz="1800" b="1" dirty="0">
                <a:solidFill>
                  <a:srgbClr val="0000FF"/>
                </a:solidFill>
                <a:latin typeface="Consolas" panose="020B0609020204030204" pitchFamily="49" charset="0"/>
              </a:rPr>
              <a:t>new</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ArrayList</a:t>
            </a:r>
            <a:r>
              <a:rPr lang="en-US" altLang="en-US" sz="1800" b="1" dirty="0">
                <a:solidFill>
                  <a:srgbClr val="000000"/>
                </a:solidFill>
                <a:latin typeface="Consolas" panose="020B0609020204030204" pitchFamily="49" charset="0"/>
              </a:rPr>
              <a:t>&lt;&gt;();</a:t>
            </a:r>
          </a:p>
          <a:p>
            <a:pPr eaLnBrk="1" hangingPunct="1">
              <a:lnSpc>
                <a:spcPct val="80000"/>
              </a:lnSpc>
              <a:defRPr/>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D9B51807-D7DC-4EE9-A641-EC4E7F4C832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7199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1859</TotalTime>
  <Words>3413</Words>
  <Application>Microsoft Office PowerPoint</Application>
  <PresentationFormat>Widescreen</PresentationFormat>
  <Paragraphs>349</Paragraphs>
  <Slides>99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黑体</vt: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7 Arrays and ArrayLists </vt:lpstr>
      <vt:lpstr>PowerPoint Presentation</vt:lpstr>
      <vt:lpstr>PowerPoint Presentation</vt:lpstr>
      <vt:lpstr>PowerPoint Presentation</vt:lpstr>
      <vt:lpstr>7.2   Arrays</vt:lpstr>
      <vt:lpstr>PowerPoint Presentation</vt:lpstr>
      <vt:lpstr>7.3   Declaring and Creating Arrays</vt:lpstr>
      <vt:lpstr>7.3   Declaring and Creating Arrays (Cont.)</vt:lpstr>
      <vt:lpstr>PowerPoint Presentation</vt:lpstr>
      <vt:lpstr>PowerPoint Presentation</vt:lpstr>
      <vt:lpstr>PowerPoint Presentation</vt:lpstr>
      <vt:lpstr>7.3   Declaring and Creating Arrays (Cont.)</vt:lpstr>
      <vt:lpstr>7.4   Examples Using Arrays</vt:lpstr>
      <vt:lpstr>PowerPoint Presentation</vt:lpstr>
      <vt:lpstr>PowerPoint Presentation</vt:lpstr>
      <vt:lpstr>7.4.2  Using an Array Initializer  </vt:lpstr>
      <vt:lpstr>PowerPoint Presentation</vt:lpstr>
      <vt:lpstr>PowerPoint Presentation</vt:lpstr>
      <vt:lpstr>PowerPoint Presentation</vt:lpstr>
      <vt:lpstr>PowerPoint Presentation</vt:lpstr>
      <vt:lpstr>PowerPoint Presentation</vt:lpstr>
      <vt:lpstr>7.4.5  Using Bar Charts to Display Array Data Graphically</vt:lpstr>
      <vt:lpstr>PowerPoint Presentation</vt:lpstr>
      <vt:lpstr>PowerPoint Presentation</vt:lpstr>
      <vt:lpstr>7.4.6  Using the Elements of an Array as Counters</vt:lpstr>
      <vt:lpstr>PowerPoint Presentation</vt:lpstr>
      <vt:lpstr>PowerPoint Presentation</vt:lpstr>
      <vt:lpstr>7.4.7  Using Arrays to Analyze Survey Results</vt:lpstr>
      <vt:lpstr>PowerPoint Presentation</vt:lpstr>
      <vt:lpstr>PowerPoint Presentation</vt:lpstr>
      <vt:lpstr>PowerPoint Presentation</vt:lpstr>
      <vt:lpstr>7.4.7  Using Arrays to Analyze Survey Results (Cont.)</vt:lpstr>
      <vt:lpstr>7.5  Exception Handling: Processing the Incorrect Response</vt:lpstr>
      <vt:lpstr>7.5.1  The try Statement</vt:lpstr>
      <vt:lpstr>7.5.2  Executing the catch Block </vt:lpstr>
      <vt:lpstr>7.5.2  Executing the catch Block (Cont.)</vt:lpstr>
      <vt:lpstr>PowerPoint Presentation</vt:lpstr>
      <vt:lpstr>7.7   Enhanced for Statement</vt:lpstr>
      <vt:lpstr>PowerPoint Presentation</vt:lpstr>
      <vt:lpstr>7.7   Enhanced for Statement (Cont.)</vt:lpstr>
      <vt:lpstr>PowerPoint Presentation</vt:lpstr>
      <vt:lpstr>7.7   Enhanced for Statement (Cont.)</vt:lpstr>
      <vt:lpstr>7.8   Passing Arrays to Methods</vt:lpstr>
      <vt:lpstr>PowerPoint Presentation</vt:lpstr>
      <vt:lpstr>PowerPoint Presentation</vt:lpstr>
      <vt:lpstr>PowerPoint Presentation</vt:lpstr>
      <vt:lpstr>PowerPoint Presentation</vt:lpstr>
      <vt:lpstr>7.9   Pass-By-Value vs. Pass-By-Reference</vt:lpstr>
      <vt:lpstr>7.9   Pass-By-Value vs. Pass-By-Reference (Cont.)</vt:lpstr>
      <vt:lpstr>PowerPoint Presentation</vt:lpstr>
      <vt:lpstr>7.11  Multidimensional Arrays</vt:lpstr>
      <vt:lpstr>PowerPoint Presentation</vt:lpstr>
      <vt:lpstr>7.11  Multidimensional Arrays (Cont.)</vt:lpstr>
      <vt:lpstr>7.11  Multidimensional Arrays (Cont.)</vt:lpstr>
      <vt:lpstr>7.11  Multidimensional Arrays (Cont.)</vt:lpstr>
      <vt:lpstr>PowerPoint Presentation</vt:lpstr>
      <vt:lpstr>PowerPoint Presentation</vt:lpstr>
      <vt:lpstr>PowerPoint Presentation</vt:lpstr>
      <vt:lpstr>7.12  Case Study: Class GradeBook Using a Two-Dimensional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7.13  Variable-Length Argument Lists</vt:lpstr>
      <vt:lpstr>PowerPoint Presentation</vt:lpstr>
      <vt:lpstr>PowerPoint Presentation</vt:lpstr>
      <vt:lpstr>PowerPoint Presentation</vt:lpstr>
      <vt:lpstr>PowerPoint Presentation</vt:lpstr>
      <vt:lpstr>7.14  Using Command-Line Arguments</vt:lpstr>
      <vt:lpstr>PowerPoint Presentation</vt:lpstr>
      <vt:lpstr>PowerPoint Presentation</vt:lpstr>
      <vt:lpstr>PowerPoint Presentation</vt:lpstr>
      <vt:lpstr>PowerPoint Presentation</vt:lpstr>
      <vt:lpstr>7.15  Class Arrays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7.16  Introduction to Collections and Class ArrayList </vt:lpstr>
      <vt:lpstr>PowerPoint Presentation</vt:lpstr>
      <vt:lpstr>7.16  Introduction to Collections and Class ArrayList (Cont.)</vt:lpstr>
      <vt:lpstr>7.16  Introduction to Collections and Class ArrayList (Cont.)</vt:lpstr>
      <vt:lpstr>PowerPoint Presentation</vt:lpstr>
      <vt:lpstr>PowerPoint Presentation</vt:lpstr>
      <vt:lpstr>PowerPoint Presentation</vt:lpstr>
      <vt:lpstr>PowerPoint Presentation</vt:lpstr>
      <vt:lpstr>7.16  Introduction to Collections and Class ArrayList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Sencun Zhu</cp:lastModifiedBy>
  <cp:revision>29</cp:revision>
  <dcterms:created xsi:type="dcterms:W3CDTF">2017-07-06T14:38:22Z</dcterms:created>
  <dcterms:modified xsi:type="dcterms:W3CDTF">2019-01-04T02:24:26Z</dcterms:modified>
</cp:coreProperties>
</file>