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4"/>
  </p:notesMasterIdLst>
  <p:sldIdLst>
    <p:sldId id="325" r:id="rId2"/>
    <p:sldId id="258" r:id="rId3"/>
    <p:sldId id="259" r:id="rId4"/>
    <p:sldId id="326" r:id="rId5"/>
    <p:sldId id="327" r:id="rId6"/>
    <p:sldId id="328" r:id="rId7"/>
    <p:sldId id="329" r:id="rId8"/>
    <p:sldId id="264" r:id="rId9"/>
    <p:sldId id="330" r:id="rId10"/>
    <p:sldId id="266" r:id="rId11"/>
    <p:sldId id="331" r:id="rId12"/>
    <p:sldId id="268" r:id="rId13"/>
    <p:sldId id="332" r:id="rId14"/>
    <p:sldId id="333" r:id="rId15"/>
    <p:sldId id="335" r:id="rId16"/>
    <p:sldId id="336" r:id="rId17"/>
    <p:sldId id="269" r:id="rId18"/>
    <p:sldId id="337" r:id="rId19"/>
    <p:sldId id="338" r:id="rId20"/>
    <p:sldId id="271" r:id="rId21"/>
    <p:sldId id="272" r:id="rId22"/>
    <p:sldId id="273" r:id="rId23"/>
    <p:sldId id="274" r:id="rId24"/>
    <p:sldId id="275" r:id="rId25"/>
    <p:sldId id="339" r:id="rId26"/>
    <p:sldId id="340" r:id="rId27"/>
    <p:sldId id="341" r:id="rId28"/>
    <p:sldId id="277" r:id="rId29"/>
    <p:sldId id="278" r:id="rId30"/>
    <p:sldId id="279" r:id="rId31"/>
    <p:sldId id="342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343" r:id="rId40"/>
    <p:sldId id="287" r:id="rId41"/>
    <p:sldId id="288" r:id="rId42"/>
    <p:sldId id="289" r:id="rId43"/>
    <p:sldId id="344" r:id="rId44"/>
    <p:sldId id="345" r:id="rId45"/>
    <p:sldId id="290" r:id="rId46"/>
    <p:sldId id="346" r:id="rId47"/>
    <p:sldId id="291" r:id="rId48"/>
    <p:sldId id="293" r:id="rId49"/>
    <p:sldId id="294" r:id="rId50"/>
    <p:sldId id="295" r:id="rId51"/>
    <p:sldId id="296" r:id="rId52"/>
    <p:sldId id="297" r:id="rId53"/>
    <p:sldId id="298" r:id="rId54"/>
    <p:sldId id="349" r:id="rId55"/>
    <p:sldId id="299" r:id="rId56"/>
    <p:sldId id="300" r:id="rId57"/>
    <p:sldId id="301" r:id="rId58"/>
    <p:sldId id="352" r:id="rId59"/>
    <p:sldId id="304" r:id="rId60"/>
    <p:sldId id="354" r:id="rId61"/>
    <p:sldId id="355" r:id="rId62"/>
    <p:sldId id="305" r:id="rId63"/>
    <p:sldId id="306" r:id="rId64"/>
    <p:sldId id="307" r:id="rId65"/>
    <p:sldId id="308" r:id="rId66"/>
    <p:sldId id="309" r:id="rId67"/>
    <p:sldId id="356" r:id="rId68"/>
    <p:sldId id="310" r:id="rId69"/>
    <p:sldId id="311" r:id="rId70"/>
    <p:sldId id="312" r:id="rId71"/>
    <p:sldId id="313" r:id="rId72"/>
    <p:sldId id="357" r:id="rId73"/>
    <p:sldId id="314" r:id="rId74"/>
    <p:sldId id="358" r:id="rId75"/>
    <p:sldId id="359" r:id="rId76"/>
    <p:sldId id="315" r:id="rId77"/>
    <p:sldId id="360" r:id="rId78"/>
    <p:sldId id="316" r:id="rId79"/>
    <p:sldId id="317" r:id="rId80"/>
    <p:sldId id="318" r:id="rId81"/>
    <p:sldId id="319" r:id="rId82"/>
    <p:sldId id="361" r:id="rId83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14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9CE86C-40F2-499E-BC80-3AC6587B29E1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E5162DB-F548-4311-83A8-33C054C230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2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6629B0CC-33C9-40B1-A656-81F0B2CE6A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81DABF2F-D497-4E48-BE42-C8747DBCF8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00AA9B4B-D1D1-4FED-9C25-0E3D318C4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6380E4-8F74-4C78-9377-F0FA191DFD6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28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27F55AAE-7833-48E8-AC64-C319DF93B5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0DA1AE1B-12F1-47EA-8D30-798EAA22A2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8004" name="Slide Number Placeholder 3">
            <a:extLst>
              <a:ext uri="{FF2B5EF4-FFF2-40B4-BE49-F238E27FC236}">
                <a16:creationId xmlns:a16="http://schemas.microsoft.com/office/drawing/2014/main" id="{C870D1C0-AE28-4FB0-B9B8-086CFCD50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EB0214-996B-4AB5-A7EA-8AFF2DCBF93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80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C70E5B94-4B8A-4D1A-9DB6-67588803C4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C371AAA4-0047-4CB1-B1A3-113E765CA6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7A87560A-A3E5-49D8-A922-5CB599AE5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CBA585-CE03-4D70-A0D9-C8CF6EC4E66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0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71098531-9BED-4169-AD92-B4CBC2B1C4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D68D6075-DC9B-4D34-8D56-2D8B443E3A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8DE68660-C90D-472D-B11F-5BE9F0088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9398C9-83AF-4DF8-B46E-50966099651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2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A3D1016D-845C-41C3-B9BE-80C413FD67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1E73F771-CA2F-4378-BE36-DE223D6D72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24" name="Slide Number Placeholder 3">
            <a:extLst>
              <a:ext uri="{FF2B5EF4-FFF2-40B4-BE49-F238E27FC236}">
                <a16:creationId xmlns:a16="http://schemas.microsoft.com/office/drawing/2014/main" id="{FEAD8F4B-3063-48EA-9EB8-06750B4A9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048B75-8A74-4612-8F03-763D5520F5B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83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62646768-18E7-45CF-8DF0-C837144A9C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08501770-A35C-427F-934E-587C088A5C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9268" name="Slide Number Placeholder 3">
            <a:extLst>
              <a:ext uri="{FF2B5EF4-FFF2-40B4-BE49-F238E27FC236}">
                <a16:creationId xmlns:a16="http://schemas.microsoft.com/office/drawing/2014/main" id="{EEEE28DA-13BD-4A92-90EF-23E139B72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CA0456-38AA-418C-B48B-BEAD8FFDA75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509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477F4452-B806-46CD-92F2-C890057F37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77702C82-78B9-4191-B089-2209022EC3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id="{362E3E44-E85D-4281-AB82-99D2EC995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CC2FD0-D230-43E2-B1C9-A47E8564C45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91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8A88BC6D-91B8-47CA-A8F6-EC1039E257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6AB355D6-6FA0-458D-BADB-CADCE83551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1316" name="Slide Number Placeholder 3">
            <a:extLst>
              <a:ext uri="{FF2B5EF4-FFF2-40B4-BE49-F238E27FC236}">
                <a16:creationId xmlns:a16="http://schemas.microsoft.com/office/drawing/2014/main" id="{3BE87438-AFB5-46BD-939C-79C84BA90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37C367-84BE-4D85-BAE9-21F849360C1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82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0E2058DF-CBED-4BC3-91DA-D959CAEAEC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AEDCCE98-AB9E-4472-B0FD-CF6ED15905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7460" name="Slide Number Placeholder 3">
            <a:extLst>
              <a:ext uri="{FF2B5EF4-FFF2-40B4-BE49-F238E27FC236}">
                <a16:creationId xmlns:a16="http://schemas.microsoft.com/office/drawing/2014/main" id="{A7669FE9-A57F-47AA-B80A-2E9666AF8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71E75E-5B1D-4A45-B8A2-01119132FD8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87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C6B51D5B-69BA-494F-AAA4-C2F7C41EDC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F5D2BAD4-CA1C-49A2-9696-6D828DD7DE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9E0DD8C0-2487-48AD-8DAB-9A4CE7ED9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69A67D-21B2-48A1-A565-93E32DCB6E0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51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CCA0D3A8-D977-45A0-8422-94242E5D2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C60FD2C8-712E-4881-AE3A-0C531168A7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8724" name="Slide Number Placeholder 3">
            <a:extLst>
              <a:ext uri="{FF2B5EF4-FFF2-40B4-BE49-F238E27FC236}">
                <a16:creationId xmlns:a16="http://schemas.microsoft.com/office/drawing/2014/main" id="{A998AE45-F6EB-47FB-9E0A-183F5A5CD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0F64ED-E591-43A8-93BC-A10AFB204DE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1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6FB896FF-7914-427A-91A1-E9E9E7DA59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A0C18B4A-2D17-427D-8A98-C0A4AA70FB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96234D32-BE13-4FBC-BB0B-787E5FB714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BBDE72-216E-42E5-A581-CA40D44AB2C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22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409D1EC7-E1E8-4B6C-BB91-7F72DDF2C6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D90D20A4-3557-4E40-A1E0-4C71454EB4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id="{96678E58-00DE-42A3-9932-37EBAEC70B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CD6A90-F8C3-4165-8756-8D3DB801C58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801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7B4FAF8A-1BB2-4D71-BED7-8115D00AC0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ECEED2D0-B58C-473F-87E3-DDFE0EEFDF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1796" name="Slide Number Placeholder 3">
            <a:extLst>
              <a:ext uri="{FF2B5EF4-FFF2-40B4-BE49-F238E27FC236}">
                <a16:creationId xmlns:a16="http://schemas.microsoft.com/office/drawing/2014/main" id="{A0B940D5-C043-4BC4-9417-EE7E7C74A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6D1BBE-00E8-4FC7-BDE7-8E707AB1717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58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:a16="http://schemas.microsoft.com/office/drawing/2014/main" id="{A274ECC8-2541-4429-97EC-A19AA86997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>
            <a:extLst>
              <a:ext uri="{FF2B5EF4-FFF2-40B4-BE49-F238E27FC236}">
                <a16:creationId xmlns:a16="http://schemas.microsoft.com/office/drawing/2014/main" id="{FFBCCB04-188E-4BB5-8DB1-A6D604D155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1012" name="Slide Number Placeholder 3">
            <a:extLst>
              <a:ext uri="{FF2B5EF4-FFF2-40B4-BE49-F238E27FC236}">
                <a16:creationId xmlns:a16="http://schemas.microsoft.com/office/drawing/2014/main" id="{C3C01F58-FF0D-4558-B6B5-31ABF56B9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DE7267-DB40-4BF7-9248-8B3537D2149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57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>
            <a:extLst>
              <a:ext uri="{FF2B5EF4-FFF2-40B4-BE49-F238E27FC236}">
                <a16:creationId xmlns:a16="http://schemas.microsoft.com/office/drawing/2014/main" id="{56F0C8A0-DAD6-4912-8E05-EE9CFCC339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>
            <a:extLst>
              <a:ext uri="{FF2B5EF4-FFF2-40B4-BE49-F238E27FC236}">
                <a16:creationId xmlns:a16="http://schemas.microsoft.com/office/drawing/2014/main" id="{4C229217-DFBC-4F5D-8D1E-A00A9A52D8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7156" name="Slide Number Placeholder 3">
            <a:extLst>
              <a:ext uri="{FF2B5EF4-FFF2-40B4-BE49-F238E27FC236}">
                <a16:creationId xmlns:a16="http://schemas.microsoft.com/office/drawing/2014/main" id="{CC7C1973-6454-4C06-9D71-A6153DCF4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E31BD0-947A-4350-A459-7BE15DA4E11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7DDD3F18-175E-4172-9D34-26CFDB964F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A384279E-4949-4053-9963-668BBA97CD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2276" name="Slide Number Placeholder 3">
            <a:extLst>
              <a:ext uri="{FF2B5EF4-FFF2-40B4-BE49-F238E27FC236}">
                <a16:creationId xmlns:a16="http://schemas.microsoft.com/office/drawing/2014/main" id="{741D8780-D5FF-4807-AF8D-D4C40F006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D90C16-5E25-46D7-AD8B-FCA5D9B5FF1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20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>
            <a:extLst>
              <a:ext uri="{FF2B5EF4-FFF2-40B4-BE49-F238E27FC236}">
                <a16:creationId xmlns:a16="http://schemas.microsoft.com/office/drawing/2014/main" id="{0D4875C1-1F7C-42D2-938E-0C25ECE064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>
            <a:extLst>
              <a:ext uri="{FF2B5EF4-FFF2-40B4-BE49-F238E27FC236}">
                <a16:creationId xmlns:a16="http://schemas.microsoft.com/office/drawing/2014/main" id="{0B06E2B2-E7DD-4BB4-9A62-BE7A2BD9F7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3300" name="Slide Number Placeholder 3">
            <a:extLst>
              <a:ext uri="{FF2B5EF4-FFF2-40B4-BE49-F238E27FC236}">
                <a16:creationId xmlns:a16="http://schemas.microsoft.com/office/drawing/2014/main" id="{E5BAAABA-7B7D-4679-B6ED-0C0904DF7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E4138B-8A46-4548-BAE3-9E315E2ED80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80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>
            <a:extLst>
              <a:ext uri="{FF2B5EF4-FFF2-40B4-BE49-F238E27FC236}">
                <a16:creationId xmlns:a16="http://schemas.microsoft.com/office/drawing/2014/main" id="{F67BF855-3B64-4470-8AAF-42EB7FF698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>
            <a:extLst>
              <a:ext uri="{FF2B5EF4-FFF2-40B4-BE49-F238E27FC236}">
                <a16:creationId xmlns:a16="http://schemas.microsoft.com/office/drawing/2014/main" id="{F8487745-D565-4668-A993-5CB5BD41B6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9444" name="Slide Number Placeholder 3">
            <a:extLst>
              <a:ext uri="{FF2B5EF4-FFF2-40B4-BE49-F238E27FC236}">
                <a16:creationId xmlns:a16="http://schemas.microsoft.com/office/drawing/2014/main" id="{85623101-781C-43A1-B307-AB1C9E4AB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C88EFC-3B5A-451A-A7B7-49F73FF69A5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126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>
            <a:extLst>
              <a:ext uri="{FF2B5EF4-FFF2-40B4-BE49-F238E27FC236}">
                <a16:creationId xmlns:a16="http://schemas.microsoft.com/office/drawing/2014/main" id="{E23C7C0D-6368-404D-B5CA-8A03BA845B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>
            <a:extLst>
              <a:ext uri="{FF2B5EF4-FFF2-40B4-BE49-F238E27FC236}">
                <a16:creationId xmlns:a16="http://schemas.microsoft.com/office/drawing/2014/main" id="{658F15D2-66F4-43DF-BE8F-D6A4DD62F1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2516" name="Slide Number Placeholder 3">
            <a:extLst>
              <a:ext uri="{FF2B5EF4-FFF2-40B4-BE49-F238E27FC236}">
                <a16:creationId xmlns:a16="http://schemas.microsoft.com/office/drawing/2014/main" id="{D1D9B5E4-C29E-4C64-9BE1-C04CEC548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80BB0D-24B5-4A39-B0BD-EA5346ED304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09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>
            <a:extLst>
              <a:ext uri="{FF2B5EF4-FFF2-40B4-BE49-F238E27FC236}">
                <a16:creationId xmlns:a16="http://schemas.microsoft.com/office/drawing/2014/main" id="{5456B115-382E-4139-9B4A-BAA039B0EE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>
            <a:extLst>
              <a:ext uri="{FF2B5EF4-FFF2-40B4-BE49-F238E27FC236}">
                <a16:creationId xmlns:a16="http://schemas.microsoft.com/office/drawing/2014/main" id="{4622897A-BBDB-4F82-AF5E-E92877DC31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564" name="Slide Number Placeholder 3">
            <a:extLst>
              <a:ext uri="{FF2B5EF4-FFF2-40B4-BE49-F238E27FC236}">
                <a16:creationId xmlns:a16="http://schemas.microsoft.com/office/drawing/2014/main" id="{AFABA35F-8F89-435F-894C-660C43D18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1E30FE-874C-4EE5-A96B-25E382413947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919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>
            <a:extLst>
              <a:ext uri="{FF2B5EF4-FFF2-40B4-BE49-F238E27FC236}">
                <a16:creationId xmlns:a16="http://schemas.microsoft.com/office/drawing/2014/main" id="{8BECBC6E-9541-4C45-9BA3-563CA9BA1A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>
            <a:extLst>
              <a:ext uri="{FF2B5EF4-FFF2-40B4-BE49-F238E27FC236}">
                <a16:creationId xmlns:a16="http://schemas.microsoft.com/office/drawing/2014/main" id="{95011173-E14E-46F5-928F-B609A37C1A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5588" name="Slide Number Placeholder 3">
            <a:extLst>
              <a:ext uri="{FF2B5EF4-FFF2-40B4-BE49-F238E27FC236}">
                <a16:creationId xmlns:a16="http://schemas.microsoft.com/office/drawing/2014/main" id="{CB2DE408-362E-45A1-B573-719FF874D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5299E2-25C9-4B62-8552-852538CB7E6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10DC363B-4B8E-414D-91BC-4B1321ED1B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39DB0540-7930-44A5-9505-FC724CA6E8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6740" name="Slide Number Placeholder 3">
            <a:extLst>
              <a:ext uri="{FF2B5EF4-FFF2-40B4-BE49-F238E27FC236}">
                <a16:creationId xmlns:a16="http://schemas.microsoft.com/office/drawing/2014/main" id="{732E2B4E-55E1-4119-A818-E6548FEE4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724713-A1ED-46ED-A757-49B0C03F08E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21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>
            <a:extLst>
              <a:ext uri="{FF2B5EF4-FFF2-40B4-BE49-F238E27FC236}">
                <a16:creationId xmlns:a16="http://schemas.microsoft.com/office/drawing/2014/main" id="{E45B87F5-C52F-423F-B1E7-ED862A6A29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>
            <a:extLst>
              <a:ext uri="{FF2B5EF4-FFF2-40B4-BE49-F238E27FC236}">
                <a16:creationId xmlns:a16="http://schemas.microsoft.com/office/drawing/2014/main" id="{23AD9520-0522-4C43-9532-4843BA5414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3780" name="Slide Number Placeholder 3">
            <a:extLst>
              <a:ext uri="{FF2B5EF4-FFF2-40B4-BE49-F238E27FC236}">
                <a16:creationId xmlns:a16="http://schemas.microsoft.com/office/drawing/2014/main" id="{403EA81C-A8E7-40D7-85B0-A67C4EFB2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8B6566-6495-499B-8CC1-3C0174FCBE7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94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9D930146-E33B-4755-A3C0-72BD80ED87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5664A3A8-0025-4941-A196-1C967B65BB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E6DE1683-E199-4FB3-9C8E-FC882E112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EE9B06-B8B2-43DF-B8AD-8D7B6897E51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5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3181A865-4191-460F-A451-0B3098242F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9C75AB52-B14D-4B4A-8792-D09090854D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F9B9E14E-E39C-4BA1-9312-0D1B5CA08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8053A0-108F-4C49-B9DE-3DC0C7398E9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4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2BF84970-D3B5-4D14-A12A-98FAEA9F0B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E7737B38-C567-4418-93BE-DD21C84DC7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C9D33A8E-27A7-46D3-8D61-0419977CF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F78A8A-0819-4D15-AA4E-4FF9E18FA237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4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EB8A8C2D-AE2F-4BF9-AC22-C4A198B520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18C02FBF-2DEB-4122-BDF4-E050D4D273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D39EF87D-40C3-4372-8FEE-9E250839A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AB3AFC-C186-4DD2-9E9C-85408671FAB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9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E08D3101-7E38-42E1-99E5-489587A63A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4ADBDCFA-071B-482D-A33A-741895E22B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8646492D-B11C-45DA-894E-7B05EAD39B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565988-CC3C-480F-9B8E-8C6473BA78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789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728B1B6C-D1B5-42E4-B03B-8F436699F5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4BF7294C-1B52-4EBD-A7FE-B6C734679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5956" name="Slide Number Placeholder 3">
            <a:extLst>
              <a:ext uri="{FF2B5EF4-FFF2-40B4-BE49-F238E27FC236}">
                <a16:creationId xmlns:a16="http://schemas.microsoft.com/office/drawing/2014/main" id="{496C9F0C-A5AD-4FF2-ABDC-BC8C8B933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9D8760-CD6F-4503-AD52-76F23B92C96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5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A8FAB437-D8D1-48CF-A7AB-89B375C1C38C}" type="datetime1">
              <a:rPr lang="en-US" smtClean="0"/>
              <a:t>1/3/2019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718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AEBAB-D1D3-4C2D-8F92-B135D7360BF9}" type="datetime1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2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63B6C8-8C31-4F63-BA3F-6E6CA0016E25}" type="datetime1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5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3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D81EAFE-552C-4EA9-9CBD-557A7EBE2833}" type="datetime1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E828096-474A-4E25-8254-0136E5100EED}" type="datetime1">
              <a:rPr lang="en-US" smtClean="0"/>
              <a:t>1/3/2019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9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D13F97E-A331-47B3-92CD-2B70E8D53F41}" type="datetime1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19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27922BA-3637-4E92-8D0B-653231601052}" type="datetime1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97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27D1DAF-D0DA-4DB3-9155-8AA021C51934}" type="datetime1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257ABA-E854-40CA-9107-67D31CA224A1}" type="datetime1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F167142-6D08-4010-8A2A-CD62BE927DF1}" type="datetime1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6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B478CC75-583F-4110-9C19-731467672443}" type="datetime1">
              <a:rPr lang="en-US" smtClean="0"/>
              <a:t>1/3/2019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3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D9DB4C9F-162C-41E2-B1E1-92892899D1A2}" type="datetime1">
              <a:rPr lang="en-US" smtClean="0"/>
              <a:t>1/3/2019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454790C6-A741-44DF-9E39-28056A4AD1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42F6-49C0-4873-9627-FA9C67800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9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Object-Oriented Programming: Inheritance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id="{EF423E80-B188-4D37-8FF7-1E821A903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400" dirty="0"/>
              <a:t>Questions? </a:t>
            </a:r>
            <a:r>
              <a:rPr lang="en-US" altLang="en-US" sz="2400"/>
              <a:t>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9F7E3-2114-43A7-8E01-A5DA8962BE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7841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0">
            <a:extLst>
              <a:ext uri="{FF2B5EF4-FFF2-40B4-BE49-F238E27FC236}">
                <a16:creationId xmlns:a16="http://schemas.microsoft.com/office/drawing/2014/main" id="{ED8B2E9E-6FC6-44C1-A8E3-DB9F854E9B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63"/>
            <a:ext cx="12192000" cy="6442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BC8B2A-2D37-4A5B-8491-F2D2CE61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519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F8AE-C4E3-4C3A-AC4A-E75BDC1C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9.2  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Superclasses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Subclasses (Cont.)</a:t>
            </a:r>
          </a:p>
        </p:txBody>
      </p:sp>
      <p:sp>
        <p:nvSpPr>
          <p:cNvPr id="19459" name="Text Placeholder 2">
            <a:extLst>
              <a:ext uri="{FF2B5EF4-FFF2-40B4-BE49-F238E27FC236}">
                <a16:creationId xmlns:a16="http://schemas.microsoft.com/office/drawing/2014/main" id="{3BED3F88-FB0B-4B3D-8AF6-1548D551C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 superclass exists in a hierarchical relationship with its subclasses.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Fig. 9.2 shows a sample university community class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Also called an </a:t>
            </a:r>
            <a:r>
              <a:rPr lang="en-US" altLang="en-US" sz="2400" dirty="0">
                <a:solidFill>
                  <a:srgbClr val="0000FF"/>
                </a:solidFill>
              </a:rPr>
              <a:t>inheritance hierarchy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Each arrow in the hierarchy represents an </a:t>
            </a:r>
            <a:r>
              <a:rPr lang="en-US" altLang="en-US" sz="2400" i="1" dirty="0">
                <a:solidFill>
                  <a:srgbClr val="000000"/>
                </a:solidFill>
              </a:rPr>
              <a:t>is-a relationship.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Follow the arrows upward in the class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i="1" dirty="0">
                <a:solidFill>
                  <a:srgbClr val="000000"/>
                </a:solidFill>
              </a:rPr>
              <a:t>is a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CommunityMember</a:t>
            </a:r>
            <a:r>
              <a:rPr lang="en-US" altLang="en-US" sz="2400" dirty="0">
                <a:solidFill>
                  <a:srgbClr val="000000"/>
                </a:solidFill>
              </a:rPr>
              <a:t>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“a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i="1" dirty="0">
                <a:solidFill>
                  <a:srgbClr val="000000"/>
                </a:solidFill>
              </a:rPr>
              <a:t>is 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Faculty</a:t>
            </a:r>
            <a:r>
              <a:rPr lang="en-US" altLang="en-US" sz="2400" dirty="0">
                <a:solidFill>
                  <a:srgbClr val="000000"/>
                </a:solidFill>
              </a:rPr>
              <a:t> member.”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CommunityMember</a:t>
            </a:r>
            <a:r>
              <a:rPr lang="en-US" altLang="en-US" sz="2400" dirty="0">
                <a:solidFill>
                  <a:srgbClr val="000000"/>
                </a:solidFill>
              </a:rPr>
              <a:t> is the direct superclass of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altLang="en-US" sz="2400" dirty="0">
                <a:solidFill>
                  <a:srgbClr val="000000"/>
                </a:solidFill>
              </a:rPr>
              <a:t> and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Alumnus</a:t>
            </a:r>
            <a:r>
              <a:rPr lang="en-US" altLang="en-US" sz="2400" dirty="0">
                <a:solidFill>
                  <a:srgbClr val="000000"/>
                </a:solidFill>
              </a:rPr>
              <a:t> and is an indirect superclass of all the other classes in the diagram.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Starting from the bottom, you can follow the arrows and apply the </a:t>
            </a:r>
            <a:r>
              <a:rPr lang="en-US" altLang="en-US" sz="2400" i="1" dirty="0">
                <a:solidFill>
                  <a:srgbClr val="000000"/>
                </a:solidFill>
              </a:rPr>
              <a:t>is-a </a:t>
            </a:r>
            <a:r>
              <a:rPr lang="en-US" altLang="en-US" sz="2400" dirty="0">
                <a:solidFill>
                  <a:srgbClr val="000000"/>
                </a:solidFill>
              </a:rPr>
              <a:t>relationship up to the topmost superclass.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63C35-7EA5-424E-8A84-54869628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719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2">
            <a:extLst>
              <a:ext uri="{FF2B5EF4-FFF2-40B4-BE49-F238E27FC236}">
                <a16:creationId xmlns:a16="http://schemas.microsoft.com/office/drawing/2014/main" id="{9C70A2C3-106B-4286-A4A1-D3460839A2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325"/>
            <a:ext cx="12192000" cy="52117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193924-108A-4F82-A739-0BA8E1B1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675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9DCA-2247-46A6-B18A-161359A5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9.2  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Superclasses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Subclasses (Cont.)</a:t>
            </a:r>
          </a:p>
        </p:txBody>
      </p:sp>
      <p:sp>
        <p:nvSpPr>
          <p:cNvPr id="21507" name="Text Placeholder 2">
            <a:extLst>
              <a:ext uri="{FF2B5EF4-FFF2-40B4-BE49-F238E27FC236}">
                <a16:creationId xmlns:a16="http://schemas.microsoft.com/office/drawing/2014/main" id="{8F3ED9A4-32C7-4445-AD44-2448847FC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0000"/>
                </a:solidFill>
              </a:rPr>
              <a:t>Fig. 9.3 shows a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r>
              <a:rPr lang="en-US" altLang="en-US" sz="3200" dirty="0">
                <a:solidFill>
                  <a:srgbClr val="000000"/>
                </a:solidFill>
              </a:rPr>
              <a:t> inheritance hierarchy. </a:t>
            </a:r>
          </a:p>
          <a:p>
            <a:pPr eaLnBrk="1" hangingPunct="1"/>
            <a:r>
              <a:rPr lang="en-US" altLang="en-US" sz="3200" dirty="0">
                <a:solidFill>
                  <a:srgbClr val="000000"/>
                </a:solidFill>
              </a:rPr>
              <a:t>Van follow the arrows from the bottom of the diagram to the topmost superclass in this class hierarchy to identify several </a:t>
            </a:r>
            <a:r>
              <a:rPr lang="en-US" altLang="en-US" sz="3200" i="1" dirty="0">
                <a:solidFill>
                  <a:srgbClr val="000000"/>
                </a:solidFill>
              </a:rPr>
              <a:t>is-a </a:t>
            </a:r>
            <a:r>
              <a:rPr lang="en-US" altLang="en-US" sz="3200" dirty="0">
                <a:solidFill>
                  <a:srgbClr val="000000"/>
                </a:solidFill>
              </a:rPr>
              <a:t>relationships. 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A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Triangle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</a:rPr>
              <a:t>is a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TwoDimensionalShape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i="1" dirty="0">
                <a:solidFill>
                  <a:srgbClr val="000000"/>
                </a:solidFill>
              </a:rPr>
              <a:t>is a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sz="2800" dirty="0" err="1">
                <a:solidFill>
                  <a:srgbClr val="000000"/>
                </a:solidFill>
              </a:rPr>
              <a:t>A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Sphere</a:t>
            </a:r>
            <a:r>
              <a:rPr lang="en-US" altLang="en-US" sz="2800" i="1" dirty="0">
                <a:solidFill>
                  <a:srgbClr val="000000"/>
                </a:solidFill>
              </a:rPr>
              <a:t> is a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ThreeDimensionalShape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i="1" dirty="0">
                <a:solidFill>
                  <a:srgbClr val="000000"/>
                </a:solidFill>
              </a:rPr>
              <a:t>is a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842D-4659-471D-854E-AF5A17D3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627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D49A-6F2D-4378-BAF0-8E3EC9BA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9.2  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Superclasses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Subclasses (Cont.)</a:t>
            </a:r>
          </a:p>
        </p:txBody>
      </p:sp>
      <p:sp>
        <p:nvSpPr>
          <p:cNvPr id="23555" name="Text Placeholder 2">
            <a:extLst>
              <a:ext uri="{FF2B5EF4-FFF2-40B4-BE49-F238E27FC236}">
                <a16:creationId xmlns:a16="http://schemas.microsoft.com/office/drawing/2014/main" id="{0A2BB741-2BFB-4903-AFA0-35E831779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Not every class relationship is an inheritance relationship. 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Has-a </a:t>
            </a:r>
            <a:r>
              <a:rPr lang="en-US" altLang="en-US" dirty="0">
                <a:solidFill>
                  <a:srgbClr val="000000"/>
                </a:solidFill>
              </a:rPr>
              <a:t>relationship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Create classes by composition of existing classes.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Example: Given the classes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TelephoneNumber</a:t>
            </a:r>
            <a:r>
              <a:rPr lang="en-US" altLang="en-US" dirty="0">
                <a:solidFill>
                  <a:srgbClr val="000000"/>
                </a:solidFill>
              </a:rPr>
              <a:t>, it’s improper to say that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is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altLang="en-US" dirty="0">
                <a:solidFill>
                  <a:srgbClr val="000000"/>
                </a:solidFill>
              </a:rPr>
              <a:t> or that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is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TelephoneNumber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However,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has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altLang="en-US" dirty="0">
                <a:solidFill>
                  <a:srgbClr val="000000"/>
                </a:solidFill>
              </a:rPr>
              <a:t>, and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has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TelephoneNumber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1EF46-2388-4DA2-943E-BD5ABCFF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029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07F0-ADD9-429A-9306-4265DDB4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9.3  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Members</a:t>
            </a:r>
          </a:p>
        </p:txBody>
      </p:sp>
      <p:sp>
        <p:nvSpPr>
          <p:cNvPr id="25603" name="Text Placeholder 2">
            <a:extLst>
              <a:ext uri="{FF2B5EF4-FFF2-40B4-BE49-F238E27FC236}">
                <a16:creationId xmlns:a16="http://schemas.microsoft.com/office/drawing/2014/main" id="{20AC9849-1F25-4CB7-AC0A-5199C3109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A class’s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800" dirty="0">
                <a:solidFill>
                  <a:srgbClr val="000000"/>
                </a:solidFill>
              </a:rPr>
              <a:t> members are accessible wherever the program has a reference to an object of that class or one of its subclasses.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A class’s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800" dirty="0">
                <a:solidFill>
                  <a:srgbClr val="000000"/>
                </a:solidFill>
              </a:rPr>
              <a:t> members are accessible only within the class itself.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800" dirty="0">
                <a:solidFill>
                  <a:srgbClr val="000000"/>
                </a:solidFill>
              </a:rPr>
              <a:t> access is an intermediate level of access between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 superclass’s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400" dirty="0">
                <a:solidFill>
                  <a:srgbClr val="000000"/>
                </a:solidFill>
              </a:rPr>
              <a:t> members can be accessed by members of that superclass, by members of its subclasses and by members of other classes in the </a:t>
            </a:r>
            <a:r>
              <a:rPr lang="en-US" altLang="en-US" sz="2400" i="1" dirty="0">
                <a:solidFill>
                  <a:srgbClr val="000000"/>
                </a:solidFill>
              </a:rPr>
              <a:t>same package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000" dirty="0">
                <a:solidFill>
                  <a:srgbClr val="000000"/>
                </a:solidFill>
              </a:rPr>
              <a:t> members also have package access.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All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400" dirty="0">
                <a:solidFill>
                  <a:srgbClr val="000000"/>
                </a:solidFill>
              </a:rPr>
              <a:t> and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400" dirty="0">
                <a:solidFill>
                  <a:srgbClr val="000000"/>
                </a:solidFill>
              </a:rPr>
              <a:t> superclass members retain their original access modifier when they become members of the subclass.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E2650-0425-4F09-B424-ACE7F5E9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118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E409-DDE6-49B8-B625-DAAC371D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9.3  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Members (Cont.)</a:t>
            </a:r>
          </a:p>
        </p:txBody>
      </p:sp>
      <p:sp>
        <p:nvSpPr>
          <p:cNvPr id="26627" name="Text Placeholder 2">
            <a:extLst>
              <a:ext uri="{FF2B5EF4-FFF2-40B4-BE49-F238E27FC236}">
                <a16:creationId xmlns:a16="http://schemas.microsoft.com/office/drawing/2014/main" id="{34152C8B-2E10-41A0-A322-1AA968F32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A superclass’s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500" dirty="0">
                <a:solidFill>
                  <a:srgbClr val="000000"/>
                </a:solidFill>
              </a:rPr>
              <a:t> members are </a:t>
            </a:r>
            <a:r>
              <a:rPr lang="en-US" altLang="en-US" sz="2500" i="1" dirty="0">
                <a:solidFill>
                  <a:srgbClr val="000000"/>
                </a:solidFill>
              </a:rPr>
              <a:t>hidden</a:t>
            </a:r>
            <a:r>
              <a:rPr lang="en-US" altLang="en-US" sz="2500" dirty="0">
                <a:solidFill>
                  <a:srgbClr val="000000"/>
                </a:solidFill>
              </a:rPr>
              <a:t> from its subclasses </a:t>
            </a: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They can be accessed only through the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100" dirty="0">
                <a:solidFill>
                  <a:srgbClr val="000000"/>
                </a:solidFill>
              </a:rPr>
              <a:t> or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100" dirty="0">
                <a:solidFill>
                  <a:srgbClr val="000000"/>
                </a:solidFill>
              </a:rPr>
              <a:t> methods inherited from the superclass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Subclass methods can refer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500" dirty="0">
                <a:solidFill>
                  <a:srgbClr val="000000"/>
                </a:solidFill>
              </a:rPr>
              <a:t> members inherited from the superclass simply by using the member names.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When a subclass method </a:t>
            </a:r>
            <a:r>
              <a:rPr lang="en-US" altLang="en-US" sz="2500" i="1" dirty="0">
                <a:solidFill>
                  <a:srgbClr val="000000"/>
                </a:solidFill>
              </a:rPr>
              <a:t>overrides</a:t>
            </a:r>
            <a:r>
              <a:rPr lang="en-US" altLang="en-US" sz="2500" dirty="0">
                <a:solidFill>
                  <a:srgbClr val="000000"/>
                </a:solidFill>
              </a:rPr>
              <a:t> an inherited superclass method, the </a:t>
            </a:r>
            <a:r>
              <a:rPr lang="en-US" altLang="en-US" sz="2500" i="1" dirty="0">
                <a:solidFill>
                  <a:srgbClr val="000000"/>
                </a:solidFill>
              </a:rPr>
              <a:t>superclass</a:t>
            </a:r>
            <a:r>
              <a:rPr lang="en-US" altLang="en-US" sz="2500" dirty="0">
                <a:solidFill>
                  <a:srgbClr val="000000"/>
                </a:solidFill>
              </a:rPr>
              <a:t> version of the method can be accessed from the </a:t>
            </a:r>
            <a:r>
              <a:rPr lang="en-US" altLang="en-US" sz="2500" i="1" dirty="0">
                <a:solidFill>
                  <a:srgbClr val="000000"/>
                </a:solidFill>
              </a:rPr>
              <a:t>subclass</a:t>
            </a:r>
            <a:r>
              <a:rPr lang="en-US" altLang="en-US" sz="2500" dirty="0">
                <a:solidFill>
                  <a:srgbClr val="000000"/>
                </a:solidFill>
              </a:rPr>
              <a:t> by preceding the superclass method name with keyword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2500" dirty="0">
                <a:solidFill>
                  <a:srgbClr val="000000"/>
                </a:solidFill>
              </a:rPr>
              <a:t> and a dot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500" dirty="0">
                <a:solidFill>
                  <a:srgbClr val="000000"/>
                </a:solidFill>
              </a:rPr>
              <a:t>) separator.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2FD1E-CC89-4129-8A1B-468C7128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870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3">
            <a:extLst>
              <a:ext uri="{FF2B5EF4-FFF2-40B4-BE49-F238E27FC236}">
                <a16:creationId xmlns:a16="http://schemas.microsoft.com/office/drawing/2014/main" id="{FC4103BC-0E31-4F61-8723-A76DEDAF86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788"/>
            <a:ext cx="12192000" cy="44164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DD8331-FCED-4E2A-977E-9164F512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2407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07B0-9C38-4F3A-8EEE-4426597A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Relationship Between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Superclasses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Subclasses</a:t>
            </a:r>
          </a:p>
        </p:txBody>
      </p:sp>
      <p:sp>
        <p:nvSpPr>
          <p:cNvPr id="29699" name="Text Placeholder 2">
            <a:extLst>
              <a:ext uri="{FF2B5EF4-FFF2-40B4-BE49-F238E27FC236}">
                <a16:creationId xmlns:a16="http://schemas.microsoft.com/office/drawing/2014/main" id="{9F7DA2A9-A8CD-4BCF-B667-233EBFD13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0000"/>
                </a:solidFill>
              </a:rPr>
              <a:t>Inheritance hierarchy containing types of </a:t>
            </a:r>
            <a:r>
              <a:rPr lang="en-US" altLang="en-US" sz="3200" i="1" dirty="0">
                <a:solidFill>
                  <a:srgbClr val="000000"/>
                </a:solidFill>
              </a:rPr>
              <a:t>employees</a:t>
            </a:r>
            <a:r>
              <a:rPr lang="en-US" altLang="en-US" sz="3200" dirty="0">
                <a:solidFill>
                  <a:srgbClr val="000000"/>
                </a:solidFill>
              </a:rPr>
              <a:t> in a company’s payroll application </a:t>
            </a:r>
          </a:p>
          <a:p>
            <a:pPr eaLnBrk="1" hangingPunct="1"/>
            <a:r>
              <a:rPr lang="en-US" altLang="en-US" sz="3200" i="1" dirty="0">
                <a:solidFill>
                  <a:srgbClr val="000000"/>
                </a:solidFill>
              </a:rPr>
              <a:t>Commission employees </a:t>
            </a:r>
            <a:r>
              <a:rPr lang="en-US" altLang="en-US" sz="3200" dirty="0">
                <a:solidFill>
                  <a:srgbClr val="000000"/>
                </a:solidFill>
              </a:rPr>
              <a:t>are paid a percentage of their sales</a:t>
            </a:r>
          </a:p>
          <a:p>
            <a:pPr eaLnBrk="1" hangingPunct="1"/>
            <a:r>
              <a:rPr lang="en-US" altLang="en-US" sz="3200" i="1" dirty="0">
                <a:solidFill>
                  <a:srgbClr val="000000"/>
                </a:solidFill>
              </a:rPr>
              <a:t>Base-salaried commission employees </a:t>
            </a:r>
            <a:r>
              <a:rPr lang="en-US" altLang="en-US" sz="3200" dirty="0">
                <a:solidFill>
                  <a:srgbClr val="000000"/>
                </a:solidFill>
              </a:rPr>
              <a:t>receive a base salary plus a percentage of their sales.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75587-40F3-4B0D-9097-4FDE2FB9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195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89B3-9B7A-4A9E-88A4-FCFE06BA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</a:t>
            </a:r>
          </a:p>
        </p:txBody>
      </p:sp>
      <p:sp>
        <p:nvSpPr>
          <p:cNvPr id="30723" name="Text Placeholder 2">
            <a:extLst>
              <a:ext uri="{FF2B5EF4-FFF2-40B4-BE49-F238E27FC236}">
                <a16:creationId xmlns:a16="http://schemas.microsoft.com/office/drawing/2014/main" id="{84F11B10-6495-4572-A406-F15F8F92D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>
                <a:solidFill>
                  <a:srgbClr val="000000"/>
                </a:solidFill>
              </a:rPr>
              <a:t> (Fig. 9.4)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dirty="0">
                <a:solidFill>
                  <a:srgbClr val="000000"/>
                </a:solidFill>
              </a:rPr>
              <a:t> class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 (from package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  <a:p>
            <a:pPr lvl="1"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>
                <a:solidFill>
                  <a:srgbClr val="000000"/>
                </a:solidFill>
              </a:rPr>
              <a:t> inherits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’s methods.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you don’t explicitly specify which class a new class extends, the class extends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 implicitly.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459B6-2D59-4905-9463-A450F97F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912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02">
            <a:extLst>
              <a:ext uri="{FF2B5EF4-FFF2-40B4-BE49-F238E27FC236}">
                <a16:creationId xmlns:a16="http://schemas.microsoft.com/office/drawing/2014/main" id="{744C0CBF-A18D-4BE2-BE69-7609F87C38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0"/>
            <a:ext cx="119745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85FE64-2336-44E3-AAE7-BBC5006F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266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5">
            <a:extLst>
              <a:ext uri="{FF2B5EF4-FFF2-40B4-BE49-F238E27FC236}">
                <a16:creationId xmlns:a16="http://schemas.microsoft.com/office/drawing/2014/main" id="{8E9E3EAD-29D1-4727-9135-364A43B7D7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0"/>
            <a:ext cx="12192000" cy="51038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2FF857-637B-45D6-A921-78CAAB42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03382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6">
            <a:extLst>
              <a:ext uri="{FF2B5EF4-FFF2-40B4-BE49-F238E27FC236}">
                <a16:creationId xmlns:a16="http://schemas.microsoft.com/office/drawing/2014/main" id="{9C9D16B9-0251-4F06-B56A-BBA4C8832A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0"/>
            <a:ext cx="94218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F9969A-B7C9-4F00-AAA9-1317DDBE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282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7">
            <a:extLst>
              <a:ext uri="{FF2B5EF4-FFF2-40B4-BE49-F238E27FC236}">
                <a16:creationId xmlns:a16="http://schemas.microsoft.com/office/drawing/2014/main" id="{F7B02E47-3365-482F-963E-A0FFE21252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F3E3FE-9332-481D-82A5-2ABD628B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4765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8">
            <a:extLst>
              <a:ext uri="{FF2B5EF4-FFF2-40B4-BE49-F238E27FC236}">
                <a16:creationId xmlns:a16="http://schemas.microsoft.com/office/drawing/2014/main" id="{FD02D7E1-A5FB-4B94-9F34-1A1B9FDBAE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B6F6C2-B9AB-4AF3-A22F-1D273A4A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6176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9">
            <a:extLst>
              <a:ext uri="{FF2B5EF4-FFF2-40B4-BE49-F238E27FC236}">
                <a16:creationId xmlns:a16="http://schemas.microsoft.com/office/drawing/2014/main" id="{E02B939E-A65F-4CB3-B8F9-B4DB104DC5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05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E4387F-8B2E-4DDE-9AE9-7D285766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9879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2CA3-760A-48C8-BD1B-13B14E15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:a16="http://schemas.microsoft.com/office/drawing/2014/main" id="{2511B4B7-B271-4126-A9D1-730EF2B66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Constructors are </a:t>
            </a:r>
            <a:r>
              <a:rPr lang="en-US" altLang="en-US" i="1" dirty="0">
                <a:solidFill>
                  <a:srgbClr val="FF0000"/>
                </a:solidFill>
              </a:rPr>
              <a:t>not</a:t>
            </a:r>
            <a:r>
              <a:rPr lang="en-US" altLang="en-US" dirty="0">
                <a:solidFill>
                  <a:srgbClr val="FF0000"/>
                </a:solidFill>
              </a:rPr>
              <a:t> inherited.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The first task of a subclass constructor is to call its direct superclass’s constructor </a:t>
            </a:r>
            <a:r>
              <a:rPr lang="en-US" altLang="en-US" dirty="0">
                <a:solidFill>
                  <a:srgbClr val="000000"/>
                </a:solidFill>
              </a:rPr>
              <a:t>explicitly or implicitly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Ensures that the instance variables inherited from the superclass are initialized properly.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If the code does not include an explicit call to the superclass constructor, Java implicitly calls the superclass’s default or no-argument constructor.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class’s default constructor calls the superclass’s default or no-argument constructor.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E4C67-B2C4-4C80-817B-3083435F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29845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2FCC-56F8-4D61-9856-7F283B95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37891" name="Text Placeholder 2">
            <a:extLst>
              <a:ext uri="{FF2B5EF4-FFF2-40B4-BE49-F238E27FC236}">
                <a16:creationId xmlns:a16="http://schemas.microsoft.com/office/drawing/2014/main" id="{C397B6BC-3613-45BA-8871-13096C2DA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is one of the methods that </a:t>
            </a:r>
            <a:r>
              <a:rPr lang="en-US" altLang="en-US" i="1" dirty="0">
                <a:solidFill>
                  <a:srgbClr val="000000"/>
                </a:solidFill>
              </a:rPr>
              <a:t>every</a:t>
            </a:r>
            <a:r>
              <a:rPr lang="en-US" altLang="en-US" dirty="0">
                <a:solidFill>
                  <a:srgbClr val="000000"/>
                </a:solidFill>
              </a:rPr>
              <a:t> class inherits directly or indirectly from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Returns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representing an object.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Called implicitly whenever an object must be converted to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representation.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’s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method returns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that includes the name of the object’s class.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This is primarily a placeholder that can be </a:t>
            </a:r>
            <a:r>
              <a:rPr lang="en-US" altLang="en-US" i="1" dirty="0">
                <a:solidFill>
                  <a:srgbClr val="000000"/>
                </a:solidFill>
              </a:rPr>
              <a:t>overridden</a:t>
            </a:r>
            <a:r>
              <a:rPr lang="en-US" altLang="en-US" dirty="0">
                <a:solidFill>
                  <a:srgbClr val="000000"/>
                </a:solidFill>
              </a:rPr>
              <a:t> by a subclass to specify an appropriate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representation.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29F90-7F41-449E-8C61-E0FC46D5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7511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DB7D-9782-48CA-AEC6-3AE003BD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38915" name="Text Placeholder 2">
            <a:extLst>
              <a:ext uri="{FF2B5EF4-FFF2-40B4-BE49-F238E27FC236}">
                <a16:creationId xmlns:a16="http://schemas.microsoft.com/office/drawing/2014/main" id="{DAE8A6FC-84C8-4613-8222-898E01F5C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0000"/>
                </a:solidFill>
              </a:rPr>
              <a:t>To override a superclass method, a subclass must declare a method with the same signature as the superclass method</a:t>
            </a:r>
          </a:p>
          <a:p>
            <a:pPr eaLnBrk="1" hangingPunct="1"/>
            <a:r>
              <a:rPr lang="en-US" alt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@Override</a:t>
            </a:r>
            <a:r>
              <a:rPr lang="en-US" altLang="en-US" sz="3200" dirty="0">
                <a:solidFill>
                  <a:srgbClr val="0000FF"/>
                </a:solidFill>
              </a:rPr>
              <a:t> annotation</a:t>
            </a:r>
            <a:r>
              <a:rPr lang="en-US" altLang="en-US" sz="3200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Indicates that a method should override a superclass method with the same signature.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If it does not, a compilation error occurs.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05E2B-2039-44A0-BC09-7EFE225A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0952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1">
            <a:extLst>
              <a:ext uri="{FF2B5EF4-FFF2-40B4-BE49-F238E27FC236}">
                <a16:creationId xmlns:a16="http://schemas.microsoft.com/office/drawing/2014/main" id="{A933D8D2-366C-4A62-961F-512C2C787A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75" y="0"/>
            <a:ext cx="903605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685A70-1521-4C32-8656-F12EE579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22522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2">
            <a:extLst>
              <a:ext uri="{FF2B5EF4-FFF2-40B4-BE49-F238E27FC236}">
                <a16:creationId xmlns:a16="http://schemas.microsoft.com/office/drawing/2014/main" id="{B65EFFC6-75C5-4D41-AD1D-B3BE6598EC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A98BA1-8D47-46C5-B6B4-269B906D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7359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03">
            <a:extLst>
              <a:ext uri="{FF2B5EF4-FFF2-40B4-BE49-F238E27FC236}">
                <a16:creationId xmlns:a16="http://schemas.microsoft.com/office/drawing/2014/main" id="{C0CB2C4B-13E8-46E3-AE01-EE6FE6639A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8" y="0"/>
            <a:ext cx="108934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CC037-1435-4091-944A-54C7A776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62159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3">
            <a:extLst>
              <a:ext uri="{FF2B5EF4-FFF2-40B4-BE49-F238E27FC236}">
                <a16:creationId xmlns:a16="http://schemas.microsoft.com/office/drawing/2014/main" id="{55E52127-8692-46E1-ACFA-DB8A902F62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0"/>
            <a:ext cx="97663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54BA0C-592A-403E-B043-E8A1EEF3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0590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C5D2-F86E-484F-89D0-574FEBB2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9.4.2 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</a:t>
            </a:r>
          </a:p>
        </p:txBody>
      </p:sp>
      <p:sp>
        <p:nvSpPr>
          <p:cNvPr id="44035" name="Text Placeholder 2">
            <a:extLst>
              <a:ext uri="{FF2B5EF4-FFF2-40B4-BE49-F238E27FC236}">
                <a16:creationId xmlns:a16="http://schemas.microsoft.com/office/drawing/2014/main" id="{597D08C3-C05E-462D-A9B9-89A0ED711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>
                <a:solidFill>
                  <a:srgbClr val="000000"/>
                </a:solidFill>
              </a:rPr>
              <a:t> (Fig. 9.6) contains a first name, last name, social security number, gross sales amount, commission rate </a:t>
            </a:r>
            <a:r>
              <a:rPr lang="en-US" altLang="en-US" i="1" dirty="0">
                <a:solidFill>
                  <a:srgbClr val="000000"/>
                </a:solidFill>
              </a:rPr>
              <a:t>and</a:t>
            </a:r>
            <a:r>
              <a:rPr lang="en-US" altLang="en-US" dirty="0">
                <a:solidFill>
                  <a:srgbClr val="000000"/>
                </a:solidFill>
              </a:rPr>
              <a:t> base salary.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All but the base salary are in common with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services include a constructor, and methods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earnings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i="1" dirty="0">
                <a:solidFill>
                  <a:srgbClr val="000000"/>
                </a:solidFill>
              </a:rPr>
              <a:t>get </a:t>
            </a:r>
            <a:r>
              <a:rPr lang="en-US" altLang="en-US" dirty="0">
                <a:solidFill>
                  <a:srgbClr val="000000"/>
                </a:solidFill>
              </a:rPr>
              <a:t>and</a:t>
            </a:r>
            <a:r>
              <a:rPr lang="en-US" altLang="en-US" i="1" dirty="0">
                <a:solidFill>
                  <a:srgbClr val="000000"/>
                </a:solidFill>
              </a:rPr>
              <a:t> set</a:t>
            </a:r>
            <a:r>
              <a:rPr lang="en-US" altLang="en-US" dirty="0">
                <a:solidFill>
                  <a:srgbClr val="000000"/>
                </a:solidFill>
              </a:rPr>
              <a:t> for each instance variable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Most of these are in common with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0BC8F-65EE-46CC-A01E-5016B02D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287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4">
            <a:extLst>
              <a:ext uri="{FF2B5EF4-FFF2-40B4-BE49-F238E27FC236}">
                <a16:creationId xmlns:a16="http://schemas.microsoft.com/office/drawing/2014/main" id="{D8903B32-1B68-4A2A-90B8-DC9F48C51F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425"/>
            <a:ext cx="12192000" cy="53911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3035AD-0D3D-4D09-8D55-9B25FFAC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354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5">
            <a:extLst>
              <a:ext uri="{FF2B5EF4-FFF2-40B4-BE49-F238E27FC236}">
                <a16:creationId xmlns:a16="http://schemas.microsoft.com/office/drawing/2014/main" id="{22F643D2-B368-4AA0-AA5F-3FDE9DC8F6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398CD8-37D2-4F65-989F-0F41877C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72848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6">
            <a:extLst>
              <a:ext uri="{FF2B5EF4-FFF2-40B4-BE49-F238E27FC236}">
                <a16:creationId xmlns:a16="http://schemas.microsoft.com/office/drawing/2014/main" id="{9512EFF6-591B-47C3-B249-5D4D8F076F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0"/>
            <a:ext cx="108378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8F81F-7568-48FF-AC44-93D4D7A2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2829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7">
            <a:extLst>
              <a:ext uri="{FF2B5EF4-FFF2-40B4-BE49-F238E27FC236}">
                <a16:creationId xmlns:a16="http://schemas.microsoft.com/office/drawing/2014/main" id="{BCD76BDF-BB2E-41EF-BA15-48FA2417F7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F72967-D86C-4DE6-A530-4F71AF7D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32971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8">
            <a:extLst>
              <a:ext uri="{FF2B5EF4-FFF2-40B4-BE49-F238E27FC236}">
                <a16:creationId xmlns:a16="http://schemas.microsoft.com/office/drawing/2014/main" id="{A7C65DCB-5C62-4687-B8F3-E3642C8CAA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05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3E5A2-80B9-4ABC-ACA3-6A1EF23E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8908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9">
            <a:extLst>
              <a:ext uri="{FF2B5EF4-FFF2-40B4-BE49-F238E27FC236}">
                <a16:creationId xmlns:a16="http://schemas.microsoft.com/office/drawing/2014/main" id="{7A0FB892-8FD4-4360-94AB-D0210125AB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32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18207-4EDC-4C6E-8A64-8BFF9349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67608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0">
            <a:extLst>
              <a:ext uri="{FF2B5EF4-FFF2-40B4-BE49-F238E27FC236}">
                <a16:creationId xmlns:a16="http://schemas.microsoft.com/office/drawing/2014/main" id="{CA7AF5EF-DA45-4708-A5CD-8A6A928F83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192000" cy="68437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67F39D-A38F-45C2-A185-39968B7C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7497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07D6-D38A-41CF-A464-09CC1B66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9.4.2 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51203" name="Text Placeholder 2">
            <a:extLst>
              <a:ext uri="{FF2B5EF4-FFF2-40B4-BE49-F238E27FC236}">
                <a16:creationId xmlns:a16="http://schemas.microsoft.com/office/drawing/2014/main" id="{8C643C8A-269B-49AA-819D-D4744D0A6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>
                <a:solidFill>
                  <a:srgbClr val="000000"/>
                </a:solidFill>
              </a:rPr>
              <a:t> does </a:t>
            </a:r>
            <a:r>
              <a:rPr lang="en-US" altLang="en-US" i="1" dirty="0">
                <a:solidFill>
                  <a:srgbClr val="000000"/>
                </a:solidFill>
              </a:rPr>
              <a:t>not</a:t>
            </a:r>
            <a:r>
              <a:rPr lang="en-US" altLang="en-US" dirty="0">
                <a:solidFill>
                  <a:srgbClr val="000000"/>
                </a:solidFill>
              </a:rPr>
              <a:t> specify “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”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Implicitly extends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constructor invokes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’s default constructor </a:t>
            </a:r>
            <a:r>
              <a:rPr lang="en-US" altLang="en-US" i="1" dirty="0">
                <a:solidFill>
                  <a:srgbClr val="000000"/>
                </a:solidFill>
              </a:rPr>
              <a:t>implicitly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B820A-8359-4E95-97CA-9EA56642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981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7C3A-6D30-4E0F-8F07-C772AF67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409607F0-475B-4726-943B-9A5148100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00FF"/>
                </a:solidFill>
              </a:rPr>
              <a:t>Inheritance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A new class is created by acquiring an existing class’s members and possibly embellishing them with new or modified capabilities. 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Can save time during program development by basing new classes on existing proven and debugged high-quality software. 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Increases the likelihood that a system will be implemented and maintained effectively.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89553-E8E0-4647-97E9-C667B295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1181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1">
            <a:extLst>
              <a:ext uri="{FF2B5EF4-FFF2-40B4-BE49-F238E27FC236}">
                <a16:creationId xmlns:a16="http://schemas.microsoft.com/office/drawing/2014/main" id="{B67CC714-6B0D-423C-866F-57BD649BF4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2A8F-497A-4DEA-BA05-4BC15F97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62480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2">
            <a:extLst>
              <a:ext uri="{FF2B5EF4-FFF2-40B4-BE49-F238E27FC236}">
                <a16:creationId xmlns:a16="http://schemas.microsoft.com/office/drawing/2014/main" id="{7DBF053A-0F11-4528-B5FE-7CDAB14E98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A2F07A-24E6-4444-9CC7-64F09258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7210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3">
            <a:extLst>
              <a:ext uri="{FF2B5EF4-FFF2-40B4-BE49-F238E27FC236}">
                <a16:creationId xmlns:a16="http://schemas.microsoft.com/office/drawing/2014/main" id="{1635F206-8F63-4EB0-9F15-E4BA32ABCD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73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554153-9FD2-4AA2-AAB7-C7B5A0A1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5096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CDF8-06E7-49C8-B061-6F395ED9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9.4.2 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55299" name="Text Placeholder 2">
            <a:extLst>
              <a:ext uri="{FF2B5EF4-FFF2-40B4-BE49-F238E27FC236}">
                <a16:creationId xmlns:a16="http://schemas.microsoft.com/office/drawing/2014/main" id="{3E587407-969B-4EA2-A90E-D3D1DA145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Much of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500" dirty="0" err="1">
                <a:solidFill>
                  <a:srgbClr val="000000"/>
                </a:solidFill>
              </a:rPr>
              <a:t>’s</a:t>
            </a:r>
            <a:r>
              <a:rPr lang="en-US" altLang="en-US" sz="2500" dirty="0">
                <a:solidFill>
                  <a:srgbClr val="000000"/>
                </a:solidFill>
              </a:rPr>
              <a:t> code is </a:t>
            </a:r>
            <a:r>
              <a:rPr lang="en-US" altLang="en-US" sz="2500" i="1" dirty="0">
                <a:solidFill>
                  <a:srgbClr val="000000"/>
                </a:solidFill>
              </a:rPr>
              <a:t>similar</a:t>
            </a:r>
            <a:r>
              <a:rPr lang="en-US" altLang="en-US" sz="2500" dirty="0">
                <a:solidFill>
                  <a:srgbClr val="000000"/>
                </a:solidFill>
              </a:rPr>
              <a:t>, or </a:t>
            </a:r>
            <a:r>
              <a:rPr lang="en-US" altLang="en-US" sz="2500" i="1" dirty="0">
                <a:solidFill>
                  <a:srgbClr val="000000"/>
                </a:solidFill>
              </a:rPr>
              <a:t>identical</a:t>
            </a:r>
            <a:r>
              <a:rPr lang="en-US" altLang="en-US" sz="2500" dirty="0">
                <a:solidFill>
                  <a:srgbClr val="000000"/>
                </a:solidFill>
              </a:rPr>
              <a:t>, to that of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500" dirty="0">
                <a:solidFill>
                  <a:srgbClr val="000000"/>
                </a:solidFill>
              </a:rPr>
              <a:t> instance variables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500" dirty="0">
                <a:solidFill>
                  <a:srgbClr val="000000"/>
                </a:solidFill>
              </a:rPr>
              <a:t> and methods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getFirstName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setLastName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getLastName</a:t>
            </a:r>
            <a:r>
              <a:rPr lang="en-US" altLang="en-US" sz="2500" dirty="0">
                <a:solidFill>
                  <a:srgbClr val="000000"/>
                </a:solidFill>
              </a:rPr>
              <a:t> are identical.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Both classes also contain corresponding </a:t>
            </a:r>
            <a:r>
              <a:rPr lang="en-US" altLang="en-US" sz="2100" i="1" dirty="0">
                <a:solidFill>
                  <a:srgbClr val="000000"/>
                </a:solidFill>
              </a:rPr>
              <a:t>get </a:t>
            </a:r>
            <a:r>
              <a:rPr lang="en-US" altLang="en-US" sz="2100" dirty="0">
                <a:solidFill>
                  <a:srgbClr val="000000"/>
                </a:solidFill>
              </a:rPr>
              <a:t>and</a:t>
            </a:r>
            <a:r>
              <a:rPr lang="en-US" altLang="en-US" sz="2100" i="1" dirty="0">
                <a:solidFill>
                  <a:srgbClr val="000000"/>
                </a:solidFill>
              </a:rPr>
              <a:t> set </a:t>
            </a:r>
            <a:r>
              <a:rPr lang="en-US" altLang="en-US" sz="2100" dirty="0">
                <a:solidFill>
                  <a:srgbClr val="000000"/>
                </a:solidFill>
              </a:rPr>
              <a:t>methods</a:t>
            </a:r>
            <a:r>
              <a:rPr lang="en-US" altLang="en-US" sz="2100" i="1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constructors are almost identical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100" dirty="0" err="1">
                <a:solidFill>
                  <a:srgbClr val="000000"/>
                </a:solidFill>
              </a:rPr>
              <a:t>’s</a:t>
            </a:r>
            <a:r>
              <a:rPr lang="en-US" altLang="en-US" sz="2100" dirty="0">
                <a:solidFill>
                  <a:srgbClr val="000000"/>
                </a:solidFill>
              </a:rPr>
              <a:t> constructor also sets the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sz="2500" dirty="0">
                <a:solidFill>
                  <a:srgbClr val="000000"/>
                </a:solidFill>
              </a:rPr>
              <a:t> methods are </a:t>
            </a:r>
            <a:r>
              <a:rPr lang="en-US" altLang="en-US" sz="2500" i="1" dirty="0">
                <a:solidFill>
                  <a:srgbClr val="000000"/>
                </a:solidFill>
              </a:rPr>
              <a:t>almost</a:t>
            </a:r>
            <a:r>
              <a:rPr lang="en-US" altLang="en-US" sz="2500" dirty="0">
                <a:solidFill>
                  <a:srgbClr val="000000"/>
                </a:solidFill>
              </a:rPr>
              <a:t> identical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100" dirty="0" err="1">
                <a:solidFill>
                  <a:srgbClr val="000000"/>
                </a:solidFill>
              </a:rPr>
              <a:t>’s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sz="2100" dirty="0">
                <a:solidFill>
                  <a:srgbClr val="000000"/>
                </a:solidFill>
              </a:rPr>
              <a:t> also outputs instance variable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endParaRPr lang="en-US" altLang="en-US" sz="21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9B3DA-6AF0-4C99-8D20-A3F04BB6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6365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CB84-7F66-46BE-9686-B06D850B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9.4.2 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56323" name="Text Placeholder 2">
            <a:extLst>
              <a:ext uri="{FF2B5EF4-FFF2-40B4-BE49-F238E27FC236}">
                <a16:creationId xmlns:a16="http://schemas.microsoft.com/office/drawing/2014/main" id="{42BADA32-B697-4BF8-AA4A-804A3CB4A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We literally </a:t>
            </a:r>
            <a:r>
              <a:rPr lang="en-US" altLang="en-US" i="1" dirty="0">
                <a:solidFill>
                  <a:srgbClr val="000000"/>
                </a:solidFill>
              </a:rPr>
              <a:t>copied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code, </a:t>
            </a:r>
            <a:r>
              <a:rPr lang="en-US" altLang="en-US" i="1" dirty="0">
                <a:solidFill>
                  <a:srgbClr val="000000"/>
                </a:solidFill>
              </a:rPr>
              <a:t>pasted</a:t>
            </a:r>
            <a:r>
              <a:rPr lang="en-US" altLang="en-US" dirty="0">
                <a:solidFill>
                  <a:srgbClr val="000000"/>
                </a:solidFill>
              </a:rPr>
              <a:t> it into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>
                <a:solidFill>
                  <a:srgbClr val="000000"/>
                </a:solidFill>
              </a:rPr>
              <a:t>, then modified the new class to include a base salary and methods that manipulate the base salary.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This “</a:t>
            </a:r>
            <a:r>
              <a:rPr lang="en-US" altLang="en-US" i="1" dirty="0">
                <a:solidFill>
                  <a:srgbClr val="000000"/>
                </a:solidFill>
              </a:rPr>
              <a:t>copy-and-paste</a:t>
            </a:r>
            <a:r>
              <a:rPr lang="en-US" altLang="en-US" dirty="0">
                <a:solidFill>
                  <a:srgbClr val="000000"/>
                </a:solidFill>
              </a:rPr>
              <a:t>” </a:t>
            </a:r>
            <a:r>
              <a:rPr lang="en-US" altLang="en-US" i="1" dirty="0">
                <a:solidFill>
                  <a:srgbClr val="000000"/>
                </a:solidFill>
              </a:rPr>
              <a:t>approach</a:t>
            </a:r>
            <a:r>
              <a:rPr lang="en-US" altLang="en-US" dirty="0">
                <a:solidFill>
                  <a:srgbClr val="000000"/>
                </a:solidFill>
              </a:rPr>
              <a:t> is often error prone and time consuming.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It spreads copies of the same code throughout a system, creating a code-maintenance problems—changes to the code would need to be made in multiple classes.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45DB9-4E7F-4C8A-B4FA-B4BAD2D6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1114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4">
            <a:extLst>
              <a:ext uri="{FF2B5EF4-FFF2-40B4-BE49-F238E27FC236}">
                <a16:creationId xmlns:a16="http://schemas.microsoft.com/office/drawing/2014/main" id="{F50AEFC8-B318-4BE9-A388-826AAFBA82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0"/>
            <a:ext cx="12192000" cy="55229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3E7277-554E-41CF-81FD-7D72C222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36382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351E-7D13-4614-A364-A9A00AD5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9.4.3 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</a:t>
            </a:r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766FF202-9E3A-472E-B5AE-1EDFC1A8D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642" y="1828801"/>
            <a:ext cx="932215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 class </a:t>
            </a:r>
            <a:r>
              <a:rPr lang="en-US" altLang="en-US" sz="2500" i="1" dirty="0">
                <a:solidFill>
                  <a:srgbClr val="000000"/>
                </a:solidFill>
              </a:rPr>
              <a:t>extends</a:t>
            </a:r>
            <a:r>
              <a:rPr lang="en-US" altLang="en-US" sz="2500" dirty="0">
                <a:solidFill>
                  <a:srgbClr val="000000"/>
                </a:solidFill>
              </a:rPr>
              <a:t> 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endParaRPr lang="en-US" altLang="en-US" sz="25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 object </a:t>
            </a:r>
            <a:r>
              <a:rPr lang="en-US" altLang="en-US" sz="2500" i="1" dirty="0">
                <a:solidFill>
                  <a:srgbClr val="000000"/>
                </a:solidFill>
              </a:rPr>
              <a:t>is a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endParaRPr lang="en-US" altLang="en-US" sz="25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Inheritance passes on class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100" dirty="0" err="1">
                <a:solidFill>
                  <a:srgbClr val="000000"/>
                </a:solidFill>
              </a:rPr>
              <a:t>’s</a:t>
            </a:r>
            <a:r>
              <a:rPr lang="en-US" altLang="en-US" sz="2100" dirty="0">
                <a:solidFill>
                  <a:srgbClr val="000000"/>
                </a:solidFill>
              </a:rPr>
              <a:t> capabilities.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 also has instance variable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Subclass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 inherits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500" dirty="0" err="1">
                <a:solidFill>
                  <a:srgbClr val="000000"/>
                </a:solidFill>
              </a:rPr>
              <a:t>’s</a:t>
            </a:r>
            <a:r>
              <a:rPr lang="en-US" altLang="en-US" sz="2500" dirty="0">
                <a:solidFill>
                  <a:srgbClr val="000000"/>
                </a:solidFill>
              </a:rPr>
              <a:t> instance variables and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Only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400" dirty="0" err="1">
                <a:solidFill>
                  <a:srgbClr val="000000"/>
                </a:solidFill>
              </a:rPr>
              <a:t>’s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100" dirty="0">
                <a:solidFill>
                  <a:srgbClr val="000000"/>
                </a:solidFill>
              </a:rPr>
              <a:t> and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100" dirty="0">
                <a:solidFill>
                  <a:srgbClr val="000000"/>
                </a:solidFill>
              </a:rPr>
              <a:t> members are directly accessible in the subclass.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66957-FF2C-4679-842C-D99F7556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20151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5">
            <a:extLst>
              <a:ext uri="{FF2B5EF4-FFF2-40B4-BE49-F238E27FC236}">
                <a16:creationId xmlns:a16="http://schemas.microsoft.com/office/drawing/2014/main" id="{442304F1-8969-4695-8ED6-8DFBA25725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338"/>
            <a:ext cx="12192000" cy="55213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83B7CB-DE53-463A-819E-BCDD2DD2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7114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7">
            <a:extLst>
              <a:ext uri="{FF2B5EF4-FFF2-40B4-BE49-F238E27FC236}">
                <a16:creationId xmlns:a16="http://schemas.microsoft.com/office/drawing/2014/main" id="{A73282EA-2350-478B-9525-10CA0DDB01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D29169-2D3D-457F-8FDC-FC8E1E55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94612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8">
            <a:extLst>
              <a:ext uri="{FF2B5EF4-FFF2-40B4-BE49-F238E27FC236}">
                <a16:creationId xmlns:a16="http://schemas.microsoft.com/office/drawing/2014/main" id="{2B81CB4B-FECA-45A3-813F-7B910D4228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DC692F-5587-4F0B-BD37-ECA5F564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7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C38C-4B3B-4AAA-BA4C-1966EEBA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(Cont.)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25E5B571-0FD1-4191-89B2-318D5C49E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When creating a class, rather than declaring completely new members, you can designate that the new class should </a:t>
            </a:r>
            <a:r>
              <a:rPr lang="en-US" altLang="en-US" sz="2800" i="1" dirty="0">
                <a:solidFill>
                  <a:srgbClr val="000000"/>
                </a:solidFill>
              </a:rPr>
              <a:t>inherit</a:t>
            </a:r>
            <a:r>
              <a:rPr lang="en-US" altLang="en-US" sz="2800" dirty="0">
                <a:solidFill>
                  <a:srgbClr val="000000"/>
                </a:solidFill>
              </a:rPr>
              <a:t> the members of an existing class.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Existing class is the </a:t>
            </a:r>
            <a:r>
              <a:rPr lang="en-US" altLang="en-US" sz="2400" dirty="0">
                <a:solidFill>
                  <a:srgbClr val="0000FF"/>
                </a:solidFill>
              </a:rPr>
              <a:t>superclass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New class is the </a:t>
            </a:r>
            <a:r>
              <a:rPr lang="en-US" altLang="en-US" sz="2400" dirty="0">
                <a:solidFill>
                  <a:srgbClr val="0000FF"/>
                </a:solidFill>
              </a:rPr>
              <a:t>subclass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 subclass can be a superclass of future subclasses.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 subclass can add its own fields and methods. 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The subclass exhibits the behaviors of its superclass and can add behaviors that are specific to the subclass.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This is why inheritance is sometimes referred to as </a:t>
            </a:r>
            <a:r>
              <a:rPr lang="en-US" altLang="en-US" sz="2400" dirty="0">
                <a:solidFill>
                  <a:srgbClr val="0000FF"/>
                </a:solidFill>
              </a:rPr>
              <a:t>specialization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FF072-03A0-499D-A512-C3774C84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4462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9">
            <a:extLst>
              <a:ext uri="{FF2B5EF4-FFF2-40B4-BE49-F238E27FC236}">
                <a16:creationId xmlns:a16="http://schemas.microsoft.com/office/drawing/2014/main" id="{B3952CF6-C528-46DC-837E-D3067FA944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A645DA-0777-40F9-8F6D-A99D03A2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177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0">
            <a:extLst>
              <a:ext uri="{FF2B5EF4-FFF2-40B4-BE49-F238E27FC236}">
                <a16:creationId xmlns:a16="http://schemas.microsoft.com/office/drawing/2014/main" id="{0A600CA6-F398-49D2-9E2A-3B0392EBD1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192000" cy="67135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B7A3A0-4C10-432E-B129-9577A553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3668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1">
            <a:extLst>
              <a:ext uri="{FF2B5EF4-FFF2-40B4-BE49-F238E27FC236}">
                <a16:creationId xmlns:a16="http://schemas.microsoft.com/office/drawing/2014/main" id="{0F0A69CB-4A49-46D2-8867-4F41F215AA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5"/>
            <a:ext cx="12192000" cy="53530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682E78-2005-49F3-B38E-4B42D035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8066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2">
            <a:extLst>
              <a:ext uri="{FF2B5EF4-FFF2-40B4-BE49-F238E27FC236}">
                <a16:creationId xmlns:a16="http://schemas.microsoft.com/office/drawing/2014/main" id="{833E5232-0B43-4B48-B3B4-7D6924FA6D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763"/>
            <a:ext cx="12192000" cy="43068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D65D2C-1C60-45B5-A4EE-4C53ABD5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24522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5432-227B-4535-864B-4F676F95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9.4.4 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protected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</a:t>
            </a:r>
          </a:p>
        </p:txBody>
      </p:sp>
      <p:sp>
        <p:nvSpPr>
          <p:cNvPr id="69635" name="Text Placeholder 2">
            <a:extLst>
              <a:ext uri="{FF2B5EF4-FFF2-40B4-BE49-F238E27FC236}">
                <a16:creationId xmlns:a16="http://schemas.microsoft.com/office/drawing/2014/main" id="{5DB44884-ACC4-42DE-BDB9-2FF7654AC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46238"/>
            <a:ext cx="109728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To enable a subclass to directly access superclass instance variables, we can declare those members as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800" dirty="0">
                <a:solidFill>
                  <a:srgbClr val="000000"/>
                </a:solidFill>
              </a:rPr>
              <a:t> in the superclass.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New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800" dirty="0">
                <a:solidFill>
                  <a:srgbClr val="000000"/>
                </a:solidFill>
              </a:rPr>
              <a:t> class modified only the instance variable declarations of Fig. 9.4 as follows:</a:t>
            </a: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protected final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protected final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protected final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socialSecurityNumber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grossSales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>     </a:t>
            </a:r>
            <a:b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commissionRate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With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800" dirty="0">
                <a:solidFill>
                  <a:srgbClr val="000000"/>
                </a:solidFill>
              </a:rPr>
              <a:t> instance variables, the subclass gets access to the instance variables, but classes that are not subclasses and classes that are not in the same package cannot access these variables directly.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63633-ADD7-4F53-9D81-30672BC3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5341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3">
            <a:extLst>
              <a:ext uri="{FF2B5EF4-FFF2-40B4-BE49-F238E27FC236}">
                <a16:creationId xmlns:a16="http://schemas.microsoft.com/office/drawing/2014/main" id="{C08B26B0-8102-44CA-9D29-6933FA08C2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0"/>
            <a:ext cx="100790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B3F5-5255-43AE-B4F4-6942E81F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68760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4">
            <a:extLst>
              <a:ext uri="{FF2B5EF4-FFF2-40B4-BE49-F238E27FC236}">
                <a16:creationId xmlns:a16="http://schemas.microsoft.com/office/drawing/2014/main" id="{49B538F0-D300-4E3B-8255-A08180B4F6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05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383440-8AEF-4CC0-9195-C893718D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5851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5">
            <a:extLst>
              <a:ext uri="{FF2B5EF4-FFF2-40B4-BE49-F238E27FC236}">
                <a16:creationId xmlns:a16="http://schemas.microsoft.com/office/drawing/2014/main" id="{DE0A6C5C-F345-4692-B83B-2FA06C429C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C55F03-F283-4E83-92CD-670EA8E0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02306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41FD-653F-4101-83C2-AC439CD8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9.4.4 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protected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75779" name="Text Placeholder 2">
            <a:extLst>
              <a:ext uri="{FF2B5EF4-FFF2-40B4-BE49-F238E27FC236}">
                <a16:creationId xmlns:a16="http://schemas.microsoft.com/office/drawing/2014/main" id="{621F6889-3145-408E-9559-FF3096F5E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Using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instance variables creates several potential problems.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subclass object can set an inherited variable’s value directly without using a </a:t>
            </a:r>
            <a:r>
              <a:rPr lang="en-US" altLang="en-US" i="1" dirty="0">
                <a:solidFill>
                  <a:srgbClr val="000000"/>
                </a:solidFill>
              </a:rPr>
              <a:t>set method.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subclass object can assign an invalid value to the variable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Subclass methods are more likely to be written so that they depend on the superclass’s data implementation.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Subclasses should depend only on the superclass services and not on the superclass data implementation.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53B4-C267-4EDC-9866-563EDBFC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96605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8">
            <a:extLst>
              <a:ext uri="{FF2B5EF4-FFF2-40B4-BE49-F238E27FC236}">
                <a16:creationId xmlns:a16="http://schemas.microsoft.com/office/drawing/2014/main" id="{49B30CD0-1A3A-4A96-9023-9689AE1430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925"/>
            <a:ext cx="12192000" cy="37385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5E64CD-8614-4E9C-8822-42C3FF2C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543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0841-41CE-4D4F-B7A4-12481B95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(Cont.)</a:t>
            </a:r>
          </a:p>
        </p:txBody>
      </p:sp>
      <p:sp>
        <p:nvSpPr>
          <p:cNvPr id="15363" name="Text Placeholder 2">
            <a:extLst>
              <a:ext uri="{FF2B5EF4-FFF2-40B4-BE49-F238E27FC236}">
                <a16:creationId xmlns:a16="http://schemas.microsoft.com/office/drawing/2014/main" id="{56B2E190-D6B9-4634-8B42-DE27B7FF8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FF"/>
                </a:solidFill>
              </a:rPr>
              <a:t>direct superclass</a:t>
            </a:r>
            <a:r>
              <a:rPr lang="en-US" altLang="en-US" dirty="0">
                <a:solidFill>
                  <a:srgbClr val="000000"/>
                </a:solidFill>
              </a:rPr>
              <a:t> is the superclass from which the subclass explicitly inherits.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>
                <a:solidFill>
                  <a:srgbClr val="0000FF"/>
                </a:solidFill>
              </a:rPr>
              <a:t>indirect superclass</a:t>
            </a:r>
            <a:r>
              <a:rPr lang="en-US" altLang="en-US" dirty="0">
                <a:solidFill>
                  <a:srgbClr val="000000"/>
                </a:solidFill>
              </a:rPr>
              <a:t> is any class above the direct superclass in the </a:t>
            </a:r>
            <a:r>
              <a:rPr lang="en-US" altLang="en-US" dirty="0">
                <a:solidFill>
                  <a:srgbClr val="0000FF"/>
                </a:solidFill>
              </a:rPr>
              <a:t>class hierarchy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Java class hierarchy begins with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 (in package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en-US" b="1" i="1" dirty="0">
                <a:solidFill>
                  <a:srgbClr val="FF0000"/>
                </a:solidFill>
              </a:rPr>
              <a:t>Every</a:t>
            </a:r>
            <a:r>
              <a:rPr lang="en-US" altLang="en-US" b="1" dirty="0">
                <a:solidFill>
                  <a:srgbClr val="FF0000"/>
                </a:solidFill>
              </a:rPr>
              <a:t> class in Java directly or indirectly extends (or “inherits from”)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supports only </a:t>
            </a:r>
            <a:r>
              <a:rPr lang="en-US" altLang="en-US" dirty="0">
                <a:solidFill>
                  <a:srgbClr val="0000FF"/>
                </a:solidFill>
              </a:rPr>
              <a:t>single inheritance</a:t>
            </a:r>
            <a:r>
              <a:rPr lang="en-US" altLang="en-US" dirty="0">
                <a:solidFill>
                  <a:srgbClr val="000000"/>
                </a:solidFill>
              </a:rPr>
              <a:t>, in which each class is derived from exactly one direct superclass.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78081-2C34-4BD8-BF28-C5690B8F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763741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F9FE-76BB-45CE-82E6-865A58C6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9.4.5 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</a:t>
            </a:r>
          </a:p>
        </p:txBody>
      </p:sp>
      <p:sp>
        <p:nvSpPr>
          <p:cNvPr id="80899" name="Text Placeholder 2">
            <a:extLst>
              <a:ext uri="{FF2B5EF4-FFF2-40B4-BE49-F238E27FC236}">
                <a16:creationId xmlns:a16="http://schemas.microsoft.com/office/drawing/2014/main" id="{F9554057-15B8-4308-8EE5-A813015BB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0000"/>
                </a:solidFill>
              </a:rPr>
              <a:t>Class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3200" dirty="0">
                <a:solidFill>
                  <a:srgbClr val="000000"/>
                </a:solidFill>
              </a:rPr>
              <a:t> declares instance variables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3200" dirty="0">
                <a:solidFill>
                  <a:srgbClr val="000000"/>
                </a:solidFill>
              </a:rPr>
              <a:t>,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200" dirty="0">
                <a:solidFill>
                  <a:srgbClr val="000000"/>
                </a:solidFill>
              </a:rPr>
              <a:t>,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socialSecurityNumber</a:t>
            </a:r>
            <a:r>
              <a:rPr lang="en-US" altLang="en-US" sz="3200" dirty="0">
                <a:solidFill>
                  <a:srgbClr val="000000"/>
                </a:solidFill>
              </a:rPr>
              <a:t>,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grossSales</a:t>
            </a:r>
            <a:r>
              <a:rPr lang="en-US" altLang="en-US" sz="3200" dirty="0">
                <a:solidFill>
                  <a:srgbClr val="000000"/>
                </a:solidFill>
              </a:rPr>
              <a:t> and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commissionRate</a:t>
            </a:r>
            <a:r>
              <a:rPr lang="en-US" altLang="en-US" sz="3200" dirty="0">
                <a:solidFill>
                  <a:srgbClr val="000000"/>
                </a:solidFill>
              </a:rPr>
              <a:t> as </a:t>
            </a:r>
            <a:r>
              <a:rPr lang="en-US" alt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3200" dirty="0">
                <a:solidFill>
                  <a:srgbClr val="000000"/>
                </a:solidFill>
              </a:rPr>
              <a:t> and provides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3200" dirty="0">
                <a:solidFill>
                  <a:srgbClr val="000000"/>
                </a:solidFill>
              </a:rPr>
              <a:t> methods for manipulating these values.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8F4C0-2650-4BCE-A1B3-81C8D517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242868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4757-F4BF-4943-9F9F-515B77E1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9.4.5 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81923" name="Text Placeholder 2">
            <a:extLst>
              <a:ext uri="{FF2B5EF4-FFF2-40B4-BE49-F238E27FC236}">
                <a16:creationId xmlns:a16="http://schemas.microsoft.com/office/drawing/2014/main" id="{AD126AD2-6811-44D5-88C4-C6DCBE1B8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800" dirty="0">
                <a:solidFill>
                  <a:srgbClr val="000000"/>
                </a:solidFill>
              </a:rPr>
              <a:t> methods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earnings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sz="2800" dirty="0">
                <a:solidFill>
                  <a:srgbClr val="000000"/>
                </a:solidFill>
              </a:rPr>
              <a:t> use the class’s </a:t>
            </a:r>
            <a:r>
              <a:rPr lang="en-US" altLang="en-US" sz="2800" i="1" dirty="0">
                <a:solidFill>
                  <a:srgbClr val="000000"/>
                </a:solidFill>
              </a:rPr>
              <a:t>get </a:t>
            </a:r>
            <a:r>
              <a:rPr lang="en-US" altLang="en-US" sz="2800" dirty="0">
                <a:solidFill>
                  <a:srgbClr val="000000"/>
                </a:solidFill>
              </a:rPr>
              <a:t>methods to obtain the values of its instance variables.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If we decide to change the internal representation of the data (e.g., variable names) only the bodies of the </a:t>
            </a:r>
            <a:r>
              <a:rPr lang="en-US" altLang="en-US" sz="2400" i="1" dirty="0">
                <a:solidFill>
                  <a:srgbClr val="000000"/>
                </a:solidFill>
              </a:rPr>
              <a:t>get and set methods that directly manipulate the instance variables will need to change.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These changes occur solely within the superclass-—no changes to the subclass are needed.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>
                <a:solidFill>
                  <a:srgbClr val="000000"/>
                </a:solidFill>
              </a:rPr>
              <a:t>Localizing the effects of changes </a:t>
            </a:r>
            <a:r>
              <a:rPr lang="en-US" altLang="en-US" sz="2400" dirty="0">
                <a:solidFill>
                  <a:srgbClr val="000000"/>
                </a:solidFill>
              </a:rPr>
              <a:t>like this is a good software engineering practice.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Subclass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800" dirty="0">
                <a:solidFill>
                  <a:srgbClr val="000000"/>
                </a:solidFill>
              </a:rPr>
              <a:t> inherits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Commission-Employee</a:t>
            </a:r>
            <a:r>
              <a:rPr lang="en-US" altLang="en-US" sz="2800" dirty="0">
                <a:solidFill>
                  <a:srgbClr val="000000"/>
                </a:solidFill>
              </a:rPr>
              <a:t>’s non-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800" dirty="0">
                <a:solidFill>
                  <a:srgbClr val="000000"/>
                </a:solidFill>
              </a:rPr>
              <a:t> methods and can access the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800" dirty="0">
                <a:solidFill>
                  <a:srgbClr val="000000"/>
                </a:solidFill>
              </a:rPr>
              <a:t> superclass members via those methods.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14332-12E9-4660-95B7-FCB2660B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84934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9">
            <a:extLst>
              <a:ext uri="{FF2B5EF4-FFF2-40B4-BE49-F238E27FC236}">
                <a16:creationId xmlns:a16="http://schemas.microsoft.com/office/drawing/2014/main" id="{9C2B62C7-E78C-4FE4-ACFE-DCA0E6ADC2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399679-BC03-4B64-ABCF-31C6F2D0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819097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0">
            <a:extLst>
              <a:ext uri="{FF2B5EF4-FFF2-40B4-BE49-F238E27FC236}">
                <a16:creationId xmlns:a16="http://schemas.microsoft.com/office/drawing/2014/main" id="{7922B221-56A7-4143-835A-6830868098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63"/>
            <a:ext cx="12192000" cy="62626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E8A679-D6EB-4C51-905E-F411CD30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85467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1">
            <a:extLst>
              <a:ext uri="{FF2B5EF4-FFF2-40B4-BE49-F238E27FC236}">
                <a16:creationId xmlns:a16="http://schemas.microsoft.com/office/drawing/2014/main" id="{A10395FD-B84F-48A0-8D4F-148A6A5D4F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2BE93C-7B4A-4C76-949F-04FD52B5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2312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2">
            <a:extLst>
              <a:ext uri="{FF2B5EF4-FFF2-40B4-BE49-F238E27FC236}">
                <a16:creationId xmlns:a16="http://schemas.microsoft.com/office/drawing/2014/main" id="{EC974E19-F360-4FA4-9CFA-301E1A49AB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63"/>
            <a:ext cx="12192000" cy="62626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404797-ACD5-4DA0-9B4A-12D624E7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58837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3">
            <a:extLst>
              <a:ext uri="{FF2B5EF4-FFF2-40B4-BE49-F238E27FC236}">
                <a16:creationId xmlns:a16="http://schemas.microsoft.com/office/drawing/2014/main" id="{FFA3366B-D42A-4900-BF82-4C019F21A2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F9DAD1-37DE-41C4-B35E-A57A6DC3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351427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FE74-687C-4A91-96D7-827631CC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9.4.5 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88067" name="Text Placeholder 2">
            <a:extLst>
              <a:ext uri="{FF2B5EF4-FFF2-40B4-BE49-F238E27FC236}">
                <a16:creationId xmlns:a16="http://schemas.microsoft.com/office/drawing/2014/main" id="{4B4E5898-BFAD-4115-8112-AECE128CE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0000"/>
                </a:solidFill>
              </a:rPr>
              <a:t>Class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3200" dirty="0">
                <a:solidFill>
                  <a:srgbClr val="000000"/>
                </a:solidFill>
              </a:rPr>
              <a:t> (Fig. 9.11) has several changes that distinguish it from Fig. 9.9. </a:t>
            </a:r>
          </a:p>
          <a:p>
            <a:pPr eaLnBrk="1" hangingPunct="1"/>
            <a:r>
              <a:rPr lang="en-US" altLang="en-US" sz="3200" dirty="0">
                <a:solidFill>
                  <a:srgbClr val="000000"/>
                </a:solidFill>
              </a:rPr>
              <a:t>Methods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earnings</a:t>
            </a:r>
            <a:r>
              <a:rPr lang="en-US" altLang="en-US" sz="3200" dirty="0">
                <a:solidFill>
                  <a:srgbClr val="000000"/>
                </a:solidFill>
              </a:rPr>
              <a:t> and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sz="3200" dirty="0">
                <a:solidFill>
                  <a:srgbClr val="000000"/>
                </a:solidFill>
              </a:rPr>
              <a:t> each invoke their superclass versions and do not access instance variables directly.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4AAC9-262D-4A14-813E-FF364CAC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683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4">
            <a:extLst>
              <a:ext uri="{FF2B5EF4-FFF2-40B4-BE49-F238E27FC236}">
                <a16:creationId xmlns:a16="http://schemas.microsoft.com/office/drawing/2014/main" id="{967C0E72-7687-4F83-A5D0-24E26AE150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863"/>
            <a:ext cx="12192000" cy="42306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22399C-43A1-4684-BE58-C56F4BDE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04777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5">
            <a:extLst>
              <a:ext uri="{FF2B5EF4-FFF2-40B4-BE49-F238E27FC236}">
                <a16:creationId xmlns:a16="http://schemas.microsoft.com/office/drawing/2014/main" id="{971153F1-DF1B-4ADE-9218-27E31C7D19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89DFA4-6CAB-46B9-9493-9C3E333D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262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C20E-AE55-4296-B80D-F3A5E1D8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(Cont.)</a:t>
            </a:r>
          </a:p>
        </p:txBody>
      </p:sp>
      <p:sp>
        <p:nvSpPr>
          <p:cNvPr id="16387" name="Text Placeholder 2">
            <a:extLst>
              <a:ext uri="{FF2B5EF4-FFF2-40B4-BE49-F238E27FC236}">
                <a16:creationId xmlns:a16="http://schemas.microsoft.com/office/drawing/2014/main" id="{D56E1F7A-6B59-44D7-9AEF-54FE3D5D9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We distinguish between the </a:t>
            </a:r>
            <a:r>
              <a:rPr lang="en-US" altLang="en-US" sz="2800" i="1" dirty="0">
                <a:solidFill>
                  <a:srgbClr val="0000FF"/>
                </a:solidFill>
              </a:rPr>
              <a:t>is-a</a:t>
            </a:r>
            <a:r>
              <a:rPr lang="en-US" altLang="en-US" sz="2800" dirty="0">
                <a:solidFill>
                  <a:srgbClr val="0000FF"/>
                </a:solidFill>
              </a:rPr>
              <a:t> relationship</a:t>
            </a:r>
            <a:r>
              <a:rPr lang="en-US" altLang="en-US" sz="2800" dirty="0">
                <a:solidFill>
                  <a:srgbClr val="000000"/>
                </a:solidFill>
              </a:rPr>
              <a:t> and the </a:t>
            </a:r>
            <a:r>
              <a:rPr lang="en-US" altLang="en-US" sz="2800" i="1" dirty="0">
                <a:solidFill>
                  <a:srgbClr val="0000FF"/>
                </a:solidFill>
              </a:rPr>
              <a:t>has-a</a:t>
            </a:r>
            <a:r>
              <a:rPr lang="en-US" altLang="en-US" sz="2800" dirty="0">
                <a:solidFill>
                  <a:srgbClr val="0000FF"/>
                </a:solidFill>
              </a:rPr>
              <a:t> relationship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800" i="1" dirty="0">
                <a:solidFill>
                  <a:srgbClr val="000000"/>
                </a:solidFill>
              </a:rPr>
              <a:t>Is-a </a:t>
            </a:r>
            <a:r>
              <a:rPr lang="en-US" altLang="en-US" sz="2800" dirty="0">
                <a:solidFill>
                  <a:srgbClr val="000000"/>
                </a:solidFill>
              </a:rPr>
              <a:t>represents inheritance</a:t>
            </a:r>
          </a:p>
          <a:p>
            <a:pPr lvl="1" eaLnBrk="1" hangingPunct="1"/>
            <a:r>
              <a:rPr lang="en-US" altLang="en-US" sz="2400" dirty="0">
                <a:solidFill>
                  <a:srgbClr val="000000"/>
                </a:solidFill>
              </a:rPr>
              <a:t>In an </a:t>
            </a:r>
            <a:r>
              <a:rPr lang="en-US" altLang="en-US" sz="2400" i="1" dirty="0">
                <a:solidFill>
                  <a:srgbClr val="000000"/>
                </a:solidFill>
              </a:rPr>
              <a:t>is-a </a:t>
            </a:r>
            <a:r>
              <a:rPr lang="en-US" altLang="en-US" sz="2400" dirty="0">
                <a:solidFill>
                  <a:srgbClr val="000000"/>
                </a:solidFill>
              </a:rPr>
              <a:t>relationship, an object of a subclass can also be treated as an object of its superclass </a:t>
            </a:r>
          </a:p>
          <a:p>
            <a:pPr eaLnBrk="1" hangingPunct="1"/>
            <a:r>
              <a:rPr lang="en-US" altLang="en-US" sz="2800" i="1" dirty="0">
                <a:solidFill>
                  <a:srgbClr val="000000"/>
                </a:solidFill>
              </a:rPr>
              <a:t>Has-a </a:t>
            </a:r>
            <a:r>
              <a:rPr lang="en-US" altLang="en-US" sz="2800" dirty="0">
                <a:solidFill>
                  <a:srgbClr val="000000"/>
                </a:solidFill>
              </a:rPr>
              <a:t>represents composition</a:t>
            </a:r>
          </a:p>
          <a:p>
            <a:pPr lvl="1" eaLnBrk="1" hangingPunct="1"/>
            <a:r>
              <a:rPr lang="en-US" altLang="en-US" sz="2400" dirty="0">
                <a:solidFill>
                  <a:srgbClr val="000000"/>
                </a:solidFill>
              </a:rPr>
              <a:t>In a </a:t>
            </a:r>
            <a:r>
              <a:rPr lang="en-US" altLang="en-US" sz="2400" i="1" dirty="0">
                <a:solidFill>
                  <a:srgbClr val="000000"/>
                </a:solidFill>
              </a:rPr>
              <a:t>has-a </a:t>
            </a:r>
            <a:r>
              <a:rPr lang="en-US" altLang="en-US" sz="2400" dirty="0">
                <a:solidFill>
                  <a:srgbClr val="000000"/>
                </a:solidFill>
              </a:rPr>
              <a:t>relationship, an object contains as members references to other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60BE6-06A8-425E-84CF-190BC868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20391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6">
            <a:extLst>
              <a:ext uri="{FF2B5EF4-FFF2-40B4-BE49-F238E27FC236}">
                <a16:creationId xmlns:a16="http://schemas.microsoft.com/office/drawing/2014/main" id="{55A228E8-3DED-4EA4-ACEF-078B94FC58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32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B20ECA-D1B3-40E6-ACF4-5BE1A667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93918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7">
            <a:extLst>
              <a:ext uri="{FF2B5EF4-FFF2-40B4-BE49-F238E27FC236}">
                <a16:creationId xmlns:a16="http://schemas.microsoft.com/office/drawing/2014/main" id="{9D684263-00EC-4502-AE64-D8879460F1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425"/>
            <a:ext cx="12192000" cy="53911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88EF18-B356-400D-B4CF-A03A8EB3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21322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E559-C283-42F4-9EBB-9CFC5E52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9.4.5 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92163" name="Text Placeholder 2">
            <a:extLst>
              <a:ext uri="{FF2B5EF4-FFF2-40B4-BE49-F238E27FC236}">
                <a16:creationId xmlns:a16="http://schemas.microsoft.com/office/drawing/2014/main" id="{CCC7CAC9-77F4-4DC9-BCAC-5EDCEC10F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Method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earnings</a:t>
            </a:r>
            <a:r>
              <a:rPr lang="en-US" altLang="en-US" dirty="0">
                <a:solidFill>
                  <a:srgbClr val="000000"/>
                </a:solidFill>
              </a:rPr>
              <a:t> overrides class the superclass’s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earnings</a:t>
            </a:r>
            <a:r>
              <a:rPr lang="en-US" altLang="en-US" dirty="0">
                <a:solidFill>
                  <a:srgbClr val="000000"/>
                </a:solidFill>
              </a:rPr>
              <a:t> method.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new version calls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earnings</a:t>
            </a:r>
            <a:r>
              <a:rPr lang="en-US" altLang="en-US" dirty="0">
                <a:solidFill>
                  <a:srgbClr val="000000"/>
                </a:solidFill>
              </a:rPr>
              <a:t> method with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super.earnings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Obtains the earnings based on commission alone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Placing the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dirty="0">
                <a:solidFill>
                  <a:srgbClr val="000000"/>
                </a:solidFill>
              </a:rPr>
              <a:t> and a dot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>
                <a:solidFill>
                  <a:srgbClr val="000000"/>
                </a:solidFill>
              </a:rPr>
              <a:t>) separator before the superclass method name invokes the superclass version of an overridden method.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Good software engineering practice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a method performs all or some of the actions needed by another method, call that method rather than duplicate its code.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F38AF-A676-4B7B-AC15-C1D76BAA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398801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8">
            <a:extLst>
              <a:ext uri="{FF2B5EF4-FFF2-40B4-BE49-F238E27FC236}">
                <a16:creationId xmlns:a16="http://schemas.microsoft.com/office/drawing/2014/main" id="{C4F25587-97B2-4DC1-93D2-99518F09AD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8"/>
            <a:ext cx="12192000" cy="64865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7203C8-A42A-44A9-9785-BC28244D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38086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C585-857D-4130-8C65-90BBD02A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9.4.5 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94211" name="Text Placeholder 2">
            <a:extLst>
              <a:ext uri="{FF2B5EF4-FFF2-40B4-BE49-F238E27FC236}">
                <a16:creationId xmlns:a16="http://schemas.microsoft.com/office/drawing/2014/main" id="{93BE5DA9-F45B-4639-8178-402CE2383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3200" dirty="0" err="1">
                <a:solidFill>
                  <a:srgbClr val="000000"/>
                </a:solidFill>
              </a:rPr>
              <a:t>’s</a:t>
            </a:r>
            <a:r>
              <a:rPr lang="en-US" altLang="en-US" sz="3200" dirty="0">
                <a:solidFill>
                  <a:srgbClr val="000000"/>
                </a:solidFill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sz="3200" dirty="0">
                <a:solidFill>
                  <a:srgbClr val="000000"/>
                </a:solidFill>
              </a:rPr>
              <a:t> method overrides class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3200" dirty="0" err="1">
                <a:solidFill>
                  <a:srgbClr val="000000"/>
                </a:solidFill>
              </a:rPr>
              <a:t>’s</a:t>
            </a:r>
            <a:r>
              <a:rPr lang="en-US" altLang="en-US" sz="3200" dirty="0">
                <a:solidFill>
                  <a:srgbClr val="000000"/>
                </a:solidFill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sz="3200" dirty="0">
                <a:solidFill>
                  <a:srgbClr val="000000"/>
                </a:solidFill>
              </a:rPr>
              <a:t> method. </a:t>
            </a:r>
          </a:p>
          <a:p>
            <a:pPr eaLnBrk="1" hangingPunct="1"/>
            <a:r>
              <a:rPr lang="en-US" altLang="en-US" sz="3200" dirty="0">
                <a:solidFill>
                  <a:srgbClr val="000000"/>
                </a:solidFill>
              </a:rPr>
              <a:t>The new version creates part of the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3200" dirty="0">
                <a:solidFill>
                  <a:srgbClr val="000000"/>
                </a:solidFill>
              </a:rPr>
              <a:t> representation by calling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3200" dirty="0" err="1">
                <a:solidFill>
                  <a:srgbClr val="000000"/>
                </a:solidFill>
              </a:rPr>
              <a:t>’s</a:t>
            </a:r>
            <a:r>
              <a:rPr lang="en-US" altLang="en-US" sz="3200" dirty="0">
                <a:solidFill>
                  <a:srgbClr val="000000"/>
                </a:solidFill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sz="3200" dirty="0">
                <a:solidFill>
                  <a:srgbClr val="000000"/>
                </a:solidFill>
              </a:rPr>
              <a:t> method with the expression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super.toString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32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4206-BD13-4672-A67A-9819ECB3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205443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6587-A78A-4630-8D36-735D485C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Constructors in Subclasses</a:t>
            </a:r>
          </a:p>
        </p:txBody>
      </p:sp>
      <p:sp>
        <p:nvSpPr>
          <p:cNvPr id="95235" name="Text Placeholder 2">
            <a:extLst>
              <a:ext uri="{FF2B5EF4-FFF2-40B4-BE49-F238E27FC236}">
                <a16:creationId xmlns:a16="http://schemas.microsoft.com/office/drawing/2014/main" id="{785058DA-AA33-499F-B88E-DBFE8AC66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Instantiating a subclass object begins a chain of constructor calls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The subclass constructor, before performing its own tasks, explicitly uses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2400" dirty="0">
                <a:solidFill>
                  <a:srgbClr val="000000"/>
                </a:solidFill>
              </a:rPr>
              <a:t> to call one of the constructors in its direct superclass or implicitly calls the superclass’s default or no-argument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If the superclass is derived from another class, the superclass constructor invokes the constructor of the next class up the hierarchy, and so 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The last constructor called in the chain is </a:t>
            </a:r>
            <a:r>
              <a:rPr lang="en-US" altLang="en-US" sz="2800" i="1" dirty="0">
                <a:solidFill>
                  <a:srgbClr val="000000"/>
                </a:solidFill>
              </a:rPr>
              <a:t>always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2800" dirty="0">
                <a:solidFill>
                  <a:srgbClr val="000000"/>
                </a:solidFill>
              </a:rPr>
              <a:t>’s constructor.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Original subclass constructor’s body finishes executing </a:t>
            </a:r>
            <a:r>
              <a:rPr lang="en-US" altLang="en-US" sz="2800" i="1" dirty="0">
                <a:solidFill>
                  <a:srgbClr val="000000"/>
                </a:solidFill>
              </a:rPr>
              <a:t>last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Each superclass’s constructor manipulates the superclass instance variables that the subclass object inherits.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74B1A-5E36-4915-9A96-17BD5742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79234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9">
            <a:extLst>
              <a:ext uri="{FF2B5EF4-FFF2-40B4-BE49-F238E27FC236}">
                <a16:creationId xmlns:a16="http://schemas.microsoft.com/office/drawing/2014/main" id="{3AC78730-E0EB-438E-820C-F4BC87C5AD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425"/>
            <a:ext cx="12192000" cy="43751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82B1FA-60EE-438C-A95B-DC3A71E1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8464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C4E5-0128-4635-8899-C10430E1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Object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97283" name="Text Placeholder 2">
            <a:extLst>
              <a:ext uri="{FF2B5EF4-FFF2-40B4-BE49-F238E27FC236}">
                <a16:creationId xmlns:a16="http://schemas.microsoft.com/office/drawing/2014/main" id="{08FDFF4E-A21D-468C-891B-F27B9ACD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10972800" cy="4919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All classes in Java inherit directly or indirectly from class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3200" dirty="0">
                <a:solidFill>
                  <a:srgbClr val="000000"/>
                </a:solidFill>
              </a:rPr>
              <a:t>, so its 11 methods are inherited by all other classes.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Figure 9.12 summarizes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3200" dirty="0">
                <a:solidFill>
                  <a:srgbClr val="000000"/>
                </a:solidFill>
              </a:rPr>
              <a:t>’s methods.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Every array has an overridden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clone</a:t>
            </a:r>
            <a:r>
              <a:rPr lang="en-US" altLang="en-US" sz="3200" dirty="0">
                <a:solidFill>
                  <a:srgbClr val="000000"/>
                </a:solidFill>
              </a:rPr>
              <a:t> method that copies the array.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If the array stores references to objects, the objects are not copied—a </a:t>
            </a:r>
            <a:r>
              <a:rPr lang="en-US" altLang="en-US" sz="3200" i="1" dirty="0">
                <a:solidFill>
                  <a:srgbClr val="000000"/>
                </a:solidFill>
              </a:rPr>
              <a:t>shallow copy </a:t>
            </a:r>
            <a:r>
              <a:rPr lang="en-US" altLang="en-US" sz="3200" dirty="0">
                <a:solidFill>
                  <a:srgbClr val="000000"/>
                </a:solidFill>
              </a:rPr>
              <a:t>is performed. 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B96E3-86B2-4BAF-93F5-B14134E0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52557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60">
            <a:extLst>
              <a:ext uri="{FF2B5EF4-FFF2-40B4-BE49-F238E27FC236}">
                <a16:creationId xmlns:a16="http://schemas.microsoft.com/office/drawing/2014/main" id="{64E6140F-229D-47E5-84C3-9C275387F8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0"/>
            <a:ext cx="114315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A46593-C699-45EC-ACE3-E31AAFD4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327280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61">
            <a:extLst>
              <a:ext uri="{FF2B5EF4-FFF2-40B4-BE49-F238E27FC236}">
                <a16:creationId xmlns:a16="http://schemas.microsoft.com/office/drawing/2014/main" id="{A72203ED-C23B-4238-9A62-E30C84696B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8" y="0"/>
            <a:ext cx="117554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F1722-BDFA-4025-B6FB-E26AF86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604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08">
            <a:extLst>
              <a:ext uri="{FF2B5EF4-FFF2-40B4-BE49-F238E27FC236}">
                <a16:creationId xmlns:a16="http://schemas.microsoft.com/office/drawing/2014/main" id="{81BE56BF-7B81-4163-8A12-FD7735DB190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12192000" cy="52181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AF7C46-46F6-4ED0-B9F3-148756C0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99431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62">
            <a:extLst>
              <a:ext uri="{FF2B5EF4-FFF2-40B4-BE49-F238E27FC236}">
                <a16:creationId xmlns:a16="http://schemas.microsoft.com/office/drawing/2014/main" id="{FDCE6874-80AE-440C-9E2E-6D15C479F1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3"/>
            <a:ext cx="12192000" cy="6823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600206-3F33-4C69-AA81-1B23EA34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32862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63">
            <a:extLst>
              <a:ext uri="{FF2B5EF4-FFF2-40B4-BE49-F238E27FC236}">
                <a16:creationId xmlns:a16="http://schemas.microsoft.com/office/drawing/2014/main" id="{856DF2AF-9D86-40DD-95D2-44E1078EFD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63" y="0"/>
            <a:ext cx="97170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4FD442-1BF4-4F8B-AC80-8106D5D1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03344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9B243-1413-4E11-B0D3-F7D09062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much discussion in the software engineering community about the relative merits of composition and inheritance</a:t>
            </a:r>
          </a:p>
          <a:p>
            <a:r>
              <a:rPr lang="en-US" dirty="0"/>
              <a:t>Each has its own place, but inheritance is often overused and composition is more appropriate in many cases</a:t>
            </a:r>
          </a:p>
          <a:p>
            <a:r>
              <a:rPr lang="en-US" dirty="0"/>
              <a:t>A mix of composition and inheritance often is a reasonable design approach, as you’ll see in Exercise 9.16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58EC7C-B91E-49F3-A662-E482D617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Designing with Composition vs. Inheritance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865D1C-5B70-4859-B527-EA86FDDF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493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A233-1117-4FD5-8371-C9AB7E54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9.2  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Superclasses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Subclasses</a:t>
            </a:r>
          </a:p>
        </p:txBody>
      </p:sp>
      <p:sp>
        <p:nvSpPr>
          <p:cNvPr id="17411" name="Text Placeholder 2">
            <a:extLst>
              <a:ext uri="{FF2B5EF4-FFF2-40B4-BE49-F238E27FC236}">
                <a16:creationId xmlns:a16="http://schemas.microsoft.com/office/drawing/2014/main" id="{9D06F187-8B55-4755-96C0-161CEC677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0000"/>
                </a:solidFill>
              </a:rPr>
              <a:t>Figure 9.1 lists several simple examples of </a:t>
            </a:r>
            <a:r>
              <a:rPr lang="en-US" altLang="en-US" sz="3200" dirty="0" err="1">
                <a:solidFill>
                  <a:srgbClr val="000000"/>
                </a:solidFill>
              </a:rPr>
              <a:t>superclasses</a:t>
            </a:r>
            <a:r>
              <a:rPr lang="en-US" altLang="en-US" sz="3200" dirty="0">
                <a:solidFill>
                  <a:srgbClr val="000000"/>
                </a:solidFill>
              </a:rPr>
              <a:t> and subclasses</a:t>
            </a:r>
          </a:p>
          <a:p>
            <a:pPr lvl="1" eaLnBrk="1" hangingPunct="1"/>
            <a:r>
              <a:rPr lang="en-US" altLang="en-US" sz="2800" dirty="0" err="1">
                <a:solidFill>
                  <a:srgbClr val="000000"/>
                </a:solidFill>
              </a:rPr>
              <a:t>Superclasses</a:t>
            </a:r>
            <a:r>
              <a:rPr lang="en-US" altLang="en-US" sz="2800" dirty="0">
                <a:solidFill>
                  <a:srgbClr val="000000"/>
                </a:solidFill>
              </a:rPr>
              <a:t> tend to be “more general” and subclasses “more specific.”</a:t>
            </a:r>
          </a:p>
          <a:p>
            <a:pPr eaLnBrk="1" hangingPunct="1"/>
            <a:r>
              <a:rPr lang="en-US" altLang="en-US" sz="3200" dirty="0">
                <a:solidFill>
                  <a:srgbClr val="000000"/>
                </a:solidFill>
              </a:rPr>
              <a:t>Because every subclass object </a:t>
            </a:r>
            <a:r>
              <a:rPr lang="en-US" altLang="en-US" sz="3200" i="1" dirty="0">
                <a:solidFill>
                  <a:srgbClr val="000000"/>
                </a:solidFill>
              </a:rPr>
              <a:t>is an </a:t>
            </a:r>
            <a:r>
              <a:rPr lang="en-US" altLang="en-US" sz="3200" dirty="0">
                <a:solidFill>
                  <a:srgbClr val="000000"/>
                </a:solidFill>
              </a:rPr>
              <a:t>object of its superclass, and one superclass can have many subclasses, the set of objects represented by a superclass is typically larger than the set of objects represented by any of its subclasses. </a:t>
            </a:r>
            <a:endParaRPr lang="en-US" altLang="en-US" sz="3200" dirty="0" smtClean="0">
              <a:solidFill>
                <a:srgbClr val="000000"/>
              </a:solidFill>
            </a:endParaRPr>
          </a:p>
          <a:p>
            <a:r>
              <a:rPr lang="en-US" altLang="en-US" sz="3200" dirty="0">
                <a:solidFill>
                  <a:srgbClr val="000000"/>
                </a:solidFill>
              </a:rPr>
              <a:t>The subclass can </a:t>
            </a:r>
            <a:r>
              <a:rPr lang="en-US" altLang="en-US" sz="3200" dirty="0">
                <a:solidFill>
                  <a:srgbClr val="0000FF"/>
                </a:solidFill>
              </a:rPr>
              <a:t>override</a:t>
            </a:r>
            <a:r>
              <a:rPr lang="en-US" altLang="en-US" sz="3200" dirty="0">
                <a:solidFill>
                  <a:srgbClr val="000000"/>
                </a:solidFill>
              </a:rPr>
              <a:t> (redefine) the superclass method with an appropriate implementation.</a:t>
            </a:r>
          </a:p>
          <a:p>
            <a:pPr eaLnBrk="1" hangingPunct="1"/>
            <a:endParaRPr lang="en-US" altLang="en-US" sz="32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AEE76-8507-41E0-BE02-8E630723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4016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JHTP11_06</Template>
  <TotalTime>175</TotalTime>
  <Words>2635</Words>
  <Application>Microsoft Office PowerPoint</Application>
  <PresentationFormat>Widescreen</PresentationFormat>
  <Paragraphs>279</Paragraphs>
  <Slides>82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Chapter 9 Object-Oriented Programming: Inheritance</vt:lpstr>
      <vt:lpstr>PowerPoint Presentation</vt:lpstr>
      <vt:lpstr>PowerPoint Presentation</vt:lpstr>
      <vt:lpstr>9.1  Introduction</vt:lpstr>
      <vt:lpstr>9.1  Introduction (Cont.)</vt:lpstr>
      <vt:lpstr>9.1  Introduction (Cont.)</vt:lpstr>
      <vt:lpstr>9.1  Introduction (Cont.)</vt:lpstr>
      <vt:lpstr>PowerPoint Presentation</vt:lpstr>
      <vt:lpstr>9.2  Superclasses and Subclasses</vt:lpstr>
      <vt:lpstr>PowerPoint Presentation</vt:lpstr>
      <vt:lpstr>9.2  Superclasses and Subclasses (Cont.)</vt:lpstr>
      <vt:lpstr>PowerPoint Presentation</vt:lpstr>
      <vt:lpstr>9.2  Superclasses and Subclasses (Cont.)</vt:lpstr>
      <vt:lpstr>9.2  Superclasses and Subclasses (Cont.)</vt:lpstr>
      <vt:lpstr>9.3  protected Members</vt:lpstr>
      <vt:lpstr>9.3  protected Members (Cont.)</vt:lpstr>
      <vt:lpstr>PowerPoint Presentation</vt:lpstr>
      <vt:lpstr>9.4  Relationship Between Superclasses and Subclasses</vt:lpstr>
      <vt:lpstr>9.4.1 Creating and Using a CommissionEmployee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9.4.1 Creating and Using a CommissionEmployee Class (Cont.)</vt:lpstr>
      <vt:lpstr>9.4.1 Creating and Using a CommissionEmployee Class (Cont.)</vt:lpstr>
      <vt:lpstr>9.4.1 Creating and Using a CommissionEmployee Class (Cont.)</vt:lpstr>
      <vt:lpstr>PowerPoint Presentation</vt:lpstr>
      <vt:lpstr>PowerPoint Presentation</vt:lpstr>
      <vt:lpstr>PowerPoint Presentation</vt:lpstr>
      <vt:lpstr>9.4.2 Creating and Using a BasePlus-CommissionEmployee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9.4.2 Creating and Using a BasePlus-CommissionEmployee Class (Cont.)</vt:lpstr>
      <vt:lpstr>PowerPoint Presentation</vt:lpstr>
      <vt:lpstr>PowerPoint Presentation</vt:lpstr>
      <vt:lpstr>PowerPoint Presentation</vt:lpstr>
      <vt:lpstr>9.4.2 Creating and Using a BasePlus-CommissionEmployee Class (Cont.)</vt:lpstr>
      <vt:lpstr>9.4.2 Creating and Using a BasePlus-CommissionEmployee Class (Cont.)</vt:lpstr>
      <vt:lpstr>PowerPoint Presentation</vt:lpstr>
      <vt:lpstr>9.4.3 Creating a CommissionEmployee–BasePlusCommissionEmployee Inheritance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9.4.4 CommissionEmployee–BasePlusCommissionEmployee Inheritance Hierarchy Using protected Instance Variables</vt:lpstr>
      <vt:lpstr>PowerPoint Presentation</vt:lpstr>
      <vt:lpstr>PowerPoint Presentation</vt:lpstr>
      <vt:lpstr>PowerPoint Presentation</vt:lpstr>
      <vt:lpstr>9.4.4 CommissionEmployee–BasePlus-CommissionEmployee Inheritance Hierarchy Using protected Instance Variables (Cont.)</vt:lpstr>
      <vt:lpstr>PowerPoint Presentation</vt:lpstr>
      <vt:lpstr>9.4.5 CommissionEmployee–BasePlus-CommissionEmployee Inheritance Hierarchy Using private Instance Variables</vt:lpstr>
      <vt:lpstr>9.4.5 CommissionEmployee–BasePlus-CommissionEmployee Inheritance Hierarchy Using private Instance Variables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9.4.5 CommissionEmployee–BasePlus-CommissionEmployee Inheritance Hierarchy Using private Instance Variables (Cont.)</vt:lpstr>
      <vt:lpstr>PowerPoint Presentation</vt:lpstr>
      <vt:lpstr>PowerPoint Presentation</vt:lpstr>
      <vt:lpstr>PowerPoint Presentation</vt:lpstr>
      <vt:lpstr>PowerPoint Presentation</vt:lpstr>
      <vt:lpstr>9.4.5 CommissionEmployee–BasePlus-CommissionEmployee Inheritance Hierarchy Using private Instance Variables (Cont.)</vt:lpstr>
      <vt:lpstr>PowerPoint Presentation</vt:lpstr>
      <vt:lpstr>9.4.5 CommissionEmployee–BasePlus-CommissionEmployee Inheritance Hierarchy Using private Instance Variables (Cont.)</vt:lpstr>
      <vt:lpstr>9.5  Constructors in Subclasses</vt:lpstr>
      <vt:lpstr>PowerPoint Presentation</vt:lpstr>
      <vt:lpstr>9.6   Class Object</vt:lpstr>
      <vt:lpstr>PowerPoint Presentation</vt:lpstr>
      <vt:lpstr>PowerPoint Presentation</vt:lpstr>
      <vt:lpstr>PowerPoint Presentation</vt:lpstr>
      <vt:lpstr>PowerPoint Presentation</vt:lpstr>
      <vt:lpstr>9.7   Designing with Composition vs.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Sencun Zhu</cp:lastModifiedBy>
  <cp:revision>13</cp:revision>
  <dcterms:created xsi:type="dcterms:W3CDTF">2017-07-06T14:39:57Z</dcterms:created>
  <dcterms:modified xsi:type="dcterms:W3CDTF">2019-01-04T03:31:36Z</dcterms:modified>
</cp:coreProperties>
</file>