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317" r:id="rId2"/>
    <p:sldId id="258" r:id="rId3"/>
    <p:sldId id="259" r:id="rId4"/>
    <p:sldId id="318" r:id="rId5"/>
    <p:sldId id="319" r:id="rId6"/>
    <p:sldId id="262" r:id="rId7"/>
    <p:sldId id="263" r:id="rId8"/>
    <p:sldId id="264" r:id="rId9"/>
    <p:sldId id="320" r:id="rId10"/>
    <p:sldId id="321" r:id="rId11"/>
    <p:sldId id="265" r:id="rId12"/>
    <p:sldId id="266" r:id="rId13"/>
    <p:sldId id="267" r:id="rId14"/>
    <p:sldId id="323" r:id="rId15"/>
    <p:sldId id="268" r:id="rId16"/>
    <p:sldId id="269" r:id="rId17"/>
    <p:sldId id="270" r:id="rId18"/>
    <p:sldId id="271" r:id="rId19"/>
    <p:sldId id="272" r:id="rId20"/>
    <p:sldId id="325" r:id="rId21"/>
    <p:sldId id="273" r:id="rId22"/>
    <p:sldId id="326" r:id="rId23"/>
    <p:sldId id="327" r:id="rId24"/>
    <p:sldId id="274" r:id="rId25"/>
    <p:sldId id="328" r:id="rId26"/>
    <p:sldId id="329" r:id="rId27"/>
    <p:sldId id="330" r:id="rId28"/>
    <p:sldId id="331" r:id="rId29"/>
    <p:sldId id="332" r:id="rId30"/>
    <p:sldId id="333" r:id="rId31"/>
    <p:sldId id="275" r:id="rId32"/>
    <p:sldId id="335" r:id="rId33"/>
    <p:sldId id="336" r:id="rId34"/>
    <p:sldId id="276" r:id="rId35"/>
    <p:sldId id="277" r:id="rId36"/>
    <p:sldId id="279" r:id="rId37"/>
    <p:sldId id="337" r:id="rId38"/>
    <p:sldId id="338" r:id="rId39"/>
    <p:sldId id="280" r:id="rId40"/>
    <p:sldId id="339" r:id="rId41"/>
    <p:sldId id="371" r:id="rId42"/>
    <p:sldId id="340" r:id="rId43"/>
    <p:sldId id="341" r:id="rId44"/>
    <p:sldId id="281" r:id="rId45"/>
    <p:sldId id="282" r:id="rId46"/>
    <p:sldId id="283" r:id="rId47"/>
    <p:sldId id="342" r:id="rId48"/>
    <p:sldId id="285" r:id="rId49"/>
    <p:sldId id="343" r:id="rId50"/>
    <p:sldId id="344" r:id="rId51"/>
    <p:sldId id="286" r:id="rId52"/>
    <p:sldId id="287" r:id="rId53"/>
    <p:sldId id="288" r:id="rId54"/>
    <p:sldId id="345" r:id="rId55"/>
    <p:sldId id="346" r:id="rId56"/>
    <p:sldId id="290" r:id="rId57"/>
    <p:sldId id="291" r:id="rId58"/>
    <p:sldId id="347" r:id="rId59"/>
    <p:sldId id="348" r:id="rId60"/>
    <p:sldId id="292" r:id="rId61"/>
    <p:sldId id="293" r:id="rId62"/>
    <p:sldId id="294" r:id="rId63"/>
    <p:sldId id="295" r:id="rId64"/>
    <p:sldId id="349" r:id="rId65"/>
    <p:sldId id="296" r:id="rId66"/>
    <p:sldId id="297" r:id="rId67"/>
    <p:sldId id="298" r:id="rId68"/>
    <p:sldId id="351" r:id="rId69"/>
    <p:sldId id="299" r:id="rId70"/>
    <p:sldId id="300" r:id="rId71"/>
    <p:sldId id="302" r:id="rId72"/>
    <p:sldId id="352" r:id="rId73"/>
    <p:sldId id="303" r:id="rId74"/>
    <p:sldId id="304" r:id="rId75"/>
    <p:sldId id="305" r:id="rId76"/>
    <p:sldId id="306" r:id="rId77"/>
    <p:sldId id="368" r:id="rId78"/>
    <p:sldId id="353" r:id="rId79"/>
    <p:sldId id="308" r:id="rId80"/>
    <p:sldId id="309" r:id="rId81"/>
    <p:sldId id="310" r:id="rId82"/>
    <p:sldId id="354" r:id="rId83"/>
    <p:sldId id="355" r:id="rId84"/>
    <p:sldId id="313" r:id="rId85"/>
    <p:sldId id="356" r:id="rId86"/>
    <p:sldId id="357" r:id="rId87"/>
    <p:sldId id="358" r:id="rId88"/>
    <p:sldId id="361" r:id="rId89"/>
    <p:sldId id="362" r:id="rId90"/>
    <p:sldId id="363" r:id="rId91"/>
    <p:sldId id="314" r:id="rId92"/>
    <p:sldId id="315" r:id="rId93"/>
    <p:sldId id="364" r:id="rId94"/>
    <p:sldId id="365" r:id="rId95"/>
    <p:sldId id="366" r:id="rId96"/>
    <p:sldId id="372" r:id="rId97"/>
    <p:sldId id="367" r:id="rId98"/>
    <p:sldId id="373" r:id="rId99"/>
    <p:sldId id="370" r:id="rId100"/>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75980" autoAdjust="0"/>
  </p:normalViewPr>
  <p:slideViewPr>
    <p:cSldViewPr snapToGrid="0">
      <p:cViewPr varScale="1">
        <p:scale>
          <a:sx n="59" d="100"/>
          <a:sy n="59" d="100"/>
        </p:scale>
        <p:origin x="9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2F3F0A42-D20D-4AD5-8397-FEB976A8F476}" type="datetimeFigureOut">
              <a:rPr lang="en-US" smtClean="0"/>
              <a:pPr/>
              <a:t>2/13/2019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5C3A1247-E79F-4BDF-A5A5-86DB09A97DFF}" type="slidenum">
              <a:rPr lang="en-US" smtClean="0"/>
              <a:pPr/>
              <a:t>‹#›</a:t>
            </a:fld>
            <a:endParaRPr lang="en-US" dirty="0"/>
          </a:p>
        </p:txBody>
      </p:sp>
    </p:spTree>
    <p:extLst>
      <p:ext uri="{BB962C8B-B14F-4D97-AF65-F5344CB8AC3E}">
        <p14:creationId xmlns:p14="http://schemas.microsoft.com/office/powerpoint/2010/main" val="173694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FF600DB2-E5B4-453B-831D-C314C89A5B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5B5AC497-C108-4009-ACA5-104FF8A2EE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a:extLst>
              <a:ext uri="{FF2B5EF4-FFF2-40B4-BE49-F238E27FC236}">
                <a16:creationId xmlns:a16="http://schemas.microsoft.com/office/drawing/2014/main" id="{01914EA2-3D0B-4D86-96EF-7D6A2F2F79D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E82548-2887-4033-BC67-4C1FB9562023}"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4672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5ABB1980-C2AF-4E7A-93BD-B0C0B9669E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9432B45A-C18D-4E76-A96D-F653A7E75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E728C2C4-C662-4D89-AD8B-C6D2DF7659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94E478-25BB-4632-B6B0-E19C25A0D4F8}"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582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839F1CA5-1C8B-4B6C-8F05-CB868188D7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28CAEBC2-7757-4B89-A3DA-D8C9438809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C89C1ACB-DB00-483F-B2BA-3BD1DB5285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8EB6F-831C-425E-8631-442C1F431DA4}"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934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6DEF216C-B94F-4F9E-B9EC-5D003054F8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6B718620-CBF9-430B-9CEB-10D89AECAA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26A13016-E6EB-41C4-90C0-8691F45EEA6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B17C69-5462-42D8-9B38-B1DE21A42A1A}"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121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2E15FC5B-0D11-4D22-A9A4-9A541A09EF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A1C27BF4-34BE-4CF5-882C-E052A6C95E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B3203A50-0E4C-4515-A823-0EFE9C6307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97337F-AE30-4473-85AF-9D96807A432F}"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757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C8084B52-2784-4C2B-87D8-F223F11B83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D6D09128-B63C-4BEA-9E91-75BA326C6E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54ED92AF-F1CD-4C73-A235-C08E4D8C6A4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8B1D04-A886-495E-B981-4B0B4C67EFF5}"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59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62FFBD50-B966-4ADC-B4E8-5DE3F48873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82386F3F-DBF6-4859-AE9E-3E347A3016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D970AECE-D902-4A0B-8853-72D2E32B0C1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9A9A64-9A1C-43C0-8AB6-F6C8AE7F34E6}" type="slidenum">
              <a:rPr lang="en-US" altLang="en-US">
                <a:latin typeface="Calibri" panose="020F0502020204030204" pitchFamily="34" charset="0"/>
                <a:cs typeface="Calibri" panose="020F0502020204030204" pitchFamily="34" charset="0"/>
              </a:rPr>
              <a:pPr eaLnBrk="1" hangingPunct="1"/>
              <a:t>30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1634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1D91F285-D12D-42CF-A8A4-BFBC76F747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A5065DAF-0976-49F5-92CF-105DA256F6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3838C736-6910-4FBD-9E78-F32229EB0E3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BEC410-7672-4028-97A6-8BC563A73000}" type="slidenum">
              <a:rPr lang="en-US" altLang="en-US">
                <a:latin typeface="Calibri" panose="020F0502020204030204" pitchFamily="34" charset="0"/>
                <a:cs typeface="Calibri" panose="020F0502020204030204" pitchFamily="34" charset="0"/>
              </a:rPr>
              <a:pPr eaLnBrk="1" hangingPunct="1"/>
              <a:t>32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129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7E6AAFC8-6709-4FD8-AF1B-FA04D84CC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DAF85190-FBBF-4AFE-A42A-FF3E54FB1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25237A59-9D5E-449C-A454-694055FF027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BFB3D9-838B-457F-8669-7964544DEF69}" type="slidenum">
              <a:rPr lang="en-US" altLang="en-US">
                <a:latin typeface="Calibri" panose="020F0502020204030204" pitchFamily="34" charset="0"/>
                <a:cs typeface="Calibri" panose="020F0502020204030204" pitchFamily="34" charset="0"/>
              </a:rPr>
              <a:pPr eaLnBrk="1" hangingPunct="1"/>
              <a:t>33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2558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7B608F65-2840-4F90-A211-400897741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246E1012-BECE-4A90-A8F3-A3BD50BE7C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0BF48F39-5B9C-4930-A25D-39E092A40B8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9D01B5-CB9D-4A84-A0F1-0EAEB09AFDE8}"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0202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609FE625-78B0-4690-9C5E-81292003E0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15185E14-B6B1-4129-A944-CCA6656175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5750A45B-C483-400B-B27B-05D19F1D30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A54143-CB46-443B-8DD1-D8A55518B88C}"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12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18D7F672-D455-4B0B-9353-BE0C7E0555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555B014A-9B6F-475A-942F-C6C7F84D7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a16="http://schemas.microsoft.com/office/drawing/2014/main" id="{3D2137A7-1892-4E19-BBB7-F27D47142F5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0F619E-130C-4215-A94F-5A5F48E23F61}"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3036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Errors</a:t>
            </a:r>
          </a:p>
          <a:p>
            <a:r>
              <a:rPr lang="en-US" sz="1200" b="0" i="0" kern="1200" dirty="0" smtClean="0">
                <a:solidFill>
                  <a:schemeClr val="tx1"/>
                </a:solidFill>
                <a:effectLst/>
                <a:latin typeface="+mn-lt"/>
                <a:ea typeface="+mn-ea"/>
                <a:cs typeface="+mn-cs"/>
              </a:rPr>
              <a:t>The subclasses of Error represent errors that are normally thrown by the class loader, the virtual machine, or other support code. Application-specific code should not normally throw any of these standard error classes. If a method does throw an Error class or any of its subclasses, the method is not required to declare that fact in its throws clause.</a:t>
            </a:r>
          </a:p>
          <a:p>
            <a:r>
              <a:rPr lang="en-US" sz="1200" b="0" i="0" kern="1200" dirty="0" smtClean="0">
                <a:solidFill>
                  <a:schemeClr val="tx1"/>
                </a:solidFill>
                <a:effectLst/>
                <a:latin typeface="+mn-lt"/>
                <a:ea typeface="+mn-ea"/>
                <a:cs typeface="+mn-cs"/>
              </a:rPr>
              <a:t>A Java program should not try to handle the standard error classes. Most of these error classes represent non-recoverable errors and as such, they cause the Java runtime system to print an error message and terminate program execution.</a:t>
            </a:r>
          </a:p>
          <a:p>
            <a:endParaRPr lang="en-US" dirty="0"/>
          </a:p>
        </p:txBody>
      </p:sp>
      <p:sp>
        <p:nvSpPr>
          <p:cNvPr id="4" name="Slide Number Placeholder 3"/>
          <p:cNvSpPr>
            <a:spLocks noGrp="1"/>
          </p:cNvSpPr>
          <p:nvPr>
            <p:ph type="sldNum" sz="quarter" idx="10"/>
          </p:nvPr>
        </p:nvSpPr>
        <p:spPr/>
        <p:txBody>
          <a:bodyPr/>
          <a:lstStyle/>
          <a:p>
            <a:fld id="{5C3A1247-E79F-4BDF-A5A5-86DB09A97DFF}" type="slidenum">
              <a:rPr lang="en-US" smtClean="0"/>
              <a:pPr/>
              <a:t>39</a:t>
            </a:fld>
            <a:endParaRPr lang="en-US" dirty="0"/>
          </a:p>
        </p:txBody>
      </p:sp>
    </p:spTree>
    <p:extLst>
      <p:ext uri="{BB962C8B-B14F-4D97-AF65-F5344CB8AC3E}">
        <p14:creationId xmlns:p14="http://schemas.microsoft.com/office/powerpoint/2010/main" val="2731398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20DAC11-58A9-4E97-B8D5-8D79FC1DD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F62C69EE-5127-4C4A-B988-1411DED16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b="1" i="0" kern="1200" dirty="0" smtClean="0">
                <a:solidFill>
                  <a:schemeClr val="tx1"/>
                </a:solidFill>
                <a:effectLst/>
                <a:latin typeface="+mn-lt"/>
                <a:ea typeface="+mn-ea"/>
                <a:cs typeface="+mn-cs"/>
              </a:rPr>
              <a:t>Unchecked exceptions</a:t>
            </a:r>
            <a:r>
              <a:rPr lang="en-US" sz="1200" b="0" i="0" kern="1200" dirty="0" smtClean="0">
                <a:solidFill>
                  <a:schemeClr val="tx1"/>
                </a:solidFill>
                <a:effectLst/>
                <a:latin typeface="+mn-lt"/>
                <a:ea typeface="+mn-ea"/>
                <a:cs typeface="+mn-cs"/>
              </a:rPr>
              <a:t> − An unchecked exception is an exception that occurs at the time of execution. These are also called as </a:t>
            </a:r>
            <a:r>
              <a:rPr lang="en-US" sz="1200" b="1" i="0" kern="1200" dirty="0" smtClean="0">
                <a:solidFill>
                  <a:schemeClr val="tx1"/>
                </a:solidFill>
                <a:effectLst/>
                <a:latin typeface="+mn-lt"/>
                <a:ea typeface="+mn-ea"/>
                <a:cs typeface="+mn-cs"/>
              </a:rPr>
              <a:t>Runtime Exceptions</a:t>
            </a:r>
            <a:r>
              <a:rPr lang="en-US" sz="1200" b="0" i="0" kern="1200" dirty="0" smtClean="0">
                <a:solidFill>
                  <a:schemeClr val="tx1"/>
                </a:solidFill>
                <a:effectLst/>
                <a:latin typeface="+mn-lt"/>
                <a:ea typeface="+mn-ea"/>
                <a:cs typeface="+mn-cs"/>
              </a:rPr>
              <a:t>. These include programming bugs, such as logic errors or improper use of an API. Runtime exceptions are ignored at the time of compilation.</a:t>
            </a:r>
            <a:endParaRPr lang="en-US" altLang="en-US" dirty="0"/>
          </a:p>
        </p:txBody>
      </p:sp>
      <p:sp>
        <p:nvSpPr>
          <p:cNvPr id="167940" name="Slide Number Placeholder 3">
            <a:extLst>
              <a:ext uri="{FF2B5EF4-FFF2-40B4-BE49-F238E27FC236}">
                <a16:creationId xmlns:a16="http://schemas.microsoft.com/office/drawing/2014/main" id="{ABB50000-995C-451E-90CA-D2620B77744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98FE0-2FEA-4F3F-8EB8-0449B95AD96A}"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441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E462C333-463D-4F1D-AF4C-EA523E4CA1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CDF572D5-C214-41E2-B244-DAD8B99D54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8964" name="Slide Number Placeholder 3">
            <a:extLst>
              <a:ext uri="{FF2B5EF4-FFF2-40B4-BE49-F238E27FC236}">
                <a16:creationId xmlns:a16="http://schemas.microsoft.com/office/drawing/2014/main" id="{6F0389B3-1F79-4A39-B080-E0F7B697045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06E56E-6CFE-4395-A4FE-0DF94549F398}"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6193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C9542F63-894C-4C77-8A38-3E4FD3B4C0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1DC34503-2311-4B17-A7AE-3EA4A8465B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805E1011-D3AF-49B2-B828-B8C6456647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BE273F-C8E4-45A2-A7A3-49854097370B}"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309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47402227-2494-4616-AE7B-3CC8C84327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347C7BE6-2DFD-4BD3-AED3-EA9BA6F59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5108" name="Slide Number Placeholder 3">
            <a:extLst>
              <a:ext uri="{FF2B5EF4-FFF2-40B4-BE49-F238E27FC236}">
                <a16:creationId xmlns:a16="http://schemas.microsoft.com/office/drawing/2014/main" id="{9D0825CC-056E-4E60-B91C-264CECFFC2C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70B118-0E7A-4410-96FC-F9D2CB7F03D7}"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2869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2033FBFE-9123-4AA5-9E45-FD05B1577B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D329A258-CB51-46D9-BCF2-04E2D72028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BAA71B9A-340C-4441-A9AC-8962BABD9DA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9E1C50-C8A7-49A2-B173-05B6B3B8679F}"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232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6116DDFB-BB4E-4EEB-880C-2EDF9348E2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FEADDA27-7406-40E0-9998-13BF14C5B8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8D6FB0A0-1451-4A64-BDC5-954E111A335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580982-49CF-4C92-A18C-607787B867D1}" type="slidenum">
              <a:rPr lang="en-US" altLang="en-US">
                <a:latin typeface="Calibri" panose="020F0502020204030204" pitchFamily="34" charset="0"/>
                <a:cs typeface="Calibri" panose="020F0502020204030204" pitchFamily="34" charset="0"/>
              </a:rPr>
              <a:pPr eaLnBrk="1" hangingPunct="1"/>
              <a:t>50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81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DB3DFCA3-EEF7-494C-8C9D-488471AC64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1857A4EF-158F-4F9C-BA27-BD9AA73630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A2F85779-F839-4785-9374-0881FFFB69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4AE242-D431-4547-A45D-64BFF39D15AC}"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0504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8EE904C8-E4BC-4587-B67D-3096A95B7A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684DD449-350A-4647-ABCA-92AF159FB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035F0BCD-FBBF-45E2-8F00-484D17A40C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AF4D05-D072-4810-8AD9-8C8300DDA26D}" type="slidenum">
              <a:rPr lang="en-US" altLang="en-US">
                <a:latin typeface="Calibri" panose="020F0502020204030204" pitchFamily="34" charset="0"/>
                <a:cs typeface="Calibri" panose="020F0502020204030204" pitchFamily="34" charset="0"/>
              </a:rPr>
              <a:pPr eaLnBrk="1" hangingPunct="1"/>
              <a:t>55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0491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0323887D-70D6-4126-BC79-123863E13D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DCD2DFA-8225-4408-BF9E-A3451902A5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8420" name="Slide Number Placeholder 3">
            <a:extLst>
              <a:ext uri="{FF2B5EF4-FFF2-40B4-BE49-F238E27FC236}">
                <a16:creationId xmlns:a16="http://schemas.microsoft.com/office/drawing/2014/main" id="{B0C71D4C-DFFC-4215-B49E-10E8B4C093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630664-5B5C-4D5C-82DB-F88974240ED0}"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808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15673B9-9FAF-4B39-AF65-4331499E2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063AE60D-EE84-44E8-A675-37995FA57A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8E3D59F0-2356-47F5-8323-9894FC3BC4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D27DC-10FF-4017-8466-ABA4D783B36F}"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0923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C32288D0-9CC8-4EFC-8489-67CEF7C2DF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77B7CB87-63B7-4A66-9F38-01F3A1251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a16="http://schemas.microsoft.com/office/drawing/2014/main" id="{7715E36F-5D10-487E-9312-ED17634087E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A2275F-4929-44EE-9D9B-25589323FB49}"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5098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4D1B6EEE-6806-404F-98B6-02F67EA122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CE7AE72D-4215-4404-81B2-C644158A0B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A5B63C7E-993E-432A-8E53-F2359E41D27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28C51A-92C2-4521-867F-5109C3EE93AC}"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180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72CB37C5-2159-44CF-AE89-C2BE65A3CE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C485B9DC-F89A-4C98-A570-722E3CA335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8191B068-27F5-433A-B3C4-2AF0D7C34BA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10A6F4-D4CD-4700-B41A-0632394FEBF7}"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2135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1D765D15-C403-464E-9E18-09873DBEC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59AECC2-DFA6-4C6F-8C1C-365637BA3C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A8BE95A4-2BBE-4ACE-AEB1-9287778123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4DF4FA-1194-4CB6-86FA-48C86AD100F8}"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060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1D765D15-C403-464E-9E18-09873DBEC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859AECC2-DFA6-4C6F-8C1C-365637BA3C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A8BE95A4-2BBE-4ACE-AEB1-9287778123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4DF4FA-1194-4CB6-86FA-48C86AD100F8}" type="slidenum">
              <a:rPr lang="en-US" altLang="en-US">
                <a:latin typeface="Calibri" panose="020F0502020204030204" pitchFamily="34" charset="0"/>
                <a:cs typeface="Calibri" panose="020F0502020204030204" pitchFamily="34" charset="0"/>
              </a:rPr>
              <a:pPr eaLnBrk="1" hangingPunct="1"/>
              <a:t>77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0420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A070705A-3DE5-4DD4-B169-8FAEBAED88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4FF979A-41DE-43D3-BF3B-4471DE03D8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0F244C58-B3A1-4838-B916-DB99A3893F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8E1BB5-1184-4031-9391-592F522C89C3}"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2499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0239828C-88EB-4727-890A-C6E95E025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3D8F0C4B-D5D0-4534-A349-E61F8C8F75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9140" name="Slide Number Placeholder 3">
            <a:extLst>
              <a:ext uri="{FF2B5EF4-FFF2-40B4-BE49-F238E27FC236}">
                <a16:creationId xmlns:a16="http://schemas.microsoft.com/office/drawing/2014/main" id="{C43D9BC1-7A52-4A5C-9D23-F956EAA68C2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15C5BE-A7DC-4169-9092-D87EFBE41FF5}" type="slidenum">
              <a:rPr lang="en-US" altLang="en-US">
                <a:latin typeface="Calibri" panose="020F0502020204030204" pitchFamily="34" charset="0"/>
                <a:cs typeface="Calibri" panose="020F0502020204030204" pitchFamily="34" charset="0"/>
              </a:rPr>
              <a:pPr eaLnBrk="1" hangingPunct="1"/>
              <a:t>82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8418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26AE8763-3C47-49E7-86C8-947782094C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1E14BECC-0352-4BB8-9A12-F843AABB56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1F5C5828-55D9-43B0-81EB-F5A1CB0FA0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6A4D61-211A-481A-B5A2-2E3BCE5A41F6}"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9337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11AC742F-44D1-4777-9940-6A435D082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58C6B055-FA87-4F1F-95E2-E514EC0D7A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C661E662-C240-4C3C-A950-34252E06B4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A207C8-ADD5-42CC-B505-053C753DE628}" type="slidenum">
              <a:rPr lang="en-US" altLang="en-US">
                <a:latin typeface="Calibri" panose="020F0502020204030204" pitchFamily="34" charset="0"/>
                <a:cs typeface="Calibri" panose="020F0502020204030204" pitchFamily="34" charset="0"/>
              </a:rPr>
              <a:pPr eaLnBrk="1" hangingPunct="1"/>
              <a:t>85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4435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D89A8166-CADB-41E4-A755-F1FE1D56BA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AD16CEED-76F5-4927-B62F-AC588E0F41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038F5A87-74DB-4444-8A84-133CA5FE99E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568FA1-9E51-49AD-8658-A6B33A132A18}"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5501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7366AC3D-1298-4AAF-A760-C9842169C2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88E7024C-5F5C-43C6-ABC3-4A83F57440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F102CEA6-CDF1-4C57-A1D1-6D74EB88338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D7166A-70E8-4E98-92A1-99CF15553849}"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9169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C0FDA36F-55B8-4744-B434-CEBCF39627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C5DAB3A3-6E82-4457-9834-EFBE868EF7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7332" name="Slide Number Placeholder 3">
            <a:extLst>
              <a:ext uri="{FF2B5EF4-FFF2-40B4-BE49-F238E27FC236}">
                <a16:creationId xmlns:a16="http://schemas.microsoft.com/office/drawing/2014/main" id="{859A584B-8DCE-4544-8DBE-BBEF9110DA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76B0F9-CD90-440B-901E-88B4AB057886}" type="slidenum">
              <a:rPr lang="en-US" altLang="en-US">
                <a:latin typeface="Calibri" panose="020F0502020204030204" pitchFamily="34" charset="0"/>
                <a:cs typeface="Calibri" panose="020F0502020204030204" pitchFamily="34" charset="0"/>
              </a:rPr>
              <a:pPr eaLnBrk="1" hangingPunct="1"/>
              <a:t>87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363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847BD401-E314-4037-82D4-6291FF3A78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AE2189C4-1527-49B2-84FA-D107E5C428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3CA7BB24-F801-49BD-9F9F-F6F224FD91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79A58-238D-4E3B-9ED9-FBE5D3BCA9DE}"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031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13FA4D71-C64B-4653-B425-AC51EB65FA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A87B6D47-3B85-407D-AB1F-72B57703B1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0E890C50-0E3E-45E0-8CBB-FA2C28D2335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92536E-076C-46D1-A31A-06DF32599D02}" type="slidenum">
              <a:rPr lang="en-US" altLang="en-US">
                <a:latin typeface="Calibri" panose="020F0502020204030204" pitchFamily="34" charset="0"/>
                <a:cs typeface="Calibri" panose="020F0502020204030204" pitchFamily="34" charset="0"/>
              </a:rPr>
              <a:pPr eaLnBrk="1" hangingPunct="1"/>
              <a:t>89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8035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BA602D4A-1BF1-4BE0-854D-62BF218AAC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6237F0F8-B1AE-400D-AC39-E8331891AC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4500" name="Slide Number Placeholder 3">
            <a:extLst>
              <a:ext uri="{FF2B5EF4-FFF2-40B4-BE49-F238E27FC236}">
                <a16:creationId xmlns:a16="http://schemas.microsoft.com/office/drawing/2014/main" id="{99BC14DB-B83D-4EB5-9C80-ADABBC1EFE0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8D2239-CA2B-49A9-A605-05D00EE92784}" type="slidenum">
              <a:rPr lang="en-US" altLang="en-US">
                <a:latin typeface="Calibri" panose="020F0502020204030204" pitchFamily="34" charset="0"/>
                <a:cs typeface="Calibri" panose="020F0502020204030204" pitchFamily="34" charset="0"/>
              </a:rPr>
              <a:pPr eaLnBrk="1" hangingPunct="1"/>
              <a:t>90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9744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8C1B1726-FBD0-4C4F-839C-DCC07C31F3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FF22CCA4-0EBE-463A-B019-BF963C6C1D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51E96187-6F44-4C7C-B6DC-6171538F2DA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376C88-FC59-46DF-9176-91D679EB12F7}"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564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9912878D-EE7E-477C-AA92-22962A5820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E9D5ACBA-5039-44BC-81A9-96779BA14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id="{761616E8-925A-487B-8F4D-CA54A535F1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1E6B4C-B63E-42AA-B92E-5901267D3DE7}"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31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AB662DCC-3187-4909-A2EA-A61C78A4F1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834D24BA-5428-45BF-BC14-A0E9A9BBD0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5412" name="Slide Number Placeholder 3">
            <a:extLst>
              <a:ext uri="{FF2B5EF4-FFF2-40B4-BE49-F238E27FC236}">
                <a16:creationId xmlns:a16="http://schemas.microsoft.com/office/drawing/2014/main" id="{840DF46B-3865-4F01-A901-9AA454D8D1B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517F51-A264-4344-84B8-C3C6FD6290B8}"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9004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B400EBE6-67FA-44A2-862B-24161EDBF1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0EFE8294-7D29-42A8-8833-4020F6D251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D0BEA3FF-AED1-44B1-AB54-3F014F9A38C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F606E8-1B60-4E6B-B088-BC64CDDACE34}"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837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78CABBA8-963A-4E1C-A641-E3A693CE9D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8672A325-5758-4BA6-9D99-06D1AD3777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E506B2FF-FC3E-401E-B06A-EC1E223356A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4A6AF4-6A11-40C7-B052-4EDC16BCDB89}"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7582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1B6A55F8-30D3-4C02-ABC5-36B7586DE308}"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14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97978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331823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99346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333955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14456835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1692177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3683956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144174825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342768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9357332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21993856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1B6A55F8-30D3-4C02-ABC5-36B7586DE308}" type="slidenum">
              <a:rPr lang="en-US" smtClean="0"/>
              <a:t>‹#›</a:t>
            </a:fld>
            <a:endParaRPr lang="en-US"/>
          </a:p>
        </p:txBody>
      </p:sp>
    </p:spTree>
    <p:extLst>
      <p:ext uri="{BB962C8B-B14F-4D97-AF65-F5344CB8AC3E}">
        <p14:creationId xmlns:p14="http://schemas.microsoft.com/office/powerpoint/2010/main" val="2792993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openjdk.java.net/jeps/259"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139D-4052-4217-ABA6-4ED4DC016BA5}"/>
              </a:ext>
            </a:extLst>
          </p:cNvPr>
          <p:cNvSpPr>
            <a:spLocks noGrp="1"/>
          </p:cNvSpPr>
          <p:nvPr>
            <p:ph type="ctrTitle"/>
          </p:nvPr>
        </p:nvSpPr>
        <p:spPr/>
        <p:txBody>
          <a:bodyPr>
            <a:normAutofit/>
          </a:bodyPr>
          <a:lstStyle/>
          <a:p>
            <a:pPr fontAlgn="auto">
              <a:spcAft>
                <a:spcPts val="0"/>
              </a:spcAft>
              <a:defRPr/>
            </a:pPr>
            <a:r>
              <a:rPr lang="en-US" dirty="0">
                <a:solidFill>
                  <a:srgbClr val="3380E6"/>
                </a:solidFill>
                <a:latin typeface="Calibri" panose="020F0502020204030204" pitchFamily="34" charset="0"/>
              </a:rPr>
              <a:t>Chapter 11</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Exception Handling: A Deeper Look</a:t>
            </a:r>
          </a:p>
        </p:txBody>
      </p:sp>
      <p:sp>
        <p:nvSpPr>
          <p:cNvPr id="10243" name="Subtitle 3">
            <a:extLst>
              <a:ext uri="{FF2B5EF4-FFF2-40B4-BE49-F238E27FC236}">
                <a16:creationId xmlns:a16="http://schemas.microsoft.com/office/drawing/2014/main" id="{68D28E44-A175-4596-93C8-9ED3BCEA14E7}"/>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B382FC40-4C30-4727-80B3-BF5074D84473}"/>
              </a:ext>
            </a:extLst>
          </p:cNvPr>
          <p:cNvSpPr>
            <a:spLocks noGrp="1"/>
          </p:cNvSpPr>
          <p:nvPr>
            <p:ph type="ftr" sz="quarter" idx="12"/>
          </p:nvPr>
        </p:nvSpPr>
        <p:spPr/>
        <p:txBody>
          <a:bodyPr/>
          <a:lstStyle/>
          <a:p>
            <a:pPr>
              <a:defRPr/>
            </a:pPr>
            <a:r>
              <a:rPr lang="en-US" dirty="0"/>
              <a:t>© Copyright 1992-2018 by Pearson Education, Inc. All Rights Reserved.</a:t>
            </a:r>
          </a:p>
        </p:txBody>
      </p:sp>
    </p:spTree>
    <p:extLst>
      <p:ext uri="{BB962C8B-B14F-4D97-AF65-F5344CB8AC3E}">
        <p14:creationId xmlns:p14="http://schemas.microsoft.com/office/powerpoint/2010/main" val="312634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CC02-FD44-4EE3-8A9A-16802A651F9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 (Cont.)</a:t>
            </a:r>
          </a:p>
        </p:txBody>
      </p:sp>
      <p:sp>
        <p:nvSpPr>
          <p:cNvPr id="17411" name="Text Placeholder 2">
            <a:extLst>
              <a:ext uri="{FF2B5EF4-FFF2-40B4-BE49-F238E27FC236}">
                <a16:creationId xmlns:a16="http://schemas.microsoft.com/office/drawing/2014/main" id="{BADAC8EA-73BD-461C-938D-71A300FC7618}"/>
              </a:ext>
            </a:extLst>
          </p:cNvPr>
          <p:cNvSpPr>
            <a:spLocks noGrp="1"/>
          </p:cNvSpPr>
          <p:nvPr>
            <p:ph type="body" idx="1"/>
          </p:nvPr>
        </p:nvSpPr>
        <p:spPr/>
        <p:txBody>
          <a:bodyPr/>
          <a:lstStyle/>
          <a:p>
            <a:pPr eaLnBrk="1" hangingPunct="1"/>
            <a:r>
              <a:rPr lang="en-US" altLang="en-US" sz="3200" dirty="0">
                <a:solidFill>
                  <a:srgbClr val="000000"/>
                </a:solidFill>
              </a:rPr>
              <a:t>Java does not allow division by zero in integer arithmetic. </a:t>
            </a:r>
          </a:p>
          <a:p>
            <a:pPr lvl="1" eaLnBrk="1" hangingPunct="1"/>
            <a:r>
              <a:rPr lang="en-US" altLang="en-US" sz="2800" dirty="0">
                <a:solidFill>
                  <a:srgbClr val="000000"/>
                </a:solidFill>
              </a:rPr>
              <a:t>Throws an </a:t>
            </a:r>
            <a:r>
              <a:rPr lang="en-US" altLang="en-US" sz="2800" dirty="0" err="1">
                <a:solidFill>
                  <a:srgbClr val="0000FF"/>
                </a:solidFill>
                <a:latin typeface="Consolas" panose="020B0609020204030204" pitchFamily="49" charset="0"/>
              </a:rPr>
              <a:t>ArithmeticException</a:t>
            </a:r>
            <a:r>
              <a:rPr lang="en-US" altLang="en-US" sz="2800" dirty="0">
                <a:solidFill>
                  <a:srgbClr val="000000"/>
                </a:solidFill>
              </a:rPr>
              <a:t>.</a:t>
            </a:r>
          </a:p>
          <a:p>
            <a:pPr lvl="1" eaLnBrk="1" hangingPunct="1"/>
            <a:r>
              <a:rPr lang="en-US" altLang="en-US" sz="2800" dirty="0">
                <a:solidFill>
                  <a:srgbClr val="000000"/>
                </a:solidFill>
              </a:rPr>
              <a:t>Can arise from a several problems, so an error message (e.g.,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by</a:t>
            </a:r>
            <a:r>
              <a:rPr lang="en-US" altLang="en-US" sz="2800" dirty="0">
                <a:solidFill>
                  <a:srgbClr val="000000"/>
                </a:solidFill>
              </a:rPr>
              <a:t> </a:t>
            </a:r>
            <a:r>
              <a:rPr lang="en-US" altLang="en-US" sz="2800" dirty="0">
                <a:solidFill>
                  <a:srgbClr val="000000"/>
                </a:solidFill>
                <a:latin typeface="Consolas" panose="020B0609020204030204" pitchFamily="49" charset="0"/>
              </a:rPr>
              <a:t>zero</a:t>
            </a:r>
            <a:r>
              <a:rPr lang="en-US" altLang="en-US" sz="2800" dirty="0">
                <a:solidFill>
                  <a:srgbClr val="000000"/>
                </a:solidFill>
              </a:rPr>
              <a:t>”) provides more specific information. </a:t>
            </a:r>
          </a:p>
          <a:p>
            <a:pPr eaLnBrk="1" hangingPunct="1"/>
            <a:r>
              <a:rPr lang="en-US" altLang="en-US" sz="3200" dirty="0">
                <a:solidFill>
                  <a:srgbClr val="000000"/>
                </a:solidFill>
              </a:rPr>
              <a:t>Java </a:t>
            </a:r>
            <a:r>
              <a:rPr lang="en-US" altLang="en-US" sz="3200" i="1" dirty="0">
                <a:solidFill>
                  <a:srgbClr val="000000"/>
                </a:solidFill>
              </a:rPr>
              <a:t>does </a:t>
            </a:r>
            <a:r>
              <a:rPr lang="en-US" altLang="en-US" sz="3200" dirty="0">
                <a:solidFill>
                  <a:srgbClr val="000000"/>
                </a:solidFill>
              </a:rPr>
              <a:t>allow division by zero with floating-point values. </a:t>
            </a:r>
          </a:p>
          <a:p>
            <a:pPr lvl="1" eaLnBrk="1" hangingPunct="1"/>
            <a:r>
              <a:rPr lang="en-US" altLang="en-US" sz="2800" dirty="0">
                <a:solidFill>
                  <a:srgbClr val="000000"/>
                </a:solidFill>
              </a:rPr>
              <a:t>Such a calculation results in the value positive or negative infinity</a:t>
            </a:r>
          </a:p>
          <a:p>
            <a:pPr lvl="1" eaLnBrk="1" hangingPunct="1"/>
            <a:r>
              <a:rPr lang="en-US" altLang="en-US" sz="2800" dirty="0">
                <a:solidFill>
                  <a:srgbClr val="000000"/>
                </a:solidFill>
              </a:rPr>
              <a:t>Floating-point value that displays as </a:t>
            </a:r>
            <a:r>
              <a:rPr lang="en-US" altLang="en-US" sz="2800" dirty="0">
                <a:solidFill>
                  <a:srgbClr val="000000"/>
                </a:solidFill>
                <a:latin typeface="Consolas" panose="020B0609020204030204" pitchFamily="49" charset="0"/>
              </a:rPr>
              <a:t>Infinity</a:t>
            </a:r>
            <a:r>
              <a:rPr lang="en-US" altLang="en-US" sz="2800" dirty="0">
                <a:solidFill>
                  <a:srgbClr val="000000"/>
                </a:solidFill>
              </a:rPr>
              <a:t> or -</a:t>
            </a:r>
            <a:r>
              <a:rPr lang="en-US" altLang="en-US" sz="2800" dirty="0">
                <a:solidFill>
                  <a:srgbClr val="000000"/>
                </a:solidFill>
                <a:latin typeface="Consolas" panose="020B0609020204030204" pitchFamily="49" charset="0"/>
              </a:rPr>
              <a:t>Infinity</a:t>
            </a:r>
            <a:r>
              <a:rPr lang="en-US" altLang="en-US" sz="2800" dirty="0">
                <a:solidFill>
                  <a:srgbClr val="000000"/>
                </a:solidFill>
              </a:rPr>
              <a:t>. </a:t>
            </a:r>
          </a:p>
          <a:p>
            <a:pPr lvl="1" eaLnBrk="1" hangingPunct="1"/>
            <a:r>
              <a:rPr lang="en-US" altLang="en-US" sz="2800" dirty="0">
                <a:solidFill>
                  <a:srgbClr val="000000"/>
                </a:solidFill>
              </a:rPr>
              <a:t>If 0.0 is divided by 0.0, the result is </a:t>
            </a:r>
            <a:r>
              <a:rPr lang="en-US" altLang="en-US" sz="2800" dirty="0" err="1">
                <a:solidFill>
                  <a:srgbClr val="000000"/>
                </a:solidFill>
              </a:rPr>
              <a:t>NaN</a:t>
            </a:r>
            <a:r>
              <a:rPr lang="en-US" altLang="en-US" sz="2800" dirty="0">
                <a:solidFill>
                  <a:srgbClr val="000000"/>
                </a:solidFill>
              </a:rPr>
              <a:t> (not a number), which is represented as a floating-point value that displays as </a:t>
            </a:r>
            <a:r>
              <a:rPr lang="en-US" altLang="en-US" sz="2800" dirty="0" err="1">
                <a:solidFill>
                  <a:srgbClr val="000000"/>
                </a:solidFill>
                <a:latin typeface="Consolas" panose="020B0609020204030204" pitchFamily="49" charset="0"/>
              </a:rPr>
              <a:t>NaN</a:t>
            </a:r>
            <a:r>
              <a:rPr lang="en-US" altLang="en-US" sz="2800" dirty="0">
                <a:solidFill>
                  <a:srgbClr val="000000"/>
                </a:solidFill>
              </a:rPr>
              <a:t>. </a:t>
            </a:r>
          </a:p>
        </p:txBody>
      </p:sp>
      <p:sp>
        <p:nvSpPr>
          <p:cNvPr id="4" name="Footer Placeholder 3">
            <a:extLst>
              <a:ext uri="{FF2B5EF4-FFF2-40B4-BE49-F238E27FC236}">
                <a16:creationId xmlns:a16="http://schemas.microsoft.com/office/drawing/2014/main" id="{45070B30-4648-4D8D-9AA5-A122DABAC1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531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9">
            <a:extLst>
              <a:ext uri="{FF2B5EF4-FFF2-40B4-BE49-F238E27FC236}">
                <a16:creationId xmlns:a16="http://schemas.microsoft.com/office/drawing/2014/main" id="{142B21D7-9D87-4BB8-BC6F-D622CEABE9D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16427D64-D567-4420-A01A-DCBAA10A66C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3183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0">
            <a:extLst>
              <a:ext uri="{FF2B5EF4-FFF2-40B4-BE49-F238E27FC236}">
                <a16:creationId xmlns:a16="http://schemas.microsoft.com/office/drawing/2014/main" id="{1E05D5F5-2E42-44DD-99BE-E8DCAB0B91D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09588"/>
            <a:ext cx="12192000" cy="5837237"/>
          </a:xfrm>
          <a:prstGeom prst="rect">
            <a:avLst/>
          </a:prstGeom>
        </p:spPr>
      </p:pic>
      <p:sp>
        <p:nvSpPr>
          <p:cNvPr id="4" name="Footer Placeholder 3">
            <a:extLst>
              <a:ext uri="{FF2B5EF4-FFF2-40B4-BE49-F238E27FC236}">
                <a16:creationId xmlns:a16="http://schemas.microsoft.com/office/drawing/2014/main" id="{39784925-9C3E-48C3-BC1C-378F9D776E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335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1">
            <a:extLst>
              <a:ext uri="{FF2B5EF4-FFF2-40B4-BE49-F238E27FC236}">
                <a16:creationId xmlns:a16="http://schemas.microsoft.com/office/drawing/2014/main" id="{35E09B9A-2293-40A0-9CB0-28ADFDC006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3538" y="0"/>
            <a:ext cx="11464925" cy="6858000"/>
          </a:xfrm>
          <a:prstGeom prst="rect">
            <a:avLst/>
          </a:prstGeom>
        </p:spPr>
      </p:pic>
      <p:sp>
        <p:nvSpPr>
          <p:cNvPr id="4" name="Footer Placeholder 3">
            <a:extLst>
              <a:ext uri="{FF2B5EF4-FFF2-40B4-BE49-F238E27FC236}">
                <a16:creationId xmlns:a16="http://schemas.microsoft.com/office/drawing/2014/main" id="{E4CA5EC7-43CE-4250-90A4-580F4AB1F42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1155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EF15-322A-4EF0-BF0E-B7CE227322C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 (Cont.)</a:t>
            </a:r>
          </a:p>
        </p:txBody>
      </p:sp>
      <p:sp>
        <p:nvSpPr>
          <p:cNvPr id="21507" name="Text Placeholder 2">
            <a:extLst>
              <a:ext uri="{FF2B5EF4-FFF2-40B4-BE49-F238E27FC236}">
                <a16:creationId xmlns:a16="http://schemas.microsoft.com/office/drawing/2014/main" id="{809549E5-B0F7-42D1-86A6-F01E24074147}"/>
              </a:ext>
            </a:extLst>
          </p:cNvPr>
          <p:cNvSpPr>
            <a:spLocks noGrp="1"/>
          </p:cNvSpPr>
          <p:nvPr>
            <p:ph type="body" idx="1"/>
          </p:nvPr>
        </p:nvSpPr>
        <p:spPr>
          <a:xfrm>
            <a:off x="609600" y="1882777"/>
            <a:ext cx="10972800" cy="4525962"/>
          </a:xfrm>
        </p:spPr>
        <p:txBody>
          <a:bodyPr/>
          <a:lstStyle/>
          <a:p>
            <a:pPr eaLnBrk="1" hangingPunct="1"/>
            <a:r>
              <a:rPr lang="en-US" altLang="en-US" sz="4000" dirty="0">
                <a:solidFill>
                  <a:srgbClr val="000000"/>
                </a:solidFill>
              </a:rPr>
              <a:t>Last line of the stack trace started the call chain. </a:t>
            </a:r>
          </a:p>
          <a:p>
            <a:pPr eaLnBrk="1" hangingPunct="1"/>
            <a:r>
              <a:rPr lang="en-US" altLang="en-US" sz="4000" dirty="0">
                <a:solidFill>
                  <a:srgbClr val="000000"/>
                </a:solidFill>
              </a:rPr>
              <a:t>Each line contains the class name and method followed by the filename and line number. </a:t>
            </a:r>
          </a:p>
          <a:p>
            <a:pPr eaLnBrk="1" hangingPunct="1"/>
            <a:r>
              <a:rPr lang="en-US" altLang="en-US" sz="4000" dirty="0">
                <a:solidFill>
                  <a:srgbClr val="000000"/>
                </a:solidFill>
              </a:rPr>
              <a:t>The top row of the call chain indicates the </a:t>
            </a:r>
            <a:r>
              <a:rPr lang="en-US" altLang="en-US" sz="4000" dirty="0">
                <a:solidFill>
                  <a:srgbClr val="0000FF"/>
                </a:solidFill>
              </a:rPr>
              <a:t>throw point</a:t>
            </a:r>
            <a:r>
              <a:rPr lang="en-US" altLang="en-US" sz="4000" dirty="0">
                <a:solidFill>
                  <a:srgbClr val="000000"/>
                </a:solidFill>
              </a:rPr>
              <a:t>—the initial point at which the exception occurred. </a:t>
            </a:r>
          </a:p>
        </p:txBody>
      </p:sp>
      <p:sp>
        <p:nvSpPr>
          <p:cNvPr id="4" name="Footer Placeholder 3">
            <a:extLst>
              <a:ext uri="{FF2B5EF4-FFF2-40B4-BE49-F238E27FC236}">
                <a16:creationId xmlns:a16="http://schemas.microsoft.com/office/drawing/2014/main" id="{C034A245-99D7-4709-89F7-751002DECE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152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2">
            <a:extLst>
              <a:ext uri="{FF2B5EF4-FFF2-40B4-BE49-F238E27FC236}">
                <a16:creationId xmlns:a16="http://schemas.microsoft.com/office/drawing/2014/main" id="{4B4EBDEE-7B55-49D6-B3C3-1D4138494C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3EC05096-88C0-45A7-A528-9866DED6DC6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34911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3">
            <a:extLst>
              <a:ext uri="{FF2B5EF4-FFF2-40B4-BE49-F238E27FC236}">
                <a16:creationId xmlns:a16="http://schemas.microsoft.com/office/drawing/2014/main" id="{52738103-DDEC-4017-A10E-3225D448EA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EEFAA72C-31AF-4169-B29A-E5102F2441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2423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4">
            <a:extLst>
              <a:ext uri="{FF2B5EF4-FFF2-40B4-BE49-F238E27FC236}">
                <a16:creationId xmlns:a16="http://schemas.microsoft.com/office/drawing/2014/main" id="{CF77FF40-CD7B-4A5C-B14B-1187F174E33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69C3DAD2-C21B-4764-831B-26CBB6A44C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23268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5">
            <a:extLst>
              <a:ext uri="{FF2B5EF4-FFF2-40B4-BE49-F238E27FC236}">
                <a16:creationId xmlns:a16="http://schemas.microsoft.com/office/drawing/2014/main" id="{4FA45007-767A-496E-94F8-537CD11E51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563"/>
            <a:ext cx="12192000" cy="6745287"/>
          </a:xfrm>
          <a:prstGeom prst="rect">
            <a:avLst/>
          </a:prstGeom>
        </p:spPr>
      </p:pic>
      <p:sp>
        <p:nvSpPr>
          <p:cNvPr id="4" name="Footer Placeholder 3">
            <a:extLst>
              <a:ext uri="{FF2B5EF4-FFF2-40B4-BE49-F238E27FC236}">
                <a16:creationId xmlns:a16="http://schemas.microsoft.com/office/drawing/2014/main" id="{AAF89BAB-16EB-435F-A9B2-F018B07775C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070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6">
            <a:extLst>
              <a:ext uri="{FF2B5EF4-FFF2-40B4-BE49-F238E27FC236}">
                <a16:creationId xmlns:a16="http://schemas.microsoft.com/office/drawing/2014/main" id="{C8F1988C-4710-499E-A4BF-12B080C844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5525"/>
            <a:ext cx="12192000" cy="4805363"/>
          </a:xfrm>
          <a:prstGeom prst="rect">
            <a:avLst/>
          </a:prstGeom>
        </p:spPr>
      </p:pic>
      <p:sp>
        <p:nvSpPr>
          <p:cNvPr id="4" name="Footer Placeholder 3">
            <a:extLst>
              <a:ext uri="{FF2B5EF4-FFF2-40B4-BE49-F238E27FC236}">
                <a16:creationId xmlns:a16="http://schemas.microsoft.com/office/drawing/2014/main" id="{273C85FC-7403-4192-B1D1-F60345010B4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6576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2">
            <a:extLst>
              <a:ext uri="{FF2B5EF4-FFF2-40B4-BE49-F238E27FC236}">
                <a16:creationId xmlns:a16="http://schemas.microsoft.com/office/drawing/2014/main" id="{199620DA-0BCC-4A6A-8472-012E4F6FDFD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19138" y="0"/>
            <a:ext cx="10752137" cy="6858000"/>
          </a:xfrm>
          <a:prstGeom prst="rect">
            <a:avLst/>
          </a:prstGeom>
        </p:spPr>
      </p:pic>
      <p:sp>
        <p:nvSpPr>
          <p:cNvPr id="4" name="Footer Placeholder 3">
            <a:extLst>
              <a:ext uri="{FF2B5EF4-FFF2-40B4-BE49-F238E27FC236}">
                <a16:creationId xmlns:a16="http://schemas.microsoft.com/office/drawing/2014/main" id="{DE8F881E-A1A3-47AC-9A68-A5D689992B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9695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205A-9DEA-45B3-A3F0-FFFBA81FB034}"/>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endParaRPr lang="en-US" sz="2600" dirty="0">
              <a:solidFill>
                <a:srgbClr val="3380E6"/>
              </a:solidFill>
              <a:latin typeface="Consolas" panose="020B0609020204030204" pitchFamily="49" charset="0"/>
            </a:endParaRPr>
          </a:p>
        </p:txBody>
      </p:sp>
      <p:sp>
        <p:nvSpPr>
          <p:cNvPr id="28675" name="Text Placeholder 2">
            <a:extLst>
              <a:ext uri="{FF2B5EF4-FFF2-40B4-BE49-F238E27FC236}">
                <a16:creationId xmlns:a16="http://schemas.microsoft.com/office/drawing/2014/main" id="{0CFA6AB7-93C1-47DB-9882-874D169E1D0E}"/>
              </a:ext>
            </a:extLst>
          </p:cNvPr>
          <p:cNvSpPr>
            <a:spLocks noGrp="1"/>
          </p:cNvSpPr>
          <p:nvPr>
            <p:ph type="body" idx="1"/>
          </p:nvPr>
        </p:nvSpPr>
        <p:spPr/>
        <p:txBody>
          <a:bodyPr/>
          <a:lstStyle/>
          <a:p>
            <a:pPr eaLnBrk="1" hangingPunct="1"/>
            <a:r>
              <a:rPr lang="en-US" altLang="en-US" sz="4000" dirty="0">
                <a:solidFill>
                  <a:srgbClr val="0000FF"/>
                </a:solidFill>
                <a:latin typeface="Consolas" panose="020B0609020204030204" pitchFamily="49" charset="0"/>
              </a:rPr>
              <a:t>try</a:t>
            </a:r>
            <a:r>
              <a:rPr lang="en-US" altLang="en-US" sz="4000" dirty="0">
                <a:solidFill>
                  <a:srgbClr val="0000FF"/>
                </a:solidFill>
              </a:rPr>
              <a:t> block</a:t>
            </a:r>
            <a:r>
              <a:rPr lang="en-US" altLang="en-US" sz="4000" dirty="0">
                <a:solidFill>
                  <a:srgbClr val="000000"/>
                </a:solidFill>
              </a:rPr>
              <a:t> encloses </a:t>
            </a:r>
          </a:p>
          <a:p>
            <a:pPr lvl="1" eaLnBrk="1" hangingPunct="1"/>
            <a:r>
              <a:rPr lang="en-US" altLang="en-US" sz="3600" dirty="0">
                <a:solidFill>
                  <a:srgbClr val="000000"/>
                </a:solidFill>
              </a:rPr>
              <a:t>code that might </a:t>
            </a:r>
            <a:r>
              <a:rPr lang="en-US" altLang="en-US" sz="3600" dirty="0">
                <a:solidFill>
                  <a:srgbClr val="000000"/>
                </a:solidFill>
                <a:latin typeface="Consolas" panose="020B0609020204030204" pitchFamily="49" charset="0"/>
              </a:rPr>
              <a:t>throw</a:t>
            </a:r>
            <a:r>
              <a:rPr lang="en-US" altLang="en-US" sz="3600" dirty="0">
                <a:solidFill>
                  <a:srgbClr val="000000"/>
                </a:solidFill>
              </a:rPr>
              <a:t> an exception </a:t>
            </a:r>
          </a:p>
          <a:p>
            <a:pPr lvl="1" eaLnBrk="1" hangingPunct="1"/>
            <a:r>
              <a:rPr lang="en-US" altLang="en-US" sz="3600" dirty="0">
                <a:solidFill>
                  <a:srgbClr val="000000"/>
                </a:solidFill>
              </a:rPr>
              <a:t>code that should not execute if an exception occurs. </a:t>
            </a:r>
          </a:p>
          <a:p>
            <a:pPr eaLnBrk="1" hangingPunct="1"/>
            <a:r>
              <a:rPr lang="en-US" altLang="en-US" sz="4000" dirty="0">
                <a:solidFill>
                  <a:srgbClr val="000000"/>
                </a:solidFill>
              </a:rPr>
              <a:t>Consists of the keyword </a:t>
            </a:r>
            <a:r>
              <a:rPr lang="en-US" altLang="en-US" sz="4000" dirty="0">
                <a:solidFill>
                  <a:srgbClr val="000000"/>
                </a:solidFill>
                <a:latin typeface="Consolas" panose="020B0609020204030204" pitchFamily="49" charset="0"/>
              </a:rPr>
              <a:t>try</a:t>
            </a:r>
            <a:r>
              <a:rPr lang="en-US" altLang="en-US" sz="4000" dirty="0">
                <a:solidFill>
                  <a:srgbClr val="000000"/>
                </a:solidFill>
              </a:rPr>
              <a:t> followed by a block of code enclosed in curly braces. </a:t>
            </a:r>
          </a:p>
        </p:txBody>
      </p:sp>
      <p:sp>
        <p:nvSpPr>
          <p:cNvPr id="4" name="Footer Placeholder 3">
            <a:extLst>
              <a:ext uri="{FF2B5EF4-FFF2-40B4-BE49-F238E27FC236}">
                <a16:creationId xmlns:a16="http://schemas.microsoft.com/office/drawing/2014/main" id="{BD07F3E1-250F-466D-AAA7-D5411655D7F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93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7">
            <a:extLst>
              <a:ext uri="{FF2B5EF4-FFF2-40B4-BE49-F238E27FC236}">
                <a16:creationId xmlns:a16="http://schemas.microsoft.com/office/drawing/2014/main" id="{32174605-23E9-472E-B1C0-527BAC7810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p:spPr>
      </p:pic>
      <p:sp>
        <p:nvSpPr>
          <p:cNvPr id="4" name="Footer Placeholder 3">
            <a:extLst>
              <a:ext uri="{FF2B5EF4-FFF2-40B4-BE49-F238E27FC236}">
                <a16:creationId xmlns:a16="http://schemas.microsoft.com/office/drawing/2014/main" id="{6D10E283-9AC1-47E8-AD20-443DB2DEA9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7639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79BE-A697-4049-8E8A-1DFEA147E1A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11.3</a:t>
            </a:r>
            <a:r>
              <a:rPr lang="en-US" sz="2900" dirty="0">
                <a:solidFill>
                  <a:srgbClr val="24B5A1"/>
                </a:solidFill>
                <a:latin typeface="Calibri" panose="020F0502020204030204" pitchFamily="34" charset="0"/>
              </a:rPr>
              <a:t>  </a:t>
            </a:r>
            <a:r>
              <a:rPr lang="en-US" sz="2900" dirty="0">
                <a:solidFill>
                  <a:srgbClr val="3380E6"/>
                </a:solidFill>
                <a:latin typeface="Calibri" panose="020F0502020204030204" pitchFamily="34" charset="0"/>
              </a:rPr>
              <a:t>Example: Handling </a:t>
            </a:r>
            <a:r>
              <a:rPr lang="en-US" sz="2900" dirty="0" err="1">
                <a:solidFill>
                  <a:srgbClr val="3380E6"/>
                </a:solidFill>
                <a:latin typeface="Consolas" panose="020B0609020204030204" pitchFamily="49" charset="0"/>
              </a:rPr>
              <a:t>ArithmeticException</a:t>
            </a:r>
            <a:r>
              <a:rPr lang="en-US" sz="2900" dirty="0" err="1">
                <a:solidFill>
                  <a:srgbClr val="3380E6"/>
                </a:solidFill>
                <a:latin typeface="Calibri" panose="020F0502020204030204" pitchFamily="34" charset="0"/>
              </a:rPr>
              <a:t>s</a:t>
            </a:r>
            <a:r>
              <a:rPr lang="en-US" sz="2900" dirty="0">
                <a:solidFill>
                  <a:srgbClr val="3380E6"/>
                </a:solidFill>
                <a:latin typeface="Calibri" panose="020F0502020204030204" pitchFamily="34" charset="0"/>
              </a:rPr>
              <a:t> and </a:t>
            </a:r>
            <a:r>
              <a:rPr lang="en-US" sz="2900" dirty="0" err="1">
                <a:solidFill>
                  <a:srgbClr val="3380E6"/>
                </a:solidFill>
                <a:latin typeface="Consolas" panose="020B0609020204030204" pitchFamily="49" charset="0"/>
              </a:rPr>
              <a:t>InputMismatchExceptions</a:t>
            </a:r>
            <a:r>
              <a:rPr lang="en-US" sz="2900" dirty="0">
                <a:solidFill>
                  <a:srgbClr val="3380E6"/>
                </a:solidFill>
                <a:latin typeface="Calibri" panose="020F0502020204030204" pitchFamily="34" charset="0"/>
              </a:rPr>
              <a:t> (Cont.)</a:t>
            </a:r>
          </a:p>
        </p:txBody>
      </p:sp>
      <p:sp>
        <p:nvSpPr>
          <p:cNvPr id="30723" name="Text Placeholder 2">
            <a:extLst>
              <a:ext uri="{FF2B5EF4-FFF2-40B4-BE49-F238E27FC236}">
                <a16:creationId xmlns:a16="http://schemas.microsoft.com/office/drawing/2014/main" id="{EED168B8-CF7E-49C2-A945-F5B09CEC9304}"/>
              </a:ext>
            </a:extLst>
          </p:cNvPr>
          <p:cNvSpPr>
            <a:spLocks noGrp="1"/>
          </p:cNvSpPr>
          <p:nvPr>
            <p:ph type="body" idx="1"/>
          </p:nvPr>
        </p:nvSpPr>
        <p:spPr/>
        <p:txBody>
          <a:bodyPr/>
          <a:lstStyle/>
          <a:p>
            <a:pPr eaLnBrk="1" hangingPunct="1"/>
            <a:r>
              <a:rPr lang="en-US" altLang="en-US" dirty="0">
                <a:solidFill>
                  <a:srgbClr val="0000FF"/>
                </a:solidFill>
                <a:latin typeface="Consolas" panose="020B0609020204030204" pitchFamily="49" charset="0"/>
              </a:rPr>
              <a:t>catch</a:t>
            </a:r>
            <a:r>
              <a:rPr lang="en-US" altLang="en-US" dirty="0">
                <a:solidFill>
                  <a:srgbClr val="0000FF"/>
                </a:solidFill>
              </a:rPr>
              <a:t> block</a:t>
            </a:r>
            <a:r>
              <a:rPr lang="en-US" altLang="en-US" dirty="0">
                <a:solidFill>
                  <a:srgbClr val="000000"/>
                </a:solidFill>
              </a:rPr>
              <a:t> (also called a </a:t>
            </a:r>
            <a:r>
              <a:rPr lang="en-US" altLang="en-US" dirty="0">
                <a:solidFill>
                  <a:srgbClr val="0000FF"/>
                </a:solidFill>
                <a:latin typeface="Consolas" panose="020B0609020204030204" pitchFamily="49" charset="0"/>
              </a:rPr>
              <a:t>catch</a:t>
            </a:r>
            <a:r>
              <a:rPr lang="en-US" altLang="en-US" dirty="0">
                <a:solidFill>
                  <a:srgbClr val="0000FF"/>
                </a:solidFill>
              </a:rPr>
              <a:t> clause</a:t>
            </a:r>
            <a:r>
              <a:rPr lang="en-US" altLang="en-US" dirty="0">
                <a:solidFill>
                  <a:srgbClr val="000000"/>
                </a:solidFill>
              </a:rPr>
              <a:t> or </a:t>
            </a:r>
            <a:r>
              <a:rPr lang="en-US" altLang="en-US" dirty="0">
                <a:solidFill>
                  <a:srgbClr val="0000FF"/>
                </a:solidFill>
              </a:rPr>
              <a:t>exception handler</a:t>
            </a:r>
            <a:r>
              <a:rPr lang="en-US" altLang="en-US" dirty="0">
                <a:solidFill>
                  <a:srgbClr val="000000"/>
                </a:solidFill>
              </a:rPr>
              <a:t>) </a:t>
            </a:r>
            <a:r>
              <a:rPr lang="en-US" altLang="en-US" i="1" dirty="0">
                <a:solidFill>
                  <a:srgbClr val="000000"/>
                </a:solidFill>
              </a:rPr>
              <a:t>catches</a:t>
            </a:r>
            <a:r>
              <a:rPr lang="en-US" altLang="en-US" dirty="0">
                <a:solidFill>
                  <a:srgbClr val="000000"/>
                </a:solidFill>
              </a:rPr>
              <a:t> and </a:t>
            </a:r>
            <a:r>
              <a:rPr lang="en-US" altLang="en-US" i="1" dirty="0">
                <a:solidFill>
                  <a:srgbClr val="000000"/>
                </a:solidFill>
              </a:rPr>
              <a:t>handles</a:t>
            </a:r>
            <a:r>
              <a:rPr lang="en-US" altLang="en-US" dirty="0">
                <a:solidFill>
                  <a:srgbClr val="000000"/>
                </a:solidFill>
              </a:rPr>
              <a:t> an exception. </a:t>
            </a:r>
          </a:p>
          <a:p>
            <a:pPr lvl="1" eaLnBrk="1" hangingPunct="1"/>
            <a:r>
              <a:rPr lang="en-US" altLang="en-US" dirty="0">
                <a:solidFill>
                  <a:srgbClr val="000000"/>
                </a:solidFill>
              </a:rPr>
              <a:t>Begins with the keyword </a:t>
            </a:r>
            <a:r>
              <a:rPr lang="en-US" altLang="en-US" dirty="0">
                <a:solidFill>
                  <a:srgbClr val="000000"/>
                </a:solidFill>
                <a:latin typeface="Consolas" panose="020B0609020204030204" pitchFamily="49" charset="0"/>
              </a:rPr>
              <a:t>catch</a:t>
            </a:r>
            <a:r>
              <a:rPr lang="en-US" altLang="en-US" dirty="0">
                <a:solidFill>
                  <a:srgbClr val="000000"/>
                </a:solidFill>
              </a:rPr>
              <a:t> followed by an exception parameter in parentheses and a block of code enclosed in curly braces. </a:t>
            </a:r>
          </a:p>
          <a:p>
            <a:pPr eaLnBrk="1" hangingPunct="1"/>
            <a:r>
              <a:rPr lang="en-US" altLang="en-US" dirty="0">
                <a:solidFill>
                  <a:srgbClr val="000000"/>
                </a:solidFill>
              </a:rPr>
              <a:t>At least one </a:t>
            </a:r>
            <a:r>
              <a:rPr lang="en-US" altLang="en-US" dirty="0">
                <a:solidFill>
                  <a:srgbClr val="000000"/>
                </a:solidFill>
                <a:latin typeface="Consolas" panose="020B0609020204030204" pitchFamily="49" charset="0"/>
              </a:rPr>
              <a:t>catch</a:t>
            </a:r>
            <a:r>
              <a:rPr lang="en-US" altLang="en-US" dirty="0">
                <a:solidFill>
                  <a:srgbClr val="000000"/>
                </a:solidFill>
              </a:rPr>
              <a:t> block or a </a:t>
            </a:r>
            <a:r>
              <a:rPr lang="en-US" altLang="en-US" dirty="0">
                <a:solidFill>
                  <a:srgbClr val="0000FF"/>
                </a:solidFill>
                <a:latin typeface="Consolas" panose="020B0609020204030204" pitchFamily="49" charset="0"/>
              </a:rPr>
              <a:t>finally</a:t>
            </a:r>
            <a:r>
              <a:rPr lang="en-US" altLang="en-US" dirty="0">
                <a:solidFill>
                  <a:srgbClr val="000000"/>
                </a:solidFill>
              </a:rPr>
              <a:t> </a:t>
            </a:r>
            <a:r>
              <a:rPr lang="en-US" altLang="en-US" dirty="0">
                <a:solidFill>
                  <a:srgbClr val="0000FF"/>
                </a:solidFill>
              </a:rPr>
              <a:t>block</a:t>
            </a:r>
            <a:r>
              <a:rPr lang="en-US" altLang="en-US" dirty="0">
                <a:solidFill>
                  <a:srgbClr val="000000"/>
                </a:solidFill>
              </a:rPr>
              <a:t> (Section 11.6) </a:t>
            </a:r>
            <a:r>
              <a:rPr lang="en-US" altLang="en-US" i="1" dirty="0">
                <a:solidFill>
                  <a:srgbClr val="000000"/>
                </a:solidFill>
              </a:rPr>
              <a:t>must</a:t>
            </a:r>
            <a:r>
              <a:rPr lang="en-US" altLang="en-US" dirty="0">
                <a:solidFill>
                  <a:srgbClr val="000000"/>
                </a:solidFill>
              </a:rPr>
              <a:t> immediately follow the </a:t>
            </a:r>
            <a:r>
              <a:rPr lang="en-US" altLang="en-US" dirty="0">
                <a:solidFill>
                  <a:srgbClr val="000000"/>
                </a:solidFill>
                <a:latin typeface="Consolas" panose="020B0609020204030204" pitchFamily="49" charset="0"/>
              </a:rPr>
              <a:t>try</a:t>
            </a:r>
            <a:r>
              <a:rPr lang="en-US" altLang="en-US" dirty="0">
                <a:solidFill>
                  <a:srgbClr val="000000"/>
                </a:solidFill>
              </a:rPr>
              <a:t> block. </a:t>
            </a:r>
          </a:p>
          <a:p>
            <a:pPr eaLnBrk="1" hangingPunct="1"/>
            <a:r>
              <a:rPr lang="en-US" altLang="en-US" dirty="0">
                <a:solidFill>
                  <a:srgbClr val="000000"/>
                </a:solidFill>
              </a:rPr>
              <a:t>The </a:t>
            </a:r>
            <a:r>
              <a:rPr lang="en-US" altLang="en-US" dirty="0">
                <a:solidFill>
                  <a:srgbClr val="0000FF"/>
                </a:solidFill>
              </a:rPr>
              <a:t>exception parameter</a:t>
            </a:r>
            <a:r>
              <a:rPr lang="en-US" altLang="en-US" dirty="0">
                <a:solidFill>
                  <a:srgbClr val="000000"/>
                </a:solidFill>
              </a:rPr>
              <a:t> identifies the exception type the handler can process. </a:t>
            </a:r>
          </a:p>
          <a:p>
            <a:pPr lvl="1" eaLnBrk="1" hangingPunct="1"/>
            <a:r>
              <a:rPr lang="en-US" altLang="en-US" dirty="0">
                <a:solidFill>
                  <a:srgbClr val="000000"/>
                </a:solidFill>
              </a:rPr>
              <a:t>The parameter’s name enables the </a:t>
            </a:r>
            <a:r>
              <a:rPr lang="en-US" altLang="en-US" dirty="0">
                <a:solidFill>
                  <a:srgbClr val="000000"/>
                </a:solidFill>
                <a:latin typeface="Consolas" panose="020B0609020204030204" pitchFamily="49" charset="0"/>
              </a:rPr>
              <a:t>catch</a:t>
            </a:r>
            <a:r>
              <a:rPr lang="en-US" altLang="en-US" dirty="0">
                <a:solidFill>
                  <a:srgbClr val="000000"/>
                </a:solidFill>
              </a:rPr>
              <a:t> block to interact with a caught exception object. </a:t>
            </a:r>
          </a:p>
        </p:txBody>
      </p:sp>
      <p:sp>
        <p:nvSpPr>
          <p:cNvPr id="4" name="Footer Placeholder 3">
            <a:extLst>
              <a:ext uri="{FF2B5EF4-FFF2-40B4-BE49-F238E27FC236}">
                <a16:creationId xmlns:a16="http://schemas.microsoft.com/office/drawing/2014/main" id="{F2D7BC59-1CA1-4949-AB04-BA20E7E087F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42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CA37-BEAE-4E17-9C79-B9542936895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11.3  </a:t>
            </a:r>
            <a:r>
              <a:rPr lang="en-US" sz="2900" dirty="0">
                <a:solidFill>
                  <a:srgbClr val="3380E6"/>
                </a:solidFill>
                <a:latin typeface="Calibri" panose="020F0502020204030204" pitchFamily="34" charset="0"/>
              </a:rPr>
              <a:t>Example: Handling </a:t>
            </a:r>
            <a:r>
              <a:rPr lang="en-US" sz="2900" dirty="0" err="1">
                <a:solidFill>
                  <a:srgbClr val="3380E6"/>
                </a:solidFill>
                <a:latin typeface="Consolas" panose="020B0609020204030204" pitchFamily="49" charset="0"/>
              </a:rPr>
              <a:t>ArithmeticException</a:t>
            </a:r>
            <a:r>
              <a:rPr lang="en-US" sz="2900" dirty="0" err="1">
                <a:solidFill>
                  <a:srgbClr val="3380E6"/>
                </a:solidFill>
                <a:latin typeface="Calibri" panose="020F0502020204030204" pitchFamily="34" charset="0"/>
              </a:rPr>
              <a:t>s</a:t>
            </a:r>
            <a:r>
              <a:rPr lang="en-US" sz="2900" dirty="0">
                <a:solidFill>
                  <a:srgbClr val="3380E6"/>
                </a:solidFill>
                <a:latin typeface="Calibri" panose="020F0502020204030204" pitchFamily="34" charset="0"/>
              </a:rPr>
              <a:t> and </a:t>
            </a:r>
            <a:r>
              <a:rPr lang="en-US" sz="2900" dirty="0" err="1">
                <a:solidFill>
                  <a:srgbClr val="3380E6"/>
                </a:solidFill>
                <a:latin typeface="Consolas" panose="020B0609020204030204" pitchFamily="49" charset="0"/>
              </a:rPr>
              <a:t>InputMismatchExceptions</a:t>
            </a:r>
            <a:r>
              <a:rPr lang="en-US" sz="2900" dirty="0">
                <a:solidFill>
                  <a:srgbClr val="3380E6"/>
                </a:solidFill>
                <a:latin typeface="Calibri" panose="020F0502020204030204" pitchFamily="34" charset="0"/>
              </a:rPr>
              <a:t> (Cont.)</a:t>
            </a:r>
          </a:p>
        </p:txBody>
      </p:sp>
      <p:sp>
        <p:nvSpPr>
          <p:cNvPr id="31747" name="Text Placeholder 2">
            <a:extLst>
              <a:ext uri="{FF2B5EF4-FFF2-40B4-BE49-F238E27FC236}">
                <a16:creationId xmlns:a16="http://schemas.microsoft.com/office/drawing/2014/main" id="{D7E6A02C-4BC9-4BF1-8BA9-33A970C959E0}"/>
              </a:ext>
            </a:extLst>
          </p:cNvPr>
          <p:cNvSpPr>
            <a:spLocks noGrp="1"/>
          </p:cNvSpPr>
          <p:nvPr>
            <p:ph type="body" idx="1"/>
          </p:nvPr>
        </p:nvSpPr>
        <p:spPr>
          <a:xfrm>
            <a:off x="609600" y="1822135"/>
            <a:ext cx="10972800" cy="4525962"/>
          </a:xfrm>
        </p:spPr>
        <p:txBody>
          <a:bodyPr/>
          <a:lstStyle/>
          <a:p>
            <a:pPr eaLnBrk="1" hangingPunct="1"/>
            <a:r>
              <a:rPr lang="en-US" altLang="en-US" sz="3200" dirty="0">
                <a:solidFill>
                  <a:srgbClr val="000000"/>
                </a:solidFill>
              </a:rPr>
              <a:t>When an exception occurs in a </a:t>
            </a:r>
            <a:r>
              <a:rPr lang="en-US" altLang="en-US" sz="3200" dirty="0">
                <a:solidFill>
                  <a:srgbClr val="000000"/>
                </a:solidFill>
                <a:latin typeface="Consolas" panose="020B0609020204030204" pitchFamily="49" charset="0"/>
              </a:rPr>
              <a:t>try</a:t>
            </a:r>
            <a:r>
              <a:rPr lang="en-US" altLang="en-US" sz="3200" dirty="0">
                <a:solidFill>
                  <a:srgbClr val="000000"/>
                </a:solidFill>
              </a:rPr>
              <a:t> block, the </a:t>
            </a:r>
            <a:r>
              <a:rPr lang="en-US" altLang="en-US" sz="3200" dirty="0">
                <a:solidFill>
                  <a:srgbClr val="000000"/>
                </a:solidFill>
                <a:latin typeface="Consolas" panose="020B0609020204030204" pitchFamily="49" charset="0"/>
              </a:rPr>
              <a:t>catch</a:t>
            </a:r>
            <a:r>
              <a:rPr lang="en-US" altLang="en-US" sz="3200" dirty="0">
                <a:solidFill>
                  <a:srgbClr val="000000"/>
                </a:solidFill>
              </a:rPr>
              <a:t> block that executes is the first one whose type matches the type of the exception that occurred.</a:t>
            </a:r>
          </a:p>
          <a:p>
            <a:pPr eaLnBrk="1" hangingPunct="1"/>
            <a:r>
              <a:rPr lang="en-US" altLang="en-US" sz="3200" dirty="0">
                <a:solidFill>
                  <a:srgbClr val="000000"/>
                </a:solidFill>
              </a:rPr>
              <a:t>Use the </a:t>
            </a:r>
            <a:r>
              <a:rPr lang="en-US" altLang="en-US" sz="3200" dirty="0" err="1">
                <a:solidFill>
                  <a:srgbClr val="0000FF"/>
                </a:solidFill>
                <a:latin typeface="Consolas" panose="020B0609020204030204" pitchFamily="49" charset="0"/>
              </a:rPr>
              <a:t>System.err</a:t>
            </a:r>
            <a:r>
              <a:rPr lang="en-US" altLang="en-US" sz="3200" dirty="0">
                <a:solidFill>
                  <a:srgbClr val="000000"/>
                </a:solidFill>
              </a:rPr>
              <a:t> </a:t>
            </a:r>
            <a:r>
              <a:rPr lang="en-US" altLang="en-US" sz="3200" dirty="0">
                <a:solidFill>
                  <a:srgbClr val="0000FF"/>
                </a:solidFill>
              </a:rPr>
              <a:t>(standard error stream) object</a:t>
            </a:r>
            <a:r>
              <a:rPr lang="en-US" altLang="en-US" sz="3200" dirty="0">
                <a:solidFill>
                  <a:srgbClr val="000000"/>
                </a:solidFill>
              </a:rPr>
              <a:t> to output error messages. </a:t>
            </a:r>
          </a:p>
          <a:p>
            <a:pPr lvl="1" eaLnBrk="1" hangingPunct="1"/>
            <a:r>
              <a:rPr lang="en-US" altLang="en-US" sz="2800" dirty="0">
                <a:solidFill>
                  <a:srgbClr val="000000"/>
                </a:solidFill>
              </a:rPr>
              <a:t>By default, displays data to the </a:t>
            </a:r>
            <a:r>
              <a:rPr lang="en-US" altLang="en-US" sz="2800" i="1" dirty="0">
                <a:solidFill>
                  <a:srgbClr val="000000"/>
                </a:solidFill>
              </a:rPr>
              <a:t>command prompt</a:t>
            </a:r>
            <a:r>
              <a:rPr lang="en-US" altLang="en-US" sz="2800" dirty="0">
                <a:solidFill>
                  <a:srgbClr val="000000"/>
                </a:solidFill>
              </a:rPr>
              <a:t>. </a:t>
            </a:r>
          </a:p>
        </p:txBody>
      </p:sp>
      <p:sp>
        <p:nvSpPr>
          <p:cNvPr id="4" name="Footer Placeholder 3">
            <a:extLst>
              <a:ext uri="{FF2B5EF4-FFF2-40B4-BE49-F238E27FC236}">
                <a16:creationId xmlns:a16="http://schemas.microsoft.com/office/drawing/2014/main" id="{4C72668B-B79C-4909-804B-13BDBCE3CD9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061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8">
            <a:extLst>
              <a:ext uri="{FF2B5EF4-FFF2-40B4-BE49-F238E27FC236}">
                <a16:creationId xmlns:a16="http://schemas.microsoft.com/office/drawing/2014/main" id="{84A09CD5-D48B-446C-B33C-2BEC070239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6288"/>
            <a:ext cx="12192000" cy="2763837"/>
          </a:xfrm>
          <a:prstGeom prst="rect">
            <a:avLst/>
          </a:prstGeom>
        </p:spPr>
      </p:pic>
      <p:sp>
        <p:nvSpPr>
          <p:cNvPr id="4" name="Footer Placeholder 3">
            <a:extLst>
              <a:ext uri="{FF2B5EF4-FFF2-40B4-BE49-F238E27FC236}">
                <a16:creationId xmlns:a16="http://schemas.microsoft.com/office/drawing/2014/main" id="{97F6CF95-8F2E-4953-86A8-8AA6B003297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862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1727-D1BE-462F-A9E6-CB0BF51C37A8}"/>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3795" name="Text Placeholder 2">
            <a:extLst>
              <a:ext uri="{FF2B5EF4-FFF2-40B4-BE49-F238E27FC236}">
                <a16:creationId xmlns:a16="http://schemas.microsoft.com/office/drawing/2014/main" id="{6B2ACD80-F817-482D-AD58-A6D8BDF3C728}"/>
              </a:ext>
            </a:extLst>
          </p:cNvPr>
          <p:cNvSpPr>
            <a:spLocks noGrp="1"/>
          </p:cNvSpPr>
          <p:nvPr>
            <p:ph type="body" idx="1"/>
          </p:nvPr>
        </p:nvSpPr>
        <p:spPr/>
        <p:txBody>
          <a:bodyPr/>
          <a:lstStyle/>
          <a:p>
            <a:pPr marL="109537" indent="0">
              <a:lnSpc>
                <a:spcPct val="90000"/>
              </a:lnSpc>
              <a:buNone/>
              <a:defRPr/>
            </a:pPr>
            <a:r>
              <a:rPr lang="en-US" altLang="en-US" sz="2800" b="1" i="1" dirty="0">
                <a:solidFill>
                  <a:srgbClr val="000000"/>
                </a:solidFill>
              </a:rPr>
              <a:t>Multi-</a:t>
            </a:r>
            <a:r>
              <a:rPr lang="en-US" altLang="en-US" sz="2800" b="1" i="1" dirty="0">
                <a:solidFill>
                  <a:srgbClr val="000000"/>
                </a:solidFill>
                <a:latin typeface="Consolas" panose="020B0609020204030204" pitchFamily="49" charset="0"/>
              </a:rPr>
              <a:t>catch </a:t>
            </a:r>
          </a:p>
          <a:p>
            <a:pPr eaLnBrk="1" hangingPunct="1">
              <a:lnSpc>
                <a:spcPct val="90000"/>
              </a:lnSpc>
              <a:defRPr/>
            </a:pPr>
            <a:r>
              <a:rPr lang="en-US" altLang="en-US" sz="2800" dirty="0">
                <a:solidFill>
                  <a:srgbClr val="000000"/>
                </a:solidFill>
              </a:rPr>
              <a:t>If the bodies of several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blocks are identical, you can use the multi-</a:t>
            </a:r>
            <a:r>
              <a:rPr lang="en-US" altLang="en-US" sz="2800" dirty="0">
                <a:solidFill>
                  <a:srgbClr val="000000"/>
                </a:solidFill>
                <a:latin typeface="Consolas" panose="020B0609020204030204" pitchFamily="49" charset="0"/>
              </a:rPr>
              <a:t>catch</a:t>
            </a:r>
            <a:r>
              <a:rPr lang="en-US" altLang="en-US" sz="2800" dirty="0">
                <a:solidFill>
                  <a:srgbClr val="000000"/>
                </a:solidFill>
              </a:rPr>
              <a:t> feature (introduced in Java SE 7) to catch those exception types in a </a:t>
            </a:r>
            <a:r>
              <a:rPr lang="en-US" altLang="en-US" sz="2800" i="1" dirty="0">
                <a:solidFill>
                  <a:srgbClr val="000000"/>
                </a:solidFill>
              </a:rPr>
              <a:t>single</a:t>
            </a:r>
            <a:r>
              <a:rPr lang="en-US" altLang="en-US" sz="2800" dirty="0">
                <a:solidFill>
                  <a:srgbClr val="000000"/>
                </a:solidFill>
              </a:rPr>
              <a:t> </a:t>
            </a:r>
            <a:r>
              <a:rPr lang="en-US" altLang="en-US" sz="2800" dirty="0">
                <a:solidFill>
                  <a:srgbClr val="000000"/>
                </a:solidFill>
                <a:latin typeface="Consolas" panose="020B0609020204030204" pitchFamily="49" charset="0"/>
              </a:rPr>
              <a:t>catch</a:t>
            </a:r>
            <a:r>
              <a:rPr lang="en-US" altLang="en-US" sz="2800" dirty="0">
                <a:solidFill>
                  <a:srgbClr val="000000"/>
                </a:solidFill>
              </a:rPr>
              <a:t> handler and perform the same task. </a:t>
            </a:r>
          </a:p>
          <a:p>
            <a:pPr eaLnBrk="1" hangingPunct="1">
              <a:lnSpc>
                <a:spcPct val="90000"/>
              </a:lnSpc>
              <a:defRPr/>
            </a:pPr>
            <a:r>
              <a:rPr lang="en-US" altLang="en-US" sz="2800" dirty="0">
                <a:solidFill>
                  <a:srgbClr val="000000"/>
                </a:solidFill>
              </a:rPr>
              <a:t>The syntax for a </a:t>
            </a:r>
            <a:r>
              <a:rPr lang="en-US" altLang="en-US" sz="2800" i="1" dirty="0">
                <a:solidFill>
                  <a:srgbClr val="000000"/>
                </a:solidFill>
              </a:rPr>
              <a:t>multi-</a:t>
            </a:r>
            <a:r>
              <a:rPr lang="en-US" altLang="en-US" sz="2800" i="1" dirty="0">
                <a:solidFill>
                  <a:srgbClr val="000000"/>
                </a:solidFill>
                <a:latin typeface="Consolas" panose="020B0609020204030204" pitchFamily="49" charset="0"/>
              </a:rPr>
              <a:t>catch</a:t>
            </a:r>
            <a:r>
              <a:rPr lang="en-US" altLang="en-US" sz="2800" dirty="0">
                <a:solidFill>
                  <a:srgbClr val="000000"/>
                </a:solidFill>
              </a:rPr>
              <a:t> is:</a:t>
            </a:r>
          </a:p>
          <a:p>
            <a:pPr lvl="2" eaLnBrk="1" hangingPunct="1">
              <a:lnSpc>
                <a:spcPct val="90000"/>
              </a:lnSpc>
              <a:defRPr/>
            </a:pPr>
            <a:r>
              <a:rPr lang="en-US" altLang="en-US" sz="1800" dirty="0">
                <a:solidFill>
                  <a:srgbClr val="0000FF"/>
                </a:solidFill>
                <a:latin typeface="Consolas" panose="020B0609020204030204" pitchFamily="49" charset="0"/>
              </a:rPr>
              <a:t>catch</a:t>
            </a:r>
            <a:r>
              <a:rPr lang="en-US" altLang="en-US" sz="1800" dirty="0">
                <a:solidFill>
                  <a:srgbClr val="000000"/>
                </a:solidFill>
                <a:latin typeface="Consolas" panose="020B0609020204030204" pitchFamily="49" charset="0"/>
              </a:rPr>
              <a:t> (</a:t>
            </a:r>
            <a:r>
              <a:rPr lang="en-US" altLang="en-US" sz="1800" i="1" dirty="0">
                <a:solidFill>
                  <a:srgbClr val="000000"/>
                </a:solidFill>
                <a:cs typeface="Times New Roman" panose="02020603050405020304" pitchFamily="18" charset="0"/>
              </a:rPr>
              <a:t>Type1</a:t>
            </a:r>
            <a:r>
              <a:rPr lang="en-US" altLang="en-US" sz="1800" dirty="0">
                <a:solidFill>
                  <a:srgbClr val="000000"/>
                </a:solidFill>
                <a:latin typeface="Consolas" panose="020B0609020204030204" pitchFamily="49" charset="0"/>
              </a:rPr>
              <a:t> | </a:t>
            </a:r>
            <a:r>
              <a:rPr lang="en-US" altLang="en-US" sz="1800" i="1" dirty="0">
                <a:solidFill>
                  <a:srgbClr val="000000"/>
                </a:solidFill>
                <a:cs typeface="Times New Roman" panose="02020603050405020304" pitchFamily="18" charset="0"/>
              </a:rPr>
              <a:t>Type2</a:t>
            </a:r>
            <a:r>
              <a:rPr lang="en-US" altLang="en-US" sz="1800" dirty="0">
                <a:solidFill>
                  <a:srgbClr val="000000"/>
                </a:solidFill>
                <a:latin typeface="Consolas" panose="020B0609020204030204" pitchFamily="49" charset="0"/>
              </a:rPr>
              <a:t> | </a:t>
            </a:r>
            <a:r>
              <a:rPr lang="en-US" altLang="en-US" sz="1800" i="1" dirty="0">
                <a:solidFill>
                  <a:srgbClr val="000000"/>
                </a:solidFill>
                <a:cs typeface="Times New Roman" panose="02020603050405020304" pitchFamily="18" charset="0"/>
              </a:rPr>
              <a:t>Type3</a:t>
            </a:r>
            <a:r>
              <a:rPr lang="en-US" altLang="en-US" sz="1800" dirty="0">
                <a:solidFill>
                  <a:srgbClr val="000000"/>
                </a:solidFill>
                <a:latin typeface="Consolas" panose="020B0609020204030204" pitchFamily="49" charset="0"/>
              </a:rPr>
              <a:t> e)</a:t>
            </a:r>
          </a:p>
          <a:p>
            <a:pPr eaLnBrk="1" hangingPunct="1">
              <a:lnSpc>
                <a:spcPct val="90000"/>
              </a:lnSpc>
              <a:defRPr/>
            </a:pPr>
            <a:r>
              <a:rPr lang="en-US" altLang="en-US" sz="2800" dirty="0">
                <a:solidFill>
                  <a:srgbClr val="000000"/>
                </a:solidFill>
              </a:rPr>
              <a:t>Each exception type is separated from the next with a vertical bar (|). </a:t>
            </a:r>
          </a:p>
          <a:p>
            <a:pPr eaLnBrk="1" hangingPunct="1">
              <a:lnSpc>
                <a:spcPct val="90000"/>
              </a:lnSpc>
              <a:defRPr/>
            </a:pPr>
            <a:r>
              <a:rPr lang="en-US" altLang="en-US" sz="2800" dirty="0">
                <a:solidFill>
                  <a:srgbClr val="000000"/>
                </a:solidFill>
              </a:rPr>
              <a:t>The preceding line of code indicates that </a:t>
            </a:r>
            <a:r>
              <a:rPr lang="en-US" altLang="en-US" sz="2800" i="1" dirty="0">
                <a:solidFill>
                  <a:srgbClr val="000000"/>
                </a:solidFill>
              </a:rPr>
              <a:t>any</a:t>
            </a:r>
            <a:r>
              <a:rPr lang="en-US" altLang="en-US" sz="2800" dirty="0">
                <a:solidFill>
                  <a:srgbClr val="000000"/>
                </a:solidFill>
              </a:rPr>
              <a:t> of the types (or their subclasses) can be caught in the exception handler. </a:t>
            </a:r>
          </a:p>
          <a:p>
            <a:pPr eaLnBrk="1" hangingPunct="1">
              <a:lnSpc>
                <a:spcPct val="90000"/>
              </a:lnSpc>
              <a:defRPr/>
            </a:pPr>
            <a:r>
              <a:rPr lang="en-US" altLang="en-US" sz="2800" dirty="0">
                <a:solidFill>
                  <a:srgbClr val="000000"/>
                </a:solidFill>
              </a:rPr>
              <a:t>Any number of </a:t>
            </a:r>
            <a:r>
              <a:rPr lang="en-US" altLang="en-US" sz="2800" dirty="0" err="1">
                <a:solidFill>
                  <a:srgbClr val="000000"/>
                </a:solidFill>
                <a:latin typeface="Consolas" panose="020B0609020204030204" pitchFamily="49" charset="0"/>
              </a:rPr>
              <a:t>Throwable</a:t>
            </a:r>
            <a:r>
              <a:rPr lang="en-US" altLang="en-US" sz="2800" dirty="0">
                <a:solidFill>
                  <a:srgbClr val="000000"/>
                </a:solidFill>
              </a:rPr>
              <a:t> types can be specified in a multi-catch. </a:t>
            </a:r>
          </a:p>
        </p:txBody>
      </p:sp>
      <p:sp>
        <p:nvSpPr>
          <p:cNvPr id="4" name="Footer Placeholder 3">
            <a:extLst>
              <a:ext uri="{FF2B5EF4-FFF2-40B4-BE49-F238E27FC236}">
                <a16:creationId xmlns:a16="http://schemas.microsoft.com/office/drawing/2014/main" id="{CB7597F6-3FD4-40F4-AE4D-AC8B6AABFD3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0556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AEDE-4343-4155-8B50-D08E43CFCD54}"/>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4819" name="Text Placeholder 2">
            <a:extLst>
              <a:ext uri="{FF2B5EF4-FFF2-40B4-BE49-F238E27FC236}">
                <a16:creationId xmlns:a16="http://schemas.microsoft.com/office/drawing/2014/main" id="{5F1C8838-EC50-4597-BCB3-AFF67FBF5A43}"/>
              </a:ext>
            </a:extLst>
          </p:cNvPr>
          <p:cNvSpPr>
            <a:spLocks noGrp="1"/>
          </p:cNvSpPr>
          <p:nvPr>
            <p:ph type="body" idx="1"/>
          </p:nvPr>
        </p:nvSpPr>
        <p:spPr>
          <a:xfrm>
            <a:off x="609600" y="1481137"/>
            <a:ext cx="10972800" cy="4927601"/>
          </a:xfrm>
        </p:spPr>
        <p:txBody>
          <a:bodyPr/>
          <a:lstStyle/>
          <a:p>
            <a:pPr eaLnBrk="1" hangingPunct="1">
              <a:lnSpc>
                <a:spcPct val="90000"/>
              </a:lnSpc>
            </a:pPr>
            <a:r>
              <a:rPr lang="en-US" altLang="en-US" sz="2800" dirty="0">
                <a:solidFill>
                  <a:srgbClr val="0000FF"/>
                </a:solidFill>
              </a:rPr>
              <a:t>Uncaught exception</a:t>
            </a:r>
            <a:r>
              <a:rPr lang="en-US" altLang="en-US" sz="2800" dirty="0">
                <a:solidFill>
                  <a:srgbClr val="000000"/>
                </a:solidFill>
              </a:rPr>
              <a:t>—one for which there are no matching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blocks. </a:t>
            </a:r>
          </a:p>
          <a:p>
            <a:pPr eaLnBrk="1" hangingPunct="1">
              <a:lnSpc>
                <a:spcPct val="90000"/>
              </a:lnSpc>
            </a:pPr>
            <a:r>
              <a:rPr lang="en-US" altLang="en-US" sz="2800" dirty="0">
                <a:solidFill>
                  <a:srgbClr val="000000"/>
                </a:solidFill>
              </a:rPr>
              <a:t>Recall that previous uncaught exceptions caused the application to terminate early.</a:t>
            </a:r>
          </a:p>
          <a:p>
            <a:pPr lvl="1" eaLnBrk="1" hangingPunct="1">
              <a:lnSpc>
                <a:spcPct val="90000"/>
              </a:lnSpc>
            </a:pPr>
            <a:r>
              <a:rPr lang="en-US" altLang="en-US" sz="2400" dirty="0">
                <a:solidFill>
                  <a:srgbClr val="000000"/>
                </a:solidFill>
              </a:rPr>
              <a:t>This does not always occur as a result of uncaught exceptions. </a:t>
            </a:r>
          </a:p>
          <a:p>
            <a:pPr eaLnBrk="1" hangingPunct="1">
              <a:lnSpc>
                <a:spcPct val="90000"/>
              </a:lnSpc>
            </a:pPr>
            <a:r>
              <a:rPr lang="en-US" altLang="en-US" sz="2800" dirty="0">
                <a:solidFill>
                  <a:srgbClr val="000000"/>
                </a:solidFill>
              </a:rPr>
              <a:t>Java uses a multithreaded model of program execution. </a:t>
            </a:r>
          </a:p>
          <a:p>
            <a:pPr lvl="1" eaLnBrk="1" hangingPunct="1">
              <a:lnSpc>
                <a:spcPct val="90000"/>
              </a:lnSpc>
            </a:pPr>
            <a:r>
              <a:rPr lang="en-US" altLang="en-US" sz="2400" dirty="0">
                <a:solidFill>
                  <a:srgbClr val="000000"/>
                </a:solidFill>
              </a:rPr>
              <a:t>Each </a:t>
            </a:r>
            <a:r>
              <a:rPr lang="en-US" altLang="en-US" sz="2400" dirty="0">
                <a:solidFill>
                  <a:srgbClr val="0000FF"/>
                </a:solidFill>
              </a:rPr>
              <a:t>thread</a:t>
            </a:r>
            <a:r>
              <a:rPr lang="en-US" altLang="en-US" sz="2400" dirty="0">
                <a:solidFill>
                  <a:srgbClr val="000000"/>
                </a:solidFill>
              </a:rPr>
              <a:t> is a </a:t>
            </a:r>
            <a:r>
              <a:rPr lang="en-US" altLang="en-US" sz="2400" i="1" dirty="0">
                <a:solidFill>
                  <a:srgbClr val="000000"/>
                </a:solidFill>
              </a:rPr>
              <a:t>concurrent activity</a:t>
            </a:r>
            <a:r>
              <a:rPr lang="en-US" altLang="en-US" sz="2400" dirty="0">
                <a:solidFill>
                  <a:srgbClr val="000000"/>
                </a:solidFill>
              </a:rPr>
              <a:t>. </a:t>
            </a:r>
          </a:p>
          <a:p>
            <a:pPr lvl="1" eaLnBrk="1" hangingPunct="1">
              <a:lnSpc>
                <a:spcPct val="90000"/>
              </a:lnSpc>
            </a:pPr>
            <a:r>
              <a:rPr lang="en-US" altLang="en-US" sz="2400" dirty="0">
                <a:solidFill>
                  <a:srgbClr val="000000"/>
                </a:solidFill>
              </a:rPr>
              <a:t>One program can have many threads. </a:t>
            </a:r>
          </a:p>
          <a:p>
            <a:pPr lvl="1" eaLnBrk="1" hangingPunct="1">
              <a:lnSpc>
                <a:spcPct val="90000"/>
              </a:lnSpc>
            </a:pPr>
            <a:r>
              <a:rPr lang="en-US" altLang="en-US" sz="2400" dirty="0">
                <a:solidFill>
                  <a:srgbClr val="000000"/>
                </a:solidFill>
              </a:rPr>
              <a:t>If a program has only </a:t>
            </a:r>
            <a:r>
              <a:rPr lang="en-US" altLang="en-US" sz="2400" i="1" dirty="0">
                <a:solidFill>
                  <a:srgbClr val="000000"/>
                </a:solidFill>
              </a:rPr>
              <a:t>one</a:t>
            </a:r>
            <a:r>
              <a:rPr lang="en-US" altLang="en-US" sz="2400" dirty="0">
                <a:solidFill>
                  <a:srgbClr val="000000"/>
                </a:solidFill>
              </a:rPr>
              <a:t> thread, an uncaught exception will cause the program to terminate. </a:t>
            </a:r>
          </a:p>
          <a:p>
            <a:pPr lvl="1" eaLnBrk="1" hangingPunct="1">
              <a:lnSpc>
                <a:spcPct val="90000"/>
              </a:lnSpc>
            </a:pPr>
            <a:r>
              <a:rPr lang="en-US" altLang="en-US" sz="2400" dirty="0">
                <a:solidFill>
                  <a:srgbClr val="000000"/>
                </a:solidFill>
              </a:rPr>
              <a:t>If a program has multiple threads, an uncaught exception will terminate </a:t>
            </a:r>
            <a:r>
              <a:rPr lang="en-US" altLang="en-US" sz="2400" i="1" dirty="0">
                <a:solidFill>
                  <a:srgbClr val="000000"/>
                </a:solidFill>
              </a:rPr>
              <a:t>only</a:t>
            </a:r>
            <a:r>
              <a:rPr lang="en-US" altLang="en-US" sz="2400" dirty="0">
                <a:solidFill>
                  <a:srgbClr val="000000"/>
                </a:solidFill>
              </a:rPr>
              <a:t> the thread in which the exception occurred. </a:t>
            </a:r>
          </a:p>
        </p:txBody>
      </p:sp>
      <p:sp>
        <p:nvSpPr>
          <p:cNvPr id="4" name="Footer Placeholder 3">
            <a:extLst>
              <a:ext uri="{FF2B5EF4-FFF2-40B4-BE49-F238E27FC236}">
                <a16:creationId xmlns:a16="http://schemas.microsoft.com/office/drawing/2014/main" id="{43C591E5-FE4F-48D7-B431-C42FFD2DCD1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637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8398-E903-4A01-A8AC-684A5EB1CBD5}"/>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5843" name="Text Placeholder 2">
            <a:extLst>
              <a:ext uri="{FF2B5EF4-FFF2-40B4-BE49-F238E27FC236}">
                <a16:creationId xmlns:a16="http://schemas.microsoft.com/office/drawing/2014/main" id="{DDD2622C-0A54-4C1B-B034-C65CFE665357}"/>
              </a:ext>
            </a:extLst>
          </p:cNvPr>
          <p:cNvSpPr>
            <a:spLocks noGrp="1"/>
          </p:cNvSpPr>
          <p:nvPr>
            <p:ph type="body" idx="1"/>
          </p:nvPr>
        </p:nvSpPr>
        <p:spPr/>
        <p:txBody>
          <a:bodyPr/>
          <a:lstStyle/>
          <a:p>
            <a:pPr eaLnBrk="1" hangingPunct="1"/>
            <a:r>
              <a:rPr lang="en-US" altLang="en-US" sz="3200" dirty="0">
                <a:solidFill>
                  <a:srgbClr val="000000"/>
                </a:solidFill>
              </a:rPr>
              <a:t>If an exception occurs in a </a:t>
            </a:r>
            <a:r>
              <a:rPr lang="en-US" altLang="en-US" sz="3200" dirty="0">
                <a:solidFill>
                  <a:srgbClr val="000000"/>
                </a:solidFill>
                <a:latin typeface="Consolas" panose="020B0609020204030204" pitchFamily="49" charset="0"/>
              </a:rPr>
              <a:t>try</a:t>
            </a:r>
            <a:r>
              <a:rPr lang="en-US" altLang="en-US" sz="3200" dirty="0">
                <a:solidFill>
                  <a:srgbClr val="000000"/>
                </a:solidFill>
              </a:rPr>
              <a:t> block, the </a:t>
            </a:r>
            <a:r>
              <a:rPr lang="en-US" altLang="en-US" sz="3200" dirty="0">
                <a:solidFill>
                  <a:srgbClr val="000000"/>
                </a:solidFill>
                <a:latin typeface="Consolas" panose="020B0609020204030204" pitchFamily="49" charset="0"/>
              </a:rPr>
              <a:t>try</a:t>
            </a:r>
            <a:r>
              <a:rPr lang="en-US" altLang="en-US" sz="3200" dirty="0">
                <a:solidFill>
                  <a:srgbClr val="000000"/>
                </a:solidFill>
              </a:rPr>
              <a:t> block terminates immediately and program control transfers to the first matching </a:t>
            </a:r>
            <a:r>
              <a:rPr lang="en-US" altLang="en-US" sz="3200" dirty="0">
                <a:solidFill>
                  <a:srgbClr val="000000"/>
                </a:solidFill>
                <a:latin typeface="Consolas" panose="020B0609020204030204" pitchFamily="49" charset="0"/>
              </a:rPr>
              <a:t>catch</a:t>
            </a:r>
            <a:r>
              <a:rPr lang="en-US" altLang="en-US" sz="3200" dirty="0">
                <a:solidFill>
                  <a:srgbClr val="000000"/>
                </a:solidFill>
              </a:rPr>
              <a:t> block. </a:t>
            </a:r>
          </a:p>
          <a:p>
            <a:pPr eaLnBrk="1" hangingPunct="1"/>
            <a:r>
              <a:rPr lang="en-US" altLang="en-US" sz="3200" dirty="0">
                <a:solidFill>
                  <a:srgbClr val="000000"/>
                </a:solidFill>
              </a:rPr>
              <a:t>After the exception is handled, control resumes after the last </a:t>
            </a:r>
            <a:r>
              <a:rPr lang="en-US" altLang="en-US" sz="3200" dirty="0">
                <a:solidFill>
                  <a:srgbClr val="000000"/>
                </a:solidFill>
                <a:latin typeface="Consolas" panose="020B0609020204030204" pitchFamily="49" charset="0"/>
              </a:rPr>
              <a:t>catch</a:t>
            </a:r>
            <a:r>
              <a:rPr lang="en-US" altLang="en-US" sz="3200" dirty="0">
                <a:solidFill>
                  <a:srgbClr val="000000"/>
                </a:solidFill>
              </a:rPr>
              <a:t> block. </a:t>
            </a:r>
          </a:p>
          <a:p>
            <a:pPr eaLnBrk="1" hangingPunct="1"/>
            <a:r>
              <a:rPr lang="en-US" altLang="en-US" sz="3200" dirty="0">
                <a:solidFill>
                  <a:srgbClr val="000000"/>
                </a:solidFill>
              </a:rPr>
              <a:t>Known as the </a:t>
            </a:r>
            <a:r>
              <a:rPr lang="en-US" altLang="en-US" sz="3200" dirty="0">
                <a:solidFill>
                  <a:srgbClr val="0000FF"/>
                </a:solidFill>
              </a:rPr>
              <a:t>termination model of exception handling</a:t>
            </a:r>
            <a:r>
              <a:rPr lang="en-US" altLang="en-US" sz="3200" dirty="0">
                <a:solidFill>
                  <a:srgbClr val="000000"/>
                </a:solidFill>
              </a:rPr>
              <a:t>. </a:t>
            </a:r>
          </a:p>
          <a:p>
            <a:pPr lvl="1" eaLnBrk="1" hangingPunct="1"/>
            <a:r>
              <a:rPr lang="en-US" altLang="en-US" sz="2800" dirty="0">
                <a:solidFill>
                  <a:srgbClr val="000000"/>
                </a:solidFill>
              </a:rPr>
              <a:t>Some languages use the </a:t>
            </a:r>
            <a:r>
              <a:rPr lang="en-US" altLang="en-US" sz="2800" dirty="0">
                <a:solidFill>
                  <a:srgbClr val="0000FF"/>
                </a:solidFill>
              </a:rPr>
              <a:t>resumption model of exception handling</a:t>
            </a:r>
            <a:r>
              <a:rPr lang="en-US" altLang="en-US" sz="2800" dirty="0">
                <a:solidFill>
                  <a:srgbClr val="000000"/>
                </a:solidFill>
              </a:rPr>
              <a:t>, in which, after an exception is handled, control resumes just after the throw point.</a:t>
            </a:r>
          </a:p>
        </p:txBody>
      </p:sp>
      <p:sp>
        <p:nvSpPr>
          <p:cNvPr id="4" name="Footer Placeholder 3">
            <a:extLst>
              <a:ext uri="{FF2B5EF4-FFF2-40B4-BE49-F238E27FC236}">
                <a16:creationId xmlns:a16="http://schemas.microsoft.com/office/drawing/2014/main" id="{59B6AD0A-D528-48D1-841F-15D621EB73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5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7351-7398-471A-852F-0D4DD39A9CD1}"/>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6867" name="Text Placeholder 2">
            <a:extLst>
              <a:ext uri="{FF2B5EF4-FFF2-40B4-BE49-F238E27FC236}">
                <a16:creationId xmlns:a16="http://schemas.microsoft.com/office/drawing/2014/main" id="{591307BD-6C7C-47A3-8757-5C1F55333823}"/>
              </a:ext>
            </a:extLst>
          </p:cNvPr>
          <p:cNvSpPr>
            <a:spLocks noGrp="1"/>
          </p:cNvSpPr>
          <p:nvPr>
            <p:ph type="body" idx="1"/>
          </p:nvPr>
        </p:nvSpPr>
        <p:spPr/>
        <p:txBody>
          <a:bodyPr/>
          <a:lstStyle/>
          <a:p>
            <a:pPr eaLnBrk="1" hangingPunct="1"/>
            <a:r>
              <a:rPr lang="en-US" altLang="en-US" sz="3200" dirty="0">
                <a:solidFill>
                  <a:srgbClr val="000000"/>
                </a:solidFill>
              </a:rPr>
              <a:t>If no exceptions are thrown in a </a:t>
            </a:r>
            <a:r>
              <a:rPr lang="en-US" altLang="en-US" sz="3200" dirty="0">
                <a:solidFill>
                  <a:srgbClr val="000000"/>
                </a:solidFill>
                <a:latin typeface="Consolas" panose="020B0609020204030204" pitchFamily="49" charset="0"/>
              </a:rPr>
              <a:t>try</a:t>
            </a:r>
            <a:r>
              <a:rPr lang="en-US" altLang="en-US" sz="3200" dirty="0">
                <a:solidFill>
                  <a:srgbClr val="000000"/>
                </a:solidFill>
              </a:rPr>
              <a:t> block, the </a:t>
            </a:r>
            <a:r>
              <a:rPr lang="en-US" altLang="en-US" sz="3200" dirty="0">
                <a:solidFill>
                  <a:srgbClr val="000000"/>
                </a:solidFill>
                <a:latin typeface="Consolas" panose="020B0609020204030204" pitchFamily="49" charset="0"/>
              </a:rPr>
              <a:t>catch</a:t>
            </a:r>
            <a:r>
              <a:rPr lang="en-US" altLang="en-US" sz="3200" dirty="0">
                <a:solidFill>
                  <a:srgbClr val="000000"/>
                </a:solidFill>
              </a:rPr>
              <a:t> blocks are </a:t>
            </a:r>
            <a:r>
              <a:rPr lang="en-US" altLang="en-US" sz="3200" i="1" dirty="0">
                <a:solidFill>
                  <a:srgbClr val="000000"/>
                </a:solidFill>
              </a:rPr>
              <a:t>skipped</a:t>
            </a:r>
            <a:r>
              <a:rPr lang="en-US" altLang="en-US" sz="3200" dirty="0">
                <a:solidFill>
                  <a:srgbClr val="000000"/>
                </a:solidFill>
              </a:rPr>
              <a:t> and control continues with the first statement after the </a:t>
            </a:r>
            <a:r>
              <a:rPr lang="en-US" altLang="en-US" sz="3200" dirty="0">
                <a:solidFill>
                  <a:srgbClr val="000000"/>
                </a:solidFill>
                <a:latin typeface="Consolas" panose="020B0609020204030204" pitchFamily="49" charset="0"/>
              </a:rPr>
              <a:t>catch</a:t>
            </a:r>
            <a:r>
              <a:rPr lang="en-US" altLang="en-US" sz="3200" dirty="0">
                <a:solidFill>
                  <a:srgbClr val="000000"/>
                </a:solidFill>
              </a:rPr>
              <a:t> blocks </a:t>
            </a:r>
          </a:p>
          <a:p>
            <a:pPr lvl="1" eaLnBrk="1" hangingPunct="1"/>
            <a:r>
              <a:rPr lang="en-US" altLang="en-US" sz="2800" dirty="0">
                <a:solidFill>
                  <a:srgbClr val="000000"/>
                </a:solidFill>
              </a:rPr>
              <a:t>We’ll learn about another possibility when we discuss the </a:t>
            </a:r>
            <a:r>
              <a:rPr lang="en-US" altLang="en-US" sz="2800" dirty="0">
                <a:solidFill>
                  <a:srgbClr val="000000"/>
                </a:solidFill>
                <a:latin typeface="Consolas" panose="020B0609020204030204" pitchFamily="49" charset="0"/>
              </a:rPr>
              <a:t>finally</a:t>
            </a:r>
            <a:r>
              <a:rPr lang="en-US" altLang="en-US" sz="2800" dirty="0">
                <a:solidFill>
                  <a:srgbClr val="000000"/>
                </a:solidFill>
              </a:rPr>
              <a:t> block in Section 11.6.</a:t>
            </a:r>
          </a:p>
          <a:p>
            <a:pPr eaLnBrk="1" hangingPunct="1"/>
            <a:r>
              <a:rPr lang="en-US" altLang="en-US" sz="3200" dirty="0">
                <a:solidFill>
                  <a:srgbClr val="000000"/>
                </a:solidFill>
              </a:rPr>
              <a:t>The </a:t>
            </a:r>
            <a:r>
              <a:rPr lang="en-US" altLang="en-US" sz="3200" dirty="0">
                <a:solidFill>
                  <a:srgbClr val="000000"/>
                </a:solidFill>
                <a:latin typeface="Consolas" panose="020B0609020204030204" pitchFamily="49" charset="0"/>
              </a:rPr>
              <a:t>try</a:t>
            </a:r>
            <a:r>
              <a:rPr lang="en-US" altLang="en-US" sz="3200" dirty="0">
                <a:solidFill>
                  <a:srgbClr val="000000"/>
                </a:solidFill>
              </a:rPr>
              <a:t> block and its corresponding </a:t>
            </a:r>
            <a:r>
              <a:rPr lang="en-US" altLang="en-US" sz="3200" dirty="0">
                <a:solidFill>
                  <a:srgbClr val="000000"/>
                </a:solidFill>
                <a:latin typeface="Consolas" panose="020B0609020204030204" pitchFamily="49" charset="0"/>
              </a:rPr>
              <a:t>catch</a:t>
            </a:r>
            <a:r>
              <a:rPr lang="en-US" altLang="en-US" sz="3200" dirty="0">
                <a:solidFill>
                  <a:srgbClr val="000000"/>
                </a:solidFill>
              </a:rPr>
              <a:t> and/or </a:t>
            </a:r>
            <a:r>
              <a:rPr lang="en-US" altLang="en-US" sz="3200" dirty="0">
                <a:solidFill>
                  <a:srgbClr val="000000"/>
                </a:solidFill>
                <a:latin typeface="Consolas" panose="020B0609020204030204" pitchFamily="49" charset="0"/>
              </a:rPr>
              <a:t>finally</a:t>
            </a:r>
            <a:r>
              <a:rPr lang="en-US" altLang="en-US" sz="3200" dirty="0">
                <a:solidFill>
                  <a:srgbClr val="000000"/>
                </a:solidFill>
              </a:rPr>
              <a:t> blocks form a </a:t>
            </a:r>
            <a:r>
              <a:rPr lang="en-US" altLang="en-US" sz="3200" dirty="0">
                <a:solidFill>
                  <a:srgbClr val="0000FF"/>
                </a:solidFill>
                <a:latin typeface="Consolas" panose="020B0609020204030204" pitchFamily="49" charset="0"/>
              </a:rPr>
              <a:t>try</a:t>
            </a:r>
            <a:r>
              <a:rPr lang="en-US" altLang="en-US" sz="3200" dirty="0">
                <a:solidFill>
                  <a:srgbClr val="0000FF"/>
                </a:solidFill>
              </a:rPr>
              <a:t> statement</a:t>
            </a:r>
            <a:r>
              <a:rPr lang="en-US" altLang="en-US" sz="3200" dirty="0">
                <a:solidFill>
                  <a:srgbClr val="000000"/>
                </a:solidFill>
              </a:rPr>
              <a:t>. </a:t>
            </a:r>
          </a:p>
        </p:txBody>
      </p:sp>
      <p:sp>
        <p:nvSpPr>
          <p:cNvPr id="4" name="Footer Placeholder 3">
            <a:extLst>
              <a:ext uri="{FF2B5EF4-FFF2-40B4-BE49-F238E27FC236}">
                <a16:creationId xmlns:a16="http://schemas.microsoft.com/office/drawing/2014/main" id="{2E4F3FCA-DC13-45C9-B8FC-FCEABAFD6C2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2468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625B-0B9C-4502-9F5A-A697FEB18B94}"/>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7891" name="Text Placeholder 2">
            <a:extLst>
              <a:ext uri="{FF2B5EF4-FFF2-40B4-BE49-F238E27FC236}">
                <a16:creationId xmlns:a16="http://schemas.microsoft.com/office/drawing/2014/main" id="{95D36CB1-29F2-4652-8E49-0E0B811EEADF}"/>
              </a:ext>
            </a:extLst>
          </p:cNvPr>
          <p:cNvSpPr>
            <a:spLocks noGrp="1"/>
          </p:cNvSpPr>
          <p:nvPr>
            <p:ph type="body" idx="1"/>
          </p:nvPr>
        </p:nvSpPr>
        <p:spPr>
          <a:xfrm>
            <a:off x="559763" y="1417638"/>
            <a:ext cx="10972800" cy="4525962"/>
          </a:xfrm>
        </p:spPr>
        <p:txBody>
          <a:bodyPr/>
          <a:lstStyle/>
          <a:p>
            <a:pPr eaLnBrk="1" hangingPunct="1">
              <a:lnSpc>
                <a:spcPct val="90000"/>
              </a:lnSpc>
            </a:pPr>
            <a:r>
              <a:rPr lang="en-US" altLang="en-US" sz="2800" dirty="0">
                <a:solidFill>
                  <a:srgbClr val="000000"/>
                </a:solidFill>
              </a:rPr>
              <a:t>When a </a:t>
            </a:r>
            <a:r>
              <a:rPr lang="en-US" altLang="en-US" sz="2800" dirty="0">
                <a:solidFill>
                  <a:srgbClr val="000000"/>
                </a:solidFill>
                <a:latin typeface="Consolas" panose="020B0609020204030204" pitchFamily="49" charset="0"/>
              </a:rPr>
              <a:t>try</a:t>
            </a:r>
            <a:r>
              <a:rPr lang="en-US" altLang="en-US" sz="2800" dirty="0">
                <a:solidFill>
                  <a:srgbClr val="000000"/>
                </a:solidFill>
              </a:rPr>
              <a:t> block terminates, local variables declared in the block go out of scope.</a:t>
            </a:r>
          </a:p>
          <a:p>
            <a:pPr lvl="1" eaLnBrk="1" hangingPunct="1">
              <a:lnSpc>
                <a:spcPct val="90000"/>
              </a:lnSpc>
            </a:pPr>
            <a:r>
              <a:rPr lang="en-US" altLang="en-US" sz="2400" dirty="0">
                <a:solidFill>
                  <a:srgbClr val="000000"/>
                </a:solidFill>
              </a:rPr>
              <a:t>The </a:t>
            </a:r>
            <a:r>
              <a:rPr lang="en-US" altLang="en-US" sz="2400" i="1" dirty="0">
                <a:solidFill>
                  <a:srgbClr val="000000"/>
                </a:solidFill>
              </a:rPr>
              <a:t>local variables </a:t>
            </a:r>
            <a:r>
              <a:rPr lang="en-US" altLang="en-US" sz="2400" dirty="0">
                <a:solidFill>
                  <a:srgbClr val="000000"/>
                </a:solidFill>
              </a:rPr>
              <a:t>of a </a:t>
            </a:r>
            <a:r>
              <a:rPr lang="en-US" altLang="en-US" sz="2400" dirty="0">
                <a:solidFill>
                  <a:srgbClr val="000000"/>
                </a:solidFill>
                <a:latin typeface="Consolas" panose="020B0609020204030204" pitchFamily="49" charset="0"/>
              </a:rPr>
              <a:t>try</a:t>
            </a:r>
            <a:r>
              <a:rPr lang="en-US" altLang="en-US" sz="2400" dirty="0">
                <a:solidFill>
                  <a:srgbClr val="000000"/>
                </a:solidFill>
              </a:rPr>
              <a:t> block are not accessible in the corresponding </a:t>
            </a:r>
            <a:r>
              <a:rPr lang="en-US" altLang="en-US" sz="2400" dirty="0">
                <a:solidFill>
                  <a:srgbClr val="000000"/>
                </a:solidFill>
                <a:latin typeface="Consolas" panose="020B0609020204030204" pitchFamily="49" charset="0"/>
              </a:rPr>
              <a:t>catch</a:t>
            </a:r>
            <a:r>
              <a:rPr lang="en-US" altLang="en-US" sz="2400" dirty="0">
                <a:solidFill>
                  <a:srgbClr val="000000"/>
                </a:solidFill>
              </a:rPr>
              <a:t> blocks. </a:t>
            </a:r>
            <a:endParaRPr lang="en-US" altLang="en-US" sz="2400" dirty="0" smtClean="0">
              <a:solidFill>
                <a:srgbClr val="000000"/>
              </a:solidFill>
            </a:endParaRPr>
          </a:p>
          <a:p>
            <a:pPr lvl="1">
              <a:lnSpc>
                <a:spcPct val="90000"/>
              </a:lnSpc>
            </a:pPr>
            <a:r>
              <a:rPr lang="en-US" altLang="en-US" sz="2400" dirty="0">
                <a:solidFill>
                  <a:srgbClr val="000000"/>
                </a:solidFill>
              </a:rPr>
              <a:t>If the local variables were references to objects and there were no other references to those objects, the objects would be available for </a:t>
            </a:r>
            <a:r>
              <a:rPr lang="en-US" altLang="en-US" sz="2400" i="1" dirty="0">
                <a:solidFill>
                  <a:srgbClr val="000000"/>
                </a:solidFill>
              </a:rPr>
              <a:t>garbage collection</a:t>
            </a:r>
            <a:r>
              <a:rPr lang="en-US" altLang="en-US" sz="2400" dirty="0">
                <a:solidFill>
                  <a:srgbClr val="000000"/>
                </a:solidFill>
              </a:rPr>
              <a:t>. </a:t>
            </a:r>
          </a:p>
          <a:p>
            <a:pPr eaLnBrk="1" hangingPunct="1">
              <a:lnSpc>
                <a:spcPct val="90000"/>
              </a:lnSpc>
            </a:pPr>
            <a:r>
              <a:rPr lang="en-US" altLang="en-US" sz="2800" dirty="0">
                <a:solidFill>
                  <a:srgbClr val="000000"/>
                </a:solidFill>
              </a:rPr>
              <a:t>When a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 </a:t>
            </a:r>
            <a:r>
              <a:rPr lang="en-US" altLang="en-US" sz="2800" i="1" dirty="0">
                <a:solidFill>
                  <a:srgbClr val="000000"/>
                </a:solidFill>
              </a:rPr>
              <a:t>terminates</a:t>
            </a:r>
            <a:r>
              <a:rPr lang="en-US" altLang="en-US" sz="2800" dirty="0">
                <a:solidFill>
                  <a:srgbClr val="000000"/>
                </a:solidFill>
              </a:rPr>
              <a:t>, </a:t>
            </a:r>
            <a:r>
              <a:rPr lang="en-US" altLang="en-US" sz="2800" i="1" dirty="0">
                <a:solidFill>
                  <a:srgbClr val="000000"/>
                </a:solidFill>
              </a:rPr>
              <a:t>local variables </a:t>
            </a:r>
            <a:r>
              <a:rPr lang="en-US" altLang="en-US" sz="2800" dirty="0">
                <a:solidFill>
                  <a:srgbClr val="000000"/>
                </a:solidFill>
              </a:rPr>
              <a:t>declared within the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 (including the exception parameter) also </a:t>
            </a:r>
            <a:r>
              <a:rPr lang="en-US" altLang="en-US" sz="2800" i="1" dirty="0">
                <a:solidFill>
                  <a:srgbClr val="000000"/>
                </a:solidFill>
              </a:rPr>
              <a:t>go out of scope</a:t>
            </a:r>
            <a:r>
              <a:rPr lang="en-US" altLang="en-US" sz="2800" dirty="0">
                <a:solidFill>
                  <a:srgbClr val="000000"/>
                </a:solidFill>
              </a:rPr>
              <a:t>. </a:t>
            </a:r>
          </a:p>
          <a:p>
            <a:pPr eaLnBrk="1" hangingPunct="1">
              <a:lnSpc>
                <a:spcPct val="90000"/>
              </a:lnSpc>
            </a:pPr>
            <a:r>
              <a:rPr lang="en-US" altLang="en-US" sz="2800" dirty="0">
                <a:solidFill>
                  <a:srgbClr val="000000"/>
                </a:solidFill>
              </a:rPr>
              <a:t>Any remaining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blocks in the </a:t>
            </a:r>
            <a:r>
              <a:rPr lang="en-US" altLang="en-US" sz="2800" dirty="0">
                <a:solidFill>
                  <a:srgbClr val="000000"/>
                </a:solidFill>
                <a:latin typeface="Consolas" panose="020B0609020204030204" pitchFamily="49" charset="0"/>
              </a:rPr>
              <a:t>try</a:t>
            </a:r>
            <a:r>
              <a:rPr lang="en-US" altLang="en-US" sz="2800" dirty="0">
                <a:solidFill>
                  <a:srgbClr val="000000"/>
                </a:solidFill>
              </a:rPr>
              <a:t> statement are </a:t>
            </a:r>
            <a:r>
              <a:rPr lang="en-US" altLang="en-US" sz="2800" i="1" dirty="0">
                <a:solidFill>
                  <a:srgbClr val="000000"/>
                </a:solidFill>
              </a:rPr>
              <a:t>ignored</a:t>
            </a:r>
            <a:r>
              <a:rPr lang="en-US" altLang="en-US" sz="2800" dirty="0">
                <a:solidFill>
                  <a:srgbClr val="000000"/>
                </a:solidFill>
              </a:rPr>
              <a:t>, and execution resumes at the first line of code after the </a:t>
            </a:r>
            <a:r>
              <a:rPr lang="en-US" altLang="en-US" sz="2800" dirty="0">
                <a:solidFill>
                  <a:srgbClr val="000000"/>
                </a:solidFill>
                <a:latin typeface="Consolas" panose="020B0609020204030204" pitchFamily="49" charset="0"/>
              </a:rPr>
              <a:t>try</a:t>
            </a:r>
            <a:r>
              <a:rPr lang="en-US" altLang="en-US" sz="2800" dirty="0">
                <a:solidFill>
                  <a:srgbClr val="000000"/>
                </a:solidFill>
              </a:rPr>
              <a:t>…</a:t>
            </a:r>
            <a:r>
              <a:rPr lang="en-US" altLang="en-US" sz="2800" dirty="0">
                <a:solidFill>
                  <a:srgbClr val="000000"/>
                </a:solidFill>
                <a:latin typeface="Consolas" panose="020B0609020204030204" pitchFamily="49" charset="0"/>
              </a:rPr>
              <a:t>catch</a:t>
            </a:r>
            <a:r>
              <a:rPr lang="en-US" altLang="en-US" sz="2800" dirty="0">
                <a:solidFill>
                  <a:srgbClr val="000000"/>
                </a:solidFill>
              </a:rPr>
              <a:t> sequence</a:t>
            </a:r>
            <a:r>
              <a:rPr lang="en-US" altLang="en-US" sz="2800" dirty="0" smtClean="0">
                <a:solidFill>
                  <a:srgbClr val="000000"/>
                </a:solidFill>
              </a:rPr>
              <a:t>.</a:t>
            </a:r>
            <a:endParaRPr lang="en-US" altLang="en-US" sz="2800" dirty="0">
              <a:solidFill>
                <a:srgbClr val="000000"/>
              </a:solidFill>
            </a:endParaRPr>
          </a:p>
        </p:txBody>
      </p:sp>
      <p:sp>
        <p:nvSpPr>
          <p:cNvPr id="4" name="Footer Placeholder 3">
            <a:extLst>
              <a:ext uri="{FF2B5EF4-FFF2-40B4-BE49-F238E27FC236}">
                <a16:creationId xmlns:a16="http://schemas.microsoft.com/office/drawing/2014/main" id="{AB742EA8-4BDC-4B8F-82E6-0833472CDBA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6541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3">
            <a:extLst>
              <a:ext uri="{FF2B5EF4-FFF2-40B4-BE49-F238E27FC236}">
                <a16:creationId xmlns:a16="http://schemas.microsoft.com/office/drawing/2014/main" id="{6E9A2DA9-3D44-40A2-AF00-ADD59E7B862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79538" y="0"/>
            <a:ext cx="9432925" cy="6858000"/>
          </a:xfrm>
          <a:prstGeom prst="rect">
            <a:avLst/>
          </a:prstGeom>
        </p:spPr>
      </p:pic>
      <p:sp>
        <p:nvSpPr>
          <p:cNvPr id="4" name="Footer Placeholder 3">
            <a:extLst>
              <a:ext uri="{FF2B5EF4-FFF2-40B4-BE49-F238E27FC236}">
                <a16:creationId xmlns:a16="http://schemas.microsoft.com/office/drawing/2014/main" id="{FDBE5F90-78DB-4F12-ABAF-69CFD14F69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5449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D6AB-CDFD-43CB-869C-2EEAA27F68E2}"/>
              </a:ext>
            </a:extLst>
          </p:cNvPr>
          <p:cNvSpPr>
            <a:spLocks noGrp="1"/>
          </p:cNvSpPr>
          <p:nvPr>
            <p:ph type="title"/>
          </p:nvPr>
        </p:nvSpPr>
        <p:spPr/>
        <p:txBody>
          <a:bodyPr/>
          <a:lstStyle/>
          <a:p>
            <a:pPr fontAlgn="auto">
              <a:spcAft>
                <a:spcPts val="0"/>
              </a:spcAft>
              <a:defRPr/>
            </a:pPr>
            <a:r>
              <a:rPr lang="en-US" sz="2600" dirty="0">
                <a:solidFill>
                  <a:srgbClr val="24B5A1"/>
                </a:solidFill>
                <a:latin typeface="Calibri" panose="020F0502020204030204" pitchFamily="34" charset="0"/>
              </a:rPr>
              <a:t>11.3  </a:t>
            </a:r>
            <a:r>
              <a:rPr lang="en-US" sz="2600" dirty="0">
                <a:solidFill>
                  <a:srgbClr val="3380E6"/>
                </a:solidFill>
                <a:latin typeface="Calibri" panose="020F0502020204030204" pitchFamily="34" charset="0"/>
              </a:rPr>
              <a:t>Example: Handling </a:t>
            </a:r>
            <a:r>
              <a:rPr lang="en-US" sz="2600" dirty="0" err="1">
                <a:solidFill>
                  <a:srgbClr val="3380E6"/>
                </a:solidFill>
                <a:latin typeface="Consolas" panose="020B0609020204030204" pitchFamily="49" charset="0"/>
              </a:rPr>
              <a:t>ArithmeticException</a:t>
            </a:r>
            <a:r>
              <a:rPr lang="en-US" sz="2600" dirty="0" err="1">
                <a:solidFill>
                  <a:srgbClr val="3380E6"/>
                </a:solidFill>
                <a:latin typeface="Calibri" panose="020F0502020204030204" pitchFamily="34" charset="0"/>
              </a:rPr>
              <a:t>s</a:t>
            </a:r>
            <a:r>
              <a:rPr lang="en-US" sz="2600" dirty="0">
                <a:solidFill>
                  <a:srgbClr val="3380E6"/>
                </a:solidFill>
                <a:latin typeface="Calibri" panose="020F0502020204030204" pitchFamily="34" charset="0"/>
              </a:rPr>
              <a:t> and </a:t>
            </a:r>
            <a:r>
              <a:rPr lang="en-US" sz="2600" dirty="0" err="1">
                <a:solidFill>
                  <a:srgbClr val="3380E6"/>
                </a:solidFill>
                <a:latin typeface="Consolas" panose="020B0609020204030204" pitchFamily="49" charset="0"/>
              </a:rPr>
              <a:t>InputMismatchExceptions</a:t>
            </a:r>
            <a:r>
              <a:rPr lang="en-US" sz="2600" dirty="0">
                <a:solidFill>
                  <a:srgbClr val="3380E6"/>
                </a:solidFill>
                <a:latin typeface="Calibri" panose="020F0502020204030204" pitchFamily="34" charset="0"/>
              </a:rPr>
              <a:t> (Cont.)</a:t>
            </a:r>
          </a:p>
        </p:txBody>
      </p:sp>
      <p:sp>
        <p:nvSpPr>
          <p:cNvPr id="38915" name="Text Placeholder 2">
            <a:extLst>
              <a:ext uri="{FF2B5EF4-FFF2-40B4-BE49-F238E27FC236}">
                <a16:creationId xmlns:a16="http://schemas.microsoft.com/office/drawing/2014/main" id="{D0FD7F8A-07B0-4275-BDF1-B5EFD04CE81B}"/>
              </a:ext>
            </a:extLst>
          </p:cNvPr>
          <p:cNvSpPr>
            <a:spLocks noGrp="1"/>
          </p:cNvSpPr>
          <p:nvPr>
            <p:ph type="body" idx="1"/>
          </p:nvPr>
        </p:nvSpPr>
        <p:spPr/>
        <p:txBody>
          <a:bodyPr/>
          <a:lstStyle/>
          <a:p>
            <a:pPr eaLnBrk="1" hangingPunct="1">
              <a:lnSpc>
                <a:spcPct val="90000"/>
              </a:lnSpc>
            </a:pPr>
            <a:r>
              <a:rPr lang="en-US" altLang="en-US" sz="3600" dirty="0">
                <a:solidFill>
                  <a:srgbClr val="0000FF"/>
                </a:solidFill>
                <a:latin typeface="Consolas" panose="020B0609020204030204" pitchFamily="49" charset="0"/>
              </a:rPr>
              <a:t>throws</a:t>
            </a:r>
            <a:r>
              <a:rPr lang="en-US" altLang="en-US" sz="3600" dirty="0">
                <a:solidFill>
                  <a:srgbClr val="0000FF"/>
                </a:solidFill>
              </a:rPr>
              <a:t> clause</a:t>
            </a:r>
            <a:r>
              <a:rPr lang="en-US" altLang="en-US" sz="3600" dirty="0">
                <a:solidFill>
                  <a:srgbClr val="000000"/>
                </a:solidFill>
              </a:rPr>
              <a:t>—specifies the exceptions a method </a:t>
            </a:r>
            <a:r>
              <a:rPr lang="en-US" altLang="en-US" sz="3600" i="1" dirty="0">
                <a:solidFill>
                  <a:srgbClr val="000000"/>
                </a:solidFill>
              </a:rPr>
              <a:t>might</a:t>
            </a:r>
            <a:r>
              <a:rPr lang="en-US" altLang="en-US" sz="3600" dirty="0">
                <a:solidFill>
                  <a:srgbClr val="000000"/>
                </a:solidFill>
              </a:rPr>
              <a:t> throw if problems occur. </a:t>
            </a:r>
          </a:p>
          <a:p>
            <a:pPr lvl="1" eaLnBrk="1" hangingPunct="1">
              <a:lnSpc>
                <a:spcPct val="90000"/>
              </a:lnSpc>
            </a:pPr>
            <a:r>
              <a:rPr lang="en-US" altLang="en-US" sz="3200" dirty="0">
                <a:solidFill>
                  <a:srgbClr val="000000"/>
                </a:solidFill>
              </a:rPr>
              <a:t>Must appear after the method’s parameter list and before the body. </a:t>
            </a:r>
          </a:p>
          <a:p>
            <a:pPr lvl="1" eaLnBrk="1" hangingPunct="1">
              <a:lnSpc>
                <a:spcPct val="90000"/>
              </a:lnSpc>
            </a:pPr>
            <a:r>
              <a:rPr lang="en-US" altLang="en-US" sz="3200" dirty="0">
                <a:solidFill>
                  <a:srgbClr val="000000"/>
                </a:solidFill>
              </a:rPr>
              <a:t>Contains a comma-separated list of the exception types. </a:t>
            </a:r>
          </a:p>
          <a:p>
            <a:pPr lvl="2" eaLnBrk="1" hangingPunct="1">
              <a:lnSpc>
                <a:spcPct val="90000"/>
              </a:lnSpc>
            </a:pPr>
            <a:r>
              <a:rPr lang="en-US" altLang="en-US" sz="3200" dirty="0">
                <a:solidFill>
                  <a:srgbClr val="000000"/>
                </a:solidFill>
              </a:rPr>
              <a:t>May be thrown by statements in the method’s body or by methods called from there. </a:t>
            </a:r>
          </a:p>
          <a:p>
            <a:pPr lvl="1" eaLnBrk="1" hangingPunct="1">
              <a:lnSpc>
                <a:spcPct val="90000"/>
              </a:lnSpc>
            </a:pPr>
            <a:r>
              <a:rPr lang="en-US" altLang="en-US" sz="3200" dirty="0">
                <a:solidFill>
                  <a:srgbClr val="000000"/>
                </a:solidFill>
              </a:rPr>
              <a:t>Clients of a method with a </a:t>
            </a:r>
            <a:r>
              <a:rPr lang="en-US" altLang="en-US" sz="3200" dirty="0">
                <a:solidFill>
                  <a:srgbClr val="000000"/>
                </a:solidFill>
                <a:latin typeface="Consolas" panose="020B0609020204030204" pitchFamily="49" charset="0"/>
              </a:rPr>
              <a:t>throws</a:t>
            </a:r>
            <a:r>
              <a:rPr lang="en-US" altLang="en-US" sz="3200" dirty="0">
                <a:solidFill>
                  <a:srgbClr val="000000"/>
                </a:solidFill>
              </a:rPr>
              <a:t> clause are thus informed that the method might throw exceptions. </a:t>
            </a:r>
          </a:p>
        </p:txBody>
      </p:sp>
      <p:sp>
        <p:nvSpPr>
          <p:cNvPr id="4" name="Footer Placeholder 3">
            <a:extLst>
              <a:ext uri="{FF2B5EF4-FFF2-40B4-BE49-F238E27FC236}">
                <a16:creationId xmlns:a16="http://schemas.microsoft.com/office/drawing/2014/main" id="{02553513-A5FB-495B-8921-8DB99185B0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900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19">
            <a:extLst>
              <a:ext uri="{FF2B5EF4-FFF2-40B4-BE49-F238E27FC236}">
                <a16:creationId xmlns:a16="http://schemas.microsoft.com/office/drawing/2014/main" id="{F8776B2F-3429-4B7D-ACC5-CF42563CAD9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375"/>
            <a:ext cx="12192000" cy="6697663"/>
          </a:xfrm>
          <a:prstGeom prst="rect">
            <a:avLst/>
          </a:prstGeom>
        </p:spPr>
      </p:pic>
      <p:sp>
        <p:nvSpPr>
          <p:cNvPr id="4" name="Footer Placeholder 3">
            <a:extLst>
              <a:ext uri="{FF2B5EF4-FFF2-40B4-BE49-F238E27FC236}">
                <a16:creationId xmlns:a16="http://schemas.microsoft.com/office/drawing/2014/main" id="{B3284D1A-F933-4C3A-B3E6-863B1EB7AFC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62280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7206-49A8-4BDA-B1F1-660DAD32485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11.4  </a:t>
            </a:r>
            <a:r>
              <a:rPr lang="en-US" dirty="0">
                <a:solidFill>
                  <a:srgbClr val="3380E6"/>
                </a:solidFill>
                <a:latin typeface="Calibri" panose="020F0502020204030204" pitchFamily="34" charset="0"/>
              </a:rPr>
              <a:t>When to Use Exception Handling</a:t>
            </a:r>
          </a:p>
        </p:txBody>
      </p:sp>
      <p:sp>
        <p:nvSpPr>
          <p:cNvPr id="41987" name="Text Placeholder 2">
            <a:extLst>
              <a:ext uri="{FF2B5EF4-FFF2-40B4-BE49-F238E27FC236}">
                <a16:creationId xmlns:a16="http://schemas.microsoft.com/office/drawing/2014/main" id="{FDD4821F-55CE-4CA8-BAE6-1E22E4254F93}"/>
              </a:ext>
            </a:extLst>
          </p:cNvPr>
          <p:cNvSpPr>
            <a:spLocks noGrp="1"/>
          </p:cNvSpPr>
          <p:nvPr>
            <p:ph type="body" idx="1"/>
          </p:nvPr>
        </p:nvSpPr>
        <p:spPr/>
        <p:txBody>
          <a:bodyPr/>
          <a:lstStyle/>
          <a:p>
            <a:pPr eaLnBrk="1" hangingPunct="1"/>
            <a:r>
              <a:rPr lang="en-US" altLang="en-US" sz="3200" dirty="0">
                <a:solidFill>
                  <a:srgbClr val="000000"/>
                </a:solidFill>
              </a:rPr>
              <a:t>Exception handling is designed to process </a:t>
            </a:r>
            <a:r>
              <a:rPr lang="en-US" altLang="en-US" sz="3200" dirty="0">
                <a:solidFill>
                  <a:srgbClr val="0000FF"/>
                </a:solidFill>
              </a:rPr>
              <a:t>synchronous errors</a:t>
            </a:r>
            <a:r>
              <a:rPr lang="en-US" altLang="en-US" sz="3200" dirty="0">
                <a:solidFill>
                  <a:srgbClr val="000000"/>
                </a:solidFill>
              </a:rPr>
              <a:t>, which occur when a statement executes. </a:t>
            </a:r>
          </a:p>
          <a:p>
            <a:pPr eaLnBrk="1" hangingPunct="1"/>
            <a:r>
              <a:rPr lang="en-US" altLang="en-US" sz="3200" dirty="0">
                <a:solidFill>
                  <a:srgbClr val="000000"/>
                </a:solidFill>
              </a:rPr>
              <a:t>Common examples in this book:</a:t>
            </a:r>
          </a:p>
          <a:p>
            <a:pPr lvl="1" eaLnBrk="1" hangingPunct="1"/>
            <a:r>
              <a:rPr lang="en-US" altLang="en-US" sz="2800" dirty="0">
                <a:solidFill>
                  <a:srgbClr val="000000"/>
                </a:solidFill>
              </a:rPr>
              <a:t>out-of-range array indices</a:t>
            </a:r>
          </a:p>
          <a:p>
            <a:pPr lvl="1" eaLnBrk="1" hangingPunct="1"/>
            <a:r>
              <a:rPr lang="en-US" altLang="en-US" sz="2800" dirty="0">
                <a:solidFill>
                  <a:srgbClr val="000000"/>
                </a:solidFill>
              </a:rPr>
              <a:t>arithmetic overflow</a:t>
            </a:r>
          </a:p>
          <a:p>
            <a:pPr lvl="1" eaLnBrk="1" hangingPunct="1"/>
            <a:r>
              <a:rPr lang="en-US" altLang="en-US" sz="2800" dirty="0">
                <a:solidFill>
                  <a:srgbClr val="000000"/>
                </a:solidFill>
              </a:rPr>
              <a:t>division by zero</a:t>
            </a:r>
          </a:p>
          <a:p>
            <a:pPr lvl="1" eaLnBrk="1" hangingPunct="1"/>
            <a:r>
              <a:rPr lang="en-US" altLang="en-US" sz="2800" dirty="0">
                <a:solidFill>
                  <a:srgbClr val="000000"/>
                </a:solidFill>
              </a:rPr>
              <a:t>invalid method parameters</a:t>
            </a:r>
          </a:p>
          <a:p>
            <a:pPr lvl="1" eaLnBrk="1" hangingPunct="1"/>
            <a:r>
              <a:rPr lang="en-US" altLang="en-US" sz="2800" dirty="0">
                <a:solidFill>
                  <a:srgbClr val="000000"/>
                </a:solidFill>
              </a:rPr>
              <a:t>thread interruption</a:t>
            </a:r>
          </a:p>
        </p:txBody>
      </p:sp>
      <p:sp>
        <p:nvSpPr>
          <p:cNvPr id="4" name="Footer Placeholder 3">
            <a:extLst>
              <a:ext uri="{FF2B5EF4-FFF2-40B4-BE49-F238E27FC236}">
                <a16:creationId xmlns:a16="http://schemas.microsoft.com/office/drawing/2014/main" id="{42DA7DF8-8366-49F9-A071-A45109669C0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7114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F296-0054-4B05-9A72-47AF9470735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11.4  </a:t>
            </a:r>
            <a:r>
              <a:rPr lang="en-US" dirty="0">
                <a:solidFill>
                  <a:srgbClr val="3380E6"/>
                </a:solidFill>
                <a:latin typeface="Calibri" panose="020F0502020204030204" pitchFamily="34" charset="0"/>
              </a:rPr>
              <a:t>When to Use Exception Handling (Cont.)</a:t>
            </a:r>
          </a:p>
        </p:txBody>
      </p:sp>
      <p:sp>
        <p:nvSpPr>
          <p:cNvPr id="43011" name="Text Placeholder 2">
            <a:extLst>
              <a:ext uri="{FF2B5EF4-FFF2-40B4-BE49-F238E27FC236}">
                <a16:creationId xmlns:a16="http://schemas.microsoft.com/office/drawing/2014/main" id="{2249CF2C-2068-4837-B46F-42812B8BD543}"/>
              </a:ext>
            </a:extLst>
          </p:cNvPr>
          <p:cNvSpPr>
            <a:spLocks noGrp="1"/>
          </p:cNvSpPr>
          <p:nvPr>
            <p:ph type="body" idx="1"/>
          </p:nvPr>
        </p:nvSpPr>
        <p:spPr/>
        <p:txBody>
          <a:bodyPr/>
          <a:lstStyle/>
          <a:p>
            <a:pPr eaLnBrk="1" hangingPunct="1"/>
            <a:r>
              <a:rPr lang="en-US" altLang="en-US" sz="4000" dirty="0">
                <a:solidFill>
                  <a:srgbClr val="000000"/>
                </a:solidFill>
              </a:rPr>
              <a:t>Exception handling is not designed to process problems associated with </a:t>
            </a:r>
            <a:r>
              <a:rPr lang="en-US" altLang="en-US" sz="4000" dirty="0">
                <a:solidFill>
                  <a:srgbClr val="0000FF"/>
                </a:solidFill>
              </a:rPr>
              <a:t>asynchronous events</a:t>
            </a:r>
            <a:r>
              <a:rPr lang="en-US" altLang="en-US" sz="4000" dirty="0">
                <a:solidFill>
                  <a:srgbClr val="000000"/>
                </a:solidFill>
              </a:rPr>
              <a:t> </a:t>
            </a:r>
          </a:p>
          <a:p>
            <a:pPr lvl="1" eaLnBrk="1" hangingPunct="1"/>
            <a:r>
              <a:rPr lang="en-US" altLang="en-US" sz="3600" dirty="0">
                <a:solidFill>
                  <a:srgbClr val="000000"/>
                </a:solidFill>
              </a:rPr>
              <a:t>disk I/O completions</a:t>
            </a:r>
          </a:p>
          <a:p>
            <a:pPr lvl="1" eaLnBrk="1" hangingPunct="1"/>
            <a:r>
              <a:rPr lang="en-US" altLang="en-US" sz="3600" dirty="0">
                <a:solidFill>
                  <a:srgbClr val="000000"/>
                </a:solidFill>
              </a:rPr>
              <a:t>network message arrivals</a:t>
            </a:r>
          </a:p>
          <a:p>
            <a:pPr lvl="1" eaLnBrk="1" hangingPunct="1"/>
            <a:r>
              <a:rPr lang="en-US" altLang="en-US" sz="3600" dirty="0">
                <a:solidFill>
                  <a:srgbClr val="000000"/>
                </a:solidFill>
              </a:rPr>
              <a:t>mouse clicks and keystrokes</a:t>
            </a:r>
          </a:p>
        </p:txBody>
      </p:sp>
      <p:sp>
        <p:nvSpPr>
          <p:cNvPr id="4" name="Footer Placeholder 3">
            <a:extLst>
              <a:ext uri="{FF2B5EF4-FFF2-40B4-BE49-F238E27FC236}">
                <a16:creationId xmlns:a16="http://schemas.microsoft.com/office/drawing/2014/main" id="{A42D62FC-8D87-4091-A109-F9A73C87208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62819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0">
            <a:extLst>
              <a:ext uri="{FF2B5EF4-FFF2-40B4-BE49-F238E27FC236}">
                <a16:creationId xmlns:a16="http://schemas.microsoft.com/office/drawing/2014/main" id="{39DB8301-01D6-4E09-A67C-1BE949C0B3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7013"/>
            <a:ext cx="12192000" cy="3863975"/>
          </a:xfrm>
          <a:prstGeom prst="rect">
            <a:avLst/>
          </a:prstGeom>
        </p:spPr>
      </p:pic>
      <p:sp>
        <p:nvSpPr>
          <p:cNvPr id="4" name="Footer Placeholder 3">
            <a:extLst>
              <a:ext uri="{FF2B5EF4-FFF2-40B4-BE49-F238E27FC236}">
                <a16:creationId xmlns:a16="http://schemas.microsoft.com/office/drawing/2014/main" id="{DEE7C364-A7D1-4538-878D-EED49CCBC9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787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1">
            <a:extLst>
              <a:ext uri="{FF2B5EF4-FFF2-40B4-BE49-F238E27FC236}">
                <a16:creationId xmlns:a16="http://schemas.microsoft.com/office/drawing/2014/main" id="{BD3C4A2D-8F59-442F-A264-F75493C5FA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p:spPr>
      </p:pic>
      <p:sp>
        <p:nvSpPr>
          <p:cNvPr id="4" name="Footer Placeholder 3">
            <a:extLst>
              <a:ext uri="{FF2B5EF4-FFF2-40B4-BE49-F238E27FC236}">
                <a16:creationId xmlns:a16="http://schemas.microsoft.com/office/drawing/2014/main" id="{D0E97625-CC8E-42D6-B7AB-368D5D0DB6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3709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3">
            <a:extLst>
              <a:ext uri="{FF2B5EF4-FFF2-40B4-BE49-F238E27FC236}">
                <a16:creationId xmlns:a16="http://schemas.microsoft.com/office/drawing/2014/main" id="{6D0E6CDD-2D00-4ECB-A650-4E02A91CB82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7738"/>
            <a:ext cx="12192000" cy="4960937"/>
          </a:xfrm>
          <a:prstGeom prst="rect">
            <a:avLst/>
          </a:prstGeom>
        </p:spPr>
      </p:pic>
      <p:sp>
        <p:nvSpPr>
          <p:cNvPr id="4" name="Footer Placeholder 3">
            <a:extLst>
              <a:ext uri="{FF2B5EF4-FFF2-40B4-BE49-F238E27FC236}">
                <a16:creationId xmlns:a16="http://schemas.microsoft.com/office/drawing/2014/main" id="{8CA065E9-D115-46A5-9822-FF63D7EFCE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6137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5EA-55B7-46BD-A120-2D6B0EA6B2D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11.5  </a:t>
            </a:r>
            <a:r>
              <a:rPr lang="en-US" dirty="0">
                <a:solidFill>
                  <a:srgbClr val="3380E6"/>
                </a:solidFill>
                <a:latin typeface="Calibri" panose="020F0502020204030204" pitchFamily="34" charset="0"/>
              </a:rPr>
              <a:t>Java Exception Hierarchy</a:t>
            </a:r>
          </a:p>
        </p:txBody>
      </p:sp>
      <p:sp>
        <p:nvSpPr>
          <p:cNvPr id="47107" name="Text Placeholder 2">
            <a:extLst>
              <a:ext uri="{FF2B5EF4-FFF2-40B4-BE49-F238E27FC236}">
                <a16:creationId xmlns:a16="http://schemas.microsoft.com/office/drawing/2014/main" id="{C59AD453-22F6-4550-AC34-4929736BA49E}"/>
              </a:ext>
            </a:extLst>
          </p:cNvPr>
          <p:cNvSpPr>
            <a:spLocks noGrp="1"/>
          </p:cNvSpPr>
          <p:nvPr>
            <p:ph type="body" idx="1"/>
          </p:nvPr>
        </p:nvSpPr>
        <p:spPr/>
        <p:txBody>
          <a:bodyPr/>
          <a:lstStyle/>
          <a:p>
            <a:pPr eaLnBrk="1" hangingPunct="1">
              <a:lnSpc>
                <a:spcPct val="90000"/>
              </a:lnSpc>
            </a:pPr>
            <a:r>
              <a:rPr lang="en-US" altLang="en-US" sz="3200" dirty="0">
                <a:solidFill>
                  <a:srgbClr val="000000"/>
                </a:solidFill>
              </a:rPr>
              <a:t>Exception classes inherit directly or indirectly from class </a:t>
            </a:r>
            <a:r>
              <a:rPr lang="en-US" altLang="en-US" sz="3200" dirty="0">
                <a:solidFill>
                  <a:srgbClr val="0000FF"/>
                </a:solidFill>
                <a:latin typeface="Consolas" panose="020B0609020204030204" pitchFamily="49" charset="0"/>
              </a:rPr>
              <a:t>Exception</a:t>
            </a:r>
            <a:r>
              <a:rPr lang="en-US" altLang="en-US" sz="3200" dirty="0">
                <a:solidFill>
                  <a:srgbClr val="000000"/>
                </a:solidFill>
              </a:rPr>
              <a:t>, forming an </a:t>
            </a:r>
            <a:r>
              <a:rPr lang="en-US" altLang="en-US" sz="3200" i="1" dirty="0">
                <a:solidFill>
                  <a:srgbClr val="000000"/>
                </a:solidFill>
              </a:rPr>
              <a:t>inheritance hierarchy</a:t>
            </a:r>
            <a:r>
              <a:rPr lang="en-US" altLang="en-US" sz="3200" dirty="0">
                <a:solidFill>
                  <a:srgbClr val="000000"/>
                </a:solidFill>
              </a:rPr>
              <a:t>. </a:t>
            </a:r>
          </a:p>
          <a:p>
            <a:pPr lvl="1" eaLnBrk="1" hangingPunct="1">
              <a:lnSpc>
                <a:spcPct val="90000"/>
              </a:lnSpc>
            </a:pPr>
            <a:r>
              <a:rPr lang="en-US" altLang="en-US" sz="2800" dirty="0">
                <a:solidFill>
                  <a:srgbClr val="000000"/>
                </a:solidFill>
              </a:rPr>
              <a:t>Can extend this hierarchy with your own exception classes.</a:t>
            </a:r>
          </a:p>
          <a:p>
            <a:pPr eaLnBrk="1" hangingPunct="1">
              <a:lnSpc>
                <a:spcPct val="90000"/>
              </a:lnSpc>
            </a:pPr>
            <a:r>
              <a:rPr lang="en-US" altLang="en-US" sz="3200" dirty="0">
                <a:solidFill>
                  <a:srgbClr val="000000"/>
                </a:solidFill>
              </a:rPr>
              <a:t>Figure 11.3 shows a small portion of the inheritance hierarchy for class </a:t>
            </a:r>
            <a:r>
              <a:rPr lang="en-US" altLang="en-US" sz="3200" dirty="0">
                <a:solidFill>
                  <a:srgbClr val="0000FF"/>
                </a:solidFill>
                <a:latin typeface="Consolas" panose="020B0609020204030204" pitchFamily="49" charset="0"/>
              </a:rPr>
              <a:t>Throwable</a:t>
            </a:r>
            <a:r>
              <a:rPr lang="en-US" altLang="en-US" sz="3200" dirty="0">
                <a:solidFill>
                  <a:srgbClr val="000000"/>
                </a:solidFill>
              </a:rPr>
              <a:t> (a subclass of </a:t>
            </a:r>
            <a:r>
              <a:rPr lang="en-US" altLang="en-US" sz="3200" dirty="0">
                <a:solidFill>
                  <a:srgbClr val="000000"/>
                </a:solidFill>
                <a:latin typeface="Consolas" panose="020B0609020204030204" pitchFamily="49" charset="0"/>
              </a:rPr>
              <a:t>Object</a:t>
            </a:r>
            <a:r>
              <a:rPr lang="en-US" altLang="en-US" sz="3200" dirty="0">
                <a:solidFill>
                  <a:srgbClr val="000000"/>
                </a:solidFill>
              </a:rPr>
              <a:t>), which is the superclass of class </a:t>
            </a:r>
            <a:r>
              <a:rPr lang="en-US" altLang="en-US" sz="3200" dirty="0">
                <a:solidFill>
                  <a:srgbClr val="000000"/>
                </a:solidFill>
                <a:latin typeface="Consolas" panose="020B0609020204030204" pitchFamily="49" charset="0"/>
              </a:rPr>
              <a:t>Exception</a:t>
            </a:r>
            <a:r>
              <a:rPr lang="en-US" altLang="en-US" sz="3200" dirty="0">
                <a:solidFill>
                  <a:srgbClr val="000000"/>
                </a:solidFill>
              </a:rPr>
              <a:t>. </a:t>
            </a:r>
          </a:p>
          <a:p>
            <a:pPr lvl="1" eaLnBrk="1" hangingPunct="1">
              <a:lnSpc>
                <a:spcPct val="90000"/>
              </a:lnSpc>
            </a:pPr>
            <a:r>
              <a:rPr lang="en-US" altLang="en-US" sz="2800" dirty="0">
                <a:solidFill>
                  <a:srgbClr val="000000"/>
                </a:solidFill>
              </a:rPr>
              <a:t>Only </a:t>
            </a:r>
            <a:r>
              <a:rPr lang="en-US" altLang="en-US" sz="2800" dirty="0">
                <a:solidFill>
                  <a:srgbClr val="000000"/>
                </a:solidFill>
                <a:latin typeface="Consolas" panose="020B0609020204030204" pitchFamily="49" charset="0"/>
              </a:rPr>
              <a:t>Throwable</a:t>
            </a:r>
            <a:r>
              <a:rPr lang="en-US" altLang="en-US" sz="2800" dirty="0">
                <a:solidFill>
                  <a:srgbClr val="000000"/>
                </a:solidFill>
              </a:rPr>
              <a:t> objects can be used with the exception-handling mechanism. </a:t>
            </a:r>
          </a:p>
          <a:p>
            <a:pPr eaLnBrk="1" hangingPunct="1">
              <a:lnSpc>
                <a:spcPct val="90000"/>
              </a:lnSpc>
            </a:pPr>
            <a:r>
              <a:rPr lang="en-US" altLang="en-US" sz="3200" dirty="0">
                <a:solidFill>
                  <a:srgbClr val="000000"/>
                </a:solidFill>
              </a:rPr>
              <a:t>Class </a:t>
            </a:r>
            <a:r>
              <a:rPr lang="en-US" altLang="en-US" sz="3200" dirty="0">
                <a:solidFill>
                  <a:srgbClr val="000000"/>
                </a:solidFill>
                <a:latin typeface="Consolas" panose="020B0609020204030204" pitchFamily="49" charset="0"/>
              </a:rPr>
              <a:t>Throwable</a:t>
            </a:r>
            <a:r>
              <a:rPr lang="en-US" altLang="en-US" sz="3200" dirty="0">
                <a:solidFill>
                  <a:srgbClr val="000000"/>
                </a:solidFill>
              </a:rPr>
              <a:t> has two subclasses: </a:t>
            </a:r>
            <a:r>
              <a:rPr lang="en-US" altLang="en-US" sz="3200" dirty="0">
                <a:solidFill>
                  <a:srgbClr val="000000"/>
                </a:solidFill>
                <a:latin typeface="Consolas" panose="020B0609020204030204" pitchFamily="49" charset="0"/>
              </a:rPr>
              <a:t>Exception</a:t>
            </a:r>
            <a:r>
              <a:rPr lang="en-US" altLang="en-US" sz="3200" dirty="0">
                <a:solidFill>
                  <a:srgbClr val="000000"/>
                </a:solidFill>
              </a:rPr>
              <a:t> and </a:t>
            </a:r>
            <a:r>
              <a:rPr lang="en-US" altLang="en-US" sz="3200" dirty="0">
                <a:solidFill>
                  <a:srgbClr val="000000"/>
                </a:solidFill>
                <a:latin typeface="Consolas" panose="020B0609020204030204" pitchFamily="49" charset="0"/>
              </a:rPr>
              <a:t>Error</a:t>
            </a:r>
            <a:r>
              <a:rPr lang="en-US" altLang="en-US" sz="3200" dirty="0">
                <a:solidFill>
                  <a:srgbClr val="000000"/>
                </a:solidFill>
              </a:rPr>
              <a:t>. </a:t>
            </a:r>
          </a:p>
        </p:txBody>
      </p:sp>
      <p:sp>
        <p:nvSpPr>
          <p:cNvPr id="4" name="Footer Placeholder 3">
            <a:extLst>
              <a:ext uri="{FF2B5EF4-FFF2-40B4-BE49-F238E27FC236}">
                <a16:creationId xmlns:a16="http://schemas.microsoft.com/office/drawing/2014/main" id="{83B8B147-460E-487E-A7EC-17AA20EA97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32635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F842-F1F0-4669-9058-185247722D3F}"/>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48131" name="Text Placeholder 2">
            <a:extLst>
              <a:ext uri="{FF2B5EF4-FFF2-40B4-BE49-F238E27FC236}">
                <a16:creationId xmlns:a16="http://schemas.microsoft.com/office/drawing/2014/main" id="{104E7B74-7B66-41FF-9CE4-98CE32AA906C}"/>
              </a:ext>
            </a:extLst>
          </p:cNvPr>
          <p:cNvSpPr>
            <a:spLocks noGrp="1"/>
          </p:cNvSpPr>
          <p:nvPr>
            <p:ph type="body" idx="1"/>
          </p:nvPr>
        </p:nvSpPr>
        <p:spPr/>
        <p:txBody>
          <a:bodyPr/>
          <a:lstStyle/>
          <a:p>
            <a:pPr eaLnBrk="1" hangingPunct="1"/>
            <a:r>
              <a:rPr lang="en-US" altLang="en-US" sz="3200" dirty="0">
                <a:solidFill>
                  <a:srgbClr val="000000"/>
                </a:solidFill>
              </a:rPr>
              <a:t>Class </a:t>
            </a:r>
            <a:r>
              <a:rPr lang="en-US" altLang="en-US" sz="3200" dirty="0">
                <a:solidFill>
                  <a:srgbClr val="000000"/>
                </a:solidFill>
                <a:latin typeface="Consolas" panose="020B0609020204030204" pitchFamily="49" charset="0"/>
              </a:rPr>
              <a:t>Exception</a:t>
            </a:r>
            <a:r>
              <a:rPr lang="en-US" altLang="en-US" sz="3200" dirty="0">
                <a:solidFill>
                  <a:srgbClr val="000000"/>
                </a:solidFill>
              </a:rPr>
              <a:t> and its subclasses represent exceptional situations that can occur in a Java program </a:t>
            </a:r>
          </a:p>
          <a:p>
            <a:pPr lvl="1" eaLnBrk="1" hangingPunct="1"/>
            <a:r>
              <a:rPr lang="en-US" altLang="en-US" sz="2800" dirty="0">
                <a:solidFill>
                  <a:srgbClr val="000000"/>
                </a:solidFill>
              </a:rPr>
              <a:t>These can be caught and handled by the application. </a:t>
            </a:r>
          </a:p>
          <a:p>
            <a:pPr eaLnBrk="1" hangingPunct="1"/>
            <a:r>
              <a:rPr lang="en-US" altLang="en-US" sz="3200" dirty="0">
                <a:solidFill>
                  <a:srgbClr val="000000"/>
                </a:solidFill>
              </a:rPr>
              <a:t>Class </a:t>
            </a:r>
            <a:r>
              <a:rPr lang="en-US" altLang="en-US" sz="3200" dirty="0">
                <a:solidFill>
                  <a:srgbClr val="0000FF"/>
                </a:solidFill>
                <a:latin typeface="Consolas" panose="020B0609020204030204" pitchFamily="49" charset="0"/>
              </a:rPr>
              <a:t>Error</a:t>
            </a:r>
            <a:r>
              <a:rPr lang="en-US" altLang="en-US" sz="3200" dirty="0">
                <a:solidFill>
                  <a:srgbClr val="000000"/>
                </a:solidFill>
              </a:rPr>
              <a:t> and its subclasses represent abnormal situations that happen in the JVM. </a:t>
            </a:r>
          </a:p>
          <a:p>
            <a:pPr lvl="1" eaLnBrk="1" hangingPunct="1"/>
            <a:r>
              <a:rPr lang="en-US" altLang="en-US" sz="2800" dirty="0">
                <a:solidFill>
                  <a:srgbClr val="000000"/>
                </a:solidFill>
                <a:latin typeface="Consolas" panose="020B0609020204030204" pitchFamily="49" charset="0"/>
              </a:rPr>
              <a:t>Error</a:t>
            </a:r>
            <a:r>
              <a:rPr lang="en-US" altLang="en-US" sz="2800" dirty="0">
                <a:solidFill>
                  <a:srgbClr val="000000"/>
                </a:solidFill>
              </a:rPr>
              <a:t>s happen infrequently.</a:t>
            </a:r>
          </a:p>
          <a:p>
            <a:pPr lvl="1" eaLnBrk="1" hangingPunct="1"/>
            <a:r>
              <a:rPr lang="en-US" altLang="en-US" sz="2800" dirty="0">
                <a:solidFill>
                  <a:srgbClr val="000000"/>
                </a:solidFill>
              </a:rPr>
              <a:t>These should not be caught by applications. </a:t>
            </a:r>
          </a:p>
          <a:p>
            <a:pPr lvl="1" eaLnBrk="1" hangingPunct="1"/>
            <a:r>
              <a:rPr lang="en-US" altLang="en-US" sz="2800" dirty="0">
                <a:solidFill>
                  <a:srgbClr val="000000"/>
                </a:solidFill>
              </a:rPr>
              <a:t>Applications usually cannot recover from </a:t>
            </a:r>
            <a:r>
              <a:rPr lang="en-US" altLang="en-US" sz="2800" dirty="0">
                <a:solidFill>
                  <a:srgbClr val="000000"/>
                </a:solidFill>
                <a:latin typeface="Consolas" panose="020B0609020204030204" pitchFamily="49" charset="0"/>
              </a:rPr>
              <a:t>Error</a:t>
            </a:r>
            <a:r>
              <a:rPr lang="en-US" altLang="en-US" sz="2800" dirty="0">
                <a:solidFill>
                  <a:srgbClr val="000000"/>
                </a:solidFill>
              </a:rPr>
              <a:t>s. </a:t>
            </a:r>
          </a:p>
        </p:txBody>
      </p:sp>
      <p:sp>
        <p:nvSpPr>
          <p:cNvPr id="4" name="Footer Placeholder 3">
            <a:extLst>
              <a:ext uri="{FF2B5EF4-FFF2-40B4-BE49-F238E27FC236}">
                <a16:creationId xmlns:a16="http://schemas.microsoft.com/office/drawing/2014/main" id="{66E04DB7-FE93-425A-B5A8-D1A9FAAC947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0332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4">
            <a:extLst>
              <a:ext uri="{FF2B5EF4-FFF2-40B4-BE49-F238E27FC236}">
                <a16:creationId xmlns:a16="http://schemas.microsoft.com/office/drawing/2014/main" id="{3AEB2888-619C-4953-B1E7-892F217E448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76363" y="0"/>
            <a:ext cx="9439275" cy="6858000"/>
          </a:xfrm>
          <a:prstGeom prst="rect">
            <a:avLst/>
          </a:prstGeom>
        </p:spPr>
      </p:pic>
      <p:sp>
        <p:nvSpPr>
          <p:cNvPr id="4" name="Footer Placeholder 3">
            <a:extLst>
              <a:ext uri="{FF2B5EF4-FFF2-40B4-BE49-F238E27FC236}">
                <a16:creationId xmlns:a16="http://schemas.microsoft.com/office/drawing/2014/main" id="{D42954D7-116F-48BF-8DDE-9D169E524230}"/>
              </a:ext>
            </a:extLst>
          </p:cNvPr>
          <p:cNvSpPr>
            <a:spLocks noGrp="1"/>
          </p:cNvSpPr>
          <p:nvPr>
            <p:ph type="ftr" sz="quarter" idx="11"/>
          </p:nvPr>
        </p:nvSpPr>
        <p:spPr>
          <a:xfrm>
            <a:off x="498389" y="6309885"/>
            <a:ext cx="8365067" cy="365125"/>
          </a:xfrm>
        </p:spPr>
        <p:txBody>
          <a:bodyPr/>
          <a:lstStyle/>
          <a:p>
            <a:r>
              <a:rPr lang="en-US"/>
              <a:t>© Copyright 1992-2018 by Pearson Education, Inc. All Rights Reserved.</a:t>
            </a:r>
          </a:p>
        </p:txBody>
      </p:sp>
    </p:spTree>
    <p:extLst>
      <p:ext uri="{BB962C8B-B14F-4D97-AF65-F5344CB8AC3E}">
        <p14:creationId xmlns:p14="http://schemas.microsoft.com/office/powerpoint/2010/main" val="111571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2A51-2A14-472A-9628-0F7184DDCEA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8300F748-7D8B-4970-8AAE-B3802787C376}"/>
              </a:ext>
            </a:extLst>
          </p:cNvPr>
          <p:cNvSpPr>
            <a:spLocks noGrp="1"/>
          </p:cNvSpPr>
          <p:nvPr>
            <p:ph type="body" idx="1"/>
          </p:nvPr>
        </p:nvSpPr>
        <p:spPr/>
        <p:txBody>
          <a:bodyPr/>
          <a:lstStyle/>
          <a:p>
            <a:pPr eaLnBrk="1" hangingPunct="1">
              <a:lnSpc>
                <a:spcPct val="90000"/>
              </a:lnSpc>
            </a:pPr>
            <a:r>
              <a:rPr lang="en-US" altLang="en-US" sz="3200" dirty="0">
                <a:solidFill>
                  <a:srgbClr val="0000FF"/>
                </a:solidFill>
              </a:rPr>
              <a:t>Exception handling</a:t>
            </a:r>
          </a:p>
          <a:p>
            <a:pPr eaLnBrk="1" hangingPunct="1">
              <a:lnSpc>
                <a:spcPct val="90000"/>
              </a:lnSpc>
            </a:pPr>
            <a:r>
              <a:rPr lang="en-US" altLang="en-US" sz="3200" dirty="0">
                <a:solidFill>
                  <a:srgbClr val="0000FF"/>
                </a:solidFill>
              </a:rPr>
              <a:t>Exception</a:t>
            </a:r>
            <a:r>
              <a:rPr lang="en-US" altLang="en-US" sz="3200" dirty="0">
                <a:solidFill>
                  <a:srgbClr val="000000"/>
                </a:solidFill>
              </a:rPr>
              <a:t>—an indication of a problem that occurs during a program’s execution. </a:t>
            </a:r>
          </a:p>
          <a:p>
            <a:pPr lvl="1" eaLnBrk="1" hangingPunct="1">
              <a:lnSpc>
                <a:spcPct val="90000"/>
              </a:lnSpc>
            </a:pPr>
            <a:r>
              <a:rPr lang="en-US" altLang="en-US" sz="2800" dirty="0">
                <a:solidFill>
                  <a:srgbClr val="000000"/>
                </a:solidFill>
              </a:rPr>
              <a:t>The name “exception” implies that the problem occurs infrequently. </a:t>
            </a:r>
          </a:p>
          <a:p>
            <a:pPr eaLnBrk="1" hangingPunct="1">
              <a:lnSpc>
                <a:spcPct val="90000"/>
              </a:lnSpc>
            </a:pPr>
            <a:r>
              <a:rPr lang="en-US" altLang="en-US" sz="3200" dirty="0">
                <a:solidFill>
                  <a:srgbClr val="000000"/>
                </a:solidFill>
              </a:rPr>
              <a:t>With exception handling, a program can continue executing (rather than terminating) after dealing with a problem. </a:t>
            </a:r>
          </a:p>
          <a:p>
            <a:pPr lvl="1" eaLnBrk="1" hangingPunct="1">
              <a:lnSpc>
                <a:spcPct val="90000"/>
              </a:lnSpc>
            </a:pPr>
            <a:r>
              <a:rPr lang="en-US" altLang="en-US" sz="2800" dirty="0">
                <a:solidFill>
                  <a:srgbClr val="000000"/>
                </a:solidFill>
              </a:rPr>
              <a:t>Mission-critical or business-critical computing.</a:t>
            </a:r>
          </a:p>
          <a:p>
            <a:pPr lvl="1" eaLnBrk="1" hangingPunct="1">
              <a:lnSpc>
                <a:spcPct val="90000"/>
              </a:lnSpc>
            </a:pPr>
            <a:r>
              <a:rPr lang="en-US" altLang="en-US" sz="2800" dirty="0">
                <a:solidFill>
                  <a:srgbClr val="0000FF"/>
                </a:solidFill>
              </a:rPr>
              <a:t>Robust</a:t>
            </a:r>
            <a:r>
              <a:rPr lang="en-US" altLang="en-US" sz="2800" dirty="0">
                <a:solidFill>
                  <a:srgbClr val="000000"/>
                </a:solidFill>
              </a:rPr>
              <a:t> and </a:t>
            </a:r>
            <a:r>
              <a:rPr lang="en-US" altLang="en-US" sz="2800" dirty="0">
                <a:solidFill>
                  <a:srgbClr val="0000FF"/>
                </a:solidFill>
              </a:rPr>
              <a:t>fault-tolerant programs</a:t>
            </a:r>
            <a:r>
              <a:rPr lang="en-US" altLang="en-US" sz="2800" dirty="0">
                <a:solidFill>
                  <a:srgbClr val="000000"/>
                </a:solidFill>
              </a:rPr>
              <a:t> (i.e., programs that can deal with problems as they arise and continue executing). </a:t>
            </a:r>
          </a:p>
        </p:txBody>
      </p:sp>
      <p:sp>
        <p:nvSpPr>
          <p:cNvPr id="4" name="Footer Placeholder 3">
            <a:extLst>
              <a:ext uri="{FF2B5EF4-FFF2-40B4-BE49-F238E27FC236}">
                <a16:creationId xmlns:a16="http://schemas.microsoft.com/office/drawing/2014/main" id="{4A9E66B5-3C8E-4DE4-A491-0162AB49DB9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7964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49BA-5CE4-4515-A971-5A4FEA8DB81C}"/>
              </a:ext>
            </a:extLst>
          </p:cNvPr>
          <p:cNvSpPr>
            <a:spLocks noGrp="1"/>
          </p:cNvSpPr>
          <p:nvPr>
            <p:ph type="title"/>
          </p:nvPr>
        </p:nvSpPr>
        <p:spPr>
          <a:xfrm>
            <a:off x="323850" y="0"/>
            <a:ext cx="10972800" cy="1143000"/>
          </a:xfrm>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0179" name="Text Placeholder 2">
            <a:extLst>
              <a:ext uri="{FF2B5EF4-FFF2-40B4-BE49-F238E27FC236}">
                <a16:creationId xmlns:a16="http://schemas.microsoft.com/office/drawing/2014/main" id="{3AB6AB3F-BC55-427D-AB0D-E283A5E3F2A0}"/>
              </a:ext>
            </a:extLst>
          </p:cNvPr>
          <p:cNvSpPr>
            <a:spLocks noGrp="1"/>
          </p:cNvSpPr>
          <p:nvPr>
            <p:ph type="body" idx="1"/>
          </p:nvPr>
        </p:nvSpPr>
        <p:spPr>
          <a:xfrm>
            <a:off x="609600" y="1259794"/>
            <a:ext cx="10401300" cy="4525962"/>
          </a:xfrm>
        </p:spPr>
        <p:txBody>
          <a:bodyPr/>
          <a:lstStyle/>
          <a:p>
            <a:pPr eaLnBrk="1" hangingPunct="1">
              <a:lnSpc>
                <a:spcPct val="90000"/>
              </a:lnSpc>
            </a:pPr>
            <a:r>
              <a:rPr lang="en-US" altLang="zh-CN" sz="2800" dirty="0" smtClean="0"/>
              <a:t>Java distinguishes between </a:t>
            </a:r>
            <a:r>
              <a:rPr lang="en-US" altLang="en-US" sz="2800" dirty="0" smtClean="0">
                <a:solidFill>
                  <a:srgbClr val="0000FF"/>
                </a:solidFill>
              </a:rPr>
              <a:t>Checked </a:t>
            </a:r>
            <a:r>
              <a:rPr lang="en-US" altLang="en-US" sz="2800" dirty="0">
                <a:solidFill>
                  <a:srgbClr val="0000FF"/>
                </a:solidFill>
              </a:rPr>
              <a:t>exceptions</a:t>
            </a:r>
            <a:r>
              <a:rPr lang="en-US" altLang="en-US" sz="2800" dirty="0">
                <a:solidFill>
                  <a:srgbClr val="000000"/>
                </a:solidFill>
              </a:rPr>
              <a:t> </a:t>
            </a:r>
            <a:r>
              <a:rPr lang="en-US" altLang="en-US" sz="2800" dirty="0" smtClean="0">
                <a:solidFill>
                  <a:srgbClr val="000000"/>
                </a:solidFill>
              </a:rPr>
              <a:t>and </a:t>
            </a:r>
            <a:r>
              <a:rPr lang="en-US" altLang="en-US" sz="2800" dirty="0" smtClean="0">
                <a:solidFill>
                  <a:srgbClr val="0000FF"/>
                </a:solidFill>
              </a:rPr>
              <a:t>unchecked </a:t>
            </a:r>
            <a:r>
              <a:rPr lang="en-US" altLang="en-US" sz="2800" dirty="0">
                <a:solidFill>
                  <a:srgbClr val="0000FF"/>
                </a:solidFill>
              </a:rPr>
              <a:t>exceptions</a:t>
            </a:r>
            <a:r>
              <a:rPr lang="en-US" altLang="en-US" sz="2800" dirty="0" smtClean="0">
                <a:solidFill>
                  <a:srgbClr val="000000"/>
                </a:solidFill>
              </a:rPr>
              <a:t>.</a:t>
            </a:r>
          </a:p>
          <a:p>
            <a:pPr lvl="1">
              <a:lnSpc>
                <a:spcPct val="90000"/>
              </a:lnSpc>
            </a:pPr>
            <a:r>
              <a:rPr lang="en-US" b="1" dirty="0"/>
              <a:t>Checked exceptions</a:t>
            </a:r>
            <a:r>
              <a:rPr lang="en-US" dirty="0"/>
              <a:t> − A checked exception is an exception that is checked (notified) by the compiler at compilation-time, these are also called as compile time exceptions. These exceptions cannot simply be ignored, the programmer should take care of (handle) these exceptions.</a:t>
            </a:r>
            <a:endParaRPr lang="en-US" sz="2000" b="1" dirty="0" smtClean="0"/>
          </a:p>
          <a:p>
            <a:pPr lvl="1">
              <a:lnSpc>
                <a:spcPct val="90000"/>
              </a:lnSpc>
            </a:pPr>
            <a:r>
              <a:rPr lang="en-US" sz="2400" b="1" dirty="0" smtClean="0"/>
              <a:t>Unchecked </a:t>
            </a:r>
            <a:r>
              <a:rPr lang="en-US" sz="2400" b="1" dirty="0"/>
              <a:t>exceptions</a:t>
            </a:r>
            <a:r>
              <a:rPr lang="en-US" sz="2400" dirty="0"/>
              <a:t> − An unchecked exception is an exception that occurs at the time of execution. </a:t>
            </a:r>
            <a:r>
              <a:rPr lang="en-US" altLang="en-US" sz="2400" dirty="0" smtClean="0">
                <a:solidFill>
                  <a:srgbClr val="000000"/>
                </a:solidFill>
              </a:rPr>
              <a:t> </a:t>
            </a:r>
            <a:endParaRPr lang="en-US" altLang="en-US" sz="2400" dirty="0">
              <a:solidFill>
                <a:srgbClr val="000000"/>
              </a:solidFill>
            </a:endParaRPr>
          </a:p>
          <a:p>
            <a:pPr>
              <a:lnSpc>
                <a:spcPct val="90000"/>
              </a:lnSpc>
            </a:pPr>
            <a:r>
              <a:rPr lang="en-US" altLang="en-US" sz="2400" dirty="0" smtClean="0">
                <a:solidFill>
                  <a:srgbClr val="000000"/>
                </a:solidFill>
              </a:rPr>
              <a:t>Direct or indirect subclasses of class </a:t>
            </a:r>
            <a:r>
              <a:rPr lang="en-US" altLang="en-US" sz="2400" dirty="0" err="1" smtClean="0">
                <a:solidFill>
                  <a:srgbClr val="0000FF"/>
                </a:solidFill>
                <a:latin typeface="Consolas" panose="020B0609020204030204" pitchFamily="49" charset="0"/>
              </a:rPr>
              <a:t>RuntimeException</a:t>
            </a:r>
            <a:r>
              <a:rPr lang="en-US" altLang="en-US" sz="2400" dirty="0" smtClean="0">
                <a:solidFill>
                  <a:srgbClr val="000000"/>
                </a:solidFill>
              </a:rPr>
              <a:t> (package </a:t>
            </a:r>
            <a:r>
              <a:rPr lang="en-US" altLang="en-US" sz="2400" dirty="0" err="1" smtClean="0">
                <a:solidFill>
                  <a:srgbClr val="000000"/>
                </a:solidFill>
                <a:latin typeface="Consolas" panose="020B0609020204030204" pitchFamily="49" charset="0"/>
              </a:rPr>
              <a:t>java.lang</a:t>
            </a:r>
            <a:r>
              <a:rPr lang="en-US" altLang="en-US" sz="2400" dirty="0" smtClean="0">
                <a:solidFill>
                  <a:srgbClr val="000000"/>
                </a:solidFill>
              </a:rPr>
              <a:t>) are </a:t>
            </a:r>
            <a:r>
              <a:rPr lang="en-US" altLang="en-US" sz="2400" i="1" dirty="0" smtClean="0">
                <a:solidFill>
                  <a:srgbClr val="000000"/>
                </a:solidFill>
              </a:rPr>
              <a:t>unchecked </a:t>
            </a:r>
            <a:r>
              <a:rPr lang="en-US" altLang="en-US" sz="2400" dirty="0" smtClean="0">
                <a:solidFill>
                  <a:srgbClr val="000000"/>
                </a:solidFill>
              </a:rPr>
              <a:t>exceptions. </a:t>
            </a:r>
          </a:p>
          <a:p>
            <a:pPr lvl="1">
              <a:lnSpc>
                <a:spcPct val="90000"/>
              </a:lnSpc>
            </a:pPr>
            <a:r>
              <a:rPr lang="en-US" altLang="en-US" sz="2400" dirty="0" smtClean="0">
                <a:solidFill>
                  <a:srgbClr val="000000"/>
                </a:solidFill>
              </a:rPr>
              <a:t>Typically </a:t>
            </a:r>
            <a:r>
              <a:rPr lang="en-US" altLang="en-US" sz="2400" dirty="0">
                <a:solidFill>
                  <a:srgbClr val="000000"/>
                </a:solidFill>
              </a:rPr>
              <a:t>caused by defects in your program’s code, e.g.:  </a:t>
            </a:r>
          </a:p>
          <a:p>
            <a:pPr lvl="1">
              <a:lnSpc>
                <a:spcPct val="90000"/>
              </a:lnSpc>
            </a:pPr>
            <a:r>
              <a:rPr lang="en-US" altLang="en-US" sz="2400" dirty="0" err="1">
                <a:solidFill>
                  <a:srgbClr val="000000"/>
                </a:solidFill>
                <a:latin typeface="Consolas" panose="020B0609020204030204" pitchFamily="49" charset="0"/>
              </a:rPr>
              <a:t>ArrayIndexOutOfBoundsException</a:t>
            </a:r>
            <a:r>
              <a:rPr lang="en-US" altLang="en-US" sz="2400" dirty="0" err="1">
                <a:solidFill>
                  <a:srgbClr val="000000"/>
                </a:solidFill>
              </a:rPr>
              <a:t>s</a:t>
            </a:r>
            <a:endParaRPr lang="en-US" altLang="en-US" sz="2400" dirty="0">
              <a:solidFill>
                <a:srgbClr val="000000"/>
              </a:solidFill>
            </a:endParaRPr>
          </a:p>
          <a:p>
            <a:pPr lvl="1">
              <a:lnSpc>
                <a:spcPct val="90000"/>
              </a:lnSpc>
            </a:pPr>
            <a:r>
              <a:rPr lang="en-US" altLang="en-US" sz="2400" dirty="0" err="1" smtClean="0">
                <a:solidFill>
                  <a:srgbClr val="000000"/>
                </a:solidFill>
                <a:latin typeface="Consolas" panose="020B0609020204030204" pitchFamily="49" charset="0"/>
              </a:rPr>
              <a:t>ArithmeticException</a:t>
            </a:r>
            <a:r>
              <a:rPr lang="en-US" altLang="en-US" sz="2400" dirty="0" err="1" smtClean="0">
                <a:solidFill>
                  <a:srgbClr val="000000"/>
                </a:solidFill>
              </a:rPr>
              <a:t>s</a:t>
            </a:r>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00FF6C24-BA32-4A5B-88D3-08B5DDA4356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71680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8">
            <a:extLst>
              <a:ext uri="{FF2B5EF4-FFF2-40B4-BE49-F238E27FC236}">
                <a16:creationId xmlns:a16="http://schemas.microsoft.com/office/drawing/2014/main" id="{D241D8AA-0EC4-47F6-A4F6-29566B2CD6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713"/>
            <a:ext cx="12192000" cy="3330575"/>
          </a:xfrm>
          <a:prstGeom prst="rect">
            <a:avLst/>
          </a:prstGeom>
        </p:spPr>
      </p:pic>
      <p:sp>
        <p:nvSpPr>
          <p:cNvPr id="4" name="Footer Placeholder 3">
            <a:extLst>
              <a:ext uri="{FF2B5EF4-FFF2-40B4-BE49-F238E27FC236}">
                <a16:creationId xmlns:a16="http://schemas.microsoft.com/office/drawing/2014/main" id="{2EFE4A63-D3DB-4BED-910A-4E347237D6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07470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423C-521A-483F-8A7E-B90840AA4842}"/>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1203" name="Text Placeholder 2">
            <a:extLst>
              <a:ext uri="{FF2B5EF4-FFF2-40B4-BE49-F238E27FC236}">
                <a16:creationId xmlns:a16="http://schemas.microsoft.com/office/drawing/2014/main" id="{E9CE2E24-96E9-44B4-98A6-D6437197272A}"/>
              </a:ext>
            </a:extLst>
          </p:cNvPr>
          <p:cNvSpPr>
            <a:spLocks noGrp="1"/>
          </p:cNvSpPr>
          <p:nvPr>
            <p:ph type="body" idx="1"/>
          </p:nvPr>
        </p:nvSpPr>
        <p:spPr/>
        <p:txBody>
          <a:bodyPr/>
          <a:lstStyle/>
          <a:p>
            <a:pPr eaLnBrk="1" hangingPunct="1"/>
            <a:r>
              <a:rPr lang="en-US" altLang="en-US" sz="3200" dirty="0">
                <a:solidFill>
                  <a:srgbClr val="000000"/>
                </a:solidFill>
              </a:rPr>
              <a:t>The compiler </a:t>
            </a:r>
            <a:r>
              <a:rPr lang="en-US" altLang="en-US" sz="3200" i="1" dirty="0">
                <a:solidFill>
                  <a:srgbClr val="000000"/>
                </a:solidFill>
              </a:rPr>
              <a:t>checks </a:t>
            </a:r>
            <a:r>
              <a:rPr lang="en-US" altLang="en-US" sz="3200" dirty="0">
                <a:solidFill>
                  <a:srgbClr val="000000"/>
                </a:solidFill>
              </a:rPr>
              <a:t>each method call and method declaration to determine whether the method throws a checked exception. </a:t>
            </a:r>
          </a:p>
          <a:p>
            <a:pPr lvl="1" eaLnBrk="1" hangingPunct="1"/>
            <a:r>
              <a:rPr lang="en-US" altLang="en-US" sz="2800" dirty="0">
                <a:solidFill>
                  <a:srgbClr val="000000"/>
                </a:solidFill>
              </a:rPr>
              <a:t>If so, the compiler verifies that the checked exception is </a:t>
            </a:r>
            <a:r>
              <a:rPr lang="en-US" altLang="en-US" sz="2800" i="1" dirty="0">
                <a:solidFill>
                  <a:srgbClr val="000000"/>
                </a:solidFill>
              </a:rPr>
              <a:t>caught</a:t>
            </a:r>
            <a:r>
              <a:rPr lang="en-US" altLang="en-US" sz="2800" dirty="0">
                <a:solidFill>
                  <a:srgbClr val="000000"/>
                </a:solidFill>
              </a:rPr>
              <a:t> or is </a:t>
            </a:r>
            <a:r>
              <a:rPr lang="en-US" altLang="en-US" sz="2800" i="1" dirty="0">
                <a:solidFill>
                  <a:srgbClr val="000000"/>
                </a:solidFill>
              </a:rPr>
              <a:t>declared</a:t>
            </a:r>
            <a:r>
              <a:rPr lang="en-US" altLang="en-US" sz="2800" dirty="0">
                <a:solidFill>
                  <a:srgbClr val="000000"/>
                </a:solidFill>
              </a:rPr>
              <a:t> in a </a:t>
            </a:r>
            <a:r>
              <a:rPr lang="en-US" altLang="en-US" sz="2800" dirty="0">
                <a:solidFill>
                  <a:srgbClr val="000000"/>
                </a:solidFill>
                <a:latin typeface="Consolas" panose="020B0609020204030204" pitchFamily="49" charset="0"/>
              </a:rPr>
              <a:t>throws</a:t>
            </a:r>
            <a:r>
              <a:rPr lang="en-US" altLang="en-US" sz="2800" dirty="0">
                <a:solidFill>
                  <a:srgbClr val="000000"/>
                </a:solidFill>
              </a:rPr>
              <a:t> clause—this is known as the </a:t>
            </a:r>
            <a:r>
              <a:rPr lang="en-US" altLang="en-US" sz="2800" dirty="0">
                <a:solidFill>
                  <a:srgbClr val="0000FF"/>
                </a:solidFill>
                <a:latin typeface="Consolas" panose="020B0609020204030204" pitchFamily="49" charset="0"/>
              </a:rPr>
              <a:t>catch-or-declare</a:t>
            </a:r>
            <a:r>
              <a:rPr lang="en-US" altLang="en-US" sz="2800" dirty="0">
                <a:solidFill>
                  <a:srgbClr val="000000"/>
                </a:solidFill>
              </a:rPr>
              <a:t> requirement. </a:t>
            </a:r>
            <a:endParaRPr lang="en-US" altLang="en-US" sz="2800" dirty="0" smtClean="0">
              <a:solidFill>
                <a:srgbClr val="000000"/>
              </a:solidFill>
            </a:endParaRPr>
          </a:p>
          <a:p>
            <a:pPr lvl="1"/>
            <a:r>
              <a:rPr lang="en-US" altLang="en-US" sz="2800" dirty="0">
                <a:solidFill>
                  <a:srgbClr val="000000"/>
                </a:solidFill>
              </a:rPr>
              <a:t>Compiler enforces a </a:t>
            </a:r>
            <a:r>
              <a:rPr lang="en-US" altLang="en-US" sz="2800" dirty="0">
                <a:solidFill>
                  <a:srgbClr val="0000FF"/>
                </a:solidFill>
              </a:rPr>
              <a:t>catch-or-declare requirement</a:t>
            </a:r>
            <a:r>
              <a:rPr lang="en-US" altLang="en-US" sz="2800" dirty="0">
                <a:solidFill>
                  <a:srgbClr val="000000"/>
                </a:solidFill>
              </a:rPr>
              <a:t> for </a:t>
            </a:r>
            <a:r>
              <a:rPr lang="en-US" altLang="en-US" sz="2800" i="1" dirty="0">
                <a:solidFill>
                  <a:srgbClr val="000000"/>
                </a:solidFill>
              </a:rPr>
              <a:t>checked</a:t>
            </a:r>
            <a:r>
              <a:rPr lang="en-US" altLang="en-US" sz="2800" dirty="0">
                <a:solidFill>
                  <a:srgbClr val="000000"/>
                </a:solidFill>
              </a:rPr>
              <a:t> exceptions. </a:t>
            </a:r>
            <a:endParaRPr lang="en-US" altLang="en-US" sz="2800" dirty="0">
              <a:solidFill>
                <a:srgbClr val="000000"/>
              </a:solidFill>
            </a:endParaRPr>
          </a:p>
          <a:p>
            <a:pPr eaLnBrk="1" hangingPunct="1"/>
            <a:r>
              <a:rPr lang="en-US" altLang="en-US" sz="3200" dirty="0">
                <a:solidFill>
                  <a:srgbClr val="000000"/>
                </a:solidFill>
                <a:latin typeface="Consolas" panose="020B0609020204030204" pitchFamily="49" charset="0"/>
              </a:rPr>
              <a:t>throws</a:t>
            </a:r>
            <a:r>
              <a:rPr lang="en-US" altLang="en-US" sz="3200" dirty="0">
                <a:solidFill>
                  <a:srgbClr val="000000"/>
                </a:solidFill>
              </a:rPr>
              <a:t> clause specifies the exceptions a method throws. </a:t>
            </a:r>
          </a:p>
          <a:p>
            <a:pPr lvl="1" eaLnBrk="1" hangingPunct="1"/>
            <a:r>
              <a:rPr lang="en-US" altLang="en-US" sz="2800" dirty="0">
                <a:solidFill>
                  <a:srgbClr val="000000"/>
                </a:solidFill>
              </a:rPr>
              <a:t>Such exceptions are typically not caught in the method’s body. </a:t>
            </a:r>
          </a:p>
        </p:txBody>
      </p:sp>
      <p:sp>
        <p:nvSpPr>
          <p:cNvPr id="4" name="Footer Placeholder 3">
            <a:extLst>
              <a:ext uri="{FF2B5EF4-FFF2-40B4-BE49-F238E27FC236}">
                <a16:creationId xmlns:a16="http://schemas.microsoft.com/office/drawing/2014/main" id="{FB194090-1FCE-437E-93BC-95BD4AE5320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14521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83D0-77DD-4A7A-97BD-85471D4E2BF6}"/>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2227" name="Text Placeholder 2">
            <a:extLst>
              <a:ext uri="{FF2B5EF4-FFF2-40B4-BE49-F238E27FC236}">
                <a16:creationId xmlns:a16="http://schemas.microsoft.com/office/drawing/2014/main" id="{7C4121D2-04F2-4B60-A292-D54BB6AE96BF}"/>
              </a:ext>
            </a:extLst>
          </p:cNvPr>
          <p:cNvSpPr>
            <a:spLocks noGrp="1"/>
          </p:cNvSpPr>
          <p:nvPr>
            <p:ph type="body" idx="1"/>
          </p:nvPr>
        </p:nvSpPr>
        <p:spPr/>
        <p:txBody>
          <a:bodyPr/>
          <a:lstStyle/>
          <a:p>
            <a:pPr eaLnBrk="1" hangingPunct="1"/>
            <a:r>
              <a:rPr lang="en-US" altLang="en-US" sz="2800" dirty="0">
                <a:solidFill>
                  <a:srgbClr val="000000"/>
                </a:solidFill>
              </a:rPr>
              <a:t>To satisfy the </a:t>
            </a:r>
            <a:r>
              <a:rPr lang="en-US" altLang="en-US" sz="2800" i="1" dirty="0">
                <a:solidFill>
                  <a:srgbClr val="000000"/>
                </a:solidFill>
              </a:rPr>
              <a:t>catch </a:t>
            </a:r>
            <a:r>
              <a:rPr lang="en-US" altLang="en-US" sz="2800" dirty="0">
                <a:solidFill>
                  <a:srgbClr val="000000"/>
                </a:solidFill>
              </a:rPr>
              <a:t>part of the </a:t>
            </a:r>
            <a:r>
              <a:rPr lang="en-US" altLang="en-US" sz="2800" i="1" dirty="0">
                <a:solidFill>
                  <a:srgbClr val="000000"/>
                </a:solidFill>
              </a:rPr>
              <a:t>catch-or-declare requirement</a:t>
            </a:r>
            <a:r>
              <a:rPr lang="en-US" altLang="en-US" sz="2800" dirty="0">
                <a:solidFill>
                  <a:srgbClr val="000000"/>
                </a:solidFill>
              </a:rPr>
              <a:t>, the code that generates the exception must be wrapped in a </a:t>
            </a:r>
            <a:r>
              <a:rPr lang="en-US" altLang="en-US" sz="2800" dirty="0">
                <a:solidFill>
                  <a:srgbClr val="000000"/>
                </a:solidFill>
                <a:latin typeface="Consolas" panose="020B0609020204030204" pitchFamily="49" charset="0"/>
              </a:rPr>
              <a:t>try</a:t>
            </a:r>
            <a:r>
              <a:rPr lang="en-US" altLang="en-US" sz="2800" dirty="0">
                <a:solidFill>
                  <a:srgbClr val="000000"/>
                </a:solidFill>
              </a:rPr>
              <a:t> block and must provide a </a:t>
            </a:r>
            <a:r>
              <a:rPr lang="en-US" altLang="en-US" sz="2800" dirty="0">
                <a:solidFill>
                  <a:srgbClr val="000000"/>
                </a:solidFill>
                <a:latin typeface="Consolas" panose="020B0609020204030204" pitchFamily="49" charset="0"/>
              </a:rPr>
              <a:t>catch</a:t>
            </a:r>
            <a:r>
              <a:rPr lang="en-US" altLang="en-US" sz="2800" dirty="0">
                <a:solidFill>
                  <a:srgbClr val="000000"/>
                </a:solidFill>
              </a:rPr>
              <a:t> handler for the checked-exception type (or one of its </a:t>
            </a:r>
            <a:r>
              <a:rPr lang="en-US" altLang="en-US" sz="2800" dirty="0" err="1">
                <a:solidFill>
                  <a:srgbClr val="000000"/>
                </a:solidFill>
              </a:rPr>
              <a:t>superclasses</a:t>
            </a:r>
            <a:r>
              <a:rPr lang="en-US" altLang="en-US" sz="2800" dirty="0">
                <a:solidFill>
                  <a:srgbClr val="000000"/>
                </a:solidFill>
              </a:rPr>
              <a:t>). </a:t>
            </a:r>
          </a:p>
          <a:p>
            <a:pPr eaLnBrk="1" hangingPunct="1"/>
            <a:r>
              <a:rPr lang="en-US" altLang="en-US" sz="2800" dirty="0">
                <a:solidFill>
                  <a:srgbClr val="000000"/>
                </a:solidFill>
              </a:rPr>
              <a:t>To satisfy the </a:t>
            </a:r>
            <a:r>
              <a:rPr lang="en-US" altLang="en-US" sz="2800" i="1" dirty="0">
                <a:solidFill>
                  <a:srgbClr val="000000"/>
                </a:solidFill>
              </a:rPr>
              <a:t>declare </a:t>
            </a:r>
            <a:r>
              <a:rPr lang="en-US" altLang="en-US" sz="2800" dirty="0">
                <a:solidFill>
                  <a:srgbClr val="000000"/>
                </a:solidFill>
              </a:rPr>
              <a:t>part of the </a:t>
            </a:r>
            <a:r>
              <a:rPr lang="en-US" altLang="en-US" sz="2800" i="1" dirty="0">
                <a:solidFill>
                  <a:srgbClr val="000000"/>
                </a:solidFill>
              </a:rPr>
              <a:t>catch-or-declare requirement</a:t>
            </a:r>
            <a:r>
              <a:rPr lang="en-US" altLang="en-US" sz="2800" dirty="0">
                <a:solidFill>
                  <a:srgbClr val="000000"/>
                </a:solidFill>
              </a:rPr>
              <a:t>, the method must provide a </a:t>
            </a:r>
            <a:r>
              <a:rPr lang="en-US" altLang="en-US" sz="2800" dirty="0">
                <a:solidFill>
                  <a:srgbClr val="000000"/>
                </a:solidFill>
                <a:latin typeface="Consolas" panose="020B0609020204030204" pitchFamily="49" charset="0"/>
              </a:rPr>
              <a:t>throws</a:t>
            </a:r>
            <a:r>
              <a:rPr lang="en-US" altLang="en-US" sz="2800" dirty="0">
                <a:solidFill>
                  <a:srgbClr val="000000"/>
                </a:solidFill>
              </a:rPr>
              <a:t> clause containing the checked-exception type after its parameter list and before its method body.</a:t>
            </a:r>
          </a:p>
          <a:p>
            <a:pPr eaLnBrk="1" hangingPunct="1"/>
            <a:r>
              <a:rPr lang="en-US" altLang="en-US" sz="2800" dirty="0">
                <a:solidFill>
                  <a:srgbClr val="000000"/>
                </a:solidFill>
              </a:rPr>
              <a:t>If the catch-or-declare requirement is not satisfied, the compiler will issue an error message. </a:t>
            </a:r>
          </a:p>
        </p:txBody>
      </p:sp>
      <p:sp>
        <p:nvSpPr>
          <p:cNvPr id="4" name="Footer Placeholder 3">
            <a:extLst>
              <a:ext uri="{FF2B5EF4-FFF2-40B4-BE49-F238E27FC236}">
                <a16:creationId xmlns:a16="http://schemas.microsoft.com/office/drawing/2014/main" id="{F0D81200-9AF5-4D88-8920-62FA0DEEEDE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5538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5">
            <a:extLst>
              <a:ext uri="{FF2B5EF4-FFF2-40B4-BE49-F238E27FC236}">
                <a16:creationId xmlns:a16="http://schemas.microsoft.com/office/drawing/2014/main" id="{124651FA-35FD-46A6-A355-EEFE1BC98B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713"/>
            <a:ext cx="12192000" cy="3328987"/>
          </a:xfrm>
          <a:prstGeom prst="rect">
            <a:avLst/>
          </a:prstGeom>
        </p:spPr>
      </p:pic>
      <p:sp>
        <p:nvSpPr>
          <p:cNvPr id="4" name="Footer Placeholder 3">
            <a:extLst>
              <a:ext uri="{FF2B5EF4-FFF2-40B4-BE49-F238E27FC236}">
                <a16:creationId xmlns:a16="http://schemas.microsoft.com/office/drawing/2014/main" id="{6C2C9590-CB7B-46F0-B83F-50C159ABFE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50424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6">
            <a:extLst>
              <a:ext uri="{FF2B5EF4-FFF2-40B4-BE49-F238E27FC236}">
                <a16:creationId xmlns:a16="http://schemas.microsoft.com/office/drawing/2014/main" id="{579299CB-9560-4C2D-B571-AA8851E7EB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8563"/>
            <a:ext cx="12192000" cy="4460875"/>
          </a:xfrm>
          <a:prstGeom prst="rect">
            <a:avLst/>
          </a:prstGeom>
        </p:spPr>
      </p:pic>
      <p:sp>
        <p:nvSpPr>
          <p:cNvPr id="4" name="Footer Placeholder 3">
            <a:extLst>
              <a:ext uri="{FF2B5EF4-FFF2-40B4-BE49-F238E27FC236}">
                <a16:creationId xmlns:a16="http://schemas.microsoft.com/office/drawing/2014/main" id="{5084F32C-B908-4F79-83A4-9351B2518D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7275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7">
            <a:extLst>
              <a:ext uri="{FF2B5EF4-FFF2-40B4-BE49-F238E27FC236}">
                <a16:creationId xmlns:a16="http://schemas.microsoft.com/office/drawing/2014/main" id="{7BE3FFD2-3FA8-4BC6-B95C-74BFF4DD147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7613"/>
            <a:ext cx="12192000" cy="4421187"/>
          </a:xfrm>
          <a:prstGeom prst="rect">
            <a:avLst/>
          </a:prstGeom>
        </p:spPr>
      </p:pic>
      <p:sp>
        <p:nvSpPr>
          <p:cNvPr id="4" name="Footer Placeholder 3">
            <a:extLst>
              <a:ext uri="{FF2B5EF4-FFF2-40B4-BE49-F238E27FC236}">
                <a16:creationId xmlns:a16="http://schemas.microsoft.com/office/drawing/2014/main" id="{B783E5DF-4464-44AD-94E1-D76F31AAC0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338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C2F3-8ECC-4A2B-87C0-A0CAEA57377E}"/>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6323" name="Text Placeholder 2">
            <a:extLst>
              <a:ext uri="{FF2B5EF4-FFF2-40B4-BE49-F238E27FC236}">
                <a16:creationId xmlns:a16="http://schemas.microsoft.com/office/drawing/2014/main" id="{3B816DCC-4938-433B-B517-00BCBCCEAEC0}"/>
              </a:ext>
            </a:extLst>
          </p:cNvPr>
          <p:cNvSpPr>
            <a:spLocks noGrp="1"/>
          </p:cNvSpPr>
          <p:nvPr>
            <p:ph type="body" idx="1"/>
          </p:nvPr>
        </p:nvSpPr>
        <p:spPr>
          <a:xfrm>
            <a:off x="609600" y="1481137"/>
            <a:ext cx="10972800" cy="4927601"/>
          </a:xfrm>
        </p:spPr>
        <p:txBody>
          <a:bodyPr/>
          <a:lstStyle/>
          <a:p>
            <a:pPr eaLnBrk="1" hangingPunct="1"/>
            <a:r>
              <a:rPr lang="en-US" altLang="en-US" sz="3200" dirty="0">
                <a:solidFill>
                  <a:srgbClr val="000000"/>
                </a:solidFill>
              </a:rPr>
              <a:t>The compiler does </a:t>
            </a:r>
            <a:r>
              <a:rPr lang="en-US" altLang="en-US" sz="3200" i="1" dirty="0">
                <a:solidFill>
                  <a:srgbClr val="000000"/>
                </a:solidFill>
              </a:rPr>
              <a:t>not</a:t>
            </a:r>
            <a:r>
              <a:rPr lang="en-US" altLang="en-US" sz="3200" dirty="0">
                <a:solidFill>
                  <a:srgbClr val="000000"/>
                </a:solidFill>
              </a:rPr>
              <a:t> examine the code to determine whether an unchecked exception is caught or declared. </a:t>
            </a:r>
          </a:p>
          <a:p>
            <a:pPr lvl="1" eaLnBrk="1" hangingPunct="1"/>
            <a:r>
              <a:rPr lang="en-US" altLang="en-US" sz="2800" dirty="0">
                <a:solidFill>
                  <a:srgbClr val="000000"/>
                </a:solidFill>
              </a:rPr>
              <a:t>These typically can be </a:t>
            </a:r>
            <a:r>
              <a:rPr lang="en-US" altLang="en-US" sz="2800" i="1" dirty="0">
                <a:solidFill>
                  <a:srgbClr val="000000"/>
                </a:solidFill>
              </a:rPr>
              <a:t>prevented</a:t>
            </a:r>
            <a:r>
              <a:rPr lang="en-US" altLang="en-US" sz="2800" dirty="0">
                <a:solidFill>
                  <a:srgbClr val="000000"/>
                </a:solidFill>
              </a:rPr>
              <a:t> by proper coding. </a:t>
            </a:r>
          </a:p>
          <a:p>
            <a:pPr lvl="1" eaLnBrk="1" hangingPunct="1"/>
            <a:r>
              <a:rPr lang="en-US" altLang="en-US" sz="2800" dirty="0">
                <a:solidFill>
                  <a:srgbClr val="000000"/>
                </a:solidFill>
              </a:rPr>
              <a:t>For example, an </a:t>
            </a:r>
            <a:r>
              <a:rPr lang="en-US" altLang="en-US" sz="2800" dirty="0" err="1">
                <a:solidFill>
                  <a:srgbClr val="000000"/>
                </a:solidFill>
                <a:latin typeface="Consolas" panose="020B0609020204030204" pitchFamily="49" charset="0"/>
              </a:rPr>
              <a:t>ArithmeticException</a:t>
            </a:r>
            <a:r>
              <a:rPr lang="en-US" altLang="en-US" sz="2800" dirty="0">
                <a:solidFill>
                  <a:srgbClr val="000000"/>
                </a:solidFill>
              </a:rPr>
              <a:t> can be avoided if a method ensures that the denominator is not zero </a:t>
            </a:r>
            <a:r>
              <a:rPr lang="en-US" altLang="en-US" sz="2800" i="1" dirty="0">
                <a:solidFill>
                  <a:srgbClr val="000000"/>
                </a:solidFill>
              </a:rPr>
              <a:t>before</a:t>
            </a:r>
            <a:r>
              <a:rPr lang="en-US" altLang="en-US" sz="2800" dirty="0">
                <a:solidFill>
                  <a:srgbClr val="000000"/>
                </a:solidFill>
              </a:rPr>
              <a:t> performing. </a:t>
            </a:r>
          </a:p>
          <a:p>
            <a:pPr eaLnBrk="1" hangingPunct="1"/>
            <a:r>
              <a:rPr lang="en-US" altLang="en-US" sz="3200" dirty="0">
                <a:solidFill>
                  <a:srgbClr val="000000"/>
                </a:solidFill>
              </a:rPr>
              <a:t>Unchecked exceptions are not required to be listed in a method’s </a:t>
            </a:r>
            <a:r>
              <a:rPr lang="en-US" altLang="en-US" sz="3200" dirty="0">
                <a:solidFill>
                  <a:srgbClr val="000000"/>
                </a:solidFill>
                <a:latin typeface="Consolas" panose="020B0609020204030204" pitchFamily="49" charset="0"/>
              </a:rPr>
              <a:t>throws</a:t>
            </a:r>
            <a:r>
              <a:rPr lang="en-US" altLang="en-US" sz="3200" dirty="0">
                <a:solidFill>
                  <a:srgbClr val="000000"/>
                </a:solidFill>
              </a:rPr>
              <a:t> clause.</a:t>
            </a:r>
          </a:p>
          <a:p>
            <a:pPr lvl="1" eaLnBrk="1" hangingPunct="1"/>
            <a:r>
              <a:rPr lang="en-US" altLang="en-US" sz="2800" dirty="0">
                <a:solidFill>
                  <a:srgbClr val="000000"/>
                </a:solidFill>
              </a:rPr>
              <a:t>Even if they are, it’s not required that such exceptions be caught by an application.</a:t>
            </a:r>
          </a:p>
        </p:txBody>
      </p:sp>
      <p:sp>
        <p:nvSpPr>
          <p:cNvPr id="4" name="Footer Placeholder 3">
            <a:extLst>
              <a:ext uri="{FF2B5EF4-FFF2-40B4-BE49-F238E27FC236}">
                <a16:creationId xmlns:a16="http://schemas.microsoft.com/office/drawing/2014/main" id="{3F8EBB39-6630-4598-9479-A30270F8419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37003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29">
            <a:extLst>
              <a:ext uri="{FF2B5EF4-FFF2-40B4-BE49-F238E27FC236}">
                <a16:creationId xmlns:a16="http://schemas.microsoft.com/office/drawing/2014/main" id="{4F1C0716-020E-402E-8A38-3BB77122A81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7500" y="0"/>
            <a:ext cx="11555413" cy="6858000"/>
          </a:xfrm>
          <a:prstGeom prst="rect">
            <a:avLst/>
          </a:prstGeom>
        </p:spPr>
      </p:pic>
      <p:sp>
        <p:nvSpPr>
          <p:cNvPr id="4" name="Footer Placeholder 3">
            <a:extLst>
              <a:ext uri="{FF2B5EF4-FFF2-40B4-BE49-F238E27FC236}">
                <a16:creationId xmlns:a16="http://schemas.microsoft.com/office/drawing/2014/main" id="{3642DF9D-79E3-4FE5-A4BB-C47ACEAFBB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45478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6EF0-FED5-4765-95F9-25D2AD07BB10}"/>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8371" name="Text Placeholder 2">
            <a:extLst>
              <a:ext uri="{FF2B5EF4-FFF2-40B4-BE49-F238E27FC236}">
                <a16:creationId xmlns:a16="http://schemas.microsoft.com/office/drawing/2014/main" id="{0947AB97-19A7-47AC-8CE7-09D7EDFEFC1C}"/>
              </a:ext>
            </a:extLst>
          </p:cNvPr>
          <p:cNvSpPr>
            <a:spLocks noGrp="1"/>
          </p:cNvSpPr>
          <p:nvPr>
            <p:ph type="body" idx="1"/>
          </p:nvPr>
        </p:nvSpPr>
        <p:spPr/>
        <p:txBody>
          <a:bodyPr/>
          <a:lstStyle/>
          <a:p>
            <a:pPr eaLnBrk="1" hangingPunct="1"/>
            <a:r>
              <a:rPr lang="en-US" altLang="en-US" sz="3200" dirty="0">
                <a:solidFill>
                  <a:srgbClr val="000000"/>
                </a:solidFill>
              </a:rPr>
              <a:t>If a </a:t>
            </a:r>
            <a:r>
              <a:rPr lang="en-US" altLang="en-US" sz="3200" dirty="0">
                <a:solidFill>
                  <a:srgbClr val="000000"/>
                </a:solidFill>
                <a:latin typeface="Consolas" panose="020B0609020204030204" pitchFamily="49" charset="0"/>
              </a:rPr>
              <a:t>catch</a:t>
            </a:r>
            <a:r>
              <a:rPr lang="en-US" altLang="en-US" sz="3200" dirty="0">
                <a:solidFill>
                  <a:srgbClr val="000000"/>
                </a:solidFill>
              </a:rPr>
              <a:t> handler is written to catch </a:t>
            </a:r>
            <a:r>
              <a:rPr lang="en-US" altLang="en-US" sz="3200" i="1" dirty="0">
                <a:solidFill>
                  <a:srgbClr val="000000"/>
                </a:solidFill>
              </a:rPr>
              <a:t>superclass</a:t>
            </a:r>
            <a:r>
              <a:rPr lang="en-US" altLang="en-US" sz="3200" dirty="0">
                <a:solidFill>
                  <a:srgbClr val="000000"/>
                </a:solidFill>
              </a:rPr>
              <a:t> exception objects, it can also catch all objects of that class’s </a:t>
            </a:r>
            <a:r>
              <a:rPr lang="en-US" altLang="en-US" sz="3200" i="1" dirty="0">
                <a:solidFill>
                  <a:srgbClr val="000000"/>
                </a:solidFill>
              </a:rPr>
              <a:t>subclasses</a:t>
            </a:r>
            <a:r>
              <a:rPr lang="en-US" altLang="en-US" sz="3200" dirty="0">
                <a:solidFill>
                  <a:srgbClr val="000000"/>
                </a:solidFill>
              </a:rPr>
              <a:t>. </a:t>
            </a:r>
          </a:p>
          <a:p>
            <a:pPr eaLnBrk="1" hangingPunct="1"/>
            <a:r>
              <a:rPr lang="en-US" altLang="en-US" sz="3200" dirty="0">
                <a:solidFill>
                  <a:srgbClr val="000000"/>
                </a:solidFill>
              </a:rPr>
              <a:t>This enables catch to handle related exceptions </a:t>
            </a:r>
            <a:r>
              <a:rPr lang="en-US" altLang="en-US" sz="3200" i="1" dirty="0">
                <a:solidFill>
                  <a:srgbClr val="000000"/>
                </a:solidFill>
              </a:rPr>
              <a:t>polymorphically</a:t>
            </a:r>
            <a:r>
              <a:rPr lang="en-US" altLang="en-US" sz="3200" dirty="0">
                <a:solidFill>
                  <a:srgbClr val="000000"/>
                </a:solidFill>
              </a:rPr>
              <a:t>. </a:t>
            </a:r>
          </a:p>
          <a:p>
            <a:pPr eaLnBrk="1" hangingPunct="1"/>
            <a:r>
              <a:rPr lang="en-US" altLang="en-US" sz="3200" dirty="0">
                <a:solidFill>
                  <a:srgbClr val="000000"/>
                </a:solidFill>
              </a:rPr>
              <a:t>You can catch each subclass individually if those exceptions require different processing. </a:t>
            </a:r>
          </a:p>
        </p:txBody>
      </p:sp>
      <p:sp>
        <p:nvSpPr>
          <p:cNvPr id="4" name="Footer Placeholder 3">
            <a:extLst>
              <a:ext uri="{FF2B5EF4-FFF2-40B4-BE49-F238E27FC236}">
                <a16:creationId xmlns:a16="http://schemas.microsoft.com/office/drawing/2014/main" id="{84DB2D19-3945-4EAC-ACDD-A64937DE15B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8754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F5B1-7C6A-4996-A235-01A85597AEA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11.1  </a:t>
            </a: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DCADC95E-CB6E-474B-85ED-FC9439F3164B}"/>
              </a:ext>
            </a:extLst>
          </p:cNvPr>
          <p:cNvSpPr>
            <a:spLocks noGrp="1"/>
          </p:cNvSpPr>
          <p:nvPr>
            <p:ph type="body" idx="1"/>
          </p:nvPr>
        </p:nvSpPr>
        <p:spPr/>
        <p:txBody>
          <a:bodyPr/>
          <a:lstStyle/>
          <a:p>
            <a:pPr eaLnBrk="1" hangingPunct="1">
              <a:lnSpc>
                <a:spcPct val="90000"/>
              </a:lnSpc>
            </a:pPr>
            <a:r>
              <a:rPr lang="en-US" altLang="en-US" sz="3200" dirty="0" err="1">
                <a:solidFill>
                  <a:srgbClr val="000000"/>
                </a:solidFill>
                <a:latin typeface="Consolas" panose="020B0609020204030204" pitchFamily="49" charset="0"/>
              </a:rPr>
              <a:t>ArrayIndexOutOfBoundsException</a:t>
            </a:r>
            <a:r>
              <a:rPr lang="en-US" altLang="en-US" sz="3200" dirty="0">
                <a:solidFill>
                  <a:srgbClr val="000000"/>
                </a:solidFill>
              </a:rPr>
              <a:t> occurs when an attempt is made to access an element past either end of an array. </a:t>
            </a:r>
          </a:p>
          <a:p>
            <a:pPr eaLnBrk="1" hangingPunct="1">
              <a:lnSpc>
                <a:spcPct val="90000"/>
              </a:lnSpc>
            </a:pPr>
            <a:r>
              <a:rPr lang="en-US" altLang="en-US" sz="3200" dirty="0" err="1">
                <a:solidFill>
                  <a:srgbClr val="000000"/>
                </a:solidFill>
                <a:latin typeface="Consolas" panose="020B0609020204030204" pitchFamily="49" charset="0"/>
              </a:rPr>
              <a:t>ClassCastException</a:t>
            </a:r>
            <a:r>
              <a:rPr lang="en-US" altLang="en-US" sz="3200" dirty="0">
                <a:solidFill>
                  <a:srgbClr val="000000"/>
                </a:solidFill>
              </a:rPr>
              <a:t> occurs when an attempt is made to cast an object that does not have an </a:t>
            </a:r>
            <a:r>
              <a:rPr lang="en-US" altLang="en-US" sz="3200" i="1" dirty="0">
                <a:solidFill>
                  <a:srgbClr val="000000"/>
                </a:solidFill>
              </a:rPr>
              <a:t>is-a </a:t>
            </a:r>
            <a:r>
              <a:rPr lang="en-US" altLang="en-US" sz="3200" dirty="0">
                <a:solidFill>
                  <a:srgbClr val="000000"/>
                </a:solidFill>
              </a:rPr>
              <a:t>relationship with the type specified in the cast operator. </a:t>
            </a:r>
          </a:p>
          <a:p>
            <a:pPr eaLnBrk="1" hangingPunct="1">
              <a:lnSpc>
                <a:spcPct val="90000"/>
              </a:lnSpc>
            </a:pPr>
            <a:r>
              <a:rPr lang="en-US" altLang="en-US" sz="3200" dirty="0">
                <a:solidFill>
                  <a:srgbClr val="000000"/>
                </a:solidFill>
              </a:rPr>
              <a:t>A </a:t>
            </a:r>
            <a:r>
              <a:rPr lang="en-US" altLang="en-US" sz="3200" dirty="0" err="1">
                <a:solidFill>
                  <a:srgbClr val="000000"/>
                </a:solidFill>
                <a:latin typeface="Consolas" panose="020B0609020204030204" pitchFamily="49" charset="0"/>
              </a:rPr>
              <a:t>NullPointerException</a:t>
            </a:r>
            <a:r>
              <a:rPr lang="en-US" altLang="en-US" sz="3200" dirty="0">
                <a:solidFill>
                  <a:srgbClr val="000000"/>
                </a:solidFill>
              </a:rPr>
              <a:t> occurs when a </a:t>
            </a:r>
            <a:r>
              <a:rPr lang="en-US" altLang="en-US" sz="3200" dirty="0">
                <a:solidFill>
                  <a:srgbClr val="000000"/>
                </a:solidFill>
                <a:latin typeface="Consolas" panose="020B0609020204030204" pitchFamily="49" charset="0"/>
              </a:rPr>
              <a:t>null</a:t>
            </a:r>
            <a:r>
              <a:rPr lang="en-US" altLang="en-US" sz="3200" dirty="0">
                <a:solidFill>
                  <a:srgbClr val="000000"/>
                </a:solidFill>
              </a:rPr>
              <a:t> reference is used where an object is expected. </a:t>
            </a:r>
          </a:p>
          <a:p>
            <a:pPr eaLnBrk="1" hangingPunct="1">
              <a:lnSpc>
                <a:spcPct val="90000"/>
              </a:lnSpc>
            </a:pPr>
            <a:r>
              <a:rPr lang="en-US" altLang="en-US" sz="3200" dirty="0">
                <a:solidFill>
                  <a:srgbClr val="000000"/>
                </a:solidFill>
              </a:rPr>
              <a:t>Only classes that extend </a:t>
            </a:r>
            <a:r>
              <a:rPr lang="en-US" altLang="en-US" sz="3200" dirty="0">
                <a:solidFill>
                  <a:srgbClr val="000000"/>
                </a:solidFill>
                <a:latin typeface="Consolas" panose="020B0609020204030204" pitchFamily="49" charset="0"/>
              </a:rPr>
              <a:t>Throwable</a:t>
            </a:r>
            <a:r>
              <a:rPr lang="en-US" altLang="en-US" sz="3200" dirty="0">
                <a:solidFill>
                  <a:srgbClr val="000000"/>
                </a:solidFill>
              </a:rPr>
              <a:t> (package </a:t>
            </a:r>
            <a:r>
              <a:rPr lang="en-US" altLang="en-US" sz="3200" dirty="0" err="1">
                <a:solidFill>
                  <a:srgbClr val="000000"/>
                </a:solidFill>
                <a:latin typeface="Consolas" panose="020B0609020204030204" pitchFamily="49" charset="0"/>
              </a:rPr>
              <a:t>java.lang</a:t>
            </a:r>
            <a:r>
              <a:rPr lang="en-US" altLang="en-US" sz="3200" dirty="0">
                <a:solidFill>
                  <a:srgbClr val="000000"/>
                </a:solidFill>
              </a:rPr>
              <a:t>) directly or indirectly can be used with exception handling. </a:t>
            </a:r>
          </a:p>
        </p:txBody>
      </p:sp>
      <p:sp>
        <p:nvSpPr>
          <p:cNvPr id="4" name="Footer Placeholder 3">
            <a:extLst>
              <a:ext uri="{FF2B5EF4-FFF2-40B4-BE49-F238E27FC236}">
                <a16:creationId xmlns:a16="http://schemas.microsoft.com/office/drawing/2014/main" id="{24DC7767-772E-45AF-898A-4E33A885920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817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9D41-B91B-42EF-B52F-E4B2E3CC6E2D}"/>
              </a:ext>
            </a:extLst>
          </p:cNvPr>
          <p:cNvSpPr>
            <a:spLocks noGrp="1"/>
          </p:cNvSpPr>
          <p:nvPr>
            <p:ph type="title"/>
          </p:nvPr>
        </p:nvSpPr>
        <p:spPr/>
        <p:txBody>
          <a:bodyPr>
            <a:normAutofit/>
          </a:bodyPr>
          <a:lstStyle/>
          <a:p>
            <a:pPr fontAlgn="auto">
              <a:spcAft>
                <a:spcPts val="0"/>
              </a:spcAft>
              <a:defRPr/>
            </a:pPr>
            <a:r>
              <a:rPr lang="fr-FR" dirty="0">
                <a:solidFill>
                  <a:srgbClr val="24B5A1"/>
                </a:solidFill>
                <a:latin typeface="Calibri" panose="020F0502020204030204" pitchFamily="34" charset="0"/>
              </a:rPr>
              <a:t>11.5  </a:t>
            </a:r>
            <a:r>
              <a:rPr lang="fr-FR" dirty="0">
                <a:solidFill>
                  <a:srgbClr val="3380E6"/>
                </a:solidFill>
                <a:latin typeface="Calibri" panose="020F0502020204030204" pitchFamily="34" charset="0"/>
              </a:rPr>
              <a:t>Java Exception </a:t>
            </a:r>
            <a:r>
              <a:rPr lang="fr-FR" dirty="0" err="1">
                <a:solidFill>
                  <a:srgbClr val="3380E6"/>
                </a:solidFill>
                <a:latin typeface="Calibri" panose="020F0502020204030204" pitchFamily="34" charset="0"/>
              </a:rPr>
              <a:t>Hierarchy</a:t>
            </a:r>
            <a:r>
              <a:rPr lang="fr-FR" dirty="0">
                <a:solidFill>
                  <a:srgbClr val="3380E6"/>
                </a:solidFill>
                <a:latin typeface="Calibri" panose="020F0502020204030204" pitchFamily="34" charset="0"/>
              </a:rPr>
              <a:t> (</a:t>
            </a:r>
            <a:r>
              <a:rPr lang="fr-FR" dirty="0" err="1">
                <a:solidFill>
                  <a:srgbClr val="3380E6"/>
                </a:solidFill>
                <a:latin typeface="Calibri" panose="020F0502020204030204" pitchFamily="34" charset="0"/>
              </a:rPr>
              <a:t>Cont</a:t>
            </a:r>
            <a:r>
              <a:rPr lang="fr-FR" dirty="0">
                <a:solidFill>
                  <a:srgbClr val="3380E6"/>
                </a:solidFill>
                <a:latin typeface="Calibri" panose="020F0502020204030204" pitchFamily="34" charset="0"/>
              </a:rPr>
              <a:t>.)</a:t>
            </a:r>
          </a:p>
        </p:txBody>
      </p:sp>
      <p:sp>
        <p:nvSpPr>
          <p:cNvPr id="59395" name="Text Placeholder 2">
            <a:extLst>
              <a:ext uri="{FF2B5EF4-FFF2-40B4-BE49-F238E27FC236}">
                <a16:creationId xmlns:a16="http://schemas.microsoft.com/office/drawing/2014/main" id="{7BCA97FD-A5C7-4DE3-9976-25DCE6AD6471}"/>
              </a:ext>
            </a:extLst>
          </p:cNvPr>
          <p:cNvSpPr>
            <a:spLocks noGrp="1"/>
          </p:cNvSpPr>
          <p:nvPr>
            <p:ph type="body" idx="1"/>
          </p:nvPr>
        </p:nvSpPr>
        <p:spPr/>
        <p:txBody>
          <a:bodyPr/>
          <a:lstStyle/>
          <a:p>
            <a:pPr eaLnBrk="1" hangingPunct="1"/>
            <a:r>
              <a:rPr lang="en-US" altLang="en-US" sz="3600" dirty="0">
                <a:solidFill>
                  <a:srgbClr val="000000"/>
                </a:solidFill>
              </a:rPr>
              <a:t>If </a:t>
            </a:r>
            <a:r>
              <a:rPr lang="en-US" altLang="en-US" sz="3600" i="1" dirty="0">
                <a:solidFill>
                  <a:srgbClr val="000000"/>
                </a:solidFill>
              </a:rPr>
              <a:t>multiple</a:t>
            </a:r>
            <a:r>
              <a:rPr lang="en-US" altLang="en-US" sz="3600" dirty="0">
                <a:solidFill>
                  <a:srgbClr val="000000"/>
                </a:solidFill>
              </a:rPr>
              <a:t> </a:t>
            </a:r>
            <a:r>
              <a:rPr lang="en-US" altLang="en-US" sz="3600" dirty="0">
                <a:solidFill>
                  <a:srgbClr val="000000"/>
                </a:solidFill>
                <a:latin typeface="Consolas" panose="020B0609020204030204" pitchFamily="49" charset="0"/>
              </a:rPr>
              <a:t>catch</a:t>
            </a:r>
            <a:r>
              <a:rPr lang="en-US" altLang="en-US" sz="3600" dirty="0">
                <a:solidFill>
                  <a:srgbClr val="000000"/>
                </a:solidFill>
              </a:rPr>
              <a:t> blocks match a particular exception type, only the </a:t>
            </a:r>
            <a:r>
              <a:rPr lang="en-US" altLang="en-US" sz="3600" i="1" dirty="0">
                <a:solidFill>
                  <a:srgbClr val="000000"/>
                </a:solidFill>
              </a:rPr>
              <a:t>first</a:t>
            </a:r>
            <a:r>
              <a:rPr lang="en-US" altLang="en-US" sz="3600" dirty="0">
                <a:solidFill>
                  <a:srgbClr val="000000"/>
                </a:solidFill>
              </a:rPr>
              <a:t> matching </a:t>
            </a:r>
            <a:r>
              <a:rPr lang="en-US" altLang="en-US" sz="3600" dirty="0">
                <a:solidFill>
                  <a:srgbClr val="000000"/>
                </a:solidFill>
                <a:latin typeface="Consolas" panose="020B0609020204030204" pitchFamily="49" charset="0"/>
              </a:rPr>
              <a:t>catch</a:t>
            </a:r>
            <a:r>
              <a:rPr lang="en-US" altLang="en-US" sz="3600" dirty="0">
                <a:solidFill>
                  <a:srgbClr val="000000"/>
                </a:solidFill>
              </a:rPr>
              <a:t> block executes. </a:t>
            </a:r>
          </a:p>
          <a:p>
            <a:pPr eaLnBrk="1" hangingPunct="1"/>
            <a:r>
              <a:rPr lang="en-US" altLang="en-US" sz="3600" dirty="0">
                <a:solidFill>
                  <a:srgbClr val="000000"/>
                </a:solidFill>
              </a:rPr>
              <a:t>It’s a compilation error to catch the </a:t>
            </a:r>
            <a:r>
              <a:rPr lang="en-US" altLang="en-US" sz="3600" i="1" dirty="0">
                <a:solidFill>
                  <a:srgbClr val="000000"/>
                </a:solidFill>
              </a:rPr>
              <a:t>exact same type </a:t>
            </a:r>
            <a:r>
              <a:rPr lang="en-US" altLang="en-US" sz="3600" dirty="0">
                <a:solidFill>
                  <a:srgbClr val="000000"/>
                </a:solidFill>
              </a:rPr>
              <a:t>in two different </a:t>
            </a:r>
            <a:r>
              <a:rPr lang="en-US" altLang="en-US" sz="3600" dirty="0">
                <a:solidFill>
                  <a:srgbClr val="000000"/>
                </a:solidFill>
                <a:latin typeface="Consolas" panose="020B0609020204030204" pitchFamily="49" charset="0"/>
              </a:rPr>
              <a:t>catch</a:t>
            </a:r>
            <a:r>
              <a:rPr lang="en-US" altLang="en-US" sz="3600" dirty="0">
                <a:solidFill>
                  <a:srgbClr val="000000"/>
                </a:solidFill>
              </a:rPr>
              <a:t> blocks associated with a particular </a:t>
            </a:r>
            <a:r>
              <a:rPr lang="en-US" altLang="en-US" sz="3600" dirty="0">
                <a:solidFill>
                  <a:srgbClr val="000000"/>
                </a:solidFill>
                <a:latin typeface="Consolas" panose="020B0609020204030204" pitchFamily="49" charset="0"/>
              </a:rPr>
              <a:t>try</a:t>
            </a:r>
            <a:r>
              <a:rPr lang="en-US" altLang="en-US" sz="3600" dirty="0">
                <a:solidFill>
                  <a:srgbClr val="000000"/>
                </a:solidFill>
              </a:rPr>
              <a:t> block. </a:t>
            </a:r>
          </a:p>
          <a:p>
            <a:pPr lvl="1" eaLnBrk="1" hangingPunct="1"/>
            <a:endParaRPr lang="en-US" altLang="en-US" sz="3200" dirty="0">
              <a:solidFill>
                <a:srgbClr val="000000"/>
              </a:solidFill>
            </a:endParaRPr>
          </a:p>
        </p:txBody>
      </p:sp>
      <p:sp>
        <p:nvSpPr>
          <p:cNvPr id="4" name="Footer Placeholder 3">
            <a:extLst>
              <a:ext uri="{FF2B5EF4-FFF2-40B4-BE49-F238E27FC236}">
                <a16:creationId xmlns:a16="http://schemas.microsoft.com/office/drawing/2014/main" id="{993FF437-C2F6-41E2-8215-BFBAA008B71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02289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0">
            <a:extLst>
              <a:ext uri="{FF2B5EF4-FFF2-40B4-BE49-F238E27FC236}">
                <a16:creationId xmlns:a16="http://schemas.microsoft.com/office/drawing/2014/main" id="{79F9F23B-D46A-4193-B1B2-D7AEB0210B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6538"/>
            <a:ext cx="12192000" cy="3844925"/>
          </a:xfrm>
          <a:prstGeom prst="rect">
            <a:avLst/>
          </a:prstGeom>
        </p:spPr>
      </p:pic>
      <p:sp>
        <p:nvSpPr>
          <p:cNvPr id="4" name="Footer Placeholder 3">
            <a:extLst>
              <a:ext uri="{FF2B5EF4-FFF2-40B4-BE49-F238E27FC236}">
                <a16:creationId xmlns:a16="http://schemas.microsoft.com/office/drawing/2014/main" id="{F48C2931-7273-43FE-8C11-F147844AD75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30640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1">
            <a:extLst>
              <a:ext uri="{FF2B5EF4-FFF2-40B4-BE49-F238E27FC236}">
                <a16:creationId xmlns:a16="http://schemas.microsoft.com/office/drawing/2014/main" id="{BB35A1A0-2430-46FC-99F5-431862D56CD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5163"/>
            <a:ext cx="12192000" cy="5526087"/>
          </a:xfrm>
          <a:prstGeom prst="rect">
            <a:avLst/>
          </a:prstGeom>
        </p:spPr>
      </p:pic>
      <p:sp>
        <p:nvSpPr>
          <p:cNvPr id="4" name="Footer Placeholder 3">
            <a:extLst>
              <a:ext uri="{FF2B5EF4-FFF2-40B4-BE49-F238E27FC236}">
                <a16:creationId xmlns:a16="http://schemas.microsoft.com/office/drawing/2014/main" id="{A2C2586D-1B64-452B-9F20-E69E23B3FC5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8504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2">
            <a:extLst>
              <a:ext uri="{FF2B5EF4-FFF2-40B4-BE49-F238E27FC236}">
                <a16:creationId xmlns:a16="http://schemas.microsoft.com/office/drawing/2014/main" id="{071E9CF0-86AE-44E1-9748-051CE8C34D4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17613"/>
            <a:ext cx="12192000" cy="4421187"/>
          </a:xfrm>
          <a:prstGeom prst="rect">
            <a:avLst/>
          </a:prstGeom>
        </p:spPr>
      </p:pic>
      <p:sp>
        <p:nvSpPr>
          <p:cNvPr id="4" name="Footer Placeholder 3">
            <a:extLst>
              <a:ext uri="{FF2B5EF4-FFF2-40B4-BE49-F238E27FC236}">
                <a16:creationId xmlns:a16="http://schemas.microsoft.com/office/drawing/2014/main" id="{21490676-9AF8-4BF9-A8C2-D3A3E46D466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311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E408-708D-48C9-B3B7-9ECE9E3D051F}"/>
              </a:ext>
            </a:extLst>
          </p:cNvPr>
          <p:cNvSpPr>
            <a:spLocks noGrp="1"/>
          </p:cNvSpPr>
          <p:nvPr>
            <p:ph type="title"/>
          </p:nvPr>
        </p:nvSpPr>
        <p:spPr>
          <a:xfrm>
            <a:off x="495300" y="0"/>
            <a:ext cx="8229600" cy="1143000"/>
          </a:xfrm>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a:t>
            </a:r>
          </a:p>
        </p:txBody>
      </p:sp>
      <p:sp>
        <p:nvSpPr>
          <p:cNvPr id="63491" name="Text Placeholder 2">
            <a:extLst>
              <a:ext uri="{FF2B5EF4-FFF2-40B4-BE49-F238E27FC236}">
                <a16:creationId xmlns:a16="http://schemas.microsoft.com/office/drawing/2014/main" id="{9F6E3539-1524-493E-8CEE-BDD53A474E02}"/>
              </a:ext>
            </a:extLst>
          </p:cNvPr>
          <p:cNvSpPr>
            <a:spLocks noGrp="1"/>
          </p:cNvSpPr>
          <p:nvPr>
            <p:ph type="body" idx="1"/>
          </p:nvPr>
        </p:nvSpPr>
        <p:spPr>
          <a:xfrm>
            <a:off x="724581" y="1143000"/>
            <a:ext cx="9453562" cy="4525962"/>
          </a:xfrm>
        </p:spPr>
        <p:txBody>
          <a:bodyPr/>
          <a:lstStyle/>
          <a:p>
            <a:pPr eaLnBrk="1" hangingPunct="1"/>
            <a:r>
              <a:rPr lang="en-US" altLang="en-US" sz="2800" dirty="0">
                <a:solidFill>
                  <a:srgbClr val="000000"/>
                </a:solidFill>
              </a:rPr>
              <a:t>Programs that obtain certain resources must return them to the system to avoid so-called </a:t>
            </a:r>
            <a:r>
              <a:rPr lang="en-US" altLang="en-US" sz="2800" dirty="0">
                <a:solidFill>
                  <a:srgbClr val="0000FF"/>
                </a:solidFill>
              </a:rPr>
              <a:t>resource leaks</a:t>
            </a:r>
            <a:r>
              <a:rPr lang="en-US" altLang="en-US" sz="2800" b="1" i="1" dirty="0">
                <a:solidFill>
                  <a:srgbClr val="000000"/>
                </a:solidFill>
              </a:rPr>
              <a:t>. </a:t>
            </a:r>
          </a:p>
          <a:p>
            <a:pPr lvl="1" eaLnBrk="1" hangingPunct="1"/>
            <a:r>
              <a:rPr lang="en-US" altLang="en-US" sz="2400" dirty="0" smtClean="0">
                <a:solidFill>
                  <a:srgbClr val="000000"/>
                </a:solidFill>
              </a:rPr>
              <a:t>Java </a:t>
            </a:r>
            <a:r>
              <a:rPr lang="en-US" altLang="en-US" sz="2400" dirty="0">
                <a:solidFill>
                  <a:srgbClr val="000000"/>
                </a:solidFill>
              </a:rPr>
              <a:t>automatically garbage collects memory no longer used by programs, thus avoiding most memory leaks. </a:t>
            </a:r>
          </a:p>
          <a:p>
            <a:pPr lvl="1" eaLnBrk="1" hangingPunct="1"/>
            <a:r>
              <a:rPr lang="en-US" altLang="en-US" sz="2400" dirty="0">
                <a:solidFill>
                  <a:srgbClr val="000000"/>
                </a:solidFill>
              </a:rPr>
              <a:t>Other types of resource leaks can occur. </a:t>
            </a:r>
          </a:p>
          <a:p>
            <a:pPr lvl="2" eaLnBrk="1" hangingPunct="1"/>
            <a:r>
              <a:rPr lang="en-US" altLang="en-US" sz="2400" dirty="0">
                <a:solidFill>
                  <a:srgbClr val="000000"/>
                </a:solidFill>
              </a:rPr>
              <a:t>Files, database connections and network connections that are not closed properly might not be available for use in other programs.</a:t>
            </a:r>
          </a:p>
          <a:p>
            <a:pPr eaLnBrk="1" hangingPunct="1"/>
            <a:r>
              <a:rPr lang="en-US" altLang="en-US" sz="2800" dirty="0">
                <a:solidFill>
                  <a:srgbClr val="000000"/>
                </a:solidFill>
              </a:rPr>
              <a:t>The </a:t>
            </a:r>
            <a:r>
              <a:rPr lang="en-US" altLang="en-US" sz="2800" dirty="0">
                <a:solidFill>
                  <a:srgbClr val="000000"/>
                </a:solidFill>
                <a:latin typeface="Consolas" panose="020B0609020204030204" pitchFamily="49" charset="0"/>
              </a:rPr>
              <a:t>finally</a:t>
            </a:r>
            <a:r>
              <a:rPr lang="en-US" altLang="en-US" sz="2800" dirty="0">
                <a:solidFill>
                  <a:srgbClr val="000000"/>
                </a:solidFill>
              </a:rPr>
              <a:t> block (which consists of the </a:t>
            </a:r>
            <a:r>
              <a:rPr lang="en-US" altLang="en-US" sz="2800" dirty="0">
                <a:solidFill>
                  <a:srgbClr val="000000"/>
                </a:solidFill>
                <a:latin typeface="Consolas" panose="020B0609020204030204" pitchFamily="49" charset="0"/>
              </a:rPr>
              <a:t>finally</a:t>
            </a:r>
            <a:r>
              <a:rPr lang="en-US" altLang="en-US" sz="2800" dirty="0">
                <a:solidFill>
                  <a:srgbClr val="000000"/>
                </a:solidFill>
              </a:rPr>
              <a:t> keyword, followed by code enclosed in curly braces), sometimes referred to as the </a:t>
            </a:r>
            <a:r>
              <a:rPr lang="en-US" altLang="en-US" sz="2800" dirty="0">
                <a:solidFill>
                  <a:srgbClr val="0000FF"/>
                </a:solidFill>
                <a:latin typeface="Consolas" panose="020B0609020204030204" pitchFamily="49" charset="0"/>
              </a:rPr>
              <a:t>finally</a:t>
            </a:r>
            <a:r>
              <a:rPr lang="en-US" altLang="en-US" sz="2800" dirty="0">
                <a:solidFill>
                  <a:srgbClr val="0000FF"/>
                </a:solidFill>
              </a:rPr>
              <a:t> clause</a:t>
            </a:r>
            <a:r>
              <a:rPr lang="en-US" altLang="en-US" sz="2800" dirty="0">
                <a:solidFill>
                  <a:srgbClr val="000000"/>
                </a:solidFill>
              </a:rPr>
              <a:t>, is optional.</a:t>
            </a:r>
          </a:p>
        </p:txBody>
      </p:sp>
      <p:sp>
        <p:nvSpPr>
          <p:cNvPr id="4" name="Footer Placeholder 3">
            <a:extLst>
              <a:ext uri="{FF2B5EF4-FFF2-40B4-BE49-F238E27FC236}">
                <a16:creationId xmlns:a16="http://schemas.microsoft.com/office/drawing/2014/main" id="{EF0EFD4F-57F8-4881-A7E4-35A8D0FE2ED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322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1CD9-74C6-4AA8-B99F-087FAD2C528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65539" name="Text Placeholder 2">
            <a:extLst>
              <a:ext uri="{FF2B5EF4-FFF2-40B4-BE49-F238E27FC236}">
                <a16:creationId xmlns:a16="http://schemas.microsoft.com/office/drawing/2014/main" id="{38BEA174-4960-486A-96DD-18B89BA610E8}"/>
              </a:ext>
            </a:extLst>
          </p:cNvPr>
          <p:cNvSpPr>
            <a:spLocks noGrp="1"/>
          </p:cNvSpPr>
          <p:nvPr>
            <p:ph type="body" idx="1"/>
          </p:nvPr>
        </p:nvSpPr>
        <p:spPr/>
        <p:txBody>
          <a:bodyPr/>
          <a:lstStyle/>
          <a:p>
            <a:pPr eaLnBrk="1" hangingPunct="1"/>
            <a:r>
              <a:rPr lang="en-US" altLang="en-US" sz="3600" dirty="0">
                <a:solidFill>
                  <a:srgbClr val="000000"/>
                </a:solidFill>
                <a:latin typeface="Consolas" panose="020B0609020204030204" pitchFamily="49" charset="0"/>
              </a:rPr>
              <a:t>finally</a:t>
            </a:r>
            <a:r>
              <a:rPr lang="en-US" altLang="en-US" sz="3600" dirty="0">
                <a:solidFill>
                  <a:srgbClr val="000000"/>
                </a:solidFill>
              </a:rPr>
              <a:t> block will execute </a:t>
            </a:r>
            <a:r>
              <a:rPr lang="en-US" altLang="en-US" sz="3600" i="1" dirty="0">
                <a:solidFill>
                  <a:srgbClr val="000000"/>
                </a:solidFill>
              </a:rPr>
              <a:t>whether or not</a:t>
            </a:r>
            <a:r>
              <a:rPr lang="en-US" altLang="en-US" sz="3600" dirty="0">
                <a:solidFill>
                  <a:srgbClr val="000000"/>
                </a:solidFill>
              </a:rPr>
              <a:t> an exception is thrown in the corresponding </a:t>
            </a:r>
            <a:r>
              <a:rPr lang="en-US" altLang="en-US" sz="3600" dirty="0">
                <a:solidFill>
                  <a:srgbClr val="000000"/>
                </a:solidFill>
                <a:latin typeface="Consolas" panose="020B0609020204030204" pitchFamily="49" charset="0"/>
              </a:rPr>
              <a:t>try</a:t>
            </a:r>
            <a:r>
              <a:rPr lang="en-US" altLang="en-US" sz="3600" dirty="0">
                <a:solidFill>
                  <a:srgbClr val="000000"/>
                </a:solidFill>
              </a:rPr>
              <a:t> block. </a:t>
            </a:r>
          </a:p>
          <a:p>
            <a:pPr eaLnBrk="1" hangingPunct="1"/>
            <a:r>
              <a:rPr lang="en-US" altLang="en-US" sz="3600" dirty="0">
                <a:solidFill>
                  <a:srgbClr val="000000"/>
                </a:solidFill>
                <a:latin typeface="Consolas" panose="020B0609020204030204" pitchFamily="49" charset="0"/>
              </a:rPr>
              <a:t>finally</a:t>
            </a:r>
            <a:r>
              <a:rPr lang="en-US" altLang="en-US" sz="3600" dirty="0">
                <a:solidFill>
                  <a:srgbClr val="000000"/>
                </a:solidFill>
              </a:rPr>
              <a:t> block will execute if a </a:t>
            </a:r>
            <a:r>
              <a:rPr lang="en-US" altLang="en-US" sz="3600" dirty="0">
                <a:solidFill>
                  <a:srgbClr val="000000"/>
                </a:solidFill>
                <a:latin typeface="Consolas" panose="020B0609020204030204" pitchFamily="49" charset="0"/>
              </a:rPr>
              <a:t>try</a:t>
            </a:r>
            <a:r>
              <a:rPr lang="en-US" altLang="en-US" sz="3600" dirty="0">
                <a:solidFill>
                  <a:srgbClr val="000000"/>
                </a:solidFill>
              </a:rPr>
              <a:t> block exits by using a </a:t>
            </a:r>
            <a:r>
              <a:rPr lang="en-US" altLang="en-US" sz="3600" dirty="0">
                <a:solidFill>
                  <a:srgbClr val="000000"/>
                </a:solidFill>
                <a:latin typeface="Consolas" panose="020B0609020204030204" pitchFamily="49" charset="0"/>
              </a:rPr>
              <a:t>return</a:t>
            </a:r>
            <a:r>
              <a:rPr lang="en-US" altLang="en-US" sz="3600" dirty="0">
                <a:solidFill>
                  <a:srgbClr val="000000"/>
                </a:solidFill>
              </a:rPr>
              <a:t>, </a:t>
            </a:r>
            <a:r>
              <a:rPr lang="en-US" altLang="en-US" sz="3600" dirty="0">
                <a:solidFill>
                  <a:srgbClr val="000000"/>
                </a:solidFill>
                <a:latin typeface="Consolas" panose="020B0609020204030204" pitchFamily="49" charset="0"/>
              </a:rPr>
              <a:t>break</a:t>
            </a:r>
            <a:r>
              <a:rPr lang="en-US" altLang="en-US" sz="3600" dirty="0">
                <a:solidFill>
                  <a:srgbClr val="000000"/>
                </a:solidFill>
              </a:rPr>
              <a:t> or </a:t>
            </a:r>
            <a:r>
              <a:rPr lang="en-US" altLang="en-US" sz="3600" dirty="0">
                <a:solidFill>
                  <a:srgbClr val="000000"/>
                </a:solidFill>
                <a:latin typeface="Consolas" panose="020B0609020204030204" pitchFamily="49" charset="0"/>
              </a:rPr>
              <a:t>continue</a:t>
            </a:r>
            <a:r>
              <a:rPr lang="en-US" altLang="en-US" sz="3600" dirty="0">
                <a:solidFill>
                  <a:srgbClr val="000000"/>
                </a:solidFill>
              </a:rPr>
              <a:t> statement or simply by reaching its closing right brace. </a:t>
            </a:r>
          </a:p>
          <a:p>
            <a:pPr eaLnBrk="1" hangingPunct="1"/>
            <a:r>
              <a:rPr lang="en-US" altLang="en-US" sz="3600" dirty="0">
                <a:solidFill>
                  <a:srgbClr val="000000"/>
                </a:solidFill>
                <a:latin typeface="Consolas" panose="020B0609020204030204" pitchFamily="49" charset="0"/>
              </a:rPr>
              <a:t>finally</a:t>
            </a:r>
            <a:r>
              <a:rPr lang="en-US" altLang="en-US" sz="3600" dirty="0">
                <a:solidFill>
                  <a:srgbClr val="000000"/>
                </a:solidFill>
              </a:rPr>
              <a:t> block will </a:t>
            </a:r>
            <a:r>
              <a:rPr lang="en-US" altLang="en-US" sz="3600" i="1" dirty="0">
                <a:solidFill>
                  <a:srgbClr val="000000"/>
                </a:solidFill>
              </a:rPr>
              <a:t>not </a:t>
            </a:r>
            <a:r>
              <a:rPr lang="en-US" altLang="en-US" sz="3600" dirty="0">
                <a:solidFill>
                  <a:srgbClr val="000000"/>
                </a:solidFill>
              </a:rPr>
              <a:t>execute if the application </a:t>
            </a:r>
            <a:r>
              <a:rPr lang="en-US" altLang="en-US" sz="3600" i="1" dirty="0">
                <a:solidFill>
                  <a:srgbClr val="000000"/>
                </a:solidFill>
              </a:rPr>
              <a:t>exits early </a:t>
            </a:r>
            <a:r>
              <a:rPr lang="en-US" altLang="en-US" sz="3600" dirty="0">
                <a:solidFill>
                  <a:srgbClr val="000000"/>
                </a:solidFill>
              </a:rPr>
              <a:t>from a </a:t>
            </a:r>
            <a:r>
              <a:rPr lang="en-US" altLang="en-US" sz="3600" dirty="0">
                <a:solidFill>
                  <a:srgbClr val="000000"/>
                </a:solidFill>
                <a:latin typeface="Consolas" panose="020B0609020204030204" pitchFamily="49" charset="0"/>
              </a:rPr>
              <a:t>try</a:t>
            </a:r>
            <a:r>
              <a:rPr lang="en-US" altLang="en-US" sz="3600" dirty="0">
                <a:solidFill>
                  <a:srgbClr val="000000"/>
                </a:solidFill>
              </a:rPr>
              <a:t> block by calling method </a:t>
            </a:r>
            <a:r>
              <a:rPr lang="en-US" altLang="en-US" sz="3600" dirty="0" err="1">
                <a:solidFill>
                  <a:srgbClr val="0000FF"/>
                </a:solidFill>
                <a:latin typeface="Consolas" panose="020B0609020204030204" pitchFamily="49" charset="0"/>
              </a:rPr>
              <a:t>System.exit</a:t>
            </a:r>
            <a:r>
              <a:rPr lang="en-US" altLang="en-US" sz="3600" dirty="0">
                <a:solidFill>
                  <a:srgbClr val="000000"/>
                </a:solidFill>
              </a:rPr>
              <a:t>. </a:t>
            </a:r>
          </a:p>
        </p:txBody>
      </p:sp>
      <p:sp>
        <p:nvSpPr>
          <p:cNvPr id="4" name="Footer Placeholder 3">
            <a:extLst>
              <a:ext uri="{FF2B5EF4-FFF2-40B4-BE49-F238E27FC236}">
                <a16:creationId xmlns:a16="http://schemas.microsoft.com/office/drawing/2014/main" id="{91DB6A8D-E68C-4071-BFF2-4A11746B8CE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8130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4">
            <a:extLst>
              <a:ext uri="{FF2B5EF4-FFF2-40B4-BE49-F238E27FC236}">
                <a16:creationId xmlns:a16="http://schemas.microsoft.com/office/drawing/2014/main" id="{8E320E9D-A4BD-42F4-BD7A-8E34701465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5300"/>
            <a:ext cx="12192000" cy="3325813"/>
          </a:xfrm>
          <a:prstGeom prst="rect">
            <a:avLst/>
          </a:prstGeom>
        </p:spPr>
      </p:pic>
      <p:sp>
        <p:nvSpPr>
          <p:cNvPr id="4" name="Footer Placeholder 3">
            <a:extLst>
              <a:ext uri="{FF2B5EF4-FFF2-40B4-BE49-F238E27FC236}">
                <a16:creationId xmlns:a16="http://schemas.microsoft.com/office/drawing/2014/main" id="{DB6B7744-9F68-4EEA-831E-54E702B26E9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384102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5">
            <a:extLst>
              <a:ext uri="{FF2B5EF4-FFF2-40B4-BE49-F238E27FC236}">
                <a16:creationId xmlns:a16="http://schemas.microsoft.com/office/drawing/2014/main" id="{C36102C3-F9CC-4685-83F2-1E969F97438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5875"/>
            <a:ext cx="12192000" cy="4286250"/>
          </a:xfrm>
          <a:prstGeom prst="rect">
            <a:avLst/>
          </a:prstGeom>
        </p:spPr>
      </p:pic>
      <p:sp>
        <p:nvSpPr>
          <p:cNvPr id="4" name="Footer Placeholder 3">
            <a:extLst>
              <a:ext uri="{FF2B5EF4-FFF2-40B4-BE49-F238E27FC236}">
                <a16:creationId xmlns:a16="http://schemas.microsoft.com/office/drawing/2014/main" id="{D5339AE1-B6E1-40CA-B94C-A96370F28BC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742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08F9-8EFF-401B-B67F-D720E03C7ED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68611" name="Text Placeholder 2">
            <a:extLst>
              <a:ext uri="{FF2B5EF4-FFF2-40B4-BE49-F238E27FC236}">
                <a16:creationId xmlns:a16="http://schemas.microsoft.com/office/drawing/2014/main" id="{5DA657E3-5407-428A-AADF-69AA85C4679D}"/>
              </a:ext>
            </a:extLst>
          </p:cNvPr>
          <p:cNvSpPr>
            <a:spLocks noGrp="1"/>
          </p:cNvSpPr>
          <p:nvPr>
            <p:ph type="body" idx="1"/>
          </p:nvPr>
        </p:nvSpPr>
        <p:spPr>
          <a:xfrm>
            <a:off x="559763" y="1349375"/>
            <a:ext cx="10972800" cy="5059363"/>
          </a:xfrm>
        </p:spPr>
        <p:txBody>
          <a:bodyPr/>
          <a:lstStyle/>
          <a:p>
            <a:pPr eaLnBrk="1" hangingPunct="1">
              <a:lnSpc>
                <a:spcPct val="90000"/>
              </a:lnSpc>
            </a:pPr>
            <a:r>
              <a:rPr lang="en-US" altLang="en-US" sz="2800" dirty="0">
                <a:solidFill>
                  <a:srgbClr val="000000"/>
                </a:solidFill>
              </a:rPr>
              <a:t>If an exception that occurs in a </a:t>
            </a:r>
            <a:r>
              <a:rPr lang="en-US" altLang="en-US" sz="2800" dirty="0">
                <a:solidFill>
                  <a:srgbClr val="000000"/>
                </a:solidFill>
                <a:latin typeface="Consolas" panose="020B0609020204030204" pitchFamily="49" charset="0"/>
              </a:rPr>
              <a:t>try</a:t>
            </a:r>
            <a:r>
              <a:rPr lang="en-US" altLang="en-US" sz="2800" dirty="0">
                <a:solidFill>
                  <a:srgbClr val="000000"/>
                </a:solidFill>
              </a:rPr>
              <a:t> block cannot be caught by one of that </a:t>
            </a:r>
            <a:r>
              <a:rPr lang="en-US" altLang="en-US" sz="2800" dirty="0">
                <a:solidFill>
                  <a:srgbClr val="000000"/>
                </a:solidFill>
                <a:latin typeface="Consolas" panose="020B0609020204030204" pitchFamily="49" charset="0"/>
              </a:rPr>
              <a:t>try</a:t>
            </a:r>
            <a:r>
              <a:rPr lang="en-US" altLang="en-US" sz="2800" dirty="0">
                <a:solidFill>
                  <a:srgbClr val="000000"/>
                </a:solidFill>
              </a:rPr>
              <a:t> block’s </a:t>
            </a:r>
            <a:r>
              <a:rPr lang="en-US" altLang="en-US" sz="2800" dirty="0">
                <a:solidFill>
                  <a:srgbClr val="000000"/>
                </a:solidFill>
                <a:latin typeface="Consolas" panose="020B0609020204030204" pitchFamily="49" charset="0"/>
              </a:rPr>
              <a:t>catch</a:t>
            </a:r>
            <a:r>
              <a:rPr lang="en-US" altLang="en-US" sz="2800" dirty="0">
                <a:solidFill>
                  <a:srgbClr val="000000"/>
                </a:solidFill>
              </a:rPr>
              <a:t> handlers, control proceeds to the </a:t>
            </a:r>
            <a:r>
              <a:rPr lang="en-US" altLang="en-US" sz="2800" dirty="0">
                <a:solidFill>
                  <a:srgbClr val="000000"/>
                </a:solidFill>
                <a:latin typeface="Consolas" panose="020B0609020204030204" pitchFamily="49" charset="0"/>
              </a:rPr>
              <a:t>finally</a:t>
            </a:r>
            <a:r>
              <a:rPr lang="en-US" altLang="en-US" sz="2800" dirty="0">
                <a:solidFill>
                  <a:srgbClr val="000000"/>
                </a:solidFill>
              </a:rPr>
              <a:t> block. </a:t>
            </a:r>
          </a:p>
          <a:p>
            <a:pPr eaLnBrk="1" hangingPunct="1">
              <a:lnSpc>
                <a:spcPct val="90000"/>
              </a:lnSpc>
            </a:pPr>
            <a:r>
              <a:rPr lang="en-US" altLang="en-US" sz="2800" dirty="0">
                <a:solidFill>
                  <a:srgbClr val="000000"/>
                </a:solidFill>
              </a:rPr>
              <a:t>Then the program passes the exception to the next outer </a:t>
            </a:r>
            <a:r>
              <a:rPr lang="en-US" altLang="en-US" sz="2800" dirty="0">
                <a:solidFill>
                  <a:srgbClr val="000000"/>
                </a:solidFill>
                <a:latin typeface="Consolas" panose="020B0609020204030204" pitchFamily="49" charset="0"/>
              </a:rPr>
              <a:t>try</a:t>
            </a:r>
            <a:r>
              <a:rPr lang="en-US" altLang="en-US" sz="2800" dirty="0">
                <a:solidFill>
                  <a:srgbClr val="000000"/>
                </a:solidFill>
              </a:rPr>
              <a:t> block—normally in the calling method—where an associated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 might catch it. </a:t>
            </a:r>
          </a:p>
          <a:p>
            <a:pPr lvl="1" eaLnBrk="1" hangingPunct="1">
              <a:lnSpc>
                <a:spcPct val="90000"/>
              </a:lnSpc>
            </a:pPr>
            <a:r>
              <a:rPr lang="en-US" altLang="en-US" sz="2400" dirty="0">
                <a:solidFill>
                  <a:srgbClr val="000000"/>
                </a:solidFill>
              </a:rPr>
              <a:t>This process can occur through many levels of </a:t>
            </a:r>
            <a:r>
              <a:rPr lang="en-US" altLang="en-US" sz="2400" dirty="0">
                <a:solidFill>
                  <a:srgbClr val="000000"/>
                </a:solidFill>
                <a:latin typeface="Consolas" panose="020B0609020204030204" pitchFamily="49" charset="0"/>
              </a:rPr>
              <a:t>try</a:t>
            </a:r>
            <a:r>
              <a:rPr lang="en-US" altLang="en-US" sz="2400" dirty="0">
                <a:solidFill>
                  <a:srgbClr val="000000"/>
                </a:solidFill>
              </a:rPr>
              <a:t> blocks. </a:t>
            </a:r>
          </a:p>
          <a:p>
            <a:pPr lvl="1" eaLnBrk="1" hangingPunct="1">
              <a:lnSpc>
                <a:spcPct val="90000"/>
              </a:lnSpc>
            </a:pPr>
            <a:r>
              <a:rPr lang="en-US" altLang="en-US" sz="2400" dirty="0">
                <a:solidFill>
                  <a:srgbClr val="000000"/>
                </a:solidFill>
              </a:rPr>
              <a:t>The exception could go </a:t>
            </a:r>
            <a:r>
              <a:rPr lang="en-US" altLang="en-US" sz="2400" i="1" dirty="0">
                <a:solidFill>
                  <a:srgbClr val="000000"/>
                </a:solidFill>
              </a:rPr>
              <a:t>uncaught</a:t>
            </a:r>
            <a:r>
              <a:rPr lang="en-US" altLang="en-US" sz="2400" dirty="0">
                <a:solidFill>
                  <a:srgbClr val="000000"/>
                </a:solidFill>
              </a:rPr>
              <a:t>.</a:t>
            </a:r>
          </a:p>
          <a:p>
            <a:pPr eaLnBrk="1" hangingPunct="1">
              <a:lnSpc>
                <a:spcPct val="90000"/>
              </a:lnSpc>
            </a:pPr>
            <a:r>
              <a:rPr lang="en-US" altLang="en-US" sz="2800" dirty="0">
                <a:solidFill>
                  <a:srgbClr val="000000"/>
                </a:solidFill>
              </a:rPr>
              <a:t>If a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 throws an exception, the </a:t>
            </a:r>
            <a:r>
              <a:rPr lang="en-US" altLang="en-US" sz="2800" dirty="0">
                <a:solidFill>
                  <a:srgbClr val="000000"/>
                </a:solidFill>
                <a:latin typeface="Consolas" panose="020B0609020204030204" pitchFamily="49" charset="0"/>
              </a:rPr>
              <a:t>finally</a:t>
            </a:r>
            <a:r>
              <a:rPr lang="en-US" altLang="en-US" sz="2800" dirty="0">
                <a:solidFill>
                  <a:srgbClr val="000000"/>
                </a:solidFill>
              </a:rPr>
              <a:t> block still executes. </a:t>
            </a:r>
          </a:p>
          <a:p>
            <a:pPr lvl="1" eaLnBrk="1" hangingPunct="1">
              <a:lnSpc>
                <a:spcPct val="90000"/>
              </a:lnSpc>
            </a:pPr>
            <a:r>
              <a:rPr lang="en-US" altLang="en-US" sz="2400" dirty="0">
                <a:solidFill>
                  <a:srgbClr val="000000"/>
                </a:solidFill>
              </a:rPr>
              <a:t>Then the exception is passed to the next outer </a:t>
            </a:r>
            <a:r>
              <a:rPr lang="en-US" altLang="en-US" sz="2400" dirty="0">
                <a:solidFill>
                  <a:srgbClr val="000000"/>
                </a:solidFill>
                <a:latin typeface="Consolas" panose="020B0609020204030204" pitchFamily="49" charset="0"/>
              </a:rPr>
              <a:t>try</a:t>
            </a:r>
            <a:r>
              <a:rPr lang="en-US" altLang="en-US" sz="2400" dirty="0">
                <a:solidFill>
                  <a:srgbClr val="000000"/>
                </a:solidFill>
              </a:rPr>
              <a:t> block—again, normally in the calling method</a:t>
            </a:r>
            <a:r>
              <a:rPr lang="en-US" altLang="en-US" sz="2400" dirty="0" smtClean="0">
                <a:solidFill>
                  <a:srgbClr val="000000"/>
                </a:solidFill>
              </a:rPr>
              <a:t>.</a:t>
            </a:r>
          </a:p>
          <a:p>
            <a:pPr lvl="1" eaLnBrk="1" hangingPunct="1">
              <a:lnSpc>
                <a:spcPct val="90000"/>
              </a:lnSpc>
            </a:pPr>
            <a:r>
              <a:rPr lang="en-US" altLang="zh-CN" sz="2400" dirty="0" smtClean="0">
                <a:solidFill>
                  <a:srgbClr val="000000"/>
                </a:solidFill>
              </a:rPr>
              <a:t>Code after the finally block is not allowed.  </a:t>
            </a:r>
            <a:endParaRPr lang="en-US" altLang="en-US" sz="2400" dirty="0">
              <a:solidFill>
                <a:srgbClr val="000000"/>
              </a:solidFill>
            </a:endParaRPr>
          </a:p>
        </p:txBody>
      </p:sp>
      <p:sp>
        <p:nvSpPr>
          <p:cNvPr id="4" name="Footer Placeholder 3">
            <a:extLst>
              <a:ext uri="{FF2B5EF4-FFF2-40B4-BE49-F238E27FC236}">
                <a16:creationId xmlns:a16="http://schemas.microsoft.com/office/drawing/2014/main" id="{AEC75CBC-A547-42B8-A58C-35222252F7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26939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283C-4FAC-4038-B09F-88E9C9D848F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69635" name="Text Placeholder 2">
            <a:extLst>
              <a:ext uri="{FF2B5EF4-FFF2-40B4-BE49-F238E27FC236}">
                <a16:creationId xmlns:a16="http://schemas.microsoft.com/office/drawing/2014/main" id="{BA568BA2-ABA2-42F0-A4C2-F21072186E12}"/>
              </a:ext>
            </a:extLst>
          </p:cNvPr>
          <p:cNvSpPr>
            <a:spLocks noGrp="1"/>
          </p:cNvSpPr>
          <p:nvPr>
            <p:ph type="body" idx="1"/>
          </p:nvPr>
        </p:nvSpPr>
        <p:spPr>
          <a:xfrm>
            <a:off x="489857" y="1481138"/>
            <a:ext cx="11315699" cy="5148262"/>
          </a:xfrm>
        </p:spPr>
        <p:txBody>
          <a:bodyPr/>
          <a:lstStyle/>
          <a:p>
            <a:pPr eaLnBrk="1" hangingPunct="1"/>
            <a:r>
              <a:rPr lang="en-US" altLang="en-US" sz="2800" dirty="0">
                <a:solidFill>
                  <a:srgbClr val="000000"/>
                </a:solidFill>
              </a:rPr>
              <a:t>Because a </a:t>
            </a:r>
            <a:r>
              <a:rPr lang="en-US" altLang="en-US" sz="2800" dirty="0">
                <a:solidFill>
                  <a:srgbClr val="000000"/>
                </a:solidFill>
                <a:latin typeface="Consolas" panose="020B0609020204030204" pitchFamily="49" charset="0"/>
              </a:rPr>
              <a:t>finally</a:t>
            </a:r>
            <a:r>
              <a:rPr lang="en-US" altLang="en-US" sz="2800" dirty="0">
                <a:solidFill>
                  <a:srgbClr val="000000"/>
                </a:solidFill>
              </a:rPr>
              <a:t> block always executes, it typically contains </a:t>
            </a:r>
            <a:r>
              <a:rPr lang="en-US" altLang="en-US" sz="2800" i="1" dirty="0">
                <a:solidFill>
                  <a:srgbClr val="000000"/>
                </a:solidFill>
              </a:rPr>
              <a:t>resource-release code</a:t>
            </a:r>
            <a:r>
              <a:rPr lang="en-US" altLang="en-US" sz="2800" dirty="0">
                <a:solidFill>
                  <a:srgbClr val="000000"/>
                </a:solidFill>
              </a:rPr>
              <a:t>. </a:t>
            </a:r>
          </a:p>
          <a:p>
            <a:pPr eaLnBrk="1" hangingPunct="1"/>
            <a:r>
              <a:rPr lang="en-US" altLang="en-US" sz="2800" dirty="0">
                <a:solidFill>
                  <a:srgbClr val="000000"/>
                </a:solidFill>
              </a:rPr>
              <a:t>Suppose a resource is allocated in a </a:t>
            </a:r>
            <a:r>
              <a:rPr lang="en-US" altLang="en-US" sz="2800" dirty="0">
                <a:solidFill>
                  <a:srgbClr val="000000"/>
                </a:solidFill>
                <a:latin typeface="Consolas" panose="020B0609020204030204" pitchFamily="49" charset="0"/>
              </a:rPr>
              <a:t>try</a:t>
            </a:r>
            <a:r>
              <a:rPr lang="en-US" altLang="en-US" sz="2800" dirty="0">
                <a:solidFill>
                  <a:srgbClr val="000000"/>
                </a:solidFill>
              </a:rPr>
              <a:t> block. </a:t>
            </a:r>
          </a:p>
          <a:p>
            <a:pPr lvl="1" eaLnBrk="1" hangingPunct="1"/>
            <a:r>
              <a:rPr lang="en-US" altLang="en-US" sz="2400" dirty="0">
                <a:solidFill>
                  <a:srgbClr val="000000"/>
                </a:solidFill>
              </a:rPr>
              <a:t>If no exception occurs, control proceeds to 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block, which frees the resource. Control then proceeds to the first statement after 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block. </a:t>
            </a:r>
          </a:p>
          <a:p>
            <a:pPr lvl="1" eaLnBrk="1" hangingPunct="1"/>
            <a:r>
              <a:rPr lang="en-US" altLang="en-US" sz="2400" dirty="0">
                <a:solidFill>
                  <a:srgbClr val="000000"/>
                </a:solidFill>
              </a:rPr>
              <a:t>If an exception occurs, the </a:t>
            </a:r>
            <a:r>
              <a:rPr lang="en-US" altLang="en-US" sz="2400" dirty="0">
                <a:solidFill>
                  <a:srgbClr val="000000"/>
                </a:solidFill>
                <a:latin typeface="Consolas" panose="020B0609020204030204" pitchFamily="49" charset="0"/>
              </a:rPr>
              <a:t>try</a:t>
            </a:r>
            <a:r>
              <a:rPr lang="en-US" altLang="en-US" sz="2400" dirty="0">
                <a:solidFill>
                  <a:srgbClr val="000000"/>
                </a:solidFill>
              </a:rPr>
              <a:t> block </a:t>
            </a:r>
            <a:r>
              <a:rPr lang="en-US" altLang="en-US" sz="2400" i="1" dirty="0">
                <a:solidFill>
                  <a:srgbClr val="000000"/>
                </a:solidFill>
              </a:rPr>
              <a:t>terminates</a:t>
            </a:r>
            <a:r>
              <a:rPr lang="en-US" altLang="en-US" sz="2400" dirty="0">
                <a:solidFill>
                  <a:srgbClr val="000000"/>
                </a:solidFill>
              </a:rPr>
              <a:t>. The program catches and processes the exception in one of the corresponding </a:t>
            </a:r>
            <a:r>
              <a:rPr lang="en-US" altLang="en-US" sz="2400" dirty="0">
                <a:solidFill>
                  <a:srgbClr val="000000"/>
                </a:solidFill>
                <a:latin typeface="Consolas" panose="020B0609020204030204" pitchFamily="49" charset="0"/>
              </a:rPr>
              <a:t>catch</a:t>
            </a:r>
            <a:r>
              <a:rPr lang="en-US" altLang="en-US" sz="2400" dirty="0">
                <a:solidFill>
                  <a:srgbClr val="000000"/>
                </a:solidFill>
              </a:rPr>
              <a:t> blocks, then 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block </a:t>
            </a:r>
            <a:r>
              <a:rPr lang="en-US" altLang="en-US" sz="2400" i="1" dirty="0">
                <a:solidFill>
                  <a:srgbClr val="000000"/>
                </a:solidFill>
              </a:rPr>
              <a:t>releases the resource </a:t>
            </a:r>
            <a:r>
              <a:rPr lang="en-US" altLang="en-US" sz="2400" dirty="0">
                <a:solidFill>
                  <a:srgbClr val="000000"/>
                </a:solidFill>
              </a:rPr>
              <a:t>and control proceeds to the first statement after 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block. </a:t>
            </a:r>
          </a:p>
          <a:p>
            <a:pPr lvl="1" eaLnBrk="1" hangingPunct="1"/>
            <a:r>
              <a:rPr lang="en-US" altLang="en-US" sz="2400" dirty="0">
                <a:solidFill>
                  <a:srgbClr val="000000"/>
                </a:solidFill>
              </a:rPr>
              <a:t>If the program doesn’t catch the exception, the </a:t>
            </a:r>
            <a:r>
              <a:rPr lang="en-US" altLang="en-US" sz="2400" dirty="0">
                <a:solidFill>
                  <a:srgbClr val="000000"/>
                </a:solidFill>
                <a:latin typeface="Consolas" panose="020B0609020204030204" pitchFamily="49" charset="0"/>
              </a:rPr>
              <a:t>finally</a:t>
            </a:r>
            <a:r>
              <a:rPr lang="en-US" altLang="en-US" sz="2400" dirty="0">
                <a:solidFill>
                  <a:srgbClr val="000000"/>
                </a:solidFill>
              </a:rPr>
              <a:t> block </a:t>
            </a:r>
            <a:r>
              <a:rPr lang="en-US" altLang="en-US" sz="2400" i="1" dirty="0">
                <a:solidFill>
                  <a:srgbClr val="000000"/>
                </a:solidFill>
              </a:rPr>
              <a:t>still</a:t>
            </a:r>
            <a:r>
              <a:rPr lang="en-US" altLang="en-US" sz="2400" dirty="0">
                <a:solidFill>
                  <a:srgbClr val="000000"/>
                </a:solidFill>
              </a:rPr>
              <a:t> releases the resource and an attempt is made to catch the exception in a calling method. </a:t>
            </a:r>
          </a:p>
        </p:txBody>
      </p:sp>
      <p:sp>
        <p:nvSpPr>
          <p:cNvPr id="4" name="Footer Placeholder 3">
            <a:extLst>
              <a:ext uri="{FF2B5EF4-FFF2-40B4-BE49-F238E27FC236}">
                <a16:creationId xmlns:a16="http://schemas.microsoft.com/office/drawing/2014/main" id="{92F8D166-DC2C-4C60-8A6C-034507DF7DE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4052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6">
            <a:extLst>
              <a:ext uri="{FF2B5EF4-FFF2-40B4-BE49-F238E27FC236}">
                <a16:creationId xmlns:a16="http://schemas.microsoft.com/office/drawing/2014/main" id="{398A0488-7920-4F5A-B40C-DFEDD56B7B0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82575" y="0"/>
            <a:ext cx="11626850" cy="6858000"/>
          </a:xfrm>
          <a:prstGeom prst="rect">
            <a:avLst/>
          </a:prstGeom>
        </p:spPr>
      </p:pic>
      <p:sp>
        <p:nvSpPr>
          <p:cNvPr id="4" name="Footer Placeholder 3">
            <a:extLst>
              <a:ext uri="{FF2B5EF4-FFF2-40B4-BE49-F238E27FC236}">
                <a16:creationId xmlns:a16="http://schemas.microsoft.com/office/drawing/2014/main" id="{FA0EBA6D-7E8E-4DD1-98A2-39AB672980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497426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6">
            <a:extLst>
              <a:ext uri="{FF2B5EF4-FFF2-40B4-BE49-F238E27FC236}">
                <a16:creationId xmlns:a16="http://schemas.microsoft.com/office/drawing/2014/main" id="{00D36B6C-122D-400D-BE60-6F4E24EB96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B2D04DE-2224-4FB0-B704-30D232F29D6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12435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7">
            <a:extLst>
              <a:ext uri="{FF2B5EF4-FFF2-40B4-BE49-F238E27FC236}">
                <a16:creationId xmlns:a16="http://schemas.microsoft.com/office/drawing/2014/main" id="{87CD8549-CCE7-4900-9032-7158B8F52C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AD338CFE-7802-45F5-AB23-943A6C2FA8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55684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8">
            <a:extLst>
              <a:ext uri="{FF2B5EF4-FFF2-40B4-BE49-F238E27FC236}">
                <a16:creationId xmlns:a16="http://schemas.microsoft.com/office/drawing/2014/main" id="{8931F157-5104-4825-A3F8-97C91B2BE2A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F9A4A0A5-D73F-4719-825A-DE947221E29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8345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39">
            <a:extLst>
              <a:ext uri="{FF2B5EF4-FFF2-40B4-BE49-F238E27FC236}">
                <a16:creationId xmlns:a16="http://schemas.microsoft.com/office/drawing/2014/main" id="{F09EE6C9-724C-40E6-89FE-0A5A7D2B12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p:spPr>
      </p:pic>
      <p:sp>
        <p:nvSpPr>
          <p:cNvPr id="4" name="Footer Placeholder 3">
            <a:extLst>
              <a:ext uri="{FF2B5EF4-FFF2-40B4-BE49-F238E27FC236}">
                <a16:creationId xmlns:a16="http://schemas.microsoft.com/office/drawing/2014/main" id="{46742F73-5DCB-4D61-A26D-739EFEBBF6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1824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5FA6-C098-4E04-BF32-14E04761FBD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74755" name="Text Placeholder 2">
            <a:extLst>
              <a:ext uri="{FF2B5EF4-FFF2-40B4-BE49-F238E27FC236}">
                <a16:creationId xmlns:a16="http://schemas.microsoft.com/office/drawing/2014/main" id="{23B912D8-45B6-47A7-A397-CDF854CEB819}"/>
              </a:ext>
            </a:extLst>
          </p:cNvPr>
          <p:cNvSpPr>
            <a:spLocks noGrp="1"/>
          </p:cNvSpPr>
          <p:nvPr>
            <p:ph type="body" idx="1"/>
          </p:nvPr>
        </p:nvSpPr>
        <p:spPr/>
        <p:txBody>
          <a:bodyPr/>
          <a:lstStyle/>
          <a:p>
            <a:pPr eaLnBrk="1" hangingPunct="1">
              <a:lnSpc>
                <a:spcPct val="90000"/>
              </a:lnSpc>
            </a:pPr>
            <a:r>
              <a:rPr lang="en-US" altLang="en-US" sz="3200" dirty="0" err="1">
                <a:solidFill>
                  <a:srgbClr val="000000"/>
                </a:solidFill>
                <a:latin typeface="Consolas" panose="020B0609020204030204" pitchFamily="49" charset="0"/>
              </a:rPr>
              <a:t>System.out</a:t>
            </a:r>
            <a:r>
              <a:rPr lang="en-US" altLang="en-US" sz="3200" dirty="0">
                <a:solidFill>
                  <a:srgbClr val="000000"/>
                </a:solidFill>
              </a:rPr>
              <a:t> and </a:t>
            </a:r>
            <a:r>
              <a:rPr lang="en-US" altLang="en-US" sz="3200" dirty="0" err="1">
                <a:solidFill>
                  <a:srgbClr val="000000"/>
                </a:solidFill>
                <a:latin typeface="Consolas" panose="020B0609020204030204" pitchFamily="49" charset="0"/>
              </a:rPr>
              <a:t>System.err</a:t>
            </a:r>
            <a:r>
              <a:rPr lang="en-US" altLang="en-US" sz="3200" dirty="0">
                <a:solidFill>
                  <a:srgbClr val="000000"/>
                </a:solidFill>
              </a:rPr>
              <a:t> are </a:t>
            </a:r>
            <a:r>
              <a:rPr lang="en-US" altLang="en-US" sz="3200" dirty="0">
                <a:solidFill>
                  <a:srgbClr val="0000FF"/>
                </a:solidFill>
              </a:rPr>
              <a:t>streams</a:t>
            </a:r>
            <a:r>
              <a:rPr lang="en-US" altLang="en-US" sz="3200" dirty="0">
                <a:solidFill>
                  <a:srgbClr val="000000"/>
                </a:solidFill>
              </a:rPr>
              <a:t>—a sequence of bytes. </a:t>
            </a:r>
          </a:p>
          <a:p>
            <a:pPr lvl="1" eaLnBrk="1" hangingPunct="1">
              <a:lnSpc>
                <a:spcPct val="90000"/>
              </a:lnSpc>
            </a:pPr>
            <a:r>
              <a:rPr lang="en-US" altLang="en-US" sz="2800" dirty="0" err="1">
                <a:solidFill>
                  <a:srgbClr val="000000"/>
                </a:solidFill>
                <a:latin typeface="Consolas" panose="020B0609020204030204" pitchFamily="49" charset="0"/>
              </a:rPr>
              <a:t>System.out</a:t>
            </a:r>
            <a:r>
              <a:rPr lang="en-US" altLang="en-US" sz="2800" dirty="0">
                <a:solidFill>
                  <a:srgbClr val="000000"/>
                </a:solidFill>
              </a:rPr>
              <a:t> (the </a:t>
            </a:r>
            <a:r>
              <a:rPr lang="en-US" altLang="en-US" sz="2800" dirty="0">
                <a:solidFill>
                  <a:srgbClr val="0000FF"/>
                </a:solidFill>
              </a:rPr>
              <a:t>standard output stream</a:t>
            </a:r>
            <a:r>
              <a:rPr lang="en-US" altLang="en-US" sz="2800" dirty="0">
                <a:solidFill>
                  <a:srgbClr val="000000"/>
                </a:solidFill>
              </a:rPr>
              <a:t>) displays output</a:t>
            </a:r>
          </a:p>
          <a:p>
            <a:pPr lvl="1" eaLnBrk="1" hangingPunct="1">
              <a:lnSpc>
                <a:spcPct val="90000"/>
              </a:lnSpc>
            </a:pPr>
            <a:r>
              <a:rPr lang="en-US" altLang="en-US" sz="2800" dirty="0" err="1">
                <a:solidFill>
                  <a:srgbClr val="000000"/>
                </a:solidFill>
                <a:latin typeface="Consolas" panose="020B0609020204030204" pitchFamily="49" charset="0"/>
              </a:rPr>
              <a:t>System.err</a:t>
            </a:r>
            <a:r>
              <a:rPr lang="en-US" altLang="en-US" sz="2800" dirty="0">
                <a:solidFill>
                  <a:srgbClr val="000000"/>
                </a:solidFill>
              </a:rPr>
              <a:t> (the </a:t>
            </a:r>
            <a:r>
              <a:rPr lang="en-US" altLang="en-US" sz="2800" dirty="0">
                <a:solidFill>
                  <a:srgbClr val="0000FF"/>
                </a:solidFill>
              </a:rPr>
              <a:t>standard error stream</a:t>
            </a:r>
            <a:r>
              <a:rPr lang="en-US" altLang="en-US" sz="2800" dirty="0">
                <a:solidFill>
                  <a:srgbClr val="000000"/>
                </a:solidFill>
              </a:rPr>
              <a:t>) displays errors</a:t>
            </a:r>
          </a:p>
          <a:p>
            <a:pPr eaLnBrk="1" hangingPunct="1">
              <a:lnSpc>
                <a:spcPct val="90000"/>
              </a:lnSpc>
            </a:pPr>
            <a:r>
              <a:rPr lang="en-US" altLang="en-US" sz="3200" dirty="0">
                <a:solidFill>
                  <a:srgbClr val="000000"/>
                </a:solidFill>
              </a:rPr>
              <a:t>Output from these streams can be redirected (e.g., to a file). </a:t>
            </a:r>
          </a:p>
          <a:p>
            <a:pPr eaLnBrk="1" hangingPunct="1">
              <a:lnSpc>
                <a:spcPct val="90000"/>
              </a:lnSpc>
            </a:pPr>
            <a:r>
              <a:rPr lang="en-US" altLang="en-US" sz="3200" dirty="0">
                <a:solidFill>
                  <a:srgbClr val="000000"/>
                </a:solidFill>
              </a:rPr>
              <a:t>Using two different streams enables you to easily separate error messages from other output. </a:t>
            </a:r>
          </a:p>
          <a:p>
            <a:pPr lvl="1" eaLnBrk="1" hangingPunct="1">
              <a:lnSpc>
                <a:spcPct val="90000"/>
              </a:lnSpc>
            </a:pPr>
            <a:r>
              <a:rPr lang="en-US" altLang="en-US" sz="2800" dirty="0">
                <a:solidFill>
                  <a:srgbClr val="000000"/>
                </a:solidFill>
              </a:rPr>
              <a:t>Data output from </a:t>
            </a:r>
            <a:r>
              <a:rPr lang="en-US" altLang="en-US" sz="2800" dirty="0" err="1">
                <a:solidFill>
                  <a:srgbClr val="000000"/>
                </a:solidFill>
                <a:latin typeface="Consolas" panose="020B0609020204030204" pitchFamily="49" charset="0"/>
              </a:rPr>
              <a:t>System.err</a:t>
            </a:r>
            <a:r>
              <a:rPr lang="en-US" altLang="en-US" sz="2800" dirty="0">
                <a:solidFill>
                  <a:srgbClr val="000000"/>
                </a:solidFill>
              </a:rPr>
              <a:t> could be sent to a log file</a:t>
            </a:r>
          </a:p>
          <a:p>
            <a:pPr lvl="1" eaLnBrk="1" hangingPunct="1">
              <a:lnSpc>
                <a:spcPct val="90000"/>
              </a:lnSpc>
            </a:pPr>
            <a:r>
              <a:rPr lang="en-US" altLang="en-US" sz="2800" dirty="0">
                <a:solidFill>
                  <a:srgbClr val="000000"/>
                </a:solidFill>
              </a:rPr>
              <a:t>Data output from </a:t>
            </a:r>
            <a:r>
              <a:rPr lang="en-US" altLang="en-US" sz="2800" dirty="0" err="1">
                <a:solidFill>
                  <a:srgbClr val="000000"/>
                </a:solidFill>
                <a:latin typeface="Consolas" panose="020B0609020204030204" pitchFamily="49" charset="0"/>
              </a:rPr>
              <a:t>System.out</a:t>
            </a:r>
            <a:r>
              <a:rPr lang="en-US" altLang="en-US" sz="2800" dirty="0">
                <a:solidFill>
                  <a:srgbClr val="000000"/>
                </a:solidFill>
              </a:rPr>
              <a:t> can be displayed on the screen</a:t>
            </a:r>
          </a:p>
        </p:txBody>
      </p:sp>
      <p:sp>
        <p:nvSpPr>
          <p:cNvPr id="4" name="Footer Placeholder 3">
            <a:extLst>
              <a:ext uri="{FF2B5EF4-FFF2-40B4-BE49-F238E27FC236}">
                <a16:creationId xmlns:a16="http://schemas.microsoft.com/office/drawing/2014/main" id="{6CF01A80-F93B-4D01-A825-E5CD4ED075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6975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0">
            <a:extLst>
              <a:ext uri="{FF2B5EF4-FFF2-40B4-BE49-F238E27FC236}">
                <a16:creationId xmlns:a16="http://schemas.microsoft.com/office/drawing/2014/main" id="{785AE854-8B9A-4442-9B13-7C1019B610D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66850"/>
            <a:ext cx="12192000" cy="3922713"/>
          </a:xfrm>
          <a:prstGeom prst="rect">
            <a:avLst/>
          </a:prstGeom>
        </p:spPr>
      </p:pic>
      <p:sp>
        <p:nvSpPr>
          <p:cNvPr id="4" name="Footer Placeholder 3">
            <a:extLst>
              <a:ext uri="{FF2B5EF4-FFF2-40B4-BE49-F238E27FC236}">
                <a16:creationId xmlns:a16="http://schemas.microsoft.com/office/drawing/2014/main" id="{9204E890-2AAC-4DC9-8EB6-91328F6B5B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94763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1">
            <a:extLst>
              <a:ext uri="{FF2B5EF4-FFF2-40B4-BE49-F238E27FC236}">
                <a16:creationId xmlns:a16="http://schemas.microsoft.com/office/drawing/2014/main" id="{4DB5C060-8D50-49F0-83E4-0E710CE179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2375"/>
            <a:ext cx="12192000" cy="4411663"/>
          </a:xfrm>
          <a:prstGeom prst="rect">
            <a:avLst/>
          </a:prstGeom>
        </p:spPr>
      </p:pic>
      <p:sp>
        <p:nvSpPr>
          <p:cNvPr id="4" name="Footer Placeholder 3">
            <a:extLst>
              <a:ext uri="{FF2B5EF4-FFF2-40B4-BE49-F238E27FC236}">
                <a16:creationId xmlns:a16="http://schemas.microsoft.com/office/drawing/2014/main" id="{C03EEAB0-6C3E-4882-8D90-8B2FD3F151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67727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2">
            <a:extLst>
              <a:ext uri="{FF2B5EF4-FFF2-40B4-BE49-F238E27FC236}">
                <a16:creationId xmlns:a16="http://schemas.microsoft.com/office/drawing/2014/main" id="{19041E96-C941-4B6A-8860-F3D55D9B91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0988"/>
            <a:ext cx="12192000" cy="3754437"/>
          </a:xfrm>
          <a:prstGeom prst="rect">
            <a:avLst/>
          </a:prstGeom>
        </p:spPr>
      </p:pic>
      <p:sp>
        <p:nvSpPr>
          <p:cNvPr id="4" name="Footer Placeholder 3">
            <a:extLst>
              <a:ext uri="{FF2B5EF4-FFF2-40B4-BE49-F238E27FC236}">
                <a16:creationId xmlns:a16="http://schemas.microsoft.com/office/drawing/2014/main" id="{185F2004-BB4A-4FD6-8B29-97CBA5D8DE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07072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9E67-51D3-4123-B24E-D017C1E7DBF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11.6  </a:t>
            </a:r>
            <a:r>
              <a:rPr lang="en-US" dirty="0">
                <a:solidFill>
                  <a:srgbClr val="3380E6"/>
                </a:solidFill>
                <a:latin typeface="Consolas" panose="020B0609020204030204" pitchFamily="49" charset="0"/>
              </a:rPr>
              <a:t>finally</a:t>
            </a:r>
            <a:r>
              <a:rPr lang="en-US" dirty="0">
                <a:solidFill>
                  <a:srgbClr val="3380E6"/>
                </a:solidFill>
                <a:latin typeface="Calibri" panose="020F0502020204030204" pitchFamily="34" charset="0"/>
              </a:rPr>
              <a:t> Block (Cont.)</a:t>
            </a:r>
          </a:p>
        </p:txBody>
      </p:sp>
      <p:sp>
        <p:nvSpPr>
          <p:cNvPr id="79875" name="Text Placeholder 2">
            <a:extLst>
              <a:ext uri="{FF2B5EF4-FFF2-40B4-BE49-F238E27FC236}">
                <a16:creationId xmlns:a16="http://schemas.microsoft.com/office/drawing/2014/main" id="{BDDBE1EB-C994-4C14-9055-54C4905778F7}"/>
              </a:ext>
            </a:extLst>
          </p:cNvPr>
          <p:cNvSpPr>
            <a:spLocks noGrp="1"/>
          </p:cNvSpPr>
          <p:nvPr>
            <p:ph type="body" idx="1"/>
          </p:nvPr>
        </p:nvSpPr>
        <p:spPr>
          <a:xfrm>
            <a:off x="609600" y="1481138"/>
            <a:ext cx="10972800" cy="5292726"/>
          </a:xfrm>
        </p:spPr>
        <p:txBody>
          <a:bodyPr/>
          <a:lstStyle/>
          <a:p>
            <a:pPr eaLnBrk="1" hangingPunct="1"/>
            <a:r>
              <a:rPr lang="en-US" altLang="en-US" sz="3200" dirty="0">
                <a:solidFill>
                  <a:srgbClr val="0000FF"/>
                </a:solidFill>
              </a:rPr>
              <a:t>Rethrow an exception</a:t>
            </a:r>
            <a:r>
              <a:rPr lang="en-US" altLang="en-US" sz="3200" dirty="0">
                <a:solidFill>
                  <a:srgbClr val="000000"/>
                </a:solidFill>
              </a:rPr>
              <a:t> </a:t>
            </a:r>
          </a:p>
          <a:p>
            <a:pPr lvl="1" eaLnBrk="1" hangingPunct="1"/>
            <a:r>
              <a:rPr lang="en-US" altLang="en-US" sz="2800" dirty="0">
                <a:solidFill>
                  <a:srgbClr val="000000"/>
                </a:solidFill>
              </a:rPr>
              <a:t>Done when a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 cannot process that exception or can only partially process it. </a:t>
            </a:r>
          </a:p>
          <a:p>
            <a:pPr lvl="1" eaLnBrk="1" hangingPunct="1"/>
            <a:r>
              <a:rPr lang="en-US" altLang="en-US" sz="2800" dirty="0">
                <a:solidFill>
                  <a:srgbClr val="000000"/>
                </a:solidFill>
              </a:rPr>
              <a:t>Defers the exception handling (or perhaps a portion of it) to another </a:t>
            </a:r>
            <a:r>
              <a:rPr lang="en-US" altLang="en-US" sz="2800" dirty="0">
                <a:solidFill>
                  <a:srgbClr val="000000"/>
                </a:solidFill>
                <a:latin typeface="Consolas" panose="020B0609020204030204" pitchFamily="49" charset="0"/>
              </a:rPr>
              <a:t>catch</a:t>
            </a:r>
            <a:r>
              <a:rPr lang="en-US" altLang="en-US" sz="2800" dirty="0">
                <a:solidFill>
                  <a:srgbClr val="000000"/>
                </a:solidFill>
              </a:rPr>
              <a:t> block associated with an outer </a:t>
            </a:r>
            <a:r>
              <a:rPr lang="en-US" altLang="en-US" sz="2800" dirty="0">
                <a:solidFill>
                  <a:srgbClr val="000000"/>
                </a:solidFill>
                <a:latin typeface="Consolas" panose="020B0609020204030204" pitchFamily="49" charset="0"/>
              </a:rPr>
              <a:t>try</a:t>
            </a:r>
            <a:r>
              <a:rPr lang="en-US" altLang="en-US" sz="2800" dirty="0">
                <a:solidFill>
                  <a:srgbClr val="000000"/>
                </a:solidFill>
              </a:rPr>
              <a:t> statement. </a:t>
            </a:r>
          </a:p>
          <a:p>
            <a:pPr eaLnBrk="1" hangingPunct="1"/>
            <a:r>
              <a:rPr lang="en-US" altLang="en-US" sz="3200" dirty="0">
                <a:solidFill>
                  <a:srgbClr val="000000"/>
                </a:solidFill>
              </a:rPr>
              <a:t>Rethrow by using the </a:t>
            </a:r>
            <a:r>
              <a:rPr lang="en-US" altLang="en-US" sz="3200" dirty="0">
                <a:solidFill>
                  <a:srgbClr val="0000FF"/>
                </a:solidFill>
                <a:latin typeface="Consolas" panose="020B0609020204030204" pitchFamily="49" charset="0"/>
              </a:rPr>
              <a:t>throw</a:t>
            </a:r>
            <a:r>
              <a:rPr lang="en-US" altLang="en-US" sz="3200" dirty="0">
                <a:solidFill>
                  <a:srgbClr val="0000FF"/>
                </a:solidFill>
              </a:rPr>
              <a:t> keyword</a:t>
            </a:r>
            <a:r>
              <a:rPr lang="en-US" altLang="en-US" sz="3200" dirty="0">
                <a:solidFill>
                  <a:srgbClr val="000000"/>
                </a:solidFill>
              </a:rPr>
              <a:t>, followed by a reference to the exception object that was just caught. </a:t>
            </a:r>
          </a:p>
          <a:p>
            <a:pPr eaLnBrk="1" hangingPunct="1"/>
            <a:r>
              <a:rPr lang="en-US" altLang="en-US" sz="3200" dirty="0">
                <a:solidFill>
                  <a:srgbClr val="000000"/>
                </a:solidFill>
              </a:rPr>
              <a:t>When a rethrow occurs, the </a:t>
            </a:r>
            <a:r>
              <a:rPr lang="en-US" altLang="en-US" sz="3200" i="1" dirty="0">
                <a:solidFill>
                  <a:srgbClr val="000000"/>
                </a:solidFill>
              </a:rPr>
              <a:t>next enclosing </a:t>
            </a:r>
            <a:r>
              <a:rPr lang="en-US" altLang="en-US" sz="3200" i="1" dirty="0">
                <a:solidFill>
                  <a:srgbClr val="000000"/>
                </a:solidFill>
                <a:latin typeface="Consolas" panose="020B0609020204030204" pitchFamily="49" charset="0"/>
              </a:rPr>
              <a:t>try</a:t>
            </a:r>
            <a:r>
              <a:rPr lang="en-US" altLang="en-US" sz="3200" i="1" dirty="0">
                <a:solidFill>
                  <a:srgbClr val="000000"/>
                </a:solidFill>
              </a:rPr>
              <a:t> block </a:t>
            </a:r>
            <a:r>
              <a:rPr lang="en-US" altLang="en-US" sz="3200" dirty="0">
                <a:solidFill>
                  <a:srgbClr val="000000"/>
                </a:solidFill>
              </a:rPr>
              <a:t>detects the exception, and that </a:t>
            </a:r>
            <a:r>
              <a:rPr lang="en-US" altLang="en-US" sz="3200" dirty="0">
                <a:solidFill>
                  <a:srgbClr val="000000"/>
                </a:solidFill>
                <a:latin typeface="Consolas" panose="020B0609020204030204" pitchFamily="49" charset="0"/>
              </a:rPr>
              <a:t>try</a:t>
            </a:r>
            <a:r>
              <a:rPr lang="en-US" altLang="en-US" sz="3200" dirty="0">
                <a:solidFill>
                  <a:srgbClr val="000000"/>
                </a:solidFill>
              </a:rPr>
              <a:t> block’s </a:t>
            </a:r>
            <a:r>
              <a:rPr lang="en-US" altLang="en-US" sz="3200" dirty="0">
                <a:solidFill>
                  <a:srgbClr val="000000"/>
                </a:solidFill>
                <a:latin typeface="Consolas" panose="020B0609020204030204" pitchFamily="49" charset="0"/>
              </a:rPr>
              <a:t>catch</a:t>
            </a:r>
            <a:r>
              <a:rPr lang="en-US" altLang="en-US" sz="3200" dirty="0">
                <a:solidFill>
                  <a:srgbClr val="000000"/>
                </a:solidFill>
              </a:rPr>
              <a:t> blocks attempt to handle it. </a:t>
            </a:r>
          </a:p>
        </p:txBody>
      </p:sp>
      <p:sp>
        <p:nvSpPr>
          <p:cNvPr id="4" name="Footer Placeholder 3">
            <a:extLst>
              <a:ext uri="{FF2B5EF4-FFF2-40B4-BE49-F238E27FC236}">
                <a16:creationId xmlns:a16="http://schemas.microsoft.com/office/drawing/2014/main" id="{ED0E3AD5-27F9-4CDB-BA4D-4ACC95A0C5E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323770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3">
            <a:extLst>
              <a:ext uri="{FF2B5EF4-FFF2-40B4-BE49-F238E27FC236}">
                <a16:creationId xmlns:a16="http://schemas.microsoft.com/office/drawing/2014/main" id="{948F18D7-C8C6-4A33-A8B2-58D4BDA65B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14413"/>
            <a:ext cx="12192000" cy="4829175"/>
          </a:xfrm>
          <a:prstGeom prst="rect">
            <a:avLst/>
          </a:prstGeom>
        </p:spPr>
      </p:pic>
      <p:sp>
        <p:nvSpPr>
          <p:cNvPr id="4" name="Footer Placeholder 3">
            <a:extLst>
              <a:ext uri="{FF2B5EF4-FFF2-40B4-BE49-F238E27FC236}">
                <a16:creationId xmlns:a16="http://schemas.microsoft.com/office/drawing/2014/main" id="{41373ABE-3804-4C09-B413-DCD2F05BC7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875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7">
            <a:extLst>
              <a:ext uri="{FF2B5EF4-FFF2-40B4-BE49-F238E27FC236}">
                <a16:creationId xmlns:a16="http://schemas.microsoft.com/office/drawing/2014/main" id="{89E4BB34-B42E-4E34-96B3-0306D095242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613"/>
            <a:ext cx="12192000" cy="6453187"/>
          </a:xfrm>
          <a:prstGeom prst="rect">
            <a:avLst/>
          </a:prstGeom>
        </p:spPr>
      </p:pic>
      <p:sp>
        <p:nvSpPr>
          <p:cNvPr id="4" name="Footer Placeholder 3">
            <a:extLst>
              <a:ext uri="{FF2B5EF4-FFF2-40B4-BE49-F238E27FC236}">
                <a16:creationId xmlns:a16="http://schemas.microsoft.com/office/drawing/2014/main" id="{5CD1E81A-236A-4A3D-85E0-D567623052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103966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4">
            <a:extLst>
              <a:ext uri="{FF2B5EF4-FFF2-40B4-BE49-F238E27FC236}">
                <a16:creationId xmlns:a16="http://schemas.microsoft.com/office/drawing/2014/main" id="{BCF7633C-010A-4992-AEBA-00FFCD1D63B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43050"/>
            <a:ext cx="12192000" cy="3770313"/>
          </a:xfrm>
          <a:prstGeom prst="rect">
            <a:avLst/>
          </a:prstGeom>
        </p:spPr>
      </p:pic>
      <p:sp>
        <p:nvSpPr>
          <p:cNvPr id="4" name="Footer Placeholder 3">
            <a:extLst>
              <a:ext uri="{FF2B5EF4-FFF2-40B4-BE49-F238E27FC236}">
                <a16:creationId xmlns:a16="http://schemas.microsoft.com/office/drawing/2014/main" id="{5133428F-B4E1-4724-A80A-0B86ECE194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35572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6">
            <a:extLst>
              <a:ext uri="{FF2B5EF4-FFF2-40B4-BE49-F238E27FC236}">
                <a16:creationId xmlns:a16="http://schemas.microsoft.com/office/drawing/2014/main" id="{662966CC-8221-4B8F-93D4-995DE67814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
            <a:ext cx="12192000" cy="6450013"/>
          </a:xfrm>
          <a:prstGeom prst="rect">
            <a:avLst/>
          </a:prstGeom>
        </p:spPr>
      </p:pic>
      <p:sp>
        <p:nvSpPr>
          <p:cNvPr id="4" name="Footer Placeholder 3">
            <a:extLst>
              <a:ext uri="{FF2B5EF4-FFF2-40B4-BE49-F238E27FC236}">
                <a16:creationId xmlns:a16="http://schemas.microsoft.com/office/drawing/2014/main" id="{DC7CC02C-8053-4C92-B1CC-49A6DAD2B1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858247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523C-0934-4262-8CBF-2871A331D83A}"/>
              </a:ext>
            </a:extLst>
          </p:cNvPr>
          <p:cNvSpPr>
            <a:spLocks noGrp="1"/>
          </p:cNvSpPr>
          <p:nvPr>
            <p:ph type="title"/>
          </p:nvPr>
        </p:nvSpPr>
        <p:spPr>
          <a:xfrm>
            <a:off x="299357" y="0"/>
            <a:ext cx="10972800"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11.7  </a:t>
            </a:r>
            <a:r>
              <a:rPr lang="en-US" dirty="0">
                <a:solidFill>
                  <a:srgbClr val="3380E6"/>
                </a:solidFill>
                <a:latin typeface="Calibri" panose="020F0502020204030204" pitchFamily="34" charset="0"/>
              </a:rPr>
              <a:t>Stack Unwinding and Obtaining Information from an Exception Object</a:t>
            </a:r>
          </a:p>
        </p:txBody>
      </p:sp>
      <p:sp>
        <p:nvSpPr>
          <p:cNvPr id="84995" name="Text Placeholder 2">
            <a:extLst>
              <a:ext uri="{FF2B5EF4-FFF2-40B4-BE49-F238E27FC236}">
                <a16:creationId xmlns:a16="http://schemas.microsoft.com/office/drawing/2014/main" id="{B8468F83-AB62-4E62-98D1-F7988D43AA97}"/>
              </a:ext>
            </a:extLst>
          </p:cNvPr>
          <p:cNvSpPr>
            <a:spLocks noGrp="1"/>
          </p:cNvSpPr>
          <p:nvPr>
            <p:ph type="body" idx="1"/>
          </p:nvPr>
        </p:nvSpPr>
        <p:spPr>
          <a:xfrm>
            <a:off x="559763" y="1143000"/>
            <a:ext cx="10972800" cy="4525962"/>
          </a:xfrm>
        </p:spPr>
        <p:txBody>
          <a:bodyPr/>
          <a:lstStyle/>
          <a:p>
            <a:pPr eaLnBrk="1" hangingPunct="1">
              <a:lnSpc>
                <a:spcPct val="90000"/>
              </a:lnSpc>
            </a:pPr>
            <a:r>
              <a:rPr lang="en-US" altLang="en-US" sz="3200" dirty="0">
                <a:solidFill>
                  <a:srgbClr val="000000"/>
                </a:solidFill>
              </a:rPr>
              <a:t> </a:t>
            </a:r>
            <a:r>
              <a:rPr lang="en-US" altLang="en-US" sz="3200" dirty="0">
                <a:solidFill>
                  <a:srgbClr val="0000FF"/>
                </a:solidFill>
              </a:rPr>
              <a:t>Stack unwinding</a:t>
            </a:r>
            <a:r>
              <a:rPr lang="en-US" altLang="en-US" sz="3200" dirty="0">
                <a:solidFill>
                  <a:srgbClr val="000000"/>
                </a:solidFill>
              </a:rPr>
              <a:t>—When an exception is thrown but not caught in a particular scope, the method-call stack is “unwound” </a:t>
            </a:r>
          </a:p>
          <a:p>
            <a:pPr eaLnBrk="1" hangingPunct="1">
              <a:lnSpc>
                <a:spcPct val="90000"/>
              </a:lnSpc>
            </a:pPr>
            <a:r>
              <a:rPr lang="en-US" altLang="en-US" sz="3200" dirty="0">
                <a:solidFill>
                  <a:srgbClr val="000000"/>
                </a:solidFill>
              </a:rPr>
              <a:t>An attempt is made to </a:t>
            </a:r>
            <a:r>
              <a:rPr lang="en-US" altLang="en-US" sz="3200" dirty="0">
                <a:solidFill>
                  <a:srgbClr val="000000"/>
                </a:solidFill>
                <a:latin typeface="Consolas" panose="020B0609020204030204" pitchFamily="49" charset="0"/>
              </a:rPr>
              <a:t>catch</a:t>
            </a:r>
            <a:r>
              <a:rPr lang="en-US" altLang="en-US" sz="3200" dirty="0">
                <a:solidFill>
                  <a:srgbClr val="000000"/>
                </a:solidFill>
              </a:rPr>
              <a:t> the exception in the next outer </a:t>
            </a:r>
            <a:r>
              <a:rPr lang="en-US" altLang="en-US" sz="3200" dirty="0">
                <a:solidFill>
                  <a:srgbClr val="000000"/>
                </a:solidFill>
                <a:latin typeface="Consolas" panose="020B0609020204030204" pitchFamily="49" charset="0"/>
              </a:rPr>
              <a:t>try</a:t>
            </a:r>
            <a:r>
              <a:rPr lang="en-US" altLang="en-US" sz="3200" dirty="0">
                <a:solidFill>
                  <a:srgbClr val="000000"/>
                </a:solidFill>
              </a:rPr>
              <a:t> block. </a:t>
            </a:r>
          </a:p>
          <a:p>
            <a:pPr eaLnBrk="1" hangingPunct="1">
              <a:lnSpc>
                <a:spcPct val="90000"/>
              </a:lnSpc>
            </a:pPr>
            <a:r>
              <a:rPr lang="en-US" altLang="en-US" sz="3200" dirty="0">
                <a:solidFill>
                  <a:srgbClr val="000000"/>
                </a:solidFill>
              </a:rPr>
              <a:t>All local variables in the unwound method go out of scope and control returns to the statement that originally invoked that method. </a:t>
            </a:r>
          </a:p>
          <a:p>
            <a:pPr eaLnBrk="1" hangingPunct="1">
              <a:lnSpc>
                <a:spcPct val="90000"/>
              </a:lnSpc>
            </a:pPr>
            <a:r>
              <a:rPr lang="en-US" altLang="en-US" sz="3200" dirty="0">
                <a:solidFill>
                  <a:srgbClr val="000000"/>
                </a:solidFill>
              </a:rPr>
              <a:t>If a </a:t>
            </a:r>
            <a:r>
              <a:rPr lang="en-US" altLang="en-US" sz="3200" dirty="0">
                <a:solidFill>
                  <a:srgbClr val="000000"/>
                </a:solidFill>
                <a:latin typeface="Consolas" panose="020B0609020204030204" pitchFamily="49" charset="0"/>
              </a:rPr>
              <a:t>try</a:t>
            </a:r>
            <a:r>
              <a:rPr lang="en-US" altLang="en-US" sz="3200" dirty="0">
                <a:solidFill>
                  <a:srgbClr val="000000"/>
                </a:solidFill>
              </a:rPr>
              <a:t> block encloses that statement, an attempt is made to </a:t>
            </a:r>
            <a:r>
              <a:rPr lang="en-US" altLang="en-US" sz="3200" dirty="0">
                <a:solidFill>
                  <a:srgbClr val="000000"/>
                </a:solidFill>
                <a:latin typeface="Consolas" panose="020B0609020204030204" pitchFamily="49" charset="0"/>
              </a:rPr>
              <a:t>catch</a:t>
            </a:r>
            <a:r>
              <a:rPr lang="en-US" altLang="en-US" sz="3200" dirty="0">
                <a:solidFill>
                  <a:srgbClr val="000000"/>
                </a:solidFill>
              </a:rPr>
              <a:t> the exception. </a:t>
            </a:r>
          </a:p>
          <a:p>
            <a:pPr eaLnBrk="1" hangingPunct="1">
              <a:lnSpc>
                <a:spcPct val="90000"/>
              </a:lnSpc>
            </a:pPr>
            <a:r>
              <a:rPr lang="en-US" altLang="en-US" sz="3200" dirty="0">
                <a:solidFill>
                  <a:srgbClr val="000000"/>
                </a:solidFill>
              </a:rPr>
              <a:t>If a </a:t>
            </a:r>
            <a:r>
              <a:rPr lang="en-US" altLang="en-US" sz="3200" dirty="0">
                <a:solidFill>
                  <a:srgbClr val="000000"/>
                </a:solidFill>
                <a:latin typeface="Consolas" panose="020B0609020204030204" pitchFamily="49" charset="0"/>
              </a:rPr>
              <a:t>try</a:t>
            </a:r>
            <a:r>
              <a:rPr lang="en-US" altLang="en-US" sz="3200" dirty="0">
                <a:solidFill>
                  <a:srgbClr val="000000"/>
                </a:solidFill>
              </a:rPr>
              <a:t> block does not enclose that statement or if the exception is not caught, stack unwinding occurs again. </a:t>
            </a:r>
          </a:p>
        </p:txBody>
      </p:sp>
      <p:sp>
        <p:nvSpPr>
          <p:cNvPr id="4" name="Footer Placeholder 3">
            <a:extLst>
              <a:ext uri="{FF2B5EF4-FFF2-40B4-BE49-F238E27FC236}">
                <a16:creationId xmlns:a16="http://schemas.microsoft.com/office/drawing/2014/main" id="{BDDAE7FB-2F18-4C43-AEB9-097C1A8A10D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234004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7">
            <a:extLst>
              <a:ext uri="{FF2B5EF4-FFF2-40B4-BE49-F238E27FC236}">
                <a16:creationId xmlns:a16="http://schemas.microsoft.com/office/drawing/2014/main" id="{C69154C3-B0C7-4A93-9EEB-6BCA33F81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73424A8-ECC1-48FA-8248-6B2388055B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400169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8">
            <a:extLst>
              <a:ext uri="{FF2B5EF4-FFF2-40B4-BE49-F238E27FC236}">
                <a16:creationId xmlns:a16="http://schemas.microsoft.com/office/drawing/2014/main" id="{091B1EDC-7E19-45F7-AFD4-26A7B25E29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13ED381E-86E1-41A5-9B58-7CE9738E441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984600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49">
            <a:extLst>
              <a:ext uri="{FF2B5EF4-FFF2-40B4-BE49-F238E27FC236}">
                <a16:creationId xmlns:a16="http://schemas.microsoft.com/office/drawing/2014/main" id="{C80E6887-C5D4-43B2-BD24-3232B8539E4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B6F56B65-7F8B-476B-94EA-C8FCC08B7EB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725339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0">
            <a:extLst>
              <a:ext uri="{FF2B5EF4-FFF2-40B4-BE49-F238E27FC236}">
                <a16:creationId xmlns:a16="http://schemas.microsoft.com/office/drawing/2014/main" id="{ADFBDEF8-8AE1-42B4-B3B6-1AB8F019C1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1013"/>
            <a:ext cx="12192000" cy="5894387"/>
          </a:xfrm>
          <a:prstGeom prst="rect">
            <a:avLst/>
          </a:prstGeom>
        </p:spPr>
      </p:pic>
      <p:sp>
        <p:nvSpPr>
          <p:cNvPr id="4" name="Footer Placeholder 3">
            <a:extLst>
              <a:ext uri="{FF2B5EF4-FFF2-40B4-BE49-F238E27FC236}">
                <a16:creationId xmlns:a16="http://schemas.microsoft.com/office/drawing/2014/main" id="{7C7C460A-879F-4145-A1DD-A32F28FD74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01210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523C-0934-4262-8CBF-2871A331D83A}"/>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11.7  </a:t>
            </a:r>
            <a:r>
              <a:rPr lang="en-US" dirty="0">
                <a:solidFill>
                  <a:srgbClr val="3380E6"/>
                </a:solidFill>
                <a:latin typeface="Calibri" panose="020F0502020204030204" pitchFamily="34" charset="0"/>
              </a:rPr>
              <a:t>Stack Unwinding and Obtaining Information from an Exception Object (cont.)</a:t>
            </a:r>
          </a:p>
        </p:txBody>
      </p:sp>
      <p:sp>
        <p:nvSpPr>
          <p:cNvPr id="84995" name="Text Placeholder 2">
            <a:extLst>
              <a:ext uri="{FF2B5EF4-FFF2-40B4-BE49-F238E27FC236}">
                <a16:creationId xmlns:a16="http://schemas.microsoft.com/office/drawing/2014/main" id="{B8468F83-AB62-4E62-98D1-F7988D43AA97}"/>
              </a:ext>
            </a:extLst>
          </p:cNvPr>
          <p:cNvSpPr>
            <a:spLocks noGrp="1"/>
          </p:cNvSpPr>
          <p:nvPr>
            <p:ph type="body" idx="1"/>
          </p:nvPr>
        </p:nvSpPr>
        <p:spPr>
          <a:xfrm>
            <a:off x="609600" y="1481137"/>
            <a:ext cx="10972800" cy="4927601"/>
          </a:xfrm>
        </p:spPr>
        <p:txBody>
          <a:bodyPr/>
          <a:lstStyle/>
          <a:p>
            <a:pPr>
              <a:lnSpc>
                <a:spcPct val="90000"/>
              </a:lnSpc>
            </a:pPr>
            <a:r>
              <a:rPr lang="en-US" altLang="en-US" sz="2800" dirty="0">
                <a:solidFill>
                  <a:srgbClr val="000000"/>
                </a:solidFill>
                <a:latin typeface="Consolas" panose="020B0609020204030204" pitchFamily="49" charset="0"/>
              </a:rPr>
              <a:t>Throwable</a:t>
            </a:r>
            <a:r>
              <a:rPr lang="en-US" altLang="en-US" sz="2800" dirty="0">
                <a:solidFill>
                  <a:srgbClr val="000000"/>
                </a:solidFill>
              </a:rPr>
              <a:t> methods </a:t>
            </a:r>
            <a:r>
              <a:rPr lang="en-US" altLang="en-US" sz="2800" dirty="0" err="1">
                <a:solidFill>
                  <a:srgbClr val="000000"/>
                </a:solidFill>
                <a:latin typeface="Consolas" panose="020B0609020204030204" pitchFamily="49" charset="0"/>
              </a:rPr>
              <a:t>printStackTrace</a:t>
            </a:r>
            <a:r>
              <a:rPr lang="en-US" altLang="en-US" sz="2800" dirty="0">
                <a:solidFill>
                  <a:srgbClr val="000000"/>
                </a:solidFill>
              </a:rPr>
              <a:t> and </a:t>
            </a:r>
            <a:r>
              <a:rPr lang="en-US" altLang="en-US" sz="2800" dirty="0" err="1">
                <a:solidFill>
                  <a:srgbClr val="000000"/>
                </a:solidFill>
                <a:latin typeface="Consolas" panose="020B0609020204030204" pitchFamily="49" charset="0"/>
              </a:rPr>
              <a:t>getStackTrace</a:t>
            </a:r>
            <a:r>
              <a:rPr lang="en-US" altLang="en-US" sz="2800" dirty="0">
                <a:solidFill>
                  <a:srgbClr val="000000"/>
                </a:solidFill>
              </a:rPr>
              <a:t> each process the entire method-call stack</a:t>
            </a:r>
          </a:p>
          <a:p>
            <a:pPr>
              <a:lnSpc>
                <a:spcPct val="90000"/>
              </a:lnSpc>
            </a:pPr>
            <a:r>
              <a:rPr lang="en-US" altLang="en-US" sz="2800" dirty="0">
                <a:solidFill>
                  <a:srgbClr val="000000"/>
                </a:solidFill>
              </a:rPr>
              <a:t>When debugging, this can be inefficient</a:t>
            </a:r>
          </a:p>
          <a:p>
            <a:pPr>
              <a:lnSpc>
                <a:spcPct val="90000"/>
              </a:lnSpc>
            </a:pPr>
            <a:r>
              <a:rPr lang="en-US" altLang="en-US" sz="2800" dirty="0">
                <a:solidFill>
                  <a:srgbClr val="000000"/>
                </a:solidFill>
              </a:rPr>
              <a:t>you may be interested only in stack frames corresponding to methods of a specific class</a:t>
            </a:r>
          </a:p>
          <a:p>
            <a:pPr>
              <a:lnSpc>
                <a:spcPct val="90000"/>
              </a:lnSpc>
            </a:pPr>
            <a:r>
              <a:rPr lang="en-US" altLang="en-US" sz="2800" dirty="0">
                <a:solidFill>
                  <a:srgbClr val="000000"/>
                </a:solidFill>
              </a:rPr>
              <a:t>Java SE 9 introduces the Stack-Walking API (class </a:t>
            </a:r>
            <a:r>
              <a:rPr lang="en-US" altLang="en-US" sz="2800" dirty="0" err="1">
                <a:solidFill>
                  <a:srgbClr val="000000"/>
                </a:solidFill>
                <a:latin typeface="Consolas" panose="020B0609020204030204" pitchFamily="49" charset="0"/>
              </a:rPr>
              <a:t>StackWalker</a:t>
            </a:r>
            <a:r>
              <a:rPr lang="en-US" altLang="en-US" sz="2800" dirty="0">
                <a:solidFill>
                  <a:srgbClr val="000000"/>
                </a:solidFill>
              </a:rPr>
              <a:t> in package </a:t>
            </a:r>
            <a:r>
              <a:rPr lang="en-US" altLang="en-US" sz="2800" dirty="0" err="1">
                <a:solidFill>
                  <a:srgbClr val="000000"/>
                </a:solidFill>
              </a:rPr>
              <a:t>java.lang</a:t>
            </a:r>
            <a:r>
              <a:rPr lang="en-US" altLang="en-US" sz="2800" dirty="0">
                <a:solidFill>
                  <a:srgbClr val="000000"/>
                </a:solidFill>
              </a:rPr>
              <a:t>), which uses lambdas and streams (Chapter 17) to access method-call-stack information in a more efficient manner</a:t>
            </a:r>
          </a:p>
          <a:p>
            <a:pPr>
              <a:lnSpc>
                <a:spcPct val="90000"/>
              </a:lnSpc>
            </a:pPr>
            <a:r>
              <a:rPr lang="en-US" altLang="en-US" sz="2800" dirty="0">
                <a:solidFill>
                  <a:srgbClr val="000000"/>
                </a:solidFill>
              </a:rPr>
              <a:t>Learn more about this API at: </a:t>
            </a:r>
            <a:r>
              <a:rPr lang="en-US" altLang="en-US" sz="2800" dirty="0">
                <a:solidFill>
                  <a:srgbClr val="000000"/>
                </a:solidFill>
                <a:hlinkClick r:id="rId3"/>
              </a:rPr>
              <a:t>http://openjdk.java.net/jeps/259</a:t>
            </a:r>
            <a:r>
              <a:rPr lang="en-US" altLang="en-US" sz="2800" dirty="0">
                <a:solidFill>
                  <a:srgbClr val="000000"/>
                </a:solidFill>
              </a:rPr>
              <a:t> </a:t>
            </a:r>
          </a:p>
          <a:p>
            <a:pPr eaLnBrk="1" hangingPunct="1">
              <a:lnSpc>
                <a:spcPct val="90000"/>
              </a:lnSpc>
            </a:pPr>
            <a:endParaRPr lang="en-US" altLang="en-US" sz="2800" dirty="0">
              <a:solidFill>
                <a:srgbClr val="000000"/>
              </a:solidFill>
            </a:endParaRPr>
          </a:p>
        </p:txBody>
      </p:sp>
      <p:sp>
        <p:nvSpPr>
          <p:cNvPr id="4" name="Footer Placeholder 3">
            <a:extLst>
              <a:ext uri="{FF2B5EF4-FFF2-40B4-BE49-F238E27FC236}">
                <a16:creationId xmlns:a16="http://schemas.microsoft.com/office/drawing/2014/main" id="{BDDAE7FB-2F18-4C43-AEB9-097C1A8A10D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37624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C5EA-DCE2-479E-B372-1A64A41192F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11.8  </a:t>
            </a:r>
            <a:r>
              <a:rPr lang="en-US" dirty="0">
                <a:solidFill>
                  <a:srgbClr val="3380E6"/>
                </a:solidFill>
                <a:latin typeface="Calibri" panose="020F0502020204030204" pitchFamily="34" charset="0"/>
              </a:rPr>
              <a:t>Chained Exceptions</a:t>
            </a:r>
          </a:p>
        </p:txBody>
      </p:sp>
      <p:sp>
        <p:nvSpPr>
          <p:cNvPr id="93187" name="Text Placeholder 2">
            <a:extLst>
              <a:ext uri="{FF2B5EF4-FFF2-40B4-BE49-F238E27FC236}">
                <a16:creationId xmlns:a16="http://schemas.microsoft.com/office/drawing/2014/main" id="{5454B5EE-4CB8-4D32-94E2-FB0C7EA069E5}"/>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Sometimes a method responds to an exception by throwing a different exception type that is specific to the current application. </a:t>
            </a:r>
          </a:p>
          <a:p>
            <a:pPr eaLnBrk="1" hangingPunct="1">
              <a:lnSpc>
                <a:spcPct val="90000"/>
              </a:lnSpc>
            </a:pPr>
            <a:r>
              <a:rPr lang="en-US" altLang="en-US" sz="2500" dirty="0">
                <a:solidFill>
                  <a:srgbClr val="000000"/>
                </a:solidFill>
              </a:rPr>
              <a:t>If a </a:t>
            </a:r>
            <a:r>
              <a:rPr lang="en-US" altLang="en-US" sz="2500" dirty="0">
                <a:solidFill>
                  <a:srgbClr val="000000"/>
                </a:solidFill>
                <a:latin typeface="Consolas" panose="020B0609020204030204" pitchFamily="49" charset="0"/>
              </a:rPr>
              <a:t>catch</a:t>
            </a:r>
            <a:r>
              <a:rPr lang="en-US" altLang="en-US" sz="2500" dirty="0">
                <a:solidFill>
                  <a:srgbClr val="000000"/>
                </a:solidFill>
              </a:rPr>
              <a:t> block throws a new exception, the original exception’s information and stack trace are </a:t>
            </a:r>
            <a:r>
              <a:rPr lang="en-US" altLang="en-US" sz="2500" i="1" dirty="0">
                <a:solidFill>
                  <a:srgbClr val="000000"/>
                </a:solidFill>
              </a:rPr>
              <a:t>lost</a:t>
            </a:r>
            <a:r>
              <a:rPr lang="en-US" altLang="en-US" sz="2500" dirty="0">
                <a:solidFill>
                  <a:srgbClr val="000000"/>
                </a:solidFill>
              </a:rPr>
              <a:t>. </a:t>
            </a:r>
          </a:p>
          <a:p>
            <a:pPr eaLnBrk="1" hangingPunct="1">
              <a:lnSpc>
                <a:spcPct val="90000"/>
              </a:lnSpc>
            </a:pPr>
            <a:r>
              <a:rPr lang="en-US" altLang="en-US" sz="2500" dirty="0">
                <a:solidFill>
                  <a:srgbClr val="000000"/>
                </a:solidFill>
              </a:rPr>
              <a:t>Earlier Java versions provided no mechanism to wrap the original exception information with the new exception’s information. </a:t>
            </a:r>
          </a:p>
          <a:p>
            <a:pPr lvl="1" eaLnBrk="1" hangingPunct="1">
              <a:lnSpc>
                <a:spcPct val="90000"/>
              </a:lnSpc>
            </a:pPr>
            <a:r>
              <a:rPr lang="en-US" altLang="en-US" sz="2100" dirty="0">
                <a:solidFill>
                  <a:srgbClr val="000000"/>
                </a:solidFill>
              </a:rPr>
              <a:t>This made debugging such problems particularly difficult. </a:t>
            </a:r>
          </a:p>
          <a:p>
            <a:pPr eaLnBrk="1" hangingPunct="1">
              <a:lnSpc>
                <a:spcPct val="90000"/>
              </a:lnSpc>
            </a:pPr>
            <a:r>
              <a:rPr lang="en-US" altLang="en-US" sz="2500" dirty="0">
                <a:solidFill>
                  <a:srgbClr val="0000FF"/>
                </a:solidFill>
              </a:rPr>
              <a:t>Chained exceptions</a:t>
            </a:r>
            <a:r>
              <a:rPr lang="en-US" altLang="en-US" sz="2500" dirty="0">
                <a:solidFill>
                  <a:srgbClr val="000000"/>
                </a:solidFill>
              </a:rPr>
              <a:t> enable an exception object to maintain the complete stack-trace information from the original exception. </a:t>
            </a:r>
          </a:p>
          <a:p>
            <a:pPr>
              <a:lnSpc>
                <a:spcPct val="90000"/>
              </a:lnSpc>
            </a:pPr>
            <a:r>
              <a:rPr lang="en-US" altLang="en-US" sz="2500" dirty="0">
                <a:solidFill>
                  <a:srgbClr val="000000"/>
                </a:solidFill>
              </a:rPr>
              <a:t>For any chained exception, you can get the </a:t>
            </a:r>
            <a:r>
              <a:rPr lang="en-US" altLang="en-US" sz="2500" dirty="0">
                <a:solidFill>
                  <a:srgbClr val="000000"/>
                </a:solidFill>
                <a:latin typeface="Consolas" panose="020B0609020204030204" pitchFamily="49" charset="0"/>
              </a:rPr>
              <a:t>Throwable</a:t>
            </a:r>
            <a:r>
              <a:rPr lang="en-US" altLang="en-US" sz="2500" dirty="0">
                <a:solidFill>
                  <a:srgbClr val="000000"/>
                </a:solidFill>
              </a:rPr>
              <a:t> that initially caused that exception by calling </a:t>
            </a:r>
            <a:r>
              <a:rPr lang="en-US" altLang="en-US" sz="2500" dirty="0">
                <a:solidFill>
                  <a:srgbClr val="000000"/>
                </a:solidFill>
                <a:latin typeface="Consolas" panose="020B0609020204030204" pitchFamily="49" charset="0"/>
              </a:rPr>
              <a:t>Throwable</a:t>
            </a:r>
            <a:r>
              <a:rPr lang="en-US" altLang="en-US" sz="2500" dirty="0">
                <a:solidFill>
                  <a:srgbClr val="000000"/>
                </a:solidFill>
              </a:rPr>
              <a:t> method </a:t>
            </a:r>
            <a:r>
              <a:rPr lang="en-US" altLang="en-US" sz="2500" dirty="0" err="1">
                <a:solidFill>
                  <a:srgbClr val="000000"/>
                </a:solidFill>
                <a:latin typeface="Consolas" panose="020B0609020204030204" pitchFamily="49" charset="0"/>
              </a:rPr>
              <a:t>getCause</a:t>
            </a:r>
            <a:r>
              <a:rPr lang="en-US" altLang="en-US" sz="2500" dirty="0">
                <a:solidFill>
                  <a:srgbClr val="000000"/>
                </a:solidFill>
              </a:rPr>
              <a:t>. </a:t>
            </a:r>
          </a:p>
        </p:txBody>
      </p:sp>
      <p:sp>
        <p:nvSpPr>
          <p:cNvPr id="4" name="Footer Placeholder 3">
            <a:extLst>
              <a:ext uri="{FF2B5EF4-FFF2-40B4-BE49-F238E27FC236}">
                <a16:creationId xmlns:a16="http://schemas.microsoft.com/office/drawing/2014/main" id="{19BE52C1-7C53-4A70-9E15-19AD67FB79C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908933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2">
            <a:extLst>
              <a:ext uri="{FF2B5EF4-FFF2-40B4-BE49-F238E27FC236}">
                <a16:creationId xmlns:a16="http://schemas.microsoft.com/office/drawing/2014/main" id="{5CB4547A-D7B0-4498-98C4-3196EC3FF5C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81C1FA84-F1D8-46E0-AC18-2A131AB59FF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5506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08">
            <a:extLst>
              <a:ext uri="{FF2B5EF4-FFF2-40B4-BE49-F238E27FC236}">
                <a16:creationId xmlns:a16="http://schemas.microsoft.com/office/drawing/2014/main" id="{96D9B3D8-DB21-4CAC-A0DF-E5361DC7E10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8213"/>
          </a:xfrm>
          <a:prstGeom prst="rect">
            <a:avLst/>
          </a:prstGeom>
        </p:spPr>
      </p:pic>
      <p:sp>
        <p:nvSpPr>
          <p:cNvPr id="4" name="Footer Placeholder 3">
            <a:extLst>
              <a:ext uri="{FF2B5EF4-FFF2-40B4-BE49-F238E27FC236}">
                <a16:creationId xmlns:a16="http://schemas.microsoft.com/office/drawing/2014/main" id="{DD66BB69-6AA7-4C46-9616-E6BDBBD533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169459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3">
            <a:extLst>
              <a:ext uri="{FF2B5EF4-FFF2-40B4-BE49-F238E27FC236}">
                <a16:creationId xmlns:a16="http://schemas.microsoft.com/office/drawing/2014/main" id="{E52E89E5-9426-4AE9-9F53-8817642D23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74E3FEC9-C828-4054-B5E7-1D637720CA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85115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4">
            <a:extLst>
              <a:ext uri="{FF2B5EF4-FFF2-40B4-BE49-F238E27FC236}">
                <a16:creationId xmlns:a16="http://schemas.microsoft.com/office/drawing/2014/main" id="{7BC690E4-AE3F-4F6E-82F6-D5E2EF71AE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58763" y="0"/>
            <a:ext cx="11672887" cy="6858000"/>
          </a:xfrm>
          <a:prstGeom prst="rect">
            <a:avLst/>
          </a:prstGeom>
        </p:spPr>
      </p:pic>
      <p:sp>
        <p:nvSpPr>
          <p:cNvPr id="4" name="Footer Placeholder 3">
            <a:extLst>
              <a:ext uri="{FF2B5EF4-FFF2-40B4-BE49-F238E27FC236}">
                <a16:creationId xmlns:a16="http://schemas.microsoft.com/office/drawing/2014/main" id="{4F362A74-3E25-49F2-AE5B-C5C45B9FB0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64277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5185-72C9-4257-80EA-EC89657457B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11.9  </a:t>
            </a:r>
            <a:r>
              <a:rPr lang="en-US" dirty="0">
                <a:solidFill>
                  <a:srgbClr val="3380E6"/>
                </a:solidFill>
                <a:latin typeface="Calibri" panose="020F0502020204030204" pitchFamily="34" charset="0"/>
              </a:rPr>
              <a:t>Declaring New Exception Types</a:t>
            </a:r>
          </a:p>
        </p:txBody>
      </p:sp>
      <p:sp>
        <p:nvSpPr>
          <p:cNvPr id="97283" name="Text Placeholder 2">
            <a:extLst>
              <a:ext uri="{FF2B5EF4-FFF2-40B4-BE49-F238E27FC236}">
                <a16:creationId xmlns:a16="http://schemas.microsoft.com/office/drawing/2014/main" id="{A476D47A-4A25-4B9D-BD34-0FD6B5C178DD}"/>
              </a:ext>
            </a:extLst>
          </p:cNvPr>
          <p:cNvSpPr>
            <a:spLocks noGrp="1"/>
          </p:cNvSpPr>
          <p:nvPr>
            <p:ph type="body" idx="1"/>
          </p:nvPr>
        </p:nvSpPr>
        <p:spPr/>
        <p:txBody>
          <a:bodyPr/>
          <a:lstStyle/>
          <a:p>
            <a:pPr eaLnBrk="1" hangingPunct="1"/>
            <a:r>
              <a:rPr lang="en-US" altLang="en-US" sz="3600" dirty="0">
                <a:solidFill>
                  <a:srgbClr val="000000"/>
                </a:solidFill>
              </a:rPr>
              <a:t>Sometimes it’s useful to declare your own exception classes that are specific to the problems that can occur when another programmer uses your reusable classes. </a:t>
            </a:r>
          </a:p>
          <a:p>
            <a:pPr eaLnBrk="1" hangingPunct="1"/>
            <a:r>
              <a:rPr lang="en-US" altLang="en-US" sz="3600" dirty="0">
                <a:solidFill>
                  <a:srgbClr val="000000"/>
                </a:solidFill>
              </a:rPr>
              <a:t>A new exception class must extend an existing exception class to ensure that the class can be used with the exception-handling mechanism. </a:t>
            </a:r>
          </a:p>
        </p:txBody>
      </p:sp>
      <p:sp>
        <p:nvSpPr>
          <p:cNvPr id="4" name="Footer Placeholder 3">
            <a:extLst>
              <a:ext uri="{FF2B5EF4-FFF2-40B4-BE49-F238E27FC236}">
                <a16:creationId xmlns:a16="http://schemas.microsoft.com/office/drawing/2014/main" id="{364FC377-3E8E-43A5-90F6-7E0274A9BDE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49700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8A1B-3351-41D6-A05A-C2D21BE6BC4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11.9  </a:t>
            </a:r>
            <a:r>
              <a:rPr lang="en-US" dirty="0">
                <a:solidFill>
                  <a:srgbClr val="3380E6"/>
                </a:solidFill>
                <a:latin typeface="Calibri" panose="020F0502020204030204" pitchFamily="34" charset="0"/>
              </a:rPr>
              <a:t>Declaring New Exception Types (cont.)</a:t>
            </a:r>
          </a:p>
        </p:txBody>
      </p:sp>
      <p:sp>
        <p:nvSpPr>
          <p:cNvPr id="98307" name="Text Placeholder 2">
            <a:extLst>
              <a:ext uri="{FF2B5EF4-FFF2-40B4-BE49-F238E27FC236}">
                <a16:creationId xmlns:a16="http://schemas.microsoft.com/office/drawing/2014/main" id="{AC222A59-DAFE-40F4-83CB-D32B34DED8E4}"/>
              </a:ext>
            </a:extLst>
          </p:cNvPr>
          <p:cNvSpPr>
            <a:spLocks noGrp="1"/>
          </p:cNvSpPr>
          <p:nvPr>
            <p:ph type="body" idx="1"/>
          </p:nvPr>
        </p:nvSpPr>
        <p:spPr>
          <a:xfrm>
            <a:off x="381000" y="1203553"/>
            <a:ext cx="10972800" cy="4525962"/>
          </a:xfrm>
        </p:spPr>
        <p:txBody>
          <a:bodyPr/>
          <a:lstStyle/>
          <a:p>
            <a:pPr eaLnBrk="1" hangingPunct="1"/>
            <a:r>
              <a:rPr lang="en-US" altLang="en-US" sz="3200" dirty="0">
                <a:solidFill>
                  <a:srgbClr val="000000"/>
                </a:solidFill>
              </a:rPr>
              <a:t>A typical new exception class contains only four constructors: </a:t>
            </a:r>
          </a:p>
          <a:p>
            <a:pPr lvl="1" eaLnBrk="1" hangingPunct="1"/>
            <a:r>
              <a:rPr lang="en-US" altLang="en-US" sz="2800" dirty="0">
                <a:solidFill>
                  <a:srgbClr val="000000"/>
                </a:solidFill>
              </a:rPr>
              <a:t>one that takes no arguments and passes a default error message </a:t>
            </a:r>
            <a:r>
              <a:rPr lang="en-US" altLang="en-US" sz="2800" dirty="0">
                <a:solidFill>
                  <a:srgbClr val="000000"/>
                </a:solidFill>
                <a:latin typeface="Consolas" panose="020B0609020204030204" pitchFamily="49" charset="0"/>
              </a:rPr>
              <a:t>String</a:t>
            </a:r>
            <a:r>
              <a:rPr lang="en-US" altLang="en-US" sz="2800" dirty="0">
                <a:solidFill>
                  <a:srgbClr val="000000"/>
                </a:solidFill>
              </a:rPr>
              <a:t> to the superclass constructor; </a:t>
            </a:r>
          </a:p>
          <a:p>
            <a:pPr lvl="1" eaLnBrk="1" hangingPunct="1"/>
            <a:r>
              <a:rPr lang="en-US" altLang="en-US" sz="2800" dirty="0">
                <a:solidFill>
                  <a:srgbClr val="000000"/>
                </a:solidFill>
              </a:rPr>
              <a:t>one that receives a customized error message as a </a:t>
            </a:r>
            <a:r>
              <a:rPr lang="en-US" altLang="en-US" sz="2800" dirty="0">
                <a:solidFill>
                  <a:srgbClr val="000000"/>
                </a:solidFill>
                <a:latin typeface="Consolas" panose="020B0609020204030204" pitchFamily="49" charset="0"/>
              </a:rPr>
              <a:t>String</a:t>
            </a:r>
            <a:r>
              <a:rPr lang="en-US" altLang="en-US" sz="2800" dirty="0">
                <a:solidFill>
                  <a:srgbClr val="000000"/>
                </a:solidFill>
              </a:rPr>
              <a:t> and passes it to the superclass constructor; </a:t>
            </a:r>
          </a:p>
          <a:p>
            <a:pPr lvl="1" eaLnBrk="1" hangingPunct="1"/>
            <a:r>
              <a:rPr lang="en-US" altLang="en-US" sz="2800" dirty="0">
                <a:solidFill>
                  <a:srgbClr val="000000"/>
                </a:solidFill>
              </a:rPr>
              <a:t>one that receives a customized error message as a </a:t>
            </a:r>
            <a:r>
              <a:rPr lang="en-US" altLang="en-US" sz="2800" dirty="0">
                <a:solidFill>
                  <a:srgbClr val="000000"/>
                </a:solidFill>
                <a:latin typeface="Consolas" panose="020B0609020204030204" pitchFamily="49" charset="0"/>
              </a:rPr>
              <a:t>String</a:t>
            </a:r>
            <a:r>
              <a:rPr lang="en-US" altLang="en-US" sz="2800" dirty="0">
                <a:solidFill>
                  <a:srgbClr val="000000"/>
                </a:solidFill>
              </a:rPr>
              <a:t> and a </a:t>
            </a:r>
            <a:r>
              <a:rPr lang="en-US" altLang="en-US" sz="2800" dirty="0">
                <a:solidFill>
                  <a:srgbClr val="000000"/>
                </a:solidFill>
                <a:latin typeface="Consolas" panose="020B0609020204030204" pitchFamily="49" charset="0"/>
              </a:rPr>
              <a:t>Throwable</a:t>
            </a:r>
            <a:r>
              <a:rPr lang="en-US" altLang="en-US" sz="2800" dirty="0">
                <a:solidFill>
                  <a:srgbClr val="000000"/>
                </a:solidFill>
              </a:rPr>
              <a:t> (for chaining exceptions) and passes both to the superclass constructor; </a:t>
            </a:r>
          </a:p>
          <a:p>
            <a:pPr lvl="1" eaLnBrk="1" hangingPunct="1"/>
            <a:r>
              <a:rPr lang="en-US" altLang="en-US" sz="2800" dirty="0">
                <a:solidFill>
                  <a:srgbClr val="000000"/>
                </a:solidFill>
              </a:rPr>
              <a:t>and one that receives a </a:t>
            </a:r>
            <a:r>
              <a:rPr lang="en-US" altLang="en-US" sz="2800" dirty="0">
                <a:solidFill>
                  <a:srgbClr val="000000"/>
                </a:solidFill>
                <a:latin typeface="Consolas" panose="020B0609020204030204" pitchFamily="49" charset="0"/>
              </a:rPr>
              <a:t>Throwable</a:t>
            </a:r>
            <a:r>
              <a:rPr lang="en-US" altLang="en-US" sz="2800" dirty="0">
                <a:solidFill>
                  <a:srgbClr val="000000"/>
                </a:solidFill>
              </a:rPr>
              <a:t> (for chaining exceptions) and passes it to the superclass constructor. </a:t>
            </a:r>
          </a:p>
        </p:txBody>
      </p:sp>
      <p:sp>
        <p:nvSpPr>
          <p:cNvPr id="4" name="Footer Placeholder 3">
            <a:extLst>
              <a:ext uri="{FF2B5EF4-FFF2-40B4-BE49-F238E27FC236}">
                <a16:creationId xmlns:a16="http://schemas.microsoft.com/office/drawing/2014/main" id="{C8AADF6F-8AAA-4586-B623-8977E034CFD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394826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7">
            <a:extLst>
              <a:ext uri="{FF2B5EF4-FFF2-40B4-BE49-F238E27FC236}">
                <a16:creationId xmlns:a16="http://schemas.microsoft.com/office/drawing/2014/main" id="{853800E0-D856-4A98-8847-321BD51D467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66925"/>
            <a:ext cx="12192000" cy="2722563"/>
          </a:xfrm>
          <a:prstGeom prst="rect">
            <a:avLst/>
          </a:prstGeom>
        </p:spPr>
      </p:pic>
      <p:sp>
        <p:nvSpPr>
          <p:cNvPr id="4" name="Footer Placeholder 3">
            <a:extLst>
              <a:ext uri="{FF2B5EF4-FFF2-40B4-BE49-F238E27FC236}">
                <a16:creationId xmlns:a16="http://schemas.microsoft.com/office/drawing/2014/main" id="{D1F8BBE4-59A8-4F79-B4C2-1C238ADE3C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299706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BA80-2091-408A-9B14-17C9966CD81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endParaRPr lang="en-US" dirty="0">
              <a:solidFill>
                <a:srgbClr val="3380E6"/>
              </a:solidFill>
              <a:latin typeface="Calibri" panose="020F0502020204030204" pitchFamily="34" charset="0"/>
            </a:endParaRPr>
          </a:p>
        </p:txBody>
      </p:sp>
      <p:sp>
        <p:nvSpPr>
          <p:cNvPr id="102403" name="Text Placeholder 2">
            <a:extLst>
              <a:ext uri="{FF2B5EF4-FFF2-40B4-BE49-F238E27FC236}">
                <a16:creationId xmlns:a16="http://schemas.microsoft.com/office/drawing/2014/main" id="{0D69A392-3990-487B-92CB-6D4EEA30D9CA}"/>
              </a:ext>
            </a:extLst>
          </p:cNvPr>
          <p:cNvSpPr>
            <a:spLocks noGrp="1"/>
          </p:cNvSpPr>
          <p:nvPr>
            <p:ph type="body" idx="1"/>
          </p:nvPr>
        </p:nvSpPr>
        <p:spPr/>
        <p:txBody>
          <a:bodyPr/>
          <a:lstStyle/>
          <a:p>
            <a:pPr eaLnBrk="1" hangingPunct="1"/>
            <a:r>
              <a:rPr lang="en-US" altLang="en-US" sz="3200" dirty="0">
                <a:solidFill>
                  <a:srgbClr val="000000"/>
                </a:solidFill>
              </a:rPr>
              <a:t>Programmers spend significant amounts of time maintaining and debugging code. </a:t>
            </a:r>
          </a:p>
          <a:p>
            <a:pPr eaLnBrk="1" hangingPunct="1"/>
            <a:r>
              <a:rPr lang="en-US" altLang="en-US" sz="3200" dirty="0">
                <a:solidFill>
                  <a:srgbClr val="000000"/>
                </a:solidFill>
              </a:rPr>
              <a:t>To facilitate these tasks and to improve the overall design, they can specify the expected states before and after a method’s execution. </a:t>
            </a:r>
          </a:p>
          <a:p>
            <a:pPr eaLnBrk="1" hangingPunct="1"/>
            <a:r>
              <a:rPr lang="en-US" altLang="en-US" sz="3200" dirty="0">
                <a:solidFill>
                  <a:srgbClr val="000000"/>
                </a:solidFill>
              </a:rPr>
              <a:t>These states are called preconditions and postconditions, respectively.</a:t>
            </a:r>
          </a:p>
        </p:txBody>
      </p:sp>
      <p:sp>
        <p:nvSpPr>
          <p:cNvPr id="4" name="Footer Placeholder 3">
            <a:extLst>
              <a:ext uri="{FF2B5EF4-FFF2-40B4-BE49-F238E27FC236}">
                <a16:creationId xmlns:a16="http://schemas.microsoft.com/office/drawing/2014/main" id="{A1F27832-B25F-46B8-B545-772B6C06DC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968115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7A5-04FA-42FA-8C88-86E7B6F5E6C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r>
              <a:rPr lang="en-US" dirty="0">
                <a:solidFill>
                  <a:srgbClr val="3380E6"/>
                </a:solidFill>
                <a:latin typeface="Calibri" panose="020F0502020204030204" pitchFamily="34" charset="0"/>
              </a:rPr>
              <a:t> (Cont.)</a:t>
            </a:r>
          </a:p>
        </p:txBody>
      </p:sp>
      <p:sp>
        <p:nvSpPr>
          <p:cNvPr id="103427" name="Text Placeholder 2">
            <a:extLst>
              <a:ext uri="{FF2B5EF4-FFF2-40B4-BE49-F238E27FC236}">
                <a16:creationId xmlns:a16="http://schemas.microsoft.com/office/drawing/2014/main" id="{A0227611-E810-42DC-9AB0-56EB9F4A7C00}"/>
              </a:ext>
            </a:extLst>
          </p:cNvPr>
          <p:cNvSpPr>
            <a:spLocks noGrp="1"/>
          </p:cNvSpPr>
          <p:nvPr>
            <p:ph type="body" idx="1"/>
          </p:nvPr>
        </p:nvSpPr>
        <p:spPr/>
        <p:txBody>
          <a:bodyPr/>
          <a:lstStyle/>
          <a:p>
            <a:pPr eaLnBrk="1" hangingPunct="1"/>
            <a:r>
              <a:rPr lang="en-US" altLang="en-US" sz="3600" dirty="0">
                <a:solidFill>
                  <a:srgbClr val="000000"/>
                </a:solidFill>
              </a:rPr>
              <a:t>A </a:t>
            </a:r>
            <a:r>
              <a:rPr lang="en-US" altLang="en-US" sz="3600" dirty="0">
                <a:solidFill>
                  <a:srgbClr val="0000FF"/>
                </a:solidFill>
              </a:rPr>
              <a:t>precondition</a:t>
            </a:r>
            <a:r>
              <a:rPr lang="en-US" altLang="en-US" sz="3600" dirty="0">
                <a:solidFill>
                  <a:srgbClr val="000000"/>
                </a:solidFill>
              </a:rPr>
              <a:t> must be true when a method is invoked. </a:t>
            </a:r>
          </a:p>
          <a:p>
            <a:pPr lvl="1" eaLnBrk="1" hangingPunct="1"/>
            <a:r>
              <a:rPr lang="en-US" altLang="en-US" sz="3200" dirty="0">
                <a:solidFill>
                  <a:srgbClr val="000000"/>
                </a:solidFill>
              </a:rPr>
              <a:t>Describes constraints on method parameters and any other expectations the method has about the current state of a program just before it begins executing. </a:t>
            </a:r>
          </a:p>
          <a:p>
            <a:pPr lvl="1" eaLnBrk="1" hangingPunct="1"/>
            <a:r>
              <a:rPr lang="en-US" altLang="en-US" sz="3200" dirty="0">
                <a:solidFill>
                  <a:srgbClr val="000000"/>
                </a:solidFill>
              </a:rPr>
              <a:t>If the preconditions are not met, the method’s behavior is undefined. </a:t>
            </a:r>
          </a:p>
          <a:p>
            <a:pPr lvl="1" eaLnBrk="1" hangingPunct="1"/>
            <a:r>
              <a:rPr lang="en-US" altLang="en-US" sz="3200" dirty="0">
                <a:solidFill>
                  <a:srgbClr val="000000"/>
                </a:solidFill>
              </a:rPr>
              <a:t>You should never expect consistent behavior if the preconditions are not satisfied.</a:t>
            </a:r>
          </a:p>
        </p:txBody>
      </p:sp>
      <p:sp>
        <p:nvSpPr>
          <p:cNvPr id="4" name="Footer Placeholder 3">
            <a:extLst>
              <a:ext uri="{FF2B5EF4-FFF2-40B4-BE49-F238E27FC236}">
                <a16:creationId xmlns:a16="http://schemas.microsoft.com/office/drawing/2014/main" id="{C43D9771-E0A0-49DC-9D71-C0BBCB954C2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83874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55F4-2A0A-4E33-8161-008BC0705E8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11.10  </a:t>
            </a:r>
            <a:r>
              <a:rPr lang="en-US" dirty="0">
                <a:solidFill>
                  <a:srgbClr val="3380E6"/>
                </a:solidFill>
                <a:latin typeface="Calibri" panose="020F0502020204030204" pitchFamily="34" charset="0"/>
              </a:rPr>
              <a:t>Preconditions and </a:t>
            </a:r>
            <a:r>
              <a:rPr lang="en-US" dirty="0" err="1">
                <a:solidFill>
                  <a:srgbClr val="3380E6"/>
                </a:solidFill>
                <a:latin typeface="Calibri" panose="020F0502020204030204" pitchFamily="34" charset="0"/>
              </a:rPr>
              <a:t>Postconditions</a:t>
            </a:r>
            <a:r>
              <a:rPr lang="en-US" dirty="0">
                <a:solidFill>
                  <a:srgbClr val="3380E6"/>
                </a:solidFill>
                <a:latin typeface="Calibri" panose="020F0502020204030204" pitchFamily="34" charset="0"/>
              </a:rPr>
              <a:t> (Cont.)</a:t>
            </a:r>
          </a:p>
        </p:txBody>
      </p:sp>
      <p:sp>
        <p:nvSpPr>
          <p:cNvPr id="104451" name="Text Placeholder 2">
            <a:extLst>
              <a:ext uri="{FF2B5EF4-FFF2-40B4-BE49-F238E27FC236}">
                <a16:creationId xmlns:a16="http://schemas.microsoft.com/office/drawing/2014/main" id="{FCE9BE6F-FC2A-40A1-A340-157257B5B440}"/>
              </a:ext>
            </a:extLst>
          </p:cNvPr>
          <p:cNvSpPr>
            <a:spLocks noGrp="1"/>
          </p:cNvSpPr>
          <p:nvPr>
            <p:ph type="body" idx="1"/>
          </p:nvPr>
        </p:nvSpPr>
        <p:spPr>
          <a:xfrm>
            <a:off x="609600" y="1203552"/>
            <a:ext cx="10972800" cy="4525962"/>
          </a:xfrm>
        </p:spPr>
        <p:txBody>
          <a:bodyPr/>
          <a:lstStyle/>
          <a:p>
            <a:pPr eaLnBrk="1" hangingPunct="1">
              <a:lnSpc>
                <a:spcPct val="90000"/>
              </a:lnSpc>
            </a:pPr>
            <a:r>
              <a:rPr lang="en-US" altLang="en-US" sz="3200" dirty="0">
                <a:solidFill>
                  <a:srgbClr val="000000"/>
                </a:solidFill>
              </a:rPr>
              <a:t>A </a:t>
            </a:r>
            <a:r>
              <a:rPr lang="en-US" altLang="en-US" sz="3200" dirty="0">
                <a:solidFill>
                  <a:srgbClr val="0000FF"/>
                </a:solidFill>
              </a:rPr>
              <a:t>postcondition</a:t>
            </a:r>
            <a:r>
              <a:rPr lang="en-US" altLang="en-US" sz="3200" dirty="0">
                <a:solidFill>
                  <a:srgbClr val="000000"/>
                </a:solidFill>
              </a:rPr>
              <a:t> is true after the method successfully returns. </a:t>
            </a:r>
          </a:p>
          <a:p>
            <a:pPr lvl="1" eaLnBrk="1" hangingPunct="1">
              <a:lnSpc>
                <a:spcPct val="90000"/>
              </a:lnSpc>
            </a:pPr>
            <a:r>
              <a:rPr lang="en-US" altLang="en-US" sz="2800" dirty="0">
                <a:solidFill>
                  <a:srgbClr val="000000"/>
                </a:solidFill>
              </a:rPr>
              <a:t>Describes constraints on the return value and any other side effects the method may have. </a:t>
            </a:r>
          </a:p>
          <a:p>
            <a:pPr lvl="1" eaLnBrk="1" hangingPunct="1">
              <a:lnSpc>
                <a:spcPct val="90000"/>
              </a:lnSpc>
            </a:pPr>
            <a:r>
              <a:rPr lang="en-US" altLang="en-US" sz="2800" dirty="0">
                <a:solidFill>
                  <a:srgbClr val="000000"/>
                </a:solidFill>
              </a:rPr>
              <a:t>When calling a method, you may assume that a method fulfills all of its postconditions. </a:t>
            </a:r>
          </a:p>
          <a:p>
            <a:pPr lvl="1" eaLnBrk="1" hangingPunct="1">
              <a:lnSpc>
                <a:spcPct val="90000"/>
              </a:lnSpc>
            </a:pPr>
            <a:r>
              <a:rPr lang="en-US" altLang="en-US" sz="2800" dirty="0">
                <a:solidFill>
                  <a:srgbClr val="000000"/>
                </a:solidFill>
              </a:rPr>
              <a:t>If writing your own method, document all postconditions so that others know what to expect when they call your method, and you should make certain that your method honors all its postconditions if its preconditions are met. </a:t>
            </a:r>
          </a:p>
          <a:p>
            <a:pPr eaLnBrk="1" hangingPunct="1">
              <a:lnSpc>
                <a:spcPct val="90000"/>
              </a:lnSpc>
            </a:pPr>
            <a:r>
              <a:rPr lang="en-US" altLang="en-US" sz="3200" dirty="0">
                <a:solidFill>
                  <a:srgbClr val="000000"/>
                </a:solidFill>
              </a:rPr>
              <a:t>When preconditions or postconditions are not met, methods typically throw exceptions. </a:t>
            </a:r>
          </a:p>
          <a:p>
            <a:pPr lvl="1" eaLnBrk="1" hangingPunct="1">
              <a:lnSpc>
                <a:spcPct val="90000"/>
              </a:lnSpc>
            </a:pPr>
            <a:endParaRPr lang="en-US" altLang="en-US" sz="2800" dirty="0">
              <a:solidFill>
                <a:srgbClr val="000000"/>
              </a:solidFill>
            </a:endParaRPr>
          </a:p>
        </p:txBody>
      </p:sp>
      <p:sp>
        <p:nvSpPr>
          <p:cNvPr id="4" name="Footer Placeholder 3">
            <a:extLst>
              <a:ext uri="{FF2B5EF4-FFF2-40B4-BE49-F238E27FC236}">
                <a16:creationId xmlns:a16="http://schemas.microsoft.com/office/drawing/2014/main" id="{1C628508-3018-4F56-9D8A-CEED50CD366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575833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E0D3-E87B-42A4-8D04-07302CC7CC6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11.11  </a:t>
            </a:r>
            <a:r>
              <a:rPr lang="en-US" dirty="0">
                <a:solidFill>
                  <a:srgbClr val="3380E6"/>
                </a:solidFill>
                <a:latin typeface="Calibri" panose="020F0502020204030204" pitchFamily="34" charset="0"/>
              </a:rPr>
              <a:t>Assertions</a:t>
            </a:r>
          </a:p>
        </p:txBody>
      </p:sp>
      <p:sp>
        <p:nvSpPr>
          <p:cNvPr id="107523" name="Text Placeholder 2">
            <a:extLst>
              <a:ext uri="{FF2B5EF4-FFF2-40B4-BE49-F238E27FC236}">
                <a16:creationId xmlns:a16="http://schemas.microsoft.com/office/drawing/2014/main" id="{72E7063E-1D45-4ED5-9301-D387C8F75D56}"/>
              </a:ext>
            </a:extLst>
          </p:cNvPr>
          <p:cNvSpPr>
            <a:spLocks noGrp="1"/>
          </p:cNvSpPr>
          <p:nvPr>
            <p:ph type="body" idx="1"/>
          </p:nvPr>
        </p:nvSpPr>
        <p:spPr/>
        <p:txBody>
          <a:bodyPr/>
          <a:lstStyle/>
          <a:p>
            <a:pPr eaLnBrk="1" hangingPunct="1"/>
            <a:r>
              <a:rPr lang="en-US" altLang="en-US" sz="3200" dirty="0">
                <a:solidFill>
                  <a:srgbClr val="000000"/>
                </a:solidFill>
              </a:rPr>
              <a:t>When implementing and debugging a class, it’s sometimes useful to state conditions that should be true at a particular point in a method. </a:t>
            </a:r>
          </a:p>
          <a:p>
            <a:pPr eaLnBrk="1" hangingPunct="1"/>
            <a:r>
              <a:rPr lang="en-US" altLang="en-US" sz="3200" dirty="0">
                <a:solidFill>
                  <a:srgbClr val="0000FF"/>
                </a:solidFill>
              </a:rPr>
              <a:t>Assertions</a:t>
            </a:r>
            <a:r>
              <a:rPr lang="en-US" altLang="en-US" sz="3200" dirty="0">
                <a:solidFill>
                  <a:srgbClr val="000000"/>
                </a:solidFill>
              </a:rPr>
              <a:t> help ensure a program’s validity by catching potential bugs and identifying possible logic errors during development. </a:t>
            </a:r>
          </a:p>
          <a:p>
            <a:pPr eaLnBrk="1" hangingPunct="1"/>
            <a:r>
              <a:rPr lang="en-US" altLang="en-US" sz="3200" dirty="0">
                <a:solidFill>
                  <a:srgbClr val="000000"/>
                </a:solidFill>
              </a:rPr>
              <a:t>Preconditions and postconditions are two types of assertions. </a:t>
            </a:r>
          </a:p>
        </p:txBody>
      </p:sp>
      <p:sp>
        <p:nvSpPr>
          <p:cNvPr id="4" name="Footer Placeholder 3">
            <a:extLst>
              <a:ext uri="{FF2B5EF4-FFF2-40B4-BE49-F238E27FC236}">
                <a16:creationId xmlns:a16="http://schemas.microsoft.com/office/drawing/2014/main" id="{8A9CB9BB-336A-41A6-995B-0F275D25A10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38256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ACB7-6BE5-47BC-A55C-7DE6E0C4644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11.11  </a:t>
            </a:r>
            <a:r>
              <a:rPr lang="en-US" dirty="0">
                <a:solidFill>
                  <a:srgbClr val="3380E6"/>
                </a:solidFill>
                <a:latin typeface="Calibri" panose="020F0502020204030204" pitchFamily="34" charset="0"/>
              </a:rPr>
              <a:t>Assertions (Cont.)</a:t>
            </a:r>
          </a:p>
        </p:txBody>
      </p:sp>
      <p:sp>
        <p:nvSpPr>
          <p:cNvPr id="108547" name="Text Placeholder 2">
            <a:extLst>
              <a:ext uri="{FF2B5EF4-FFF2-40B4-BE49-F238E27FC236}">
                <a16:creationId xmlns:a16="http://schemas.microsoft.com/office/drawing/2014/main" id="{E5D38856-9359-4942-8293-6ADAEADDF07F}"/>
              </a:ext>
            </a:extLst>
          </p:cNvPr>
          <p:cNvSpPr>
            <a:spLocks noGrp="1"/>
          </p:cNvSpPr>
          <p:nvPr>
            <p:ph type="body" idx="1"/>
          </p:nvPr>
        </p:nvSpPr>
        <p:spPr>
          <a:xfrm>
            <a:off x="609600" y="1417638"/>
            <a:ext cx="10972800" cy="4525962"/>
          </a:xfrm>
        </p:spPr>
        <p:txBody>
          <a:bodyPr/>
          <a:lstStyle/>
          <a:p>
            <a:pPr eaLnBrk="1" hangingPunct="1">
              <a:lnSpc>
                <a:spcPct val="90000"/>
              </a:lnSpc>
            </a:pPr>
            <a:r>
              <a:rPr lang="en-US" altLang="en-US" sz="2800" dirty="0">
                <a:solidFill>
                  <a:srgbClr val="000000"/>
                </a:solidFill>
              </a:rPr>
              <a:t>Java includes two versions of the </a:t>
            </a:r>
            <a:r>
              <a:rPr lang="en-US" altLang="en-US" sz="2800" dirty="0">
                <a:solidFill>
                  <a:srgbClr val="0000FF"/>
                </a:solidFill>
                <a:latin typeface="Consolas" panose="020B0609020204030204" pitchFamily="49" charset="0"/>
              </a:rPr>
              <a:t>assert</a:t>
            </a:r>
            <a:r>
              <a:rPr lang="en-US" altLang="en-US" sz="2800" dirty="0">
                <a:solidFill>
                  <a:srgbClr val="000000"/>
                </a:solidFill>
              </a:rPr>
              <a:t> statement for validating assertions </a:t>
            </a:r>
            <a:r>
              <a:rPr lang="en-US" altLang="en-US" sz="2800" dirty="0" err="1">
                <a:solidFill>
                  <a:srgbClr val="000000"/>
                </a:solidFill>
              </a:rPr>
              <a:t>programatically</a:t>
            </a:r>
            <a:r>
              <a:rPr lang="en-US" altLang="en-US" sz="2800" dirty="0">
                <a:solidFill>
                  <a:srgbClr val="000000"/>
                </a:solidFill>
              </a:rPr>
              <a:t>. </a:t>
            </a:r>
          </a:p>
          <a:p>
            <a:pPr eaLnBrk="1" hangingPunct="1">
              <a:lnSpc>
                <a:spcPct val="90000"/>
              </a:lnSpc>
            </a:pPr>
            <a:r>
              <a:rPr lang="en-US" altLang="en-US" sz="2800" dirty="0">
                <a:solidFill>
                  <a:srgbClr val="000000"/>
                </a:solidFill>
                <a:latin typeface="Consolas" panose="020B0609020204030204" pitchFamily="49" charset="0"/>
              </a:rPr>
              <a:t>assert</a:t>
            </a:r>
            <a:r>
              <a:rPr lang="en-US" altLang="en-US" sz="2800" dirty="0">
                <a:solidFill>
                  <a:srgbClr val="000000"/>
                </a:solidFill>
              </a:rPr>
              <a:t> evaluates a </a:t>
            </a:r>
            <a:r>
              <a:rPr lang="en-US" altLang="en-US" sz="2800" dirty="0" err="1">
                <a:solidFill>
                  <a:srgbClr val="000000"/>
                </a:solidFill>
                <a:latin typeface="Consolas" panose="020B0609020204030204" pitchFamily="49" charset="0"/>
              </a:rPr>
              <a:t>boolean</a:t>
            </a:r>
            <a:r>
              <a:rPr lang="en-US" altLang="en-US" sz="2800" dirty="0">
                <a:solidFill>
                  <a:srgbClr val="000000"/>
                </a:solidFill>
              </a:rPr>
              <a:t> expression and, if </a:t>
            </a:r>
            <a:r>
              <a:rPr lang="en-US" altLang="en-US" sz="2800" dirty="0">
                <a:solidFill>
                  <a:srgbClr val="000000"/>
                </a:solidFill>
                <a:latin typeface="Consolas" panose="020B0609020204030204" pitchFamily="49" charset="0"/>
              </a:rPr>
              <a:t>false</a:t>
            </a:r>
            <a:r>
              <a:rPr lang="en-US" altLang="en-US" sz="2800" dirty="0">
                <a:solidFill>
                  <a:srgbClr val="000000"/>
                </a:solidFill>
              </a:rPr>
              <a:t>, throws an </a:t>
            </a:r>
            <a:r>
              <a:rPr lang="en-US" altLang="en-US" sz="2800" dirty="0" err="1">
                <a:solidFill>
                  <a:srgbClr val="0000FF"/>
                </a:solidFill>
                <a:latin typeface="Consolas" panose="020B0609020204030204" pitchFamily="49" charset="0"/>
              </a:rPr>
              <a:t>AssertionError</a:t>
            </a:r>
            <a:r>
              <a:rPr lang="en-US" altLang="en-US" sz="2800" dirty="0">
                <a:solidFill>
                  <a:srgbClr val="000000"/>
                </a:solidFill>
              </a:rPr>
              <a:t> (a subclass of </a:t>
            </a:r>
            <a:r>
              <a:rPr lang="en-US" altLang="en-US" sz="2800" dirty="0">
                <a:solidFill>
                  <a:srgbClr val="000000"/>
                </a:solidFill>
                <a:latin typeface="Consolas" panose="020B0609020204030204" pitchFamily="49" charset="0"/>
              </a:rPr>
              <a:t>Error</a:t>
            </a:r>
            <a:r>
              <a:rPr lang="en-US" altLang="en-US" sz="2800" dirty="0">
                <a:solidFill>
                  <a:srgbClr val="000000"/>
                </a:solidFill>
              </a:rPr>
              <a:t>). </a:t>
            </a:r>
          </a:p>
          <a:p>
            <a:pPr lvl="1" eaLnBrk="1" hangingPunct="1">
              <a:lnSpc>
                <a:spcPct val="90000"/>
              </a:lnSpc>
              <a:buFont typeface="Wingdings" pitchFamily="2" charset="2"/>
              <a:buNone/>
            </a:pPr>
            <a:r>
              <a:rPr lang="en-US" altLang="en-US" sz="2400" dirty="0">
                <a:solidFill>
                  <a:srgbClr val="0000FF"/>
                </a:solidFill>
              </a:rPr>
              <a:t>	assert</a:t>
            </a:r>
            <a:r>
              <a:rPr lang="en-US" altLang="en-US" sz="2400" dirty="0">
                <a:solidFill>
                  <a:srgbClr val="000000"/>
                </a:solidFill>
              </a:rPr>
              <a:t> </a:t>
            </a:r>
            <a:r>
              <a:rPr lang="en-US" altLang="en-US" sz="2400" i="1" dirty="0">
                <a:solidFill>
                  <a:srgbClr val="000000"/>
                </a:solidFill>
              </a:rPr>
              <a:t>expression</a:t>
            </a:r>
            <a:r>
              <a:rPr lang="en-US" altLang="en-US" sz="2400" dirty="0">
                <a:solidFill>
                  <a:srgbClr val="000000"/>
                </a:solidFill>
              </a:rPr>
              <a:t>;</a:t>
            </a:r>
          </a:p>
          <a:p>
            <a:pPr lvl="2" eaLnBrk="1" hangingPunct="1">
              <a:lnSpc>
                <a:spcPct val="90000"/>
              </a:lnSpc>
            </a:pPr>
            <a:r>
              <a:rPr lang="en-US" altLang="en-US" sz="2000" dirty="0">
                <a:solidFill>
                  <a:srgbClr val="000000"/>
                </a:solidFill>
              </a:rPr>
              <a:t>throws an </a:t>
            </a:r>
            <a:r>
              <a:rPr lang="en-US" altLang="en-US" sz="2000" dirty="0" err="1">
                <a:solidFill>
                  <a:srgbClr val="000000"/>
                </a:solidFill>
                <a:latin typeface="Consolas" panose="020B0609020204030204" pitchFamily="49" charset="0"/>
              </a:rPr>
              <a:t>AssertionError</a:t>
            </a:r>
            <a:r>
              <a:rPr lang="en-US" altLang="en-US" sz="2000" dirty="0">
                <a:solidFill>
                  <a:srgbClr val="000000"/>
                </a:solidFill>
              </a:rPr>
              <a:t> if </a:t>
            </a:r>
            <a:r>
              <a:rPr lang="en-US" altLang="en-US" sz="2000" i="1" dirty="0">
                <a:solidFill>
                  <a:srgbClr val="000000"/>
                </a:solidFill>
              </a:rPr>
              <a:t>expression is </a:t>
            </a:r>
            <a:r>
              <a:rPr lang="en-US" altLang="en-US" sz="2000" i="1" dirty="0">
                <a:solidFill>
                  <a:srgbClr val="000000"/>
                </a:solidFill>
                <a:latin typeface="Consolas" panose="020B0609020204030204" pitchFamily="49" charset="0"/>
              </a:rPr>
              <a:t>false</a:t>
            </a:r>
            <a:r>
              <a:rPr lang="en-US" altLang="en-US" sz="2000" i="1" dirty="0">
                <a:solidFill>
                  <a:srgbClr val="000000"/>
                </a:solidFill>
              </a:rPr>
              <a:t>. </a:t>
            </a:r>
          </a:p>
          <a:p>
            <a:pPr lvl="1" eaLnBrk="1" hangingPunct="1">
              <a:lnSpc>
                <a:spcPct val="90000"/>
              </a:lnSpc>
              <a:buFont typeface="Wingdings" pitchFamily="2" charset="2"/>
              <a:buNone/>
            </a:pPr>
            <a:r>
              <a:rPr lang="en-US" altLang="en-US" sz="2400" dirty="0">
                <a:solidFill>
                  <a:srgbClr val="0000FF"/>
                </a:solidFill>
              </a:rPr>
              <a:t>	assert</a:t>
            </a:r>
            <a:r>
              <a:rPr lang="en-US" altLang="en-US" sz="2400" dirty="0">
                <a:solidFill>
                  <a:srgbClr val="000000"/>
                </a:solidFill>
              </a:rPr>
              <a:t> </a:t>
            </a:r>
            <a:r>
              <a:rPr lang="en-US" altLang="en-US" sz="2400" i="1" dirty="0">
                <a:solidFill>
                  <a:srgbClr val="000000"/>
                </a:solidFill>
              </a:rPr>
              <a:t>expression1 : expression2;</a:t>
            </a:r>
          </a:p>
          <a:p>
            <a:pPr lvl="2" eaLnBrk="1" hangingPunct="1">
              <a:lnSpc>
                <a:spcPct val="90000"/>
              </a:lnSpc>
            </a:pPr>
            <a:r>
              <a:rPr lang="en-US" altLang="en-US" sz="2000" dirty="0">
                <a:solidFill>
                  <a:srgbClr val="000000"/>
                </a:solidFill>
              </a:rPr>
              <a:t>evaluates </a:t>
            </a:r>
            <a:r>
              <a:rPr lang="en-US" altLang="en-US" sz="2000" i="1" dirty="0">
                <a:solidFill>
                  <a:srgbClr val="000000"/>
                </a:solidFill>
              </a:rPr>
              <a:t>expression1 </a:t>
            </a:r>
            <a:r>
              <a:rPr lang="en-US" altLang="en-US" sz="2000" dirty="0">
                <a:solidFill>
                  <a:srgbClr val="000000"/>
                </a:solidFill>
              </a:rPr>
              <a:t>and throws an </a:t>
            </a:r>
            <a:r>
              <a:rPr lang="en-US" altLang="en-US" sz="2000" dirty="0" err="1">
                <a:solidFill>
                  <a:srgbClr val="000000"/>
                </a:solidFill>
                <a:latin typeface="Consolas" panose="020B0609020204030204" pitchFamily="49" charset="0"/>
              </a:rPr>
              <a:t>AssertionError</a:t>
            </a:r>
            <a:r>
              <a:rPr lang="en-US" altLang="en-US" sz="2000" dirty="0">
                <a:solidFill>
                  <a:srgbClr val="000000"/>
                </a:solidFill>
              </a:rPr>
              <a:t> with </a:t>
            </a:r>
            <a:r>
              <a:rPr lang="en-US" altLang="en-US" sz="2000" i="1" dirty="0">
                <a:solidFill>
                  <a:srgbClr val="000000"/>
                </a:solidFill>
              </a:rPr>
              <a:t>expression2 </a:t>
            </a:r>
            <a:r>
              <a:rPr lang="en-US" altLang="en-US" sz="2000" dirty="0">
                <a:solidFill>
                  <a:srgbClr val="000000"/>
                </a:solidFill>
              </a:rPr>
              <a:t>as the error message if expression1 is </a:t>
            </a:r>
            <a:r>
              <a:rPr lang="en-US" altLang="en-US" sz="2000" dirty="0">
                <a:solidFill>
                  <a:srgbClr val="000000"/>
                </a:solidFill>
                <a:latin typeface="Consolas" panose="020B0609020204030204" pitchFamily="49" charset="0"/>
              </a:rPr>
              <a:t>false</a:t>
            </a:r>
            <a:r>
              <a:rPr lang="en-US" altLang="en-US" sz="2000" dirty="0">
                <a:solidFill>
                  <a:srgbClr val="000000"/>
                </a:solidFill>
              </a:rPr>
              <a:t>.</a:t>
            </a:r>
          </a:p>
          <a:p>
            <a:pPr eaLnBrk="1" hangingPunct="1">
              <a:lnSpc>
                <a:spcPct val="90000"/>
              </a:lnSpc>
            </a:pPr>
            <a:r>
              <a:rPr lang="en-US" altLang="en-US" sz="2800" dirty="0">
                <a:solidFill>
                  <a:srgbClr val="000000"/>
                </a:solidFill>
              </a:rPr>
              <a:t>Can be used to programmatically implement preconditions and postconditions or to verify any other </a:t>
            </a:r>
            <a:r>
              <a:rPr lang="en-US" altLang="en-US" sz="2800" i="1" dirty="0">
                <a:solidFill>
                  <a:srgbClr val="000000"/>
                </a:solidFill>
              </a:rPr>
              <a:t>intermediate</a:t>
            </a:r>
            <a:r>
              <a:rPr lang="en-US" altLang="en-US" sz="2800" dirty="0">
                <a:solidFill>
                  <a:srgbClr val="000000"/>
                </a:solidFill>
              </a:rPr>
              <a:t> states that help you ensure your code is working correctly. </a:t>
            </a:r>
          </a:p>
        </p:txBody>
      </p:sp>
      <p:sp>
        <p:nvSpPr>
          <p:cNvPr id="4" name="Footer Placeholder 3">
            <a:extLst>
              <a:ext uri="{FF2B5EF4-FFF2-40B4-BE49-F238E27FC236}">
                <a16:creationId xmlns:a16="http://schemas.microsoft.com/office/drawing/2014/main" id="{6950BA71-97A3-45FA-87F3-825CB0DDC22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6340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C488-EECC-48B8-BF83-39BFC5B6DB5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11.2  </a:t>
            </a:r>
            <a:r>
              <a:rPr lang="en-US" dirty="0">
                <a:solidFill>
                  <a:srgbClr val="3380E6"/>
                </a:solidFill>
                <a:latin typeface="Calibri" panose="020F0502020204030204" pitchFamily="34" charset="0"/>
              </a:rPr>
              <a:t>Example: Divide by Zero without Exception Handling</a:t>
            </a:r>
          </a:p>
        </p:txBody>
      </p:sp>
      <p:sp>
        <p:nvSpPr>
          <p:cNvPr id="16387" name="Text Placeholder 2">
            <a:extLst>
              <a:ext uri="{FF2B5EF4-FFF2-40B4-BE49-F238E27FC236}">
                <a16:creationId xmlns:a16="http://schemas.microsoft.com/office/drawing/2014/main" id="{59AC0C6F-8F54-41D6-91C4-67C547A4F340}"/>
              </a:ext>
            </a:extLst>
          </p:cNvPr>
          <p:cNvSpPr>
            <a:spLocks noGrp="1"/>
          </p:cNvSpPr>
          <p:nvPr>
            <p:ph type="body" idx="1"/>
          </p:nvPr>
        </p:nvSpPr>
        <p:spPr/>
        <p:txBody>
          <a:bodyPr/>
          <a:lstStyle/>
          <a:p>
            <a:pPr eaLnBrk="1" hangingPunct="1">
              <a:lnSpc>
                <a:spcPct val="90000"/>
              </a:lnSpc>
            </a:pPr>
            <a:r>
              <a:rPr lang="en-US" altLang="en-US" dirty="0">
                <a:solidFill>
                  <a:srgbClr val="000000"/>
                </a:solidFill>
              </a:rPr>
              <a:t>Exceptions are </a:t>
            </a:r>
            <a:r>
              <a:rPr lang="en-US" altLang="en-US" dirty="0">
                <a:solidFill>
                  <a:srgbClr val="0000FF"/>
                </a:solidFill>
              </a:rPr>
              <a:t>thrown</a:t>
            </a:r>
            <a:r>
              <a:rPr lang="en-US" altLang="en-US" dirty="0">
                <a:solidFill>
                  <a:srgbClr val="000000"/>
                </a:solidFill>
              </a:rPr>
              <a:t> (i.e., the exception occurs) by a method detects a problem and is unable to handle it. </a:t>
            </a:r>
          </a:p>
          <a:p>
            <a:pPr eaLnBrk="1" hangingPunct="1">
              <a:lnSpc>
                <a:spcPct val="90000"/>
              </a:lnSpc>
            </a:pPr>
            <a:r>
              <a:rPr lang="en-US" altLang="en-US" dirty="0">
                <a:solidFill>
                  <a:srgbClr val="0000FF"/>
                </a:solidFill>
              </a:rPr>
              <a:t>Stack trace</a:t>
            </a:r>
            <a:r>
              <a:rPr lang="en-US" altLang="en-US" dirty="0">
                <a:solidFill>
                  <a:srgbClr val="000000"/>
                </a:solidFill>
              </a:rPr>
              <a:t>—information displayed when an exception occurs and is not handled. </a:t>
            </a:r>
          </a:p>
          <a:p>
            <a:pPr eaLnBrk="1" hangingPunct="1">
              <a:lnSpc>
                <a:spcPct val="90000"/>
              </a:lnSpc>
            </a:pPr>
            <a:r>
              <a:rPr lang="en-US" altLang="en-US" dirty="0">
                <a:solidFill>
                  <a:srgbClr val="000000"/>
                </a:solidFill>
              </a:rPr>
              <a:t>Information includes:</a:t>
            </a:r>
          </a:p>
          <a:p>
            <a:pPr lvl="1" eaLnBrk="1" hangingPunct="1">
              <a:lnSpc>
                <a:spcPct val="90000"/>
              </a:lnSpc>
            </a:pPr>
            <a:r>
              <a:rPr lang="en-US" altLang="en-US" dirty="0">
                <a:solidFill>
                  <a:srgbClr val="000000"/>
                </a:solidFill>
              </a:rPr>
              <a:t>The name of the exception in a descriptive message that indicates the problem that occurred </a:t>
            </a:r>
          </a:p>
          <a:p>
            <a:pPr lvl="1" eaLnBrk="1" hangingPunct="1">
              <a:lnSpc>
                <a:spcPct val="90000"/>
              </a:lnSpc>
            </a:pPr>
            <a:r>
              <a:rPr lang="en-US" altLang="en-US" dirty="0">
                <a:solidFill>
                  <a:srgbClr val="000000"/>
                </a:solidFill>
              </a:rPr>
              <a:t>The method-call stack (i.e., the call chain) at the time it occurred. Represents the path of execution that led to the exception method by method. </a:t>
            </a:r>
          </a:p>
          <a:p>
            <a:pPr eaLnBrk="1" hangingPunct="1">
              <a:lnSpc>
                <a:spcPct val="90000"/>
              </a:lnSpc>
            </a:pPr>
            <a:r>
              <a:rPr lang="en-US" altLang="en-US" dirty="0">
                <a:solidFill>
                  <a:srgbClr val="000000"/>
                </a:solidFill>
              </a:rPr>
              <a:t>This information helps you debug the program. </a:t>
            </a:r>
          </a:p>
        </p:txBody>
      </p:sp>
      <p:sp>
        <p:nvSpPr>
          <p:cNvPr id="4" name="Footer Placeholder 3">
            <a:extLst>
              <a:ext uri="{FF2B5EF4-FFF2-40B4-BE49-F238E27FC236}">
                <a16:creationId xmlns:a16="http://schemas.microsoft.com/office/drawing/2014/main" id="{1C91EDFB-1648-45AB-95A4-199F2A7100C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8432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E90B-00AF-4517-98C9-4BEC082F646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11.11  </a:t>
            </a:r>
            <a:r>
              <a:rPr lang="en-US" dirty="0">
                <a:solidFill>
                  <a:srgbClr val="3380E6"/>
                </a:solidFill>
                <a:latin typeface="Calibri" panose="020F0502020204030204" pitchFamily="34" charset="0"/>
              </a:rPr>
              <a:t>Assertions (Cont.)</a:t>
            </a:r>
          </a:p>
        </p:txBody>
      </p:sp>
      <p:sp>
        <p:nvSpPr>
          <p:cNvPr id="109571" name="Text Placeholder 2">
            <a:extLst>
              <a:ext uri="{FF2B5EF4-FFF2-40B4-BE49-F238E27FC236}">
                <a16:creationId xmlns:a16="http://schemas.microsoft.com/office/drawing/2014/main" id="{588C1F07-4887-4A45-97F2-DECFE784D366}"/>
              </a:ext>
            </a:extLst>
          </p:cNvPr>
          <p:cNvSpPr>
            <a:spLocks noGrp="1"/>
          </p:cNvSpPr>
          <p:nvPr>
            <p:ph type="body" idx="1"/>
          </p:nvPr>
        </p:nvSpPr>
        <p:spPr/>
        <p:txBody>
          <a:bodyPr/>
          <a:lstStyle/>
          <a:p>
            <a:pPr eaLnBrk="1" hangingPunct="1"/>
            <a:r>
              <a:rPr lang="en-US" altLang="en-US" sz="3200" dirty="0">
                <a:solidFill>
                  <a:srgbClr val="000000"/>
                </a:solidFill>
              </a:rPr>
              <a:t>You use assertions primarily for debugging and identifying logic errors in an application. </a:t>
            </a:r>
          </a:p>
          <a:p>
            <a:pPr eaLnBrk="1" hangingPunct="1"/>
            <a:r>
              <a:rPr lang="en-US" altLang="en-US" sz="3200" dirty="0">
                <a:solidFill>
                  <a:srgbClr val="000000"/>
                </a:solidFill>
              </a:rPr>
              <a:t>You must explicitly enable assertions when executing a program </a:t>
            </a:r>
          </a:p>
          <a:p>
            <a:pPr lvl="1" eaLnBrk="1" hangingPunct="1"/>
            <a:r>
              <a:rPr lang="en-US" altLang="en-US" sz="2800" dirty="0">
                <a:solidFill>
                  <a:srgbClr val="000000"/>
                </a:solidFill>
              </a:rPr>
              <a:t>They reduce performance.</a:t>
            </a:r>
          </a:p>
          <a:p>
            <a:pPr lvl="1" eaLnBrk="1" hangingPunct="1"/>
            <a:r>
              <a:rPr lang="en-US" altLang="en-US" sz="2800" dirty="0">
                <a:solidFill>
                  <a:srgbClr val="000000"/>
                </a:solidFill>
              </a:rPr>
              <a:t>They are unnecessary for the program’s user.</a:t>
            </a:r>
          </a:p>
          <a:p>
            <a:pPr eaLnBrk="1" hangingPunct="1"/>
            <a:r>
              <a:rPr lang="en-US" altLang="en-US" sz="3200" dirty="0">
                <a:solidFill>
                  <a:srgbClr val="000000"/>
                </a:solidFill>
              </a:rPr>
              <a:t>To enable assertions, use the </a:t>
            </a:r>
            <a:r>
              <a:rPr lang="en-US" altLang="en-US" sz="3200" dirty="0">
                <a:solidFill>
                  <a:srgbClr val="000000"/>
                </a:solidFill>
                <a:latin typeface="Consolas" panose="020B0609020204030204" pitchFamily="49" charset="0"/>
              </a:rPr>
              <a:t>java</a:t>
            </a:r>
            <a:r>
              <a:rPr lang="en-US" altLang="en-US" sz="3200" dirty="0">
                <a:solidFill>
                  <a:srgbClr val="000000"/>
                </a:solidFill>
              </a:rPr>
              <a:t> command’s </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ea</a:t>
            </a:r>
            <a:r>
              <a:rPr lang="en-US" altLang="en-US" sz="3200" dirty="0">
                <a:solidFill>
                  <a:srgbClr val="000000"/>
                </a:solidFill>
              </a:rPr>
              <a:t> command-line option, as in</a:t>
            </a:r>
          </a:p>
          <a:p>
            <a:pPr lvl="2" eaLnBrk="1" hangingPunct="1">
              <a:buFont typeface="Wingdings 2" panose="05020102010507070707" pitchFamily="18" charset="2"/>
              <a:buNone/>
            </a:pPr>
            <a:r>
              <a:rPr lang="en-US" altLang="en-US" sz="2800" dirty="0">
                <a:solidFill>
                  <a:srgbClr val="000000"/>
                </a:solidFill>
                <a:latin typeface="Consolas" panose="020B0609020204030204" pitchFamily="49" charset="0"/>
              </a:rPr>
              <a:t>	java -</a:t>
            </a:r>
            <a:r>
              <a:rPr lang="en-US" altLang="en-US" sz="2800" dirty="0" err="1">
                <a:solidFill>
                  <a:srgbClr val="000000"/>
                </a:solidFill>
                <a:latin typeface="Consolas" panose="020B0609020204030204" pitchFamily="49" charset="0"/>
              </a:rPr>
              <a:t>ea</a:t>
            </a:r>
            <a:r>
              <a:rPr lang="en-US" altLang="en-US" sz="2800" dirty="0">
                <a:solidFill>
                  <a:srgbClr val="000000"/>
                </a:solidFill>
                <a:latin typeface="Consolas" panose="020B0609020204030204" pitchFamily="49" charset="0"/>
              </a:rPr>
              <a:t> </a:t>
            </a:r>
            <a:r>
              <a:rPr lang="en-US" altLang="en-US" sz="2800" dirty="0" err="1">
                <a:solidFill>
                  <a:srgbClr val="000000"/>
                </a:solidFill>
                <a:latin typeface="Consolas" panose="020B0609020204030204" pitchFamily="49" charset="0"/>
              </a:rPr>
              <a:t>AssertTest</a:t>
            </a:r>
            <a:endParaRPr lang="en-US" altLang="en-US" sz="28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6DEA199B-7648-4986-9D4C-AE5C07CFDEC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07031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8">
            <a:extLst>
              <a:ext uri="{FF2B5EF4-FFF2-40B4-BE49-F238E27FC236}">
                <a16:creationId xmlns:a16="http://schemas.microsoft.com/office/drawing/2014/main" id="{08340F33-CD15-4417-B34C-1CB0BD260C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49F34C4C-11B3-47B2-90DC-1B71B082C0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854675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1_Exceptions_Page_59">
            <a:extLst>
              <a:ext uri="{FF2B5EF4-FFF2-40B4-BE49-F238E27FC236}">
                <a16:creationId xmlns:a16="http://schemas.microsoft.com/office/drawing/2014/main" id="{AE6F2FC5-F34D-4F2E-B682-41753878596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1113"/>
            <a:ext cx="12192000" cy="4294187"/>
          </a:xfrm>
          <a:prstGeom prst="rect">
            <a:avLst/>
          </a:prstGeom>
        </p:spPr>
      </p:pic>
      <p:sp>
        <p:nvSpPr>
          <p:cNvPr id="4" name="Footer Placeholder 3">
            <a:extLst>
              <a:ext uri="{FF2B5EF4-FFF2-40B4-BE49-F238E27FC236}">
                <a16:creationId xmlns:a16="http://schemas.microsoft.com/office/drawing/2014/main" id="{8EA661E1-C12F-4070-87F1-25CB58932F1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602424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3160-D8F2-4A9C-818E-DE28080362BE}"/>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11.12  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a:t>
            </a:r>
            <a:r>
              <a:rPr lang="en-US" dirty="0" err="1">
                <a:solidFill>
                  <a:srgbClr val="3380E6"/>
                </a:solidFill>
                <a:latin typeface="Calibri" panose="020F0502020204030204" pitchFamily="34" charset="0"/>
              </a:rPr>
              <a:t>Deallocation</a:t>
            </a:r>
            <a:endParaRPr lang="en-US" dirty="0"/>
          </a:p>
        </p:txBody>
      </p:sp>
      <p:sp>
        <p:nvSpPr>
          <p:cNvPr id="112643" name="Text Placeholder 2">
            <a:extLst>
              <a:ext uri="{FF2B5EF4-FFF2-40B4-BE49-F238E27FC236}">
                <a16:creationId xmlns:a16="http://schemas.microsoft.com/office/drawing/2014/main" id="{9716DA4E-D69D-43D3-87A0-4E3E4985CC7E}"/>
              </a:ext>
            </a:extLst>
          </p:cNvPr>
          <p:cNvSpPr>
            <a:spLocks noGrp="1"/>
          </p:cNvSpPr>
          <p:nvPr>
            <p:ph type="body" idx="1"/>
          </p:nvPr>
        </p:nvSpPr>
        <p:spPr/>
        <p:txBody>
          <a:bodyPr/>
          <a:lstStyle/>
          <a:p>
            <a:r>
              <a:rPr lang="en-US" altLang="en-US" sz="3200" dirty="0"/>
              <a:t>Typically resource-release code should be placed in a </a:t>
            </a:r>
            <a:r>
              <a:rPr lang="en-US" altLang="en-US" sz="3200" dirty="0">
                <a:latin typeface="Consolas" panose="020B0609020204030204" pitchFamily="49" charset="0"/>
              </a:rPr>
              <a:t>finally</a:t>
            </a:r>
            <a:r>
              <a:rPr lang="en-US" altLang="en-US" sz="3200" dirty="0"/>
              <a:t> block to ensure that a resource is released, regardless of whether there were exceptions when the resource was used in the corresponding try block. </a:t>
            </a:r>
          </a:p>
          <a:p>
            <a:r>
              <a:rPr lang="en-US" altLang="en-US" sz="3200" dirty="0"/>
              <a:t>An alternative notation—the </a:t>
            </a:r>
            <a:r>
              <a:rPr lang="en-US" altLang="en-US" sz="3200" dirty="0">
                <a:solidFill>
                  <a:srgbClr val="0000FF"/>
                </a:solidFill>
                <a:latin typeface="Consolas" panose="020B0609020204030204" pitchFamily="49" charset="0"/>
              </a:rPr>
              <a:t>try</a:t>
            </a:r>
            <a:r>
              <a:rPr lang="en-US" altLang="en-US" sz="3200" dirty="0">
                <a:solidFill>
                  <a:srgbClr val="0000FF"/>
                </a:solidFill>
              </a:rPr>
              <a:t>-with-resources</a:t>
            </a:r>
            <a:r>
              <a:rPr lang="en-US" altLang="en-US" sz="3200" dirty="0"/>
              <a:t> statement (introduced in Java SE 7)—simplifies writing code in which you obtain one or more resources, use them in a </a:t>
            </a:r>
            <a:r>
              <a:rPr lang="en-US" altLang="en-US" sz="3200" dirty="0">
                <a:latin typeface="Consolas" panose="020B0609020204030204" pitchFamily="49" charset="0"/>
              </a:rPr>
              <a:t>try</a:t>
            </a:r>
            <a:r>
              <a:rPr lang="en-US" altLang="en-US" sz="3200" dirty="0"/>
              <a:t> block and release them in a corresponding finally block. </a:t>
            </a:r>
          </a:p>
        </p:txBody>
      </p:sp>
      <p:sp>
        <p:nvSpPr>
          <p:cNvPr id="4" name="Footer Placeholder 3">
            <a:extLst>
              <a:ext uri="{FF2B5EF4-FFF2-40B4-BE49-F238E27FC236}">
                <a16:creationId xmlns:a16="http://schemas.microsoft.com/office/drawing/2014/main" id="{4031D2A4-5997-476C-987F-7FD8B61F0B5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41385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1B94-CE5D-44F9-B4CD-0FEE56486CC1}"/>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11.12  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a:t>
            </a:r>
            <a:r>
              <a:rPr lang="en-US" dirty="0" err="1">
                <a:solidFill>
                  <a:srgbClr val="3380E6"/>
                </a:solidFill>
                <a:latin typeface="Calibri" panose="020F0502020204030204" pitchFamily="34" charset="0"/>
              </a:rPr>
              <a:t>Deallocation</a:t>
            </a:r>
            <a:r>
              <a:rPr lang="en-US" dirty="0">
                <a:solidFill>
                  <a:srgbClr val="3380E6"/>
                </a:solidFill>
                <a:latin typeface="Calibri" panose="020F0502020204030204" pitchFamily="34" charset="0"/>
              </a:rPr>
              <a:t> (cont.)</a:t>
            </a:r>
            <a:endParaRPr lang="en-US" dirty="0"/>
          </a:p>
        </p:txBody>
      </p:sp>
      <p:sp>
        <p:nvSpPr>
          <p:cNvPr id="113667" name="Text Placeholder 2">
            <a:extLst>
              <a:ext uri="{FF2B5EF4-FFF2-40B4-BE49-F238E27FC236}">
                <a16:creationId xmlns:a16="http://schemas.microsoft.com/office/drawing/2014/main" id="{3BF57CC2-11D6-4B0A-9739-B0CBA3A759F5}"/>
              </a:ext>
            </a:extLst>
          </p:cNvPr>
          <p:cNvSpPr>
            <a:spLocks noGrp="1"/>
          </p:cNvSpPr>
          <p:nvPr>
            <p:ph type="body" idx="1"/>
          </p:nvPr>
        </p:nvSpPr>
        <p:spPr/>
        <p:txBody>
          <a:bodyPr/>
          <a:lstStyle/>
          <a:p>
            <a:r>
              <a:rPr lang="en-US" altLang="en-US" sz="3200" dirty="0">
                <a:cs typeface="Times New Roman" panose="02020603050405020304" pitchFamily="18" charset="0"/>
              </a:rPr>
              <a:t>For example, a file-processing application could process a file with a </a:t>
            </a:r>
            <a:r>
              <a:rPr lang="en-US" altLang="en-US" sz="3200" dirty="0">
                <a:latin typeface="Consolas" panose="020B0609020204030204" pitchFamily="49" charset="0"/>
              </a:rPr>
              <a:t>try</a:t>
            </a:r>
            <a:r>
              <a:rPr lang="en-US" altLang="en-US" sz="3200" dirty="0">
                <a:cs typeface="Times New Roman" panose="02020603050405020304" pitchFamily="18" charset="0"/>
              </a:rPr>
              <a:t>-with-resources</a:t>
            </a:r>
            <a:r>
              <a:rPr lang="en-US" altLang="en-US" sz="3200" dirty="0"/>
              <a:t> </a:t>
            </a:r>
            <a:r>
              <a:rPr lang="en-US" altLang="en-US" sz="3200" dirty="0">
                <a:cs typeface="Times New Roman" panose="02020603050405020304" pitchFamily="18" charset="0"/>
              </a:rPr>
              <a:t>statement to ensure that the file is closed properly when it’s no longer needed. </a:t>
            </a:r>
          </a:p>
          <a:p>
            <a:r>
              <a:rPr lang="en-US" altLang="en-US" sz="3200" dirty="0">
                <a:cs typeface="Times New Roman" panose="02020603050405020304" pitchFamily="18" charset="0"/>
              </a:rPr>
              <a:t>Each resource must be an object of a class that implements the </a:t>
            </a:r>
            <a:r>
              <a:rPr lang="en-US" altLang="en-US" sz="3200" dirty="0" err="1">
                <a:solidFill>
                  <a:srgbClr val="0000FF"/>
                </a:solidFill>
                <a:latin typeface="Consolas" panose="020B0609020204030204" pitchFamily="49" charset="0"/>
                <a:cs typeface="Times New Roman" panose="02020603050405020304" pitchFamily="18" charset="0"/>
              </a:rPr>
              <a:t>AutoCloseable</a:t>
            </a:r>
            <a:r>
              <a:rPr lang="en-US" altLang="en-US" sz="3200" dirty="0">
                <a:solidFill>
                  <a:srgbClr val="0000FF"/>
                </a:solidFill>
                <a:cs typeface="Times New Roman" panose="02020603050405020304" pitchFamily="18" charset="0"/>
              </a:rPr>
              <a:t> </a:t>
            </a:r>
            <a:r>
              <a:rPr lang="en-US" altLang="en-US" sz="3200" dirty="0">
                <a:cs typeface="Times New Roman" panose="02020603050405020304" pitchFamily="18" charset="0"/>
              </a:rPr>
              <a:t>interface—and thus provides a </a:t>
            </a:r>
            <a:r>
              <a:rPr lang="en-US" altLang="en-US" sz="3200" dirty="0">
                <a:latin typeface="Consolas" panose="020B0609020204030204" pitchFamily="49" charset="0"/>
              </a:rPr>
              <a:t>close</a:t>
            </a:r>
            <a:r>
              <a:rPr lang="en-US" altLang="en-US" sz="3200" dirty="0"/>
              <a:t> </a:t>
            </a:r>
            <a:r>
              <a:rPr lang="en-US" altLang="en-US" sz="3200" dirty="0">
                <a:cs typeface="Times New Roman" panose="02020603050405020304" pitchFamily="18" charset="0"/>
              </a:rPr>
              <a:t>method. </a:t>
            </a:r>
          </a:p>
          <a:p>
            <a:pPr>
              <a:buFont typeface="Wingdings 3" panose="05040102010807070707" pitchFamily="18" charset="2"/>
              <a:buNone/>
            </a:pPr>
            <a:endParaRPr lang="en-US" altLang="en-US" sz="3200" dirty="0"/>
          </a:p>
        </p:txBody>
      </p:sp>
      <p:sp>
        <p:nvSpPr>
          <p:cNvPr id="4" name="Footer Placeholder 3">
            <a:extLst>
              <a:ext uri="{FF2B5EF4-FFF2-40B4-BE49-F238E27FC236}">
                <a16:creationId xmlns:a16="http://schemas.microsoft.com/office/drawing/2014/main" id="{A0F77F94-61CD-4750-8E36-4700DB25F13A}"/>
              </a:ext>
            </a:extLst>
          </p:cNvPr>
          <p:cNvSpPr>
            <a:spLocks noGrp="1"/>
          </p:cNvSpPr>
          <p:nvPr>
            <p:ph type="ftr" sz="quarter" idx="11"/>
          </p:nvPr>
        </p:nvSpPr>
        <p:spPr/>
        <p:txBody>
          <a:bodyPr/>
          <a:lstStyle/>
          <a:p>
            <a:pPr>
              <a:defRPr/>
            </a:pPr>
            <a:r>
              <a:rPr lang="en-US"/>
              <a:t>© Copyright 1992-2018 by Pearson Education, Inc. All Rights Reserved.</a:t>
            </a:r>
          </a:p>
        </p:txBody>
      </p:sp>
      <p:pic>
        <p:nvPicPr>
          <p:cNvPr id="3" name="Picture 2"/>
          <p:cNvPicPr>
            <a:picLocks noChangeAspect="1"/>
          </p:cNvPicPr>
          <p:nvPr/>
        </p:nvPicPr>
        <p:blipFill>
          <a:blip r:embed="rId2"/>
          <a:stretch>
            <a:fillRect/>
          </a:stretch>
        </p:blipFill>
        <p:spPr>
          <a:xfrm>
            <a:off x="1025298" y="4686300"/>
            <a:ext cx="9614466" cy="1600200"/>
          </a:xfrm>
          <a:prstGeom prst="rect">
            <a:avLst/>
          </a:prstGeom>
        </p:spPr>
      </p:pic>
    </p:spTree>
    <p:extLst>
      <p:ext uri="{BB962C8B-B14F-4D97-AF65-F5344CB8AC3E}">
        <p14:creationId xmlns:p14="http://schemas.microsoft.com/office/powerpoint/2010/main" val="9280815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188A-1F86-4E34-AC09-210EA76CA0A0}"/>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11.12  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a:t>
            </a:r>
            <a:r>
              <a:rPr lang="en-US" dirty="0" err="1">
                <a:solidFill>
                  <a:srgbClr val="3380E6"/>
                </a:solidFill>
                <a:latin typeface="Calibri" panose="020F0502020204030204" pitchFamily="34" charset="0"/>
              </a:rPr>
              <a:t>Deallocation</a:t>
            </a:r>
            <a:r>
              <a:rPr lang="en-US" dirty="0">
                <a:solidFill>
                  <a:srgbClr val="3380E6"/>
                </a:solidFill>
                <a:latin typeface="Calibri" panose="020F0502020204030204" pitchFamily="34" charset="0"/>
              </a:rPr>
              <a:t> (cont.)</a:t>
            </a:r>
            <a:endParaRPr lang="en-US" dirty="0"/>
          </a:p>
        </p:txBody>
      </p:sp>
      <p:sp>
        <p:nvSpPr>
          <p:cNvPr id="114691" name="Text Placeholder 2">
            <a:extLst>
              <a:ext uri="{FF2B5EF4-FFF2-40B4-BE49-F238E27FC236}">
                <a16:creationId xmlns:a16="http://schemas.microsoft.com/office/drawing/2014/main" id="{ADDC7E15-045B-4A3E-BCC5-7EC525B93823}"/>
              </a:ext>
            </a:extLst>
          </p:cNvPr>
          <p:cNvSpPr>
            <a:spLocks noGrp="1"/>
          </p:cNvSpPr>
          <p:nvPr>
            <p:ph type="body" idx="1"/>
          </p:nvPr>
        </p:nvSpPr>
        <p:spPr/>
        <p:txBody>
          <a:bodyPr/>
          <a:lstStyle/>
          <a:p>
            <a:r>
              <a:rPr lang="en-US" altLang="en-US" dirty="0">
                <a:cs typeface="Times New Roman" panose="02020603050405020304" pitchFamily="18" charset="0"/>
              </a:rPr>
              <a:t>The general form of a </a:t>
            </a:r>
            <a:r>
              <a:rPr lang="en-US" altLang="en-US" dirty="0">
                <a:latin typeface="Consolas" panose="020B0609020204030204" pitchFamily="49" charset="0"/>
              </a:rPr>
              <a:t>try</a:t>
            </a:r>
            <a:r>
              <a:rPr lang="en-US" altLang="en-US" dirty="0">
                <a:cs typeface="Times New Roman" panose="02020603050405020304" pitchFamily="18" charset="0"/>
              </a:rPr>
              <a:t>-with-resources</a:t>
            </a:r>
            <a:r>
              <a:rPr lang="en-US" altLang="en-US" dirty="0"/>
              <a:t> </a:t>
            </a:r>
            <a:r>
              <a:rPr lang="en-US" altLang="en-US" dirty="0">
                <a:cs typeface="Times New Roman" panose="02020603050405020304" pitchFamily="18" charset="0"/>
              </a:rPr>
              <a:t>statement is</a:t>
            </a:r>
          </a:p>
          <a:p>
            <a:pPr>
              <a:buFont typeface="Wingdings 3" panose="05040102010807070707" pitchFamily="18" charset="2"/>
              <a:buNone/>
            </a:pPr>
            <a:r>
              <a:rPr lang="en-US" altLang="en-US" sz="1600" dirty="0">
                <a:latin typeface="Consolas" panose="020B0609020204030204" pitchFamily="49" charset="0"/>
              </a:rPr>
              <a:t>		try (</a:t>
            </a:r>
            <a:r>
              <a:rPr lang="en-US" altLang="en-US" sz="1600" i="1" dirty="0" err="1">
                <a:cs typeface="Times New Roman" panose="02020603050405020304" pitchFamily="18" charset="0"/>
              </a:rPr>
              <a:t>ClassName</a:t>
            </a:r>
            <a:r>
              <a:rPr lang="en-US" altLang="en-US" sz="1600" dirty="0">
                <a:latin typeface="Consolas" panose="020B0609020204030204" pitchFamily="49" charset="0"/>
              </a:rPr>
              <a:t> </a:t>
            </a:r>
            <a:r>
              <a:rPr lang="en-US" altLang="en-US" sz="1600" dirty="0" err="1">
                <a:latin typeface="Consolas" panose="020B0609020204030204" pitchFamily="49" charset="0"/>
              </a:rPr>
              <a:t>theObject</a:t>
            </a:r>
            <a:r>
              <a:rPr lang="en-US" altLang="en-US" sz="1600" dirty="0">
                <a:latin typeface="Consolas" panose="020B0609020204030204" pitchFamily="49" charset="0"/>
              </a:rPr>
              <a:t> = new </a:t>
            </a:r>
            <a:r>
              <a:rPr lang="en-US" altLang="en-US" sz="1600" i="1" dirty="0" err="1">
                <a:cs typeface="Times New Roman" panose="02020603050405020304" pitchFamily="18" charset="0"/>
              </a:rPr>
              <a:t>ClassName</a:t>
            </a:r>
            <a:r>
              <a:rPr lang="en-US" altLang="en-US" sz="1600" dirty="0">
                <a:latin typeface="Consolas" panose="020B0609020204030204" pitchFamily="49" charset="0"/>
              </a:rPr>
              <a:t>())</a:t>
            </a:r>
          </a:p>
          <a:p>
            <a:pPr>
              <a:buFont typeface="Wingdings 3" panose="05040102010807070707" pitchFamily="18" charset="2"/>
              <a:buNone/>
            </a:pPr>
            <a:r>
              <a:rPr lang="en-US" altLang="en-US" sz="1600" dirty="0">
                <a:latin typeface="Consolas" panose="020B0609020204030204" pitchFamily="49" charset="0"/>
              </a:rPr>
              <a:t>		{</a:t>
            </a:r>
          </a:p>
          <a:p>
            <a:pPr>
              <a:buFont typeface="Wingdings 3" panose="05040102010807070707" pitchFamily="18" charset="2"/>
              <a:buNone/>
            </a:pPr>
            <a:r>
              <a:rPr lang="en-US" altLang="en-US" sz="1600" dirty="0">
                <a:latin typeface="Consolas" panose="020B0609020204030204" pitchFamily="49" charset="0"/>
              </a:rPr>
              <a:t>		   // use </a:t>
            </a:r>
            <a:r>
              <a:rPr lang="en-US" altLang="en-US" sz="1600" dirty="0" err="1">
                <a:latin typeface="Consolas" panose="020B0609020204030204" pitchFamily="49" charset="0"/>
              </a:rPr>
              <a:t>theObject</a:t>
            </a:r>
            <a:r>
              <a:rPr lang="en-US" altLang="en-US" sz="1600" dirty="0">
                <a:latin typeface="Consolas" panose="020B0609020204030204" pitchFamily="49" charset="0"/>
              </a:rPr>
              <a:t> here</a:t>
            </a:r>
          </a:p>
          <a:p>
            <a:pPr>
              <a:buFont typeface="Wingdings 3" panose="05040102010807070707" pitchFamily="18" charset="2"/>
              <a:buNone/>
            </a:pPr>
            <a:r>
              <a:rPr lang="en-US" altLang="en-US" sz="1600" dirty="0">
                <a:latin typeface="Consolas" panose="020B0609020204030204" pitchFamily="49" charset="0"/>
              </a:rPr>
              <a:t>		}</a:t>
            </a:r>
          </a:p>
          <a:p>
            <a:pPr>
              <a:buFont typeface="Wingdings 3" panose="05040102010807070707" pitchFamily="18" charset="2"/>
              <a:buNone/>
            </a:pPr>
            <a:r>
              <a:rPr lang="en-US" altLang="en-US" sz="1600" dirty="0">
                <a:latin typeface="Consolas" panose="020B0609020204030204" pitchFamily="49" charset="0"/>
              </a:rPr>
              <a:t>		catch ( Exception e )</a:t>
            </a:r>
          </a:p>
          <a:p>
            <a:pPr>
              <a:buFont typeface="Wingdings 3" panose="05040102010807070707" pitchFamily="18" charset="2"/>
              <a:buNone/>
            </a:pPr>
            <a:r>
              <a:rPr lang="en-US" altLang="en-US" sz="1600" dirty="0">
                <a:latin typeface="Consolas" panose="020B0609020204030204" pitchFamily="49" charset="0"/>
              </a:rPr>
              <a:t>		{</a:t>
            </a:r>
          </a:p>
          <a:p>
            <a:pPr>
              <a:buFont typeface="Wingdings 3" panose="05040102010807070707" pitchFamily="18" charset="2"/>
              <a:buNone/>
            </a:pPr>
            <a:r>
              <a:rPr lang="en-US" altLang="en-US" sz="1600" dirty="0">
                <a:latin typeface="Consolas" panose="020B0609020204030204" pitchFamily="49" charset="0"/>
              </a:rPr>
              <a:t>		   // catch exceptions that occur while using the resource  </a:t>
            </a:r>
          </a:p>
          <a:p>
            <a:pPr>
              <a:buFont typeface="Wingdings 3" panose="05040102010807070707" pitchFamily="18" charset="2"/>
              <a:buNone/>
            </a:pPr>
            <a:r>
              <a:rPr lang="en-US" altLang="en-US" sz="1600" dirty="0">
                <a:latin typeface="Consolas" panose="020B0609020204030204" pitchFamily="49" charset="0"/>
              </a:rPr>
              <a:t>		}</a:t>
            </a:r>
          </a:p>
          <a:p>
            <a:r>
              <a:rPr lang="en-US" altLang="en-US" i="1" dirty="0" err="1">
                <a:cs typeface="Times New Roman" panose="02020603050405020304" pitchFamily="18" charset="0"/>
              </a:rPr>
              <a:t>ClassName</a:t>
            </a:r>
            <a:r>
              <a:rPr lang="en-US" altLang="en-US" dirty="0">
                <a:cs typeface="Times New Roman" panose="02020603050405020304" pitchFamily="18" charset="0"/>
              </a:rPr>
              <a:t> is a class that implements the </a:t>
            </a:r>
            <a:r>
              <a:rPr lang="en-US" altLang="en-US" dirty="0" err="1">
                <a:latin typeface="Consolas" panose="020B0609020204030204" pitchFamily="49" charset="0"/>
                <a:cs typeface="Times New Roman" panose="02020603050405020304" pitchFamily="18" charset="0"/>
              </a:rPr>
              <a:t>AutoCloseable</a:t>
            </a:r>
            <a:r>
              <a:rPr lang="en-US" altLang="en-US" dirty="0">
                <a:cs typeface="Times New Roman" panose="02020603050405020304" pitchFamily="18" charset="0"/>
              </a:rPr>
              <a:t> interface. </a:t>
            </a:r>
          </a:p>
          <a:p>
            <a:endParaRPr lang="en-US" altLang="en-US" dirty="0"/>
          </a:p>
        </p:txBody>
      </p:sp>
      <p:sp>
        <p:nvSpPr>
          <p:cNvPr id="4" name="Footer Placeholder 3">
            <a:extLst>
              <a:ext uri="{FF2B5EF4-FFF2-40B4-BE49-F238E27FC236}">
                <a16:creationId xmlns:a16="http://schemas.microsoft.com/office/drawing/2014/main" id="{67B2BC09-0A7B-4B89-AF40-116D094F5F5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40841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2" y="-69120"/>
            <a:ext cx="10972800" cy="1143000"/>
          </a:xfrm>
        </p:spPr>
        <p:txBody>
          <a:bodyPr/>
          <a:lstStyle/>
          <a:p>
            <a:r>
              <a:rPr lang="en-US" dirty="0" smtClean="0"/>
              <a:t>An Example</a:t>
            </a:r>
            <a:endParaRPr lang="en-US" dirty="0"/>
          </a:p>
        </p:txBody>
      </p:sp>
      <p:pic>
        <p:nvPicPr>
          <p:cNvPr id="6" name="Picture 5"/>
          <p:cNvPicPr>
            <a:picLocks noChangeAspect="1"/>
          </p:cNvPicPr>
          <p:nvPr/>
        </p:nvPicPr>
        <p:blipFill>
          <a:blip r:embed="rId2"/>
          <a:stretch>
            <a:fillRect/>
          </a:stretch>
        </p:blipFill>
        <p:spPr>
          <a:xfrm>
            <a:off x="1003272" y="3059710"/>
            <a:ext cx="10559755" cy="3487189"/>
          </a:xfrm>
          <a:prstGeom prst="rect">
            <a:avLst/>
          </a:prstGeom>
        </p:spPr>
      </p:pic>
      <p:sp>
        <p:nvSpPr>
          <p:cNvPr id="3" name="Text Placeholder 2"/>
          <p:cNvSpPr>
            <a:spLocks noGrp="1"/>
          </p:cNvSpPr>
          <p:nvPr>
            <p:ph type="body" idx="1"/>
          </p:nvPr>
        </p:nvSpPr>
        <p:spPr>
          <a:xfrm>
            <a:off x="559763" y="975909"/>
            <a:ext cx="10972800" cy="4525962"/>
          </a:xfrm>
        </p:spPr>
        <p:txBody>
          <a:bodyPr/>
          <a:lstStyle/>
          <a:p>
            <a:r>
              <a:rPr lang="en-US" sz="2400" dirty="0"/>
              <a:t>This is the try-with-resources construct. </a:t>
            </a:r>
            <a:endParaRPr lang="en-US" sz="2400" dirty="0" smtClean="0"/>
          </a:p>
          <a:p>
            <a:r>
              <a:rPr lang="en-US" sz="2400" dirty="0"/>
              <a:t>When the try block finishes the </a:t>
            </a:r>
            <a:r>
              <a:rPr lang="en-US" sz="2400" dirty="0" err="1"/>
              <a:t>FileInputStream</a:t>
            </a:r>
            <a:r>
              <a:rPr lang="en-US" sz="2400" dirty="0"/>
              <a:t> will be closed automatically. This is possible because </a:t>
            </a:r>
            <a:r>
              <a:rPr lang="en-US" sz="2400" dirty="0" err="1"/>
              <a:t>FileInputStream</a:t>
            </a:r>
            <a:r>
              <a:rPr lang="en-US" sz="2400" dirty="0"/>
              <a:t> implements the Java interface </a:t>
            </a:r>
            <a:r>
              <a:rPr lang="en-US" sz="2400" dirty="0" err="1"/>
              <a:t>java.lang.AutoCloseable</a:t>
            </a:r>
            <a:r>
              <a:rPr lang="en-US" sz="2400" dirty="0"/>
              <a:t>. All classes implementing this interface can be used inside the try-with-resources construct.</a:t>
            </a:r>
          </a:p>
          <a:p>
            <a:endParaRPr lang="en-US" sz="2400" dirty="0"/>
          </a:p>
        </p:txBody>
      </p:sp>
      <p:sp>
        <p:nvSpPr>
          <p:cNvPr id="4" name="Footer Placeholder 3"/>
          <p:cNvSpPr>
            <a:spLocks noGrp="1"/>
          </p:cNvSpPr>
          <p:nvPr>
            <p:ph type="ftr" sz="quarter" idx="11"/>
          </p:nvPr>
        </p:nvSpPr>
        <p:spPr/>
        <p:txBody>
          <a:bodyPr/>
          <a:lstStyle/>
          <a:p>
            <a:r>
              <a:rPr lang="en-US" smtClean="0"/>
              <a:t>© Copyright 1992-2018 by Pearson Education, Inc. All Rights Reserved.</a:t>
            </a:r>
            <a:endParaRPr lang="en-US"/>
          </a:p>
        </p:txBody>
      </p:sp>
    </p:spTree>
    <p:extLst>
      <p:ext uri="{BB962C8B-B14F-4D97-AF65-F5344CB8AC3E}">
        <p14:creationId xmlns:p14="http://schemas.microsoft.com/office/powerpoint/2010/main" val="17157843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F61-FD1B-4F2B-B113-FB84A1B604BB}"/>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11.13  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Deallocation (cont.)</a:t>
            </a:r>
            <a:endParaRPr lang="en-US" dirty="0"/>
          </a:p>
        </p:txBody>
      </p:sp>
      <p:sp>
        <p:nvSpPr>
          <p:cNvPr id="116739" name="Text Placeholder 2">
            <a:extLst>
              <a:ext uri="{FF2B5EF4-FFF2-40B4-BE49-F238E27FC236}">
                <a16:creationId xmlns:a16="http://schemas.microsoft.com/office/drawing/2014/main" id="{0AE1B9FC-C413-4F92-BB26-0C865A4D5978}"/>
              </a:ext>
            </a:extLst>
          </p:cNvPr>
          <p:cNvSpPr>
            <a:spLocks noGrp="1"/>
          </p:cNvSpPr>
          <p:nvPr>
            <p:ph type="body" idx="1"/>
          </p:nvPr>
        </p:nvSpPr>
        <p:spPr/>
        <p:txBody>
          <a:bodyPr/>
          <a:lstStyle/>
          <a:p>
            <a:r>
              <a:rPr lang="en-US" altLang="en-US" sz="3200" dirty="0">
                <a:cs typeface="Times New Roman" panose="02020603050405020304" pitchFamily="18" charset="0"/>
              </a:rPr>
              <a:t>This code creates an object of type </a:t>
            </a:r>
            <a:r>
              <a:rPr lang="en-US" altLang="en-US" sz="3200" i="1" dirty="0" err="1">
                <a:cs typeface="Times New Roman" panose="02020603050405020304" pitchFamily="18" charset="0"/>
              </a:rPr>
              <a:t>ClassName</a:t>
            </a:r>
            <a:r>
              <a:rPr lang="en-US" altLang="en-US" sz="3200" dirty="0">
                <a:cs typeface="Times New Roman" panose="02020603050405020304" pitchFamily="18" charset="0"/>
              </a:rPr>
              <a:t> and uses it in the </a:t>
            </a:r>
            <a:r>
              <a:rPr lang="en-US" altLang="en-US" sz="3200" dirty="0">
                <a:latin typeface="Consolas" panose="020B0609020204030204" pitchFamily="49" charset="0"/>
                <a:cs typeface="Times New Roman" panose="02020603050405020304" pitchFamily="18" charset="0"/>
              </a:rPr>
              <a:t>try</a:t>
            </a:r>
            <a:r>
              <a:rPr lang="en-US" altLang="en-US" sz="3200" dirty="0">
                <a:cs typeface="Times New Roman" panose="02020603050405020304" pitchFamily="18" charset="0"/>
              </a:rPr>
              <a:t> block, then calls its </a:t>
            </a:r>
            <a:r>
              <a:rPr lang="en-US" altLang="en-US" sz="3200" dirty="0">
                <a:latin typeface="Consolas" panose="020B0609020204030204" pitchFamily="49" charset="0"/>
                <a:cs typeface="Times New Roman" panose="02020603050405020304" pitchFamily="18" charset="0"/>
              </a:rPr>
              <a:t>close</a:t>
            </a:r>
            <a:r>
              <a:rPr lang="en-US" altLang="en-US" sz="3200" dirty="0">
                <a:cs typeface="Times New Roman" panose="02020603050405020304" pitchFamily="18" charset="0"/>
              </a:rPr>
              <a:t> method to release any resources used by the object. </a:t>
            </a:r>
          </a:p>
          <a:p>
            <a:r>
              <a:rPr lang="en-US" altLang="en-US" sz="3200" dirty="0">
                <a:cs typeface="Times New Roman" panose="02020603050405020304" pitchFamily="18" charset="0"/>
              </a:rPr>
              <a:t>The </a:t>
            </a:r>
            <a:r>
              <a:rPr lang="en-US" altLang="en-US" sz="3200" dirty="0">
                <a:latin typeface="Consolas" panose="020B0609020204030204" pitchFamily="49" charset="0"/>
              </a:rPr>
              <a:t>try</a:t>
            </a:r>
            <a:r>
              <a:rPr lang="en-US" altLang="en-US" sz="3200" dirty="0">
                <a:cs typeface="Times New Roman" panose="02020603050405020304" pitchFamily="18" charset="0"/>
              </a:rPr>
              <a:t>-with-resources statement </a:t>
            </a:r>
            <a:r>
              <a:rPr lang="en-US" altLang="en-US" sz="3200" i="1" dirty="0">
                <a:cs typeface="Times New Roman" panose="02020603050405020304" pitchFamily="18" charset="0"/>
              </a:rPr>
              <a:t>implicitly</a:t>
            </a:r>
            <a:r>
              <a:rPr lang="en-US" altLang="en-US" sz="3200" dirty="0">
                <a:cs typeface="Times New Roman" panose="02020603050405020304" pitchFamily="18" charset="0"/>
              </a:rPr>
              <a:t> calls the Object’s </a:t>
            </a:r>
            <a:r>
              <a:rPr lang="en-US" altLang="en-US" sz="3200" dirty="0">
                <a:latin typeface="Consolas" panose="020B0609020204030204" pitchFamily="49" charset="0"/>
                <a:cs typeface="Times New Roman" panose="02020603050405020304" pitchFamily="18" charset="0"/>
              </a:rPr>
              <a:t>close</a:t>
            </a:r>
            <a:r>
              <a:rPr lang="en-US" altLang="en-US" sz="3200" dirty="0">
                <a:cs typeface="Times New Roman" panose="02020603050405020304" pitchFamily="18" charset="0"/>
              </a:rPr>
              <a:t> method </a:t>
            </a:r>
            <a:r>
              <a:rPr lang="en-US" altLang="en-US" sz="3200" i="1" dirty="0">
                <a:cs typeface="Times New Roman" panose="02020603050405020304" pitchFamily="18" charset="0"/>
              </a:rPr>
              <a:t>at the end of the </a:t>
            </a:r>
            <a:r>
              <a:rPr lang="en-US" altLang="en-US" sz="3200" i="1" dirty="0">
                <a:latin typeface="Consolas" panose="020B0609020204030204" pitchFamily="49" charset="0"/>
                <a:cs typeface="Times New Roman" panose="02020603050405020304" pitchFamily="18" charset="0"/>
              </a:rPr>
              <a:t>try</a:t>
            </a:r>
            <a:r>
              <a:rPr lang="en-US" altLang="en-US" sz="3200" i="1" dirty="0">
                <a:cs typeface="Times New Roman" panose="02020603050405020304" pitchFamily="18" charset="0"/>
              </a:rPr>
              <a:t> block</a:t>
            </a:r>
            <a:r>
              <a:rPr lang="en-US" altLang="en-US" sz="3200" dirty="0">
                <a:cs typeface="Times New Roman" panose="02020603050405020304" pitchFamily="18" charset="0"/>
              </a:rPr>
              <a:t>. </a:t>
            </a:r>
          </a:p>
          <a:p>
            <a:r>
              <a:rPr lang="en-US" altLang="en-US" sz="3200" dirty="0">
                <a:cs typeface="Times New Roman" panose="02020603050405020304" pitchFamily="18" charset="0"/>
              </a:rPr>
              <a:t>You can allocate multiple resources in the parentheses following try by separating them with a semicolon (</a:t>
            </a:r>
            <a:r>
              <a:rPr lang="en-US" altLang="en-US" sz="3200" dirty="0">
                <a:latin typeface="Consolas" panose="020B0609020204030204" pitchFamily="49" charset="0"/>
                <a:cs typeface="Times New Roman" panose="02020603050405020304" pitchFamily="18" charset="0"/>
              </a:rPr>
              <a:t>;</a:t>
            </a:r>
            <a:r>
              <a:rPr lang="en-US" altLang="en-US" sz="3200" dirty="0">
                <a:cs typeface="Times New Roman" panose="02020603050405020304" pitchFamily="18" charset="0"/>
              </a:rPr>
              <a:t>).</a:t>
            </a:r>
          </a:p>
        </p:txBody>
      </p:sp>
      <p:sp>
        <p:nvSpPr>
          <p:cNvPr id="4" name="Footer Placeholder 3">
            <a:extLst>
              <a:ext uri="{FF2B5EF4-FFF2-40B4-BE49-F238E27FC236}">
                <a16:creationId xmlns:a16="http://schemas.microsoft.com/office/drawing/2014/main" id="{58A75DA0-C78F-4A46-AD0F-F12AB25779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869603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Using Multiple </a:t>
            </a:r>
            <a:r>
              <a:rPr lang="en-US" dirty="0" smtClean="0">
                <a:effectLst/>
              </a:rPr>
              <a:t>Resources</a:t>
            </a:r>
            <a:endParaRPr lang="en-US" dirty="0"/>
          </a:p>
        </p:txBody>
      </p:sp>
      <p:pic>
        <p:nvPicPr>
          <p:cNvPr id="5" name="Picture 4"/>
          <p:cNvPicPr>
            <a:picLocks noChangeAspect="1"/>
          </p:cNvPicPr>
          <p:nvPr/>
        </p:nvPicPr>
        <p:blipFill>
          <a:blip r:embed="rId2"/>
          <a:stretch>
            <a:fillRect/>
          </a:stretch>
        </p:blipFill>
        <p:spPr>
          <a:xfrm>
            <a:off x="609600" y="2139043"/>
            <a:ext cx="11166902" cy="3984171"/>
          </a:xfrm>
          <a:prstGeom prst="rect">
            <a:avLst/>
          </a:prstGeom>
        </p:spPr>
      </p:pic>
      <p:sp>
        <p:nvSpPr>
          <p:cNvPr id="4" name="Footer Placeholder 3"/>
          <p:cNvSpPr>
            <a:spLocks noGrp="1"/>
          </p:cNvSpPr>
          <p:nvPr>
            <p:ph type="ftr" sz="quarter" idx="11"/>
          </p:nvPr>
        </p:nvSpPr>
        <p:spPr/>
        <p:txBody>
          <a:bodyPr/>
          <a:lstStyle/>
          <a:p>
            <a:r>
              <a:rPr lang="en-US" smtClean="0"/>
              <a:t>© Copyright 1992-2018 by Pearson Education, Inc. All Rights Reserved.</a:t>
            </a:r>
            <a:endParaRPr lang="en-US"/>
          </a:p>
        </p:txBody>
      </p:sp>
    </p:spTree>
    <p:extLst>
      <p:ext uri="{BB962C8B-B14F-4D97-AF65-F5344CB8AC3E}">
        <p14:creationId xmlns:p14="http://schemas.microsoft.com/office/powerpoint/2010/main" val="12172983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F61-FD1B-4F2B-B113-FB84A1B604BB}"/>
              </a:ext>
            </a:extLst>
          </p:cNvPr>
          <p:cNvSpPr>
            <a:spLocks noGrp="1"/>
          </p:cNvSpPr>
          <p:nvPr>
            <p:ph type="title"/>
          </p:nvPr>
        </p:nvSpPr>
        <p:spPr/>
        <p:txBody>
          <a:bodyPr>
            <a:normAutofit fontScale="90000"/>
          </a:bodyPr>
          <a:lstStyle/>
          <a:p>
            <a:pPr>
              <a:defRPr/>
            </a:pPr>
            <a:r>
              <a:rPr lang="en-US" dirty="0">
                <a:solidFill>
                  <a:srgbClr val="24B5A1"/>
                </a:solidFill>
                <a:latin typeface="Calibri" panose="020F0502020204030204" pitchFamily="34" charset="0"/>
              </a:rPr>
              <a:t>11.13  </a:t>
            </a:r>
            <a:r>
              <a:rPr lang="en-US" dirty="0">
                <a:solidFill>
                  <a:srgbClr val="3380E6"/>
                </a:solidFill>
                <a:latin typeface="Consolas" panose="020B0609020204030204" pitchFamily="49" charset="0"/>
              </a:rPr>
              <a:t>try</a:t>
            </a:r>
            <a:r>
              <a:rPr lang="en-US" dirty="0">
                <a:solidFill>
                  <a:srgbClr val="3380E6"/>
                </a:solidFill>
                <a:latin typeface="Calibri" panose="020F0502020204030204" pitchFamily="34" charset="0"/>
              </a:rPr>
              <a:t>-with-Resources: Automatic Resource Deallocation (cont.)</a:t>
            </a:r>
            <a:endParaRPr lang="en-US" dirty="0"/>
          </a:p>
        </p:txBody>
      </p:sp>
      <p:sp>
        <p:nvSpPr>
          <p:cNvPr id="116739" name="Text Placeholder 2">
            <a:extLst>
              <a:ext uri="{FF2B5EF4-FFF2-40B4-BE49-F238E27FC236}">
                <a16:creationId xmlns:a16="http://schemas.microsoft.com/office/drawing/2014/main" id="{0AE1B9FC-C413-4F92-BB26-0C865A4D5978}"/>
              </a:ext>
            </a:extLst>
          </p:cNvPr>
          <p:cNvSpPr>
            <a:spLocks noGrp="1"/>
          </p:cNvSpPr>
          <p:nvPr>
            <p:ph type="body" idx="1"/>
          </p:nvPr>
        </p:nvSpPr>
        <p:spPr/>
        <p:txBody>
          <a:bodyPr/>
          <a:lstStyle/>
          <a:p>
            <a:r>
              <a:rPr lang="en-US" altLang="en-US" sz="2400" dirty="0" err="1">
                <a:latin typeface="Consolas" panose="020B0609020204030204" pitchFamily="49" charset="0"/>
                <a:cs typeface="Times New Roman" panose="02020603050405020304" pitchFamily="18" charset="0"/>
              </a:rPr>
              <a:t>ClassName</a:t>
            </a:r>
            <a:r>
              <a:rPr lang="en-US" altLang="en-US" sz="2400" dirty="0">
                <a:latin typeface="Consolas" panose="020B0609020204030204" pitchFamily="49" charset="0"/>
                <a:cs typeface="Times New Roman" panose="02020603050405020304" pitchFamily="18" charset="0"/>
              </a:rPr>
              <a:t> </a:t>
            </a:r>
            <a:r>
              <a:rPr lang="en-US" altLang="en-US" sz="2400" dirty="0" err="1">
                <a:latin typeface="Consolas" panose="020B0609020204030204" pitchFamily="49" charset="0"/>
                <a:cs typeface="Times New Roman" panose="02020603050405020304" pitchFamily="18" charset="0"/>
              </a:rPr>
              <a:t>theObject</a:t>
            </a:r>
            <a:r>
              <a:rPr lang="en-US" altLang="en-US" sz="2400" dirty="0">
                <a:latin typeface="Consolas" panose="020B0609020204030204" pitchFamily="49" charset="0"/>
                <a:cs typeface="Times New Roman" panose="02020603050405020304" pitchFamily="18" charset="0"/>
              </a:rPr>
              <a:t> = new </a:t>
            </a:r>
            <a:r>
              <a:rPr lang="en-US" altLang="en-US" sz="2400" dirty="0" err="1">
                <a:latin typeface="Consolas" panose="020B0609020204030204" pitchFamily="49" charset="0"/>
                <a:cs typeface="Times New Roman" panose="02020603050405020304" pitchFamily="18" charset="0"/>
              </a:rPr>
              <a:t>ClassName</a:t>
            </a:r>
            <a:r>
              <a:rPr lang="en-US" altLang="en-US" sz="2400" dirty="0">
                <a:latin typeface="Consolas" panose="020B0609020204030204" pitchFamily="49" charset="0"/>
                <a:cs typeface="Times New Roman" panose="02020603050405020304" pitchFamily="18" charset="0"/>
              </a:rPr>
              <a:t>();</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try (</a:t>
            </a:r>
            <a:r>
              <a:rPr lang="en-US" altLang="en-US" sz="2400" dirty="0" err="1">
                <a:latin typeface="Consolas" panose="020B0609020204030204" pitchFamily="49" charset="0"/>
                <a:cs typeface="Times New Roman" panose="02020603050405020304" pitchFamily="18" charset="0"/>
              </a:rPr>
              <a:t>theObject</a:t>
            </a:r>
            <a:r>
              <a:rPr lang="en-US" altLang="en-US" sz="2400" dirty="0">
                <a:latin typeface="Consolas" panose="020B0609020204030204" pitchFamily="49" charset="0"/>
                <a:cs typeface="Times New Roman" panose="02020603050405020304" pitchFamily="18" charset="0"/>
              </a:rPr>
              <a:t>)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   // use </a:t>
            </a:r>
            <a:r>
              <a:rPr lang="en-US" altLang="en-US" sz="2400" dirty="0" err="1">
                <a:latin typeface="Consolas" panose="020B0609020204030204" pitchFamily="49" charset="0"/>
                <a:cs typeface="Times New Roman" panose="02020603050405020304" pitchFamily="18" charset="0"/>
              </a:rPr>
              <a:t>theObject</a:t>
            </a:r>
            <a:r>
              <a:rPr lang="en-US" altLang="en-US" sz="2400" dirty="0">
                <a:latin typeface="Consolas" panose="020B0609020204030204" pitchFamily="49" charset="0"/>
                <a:cs typeface="Times New Roman" panose="02020603050405020304" pitchFamily="18" charset="0"/>
              </a:rPr>
              <a:t> here, then release its resources at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   // the end of the try block</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catch (Exception e)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   // catch exceptions that occur while using the resource  </a:t>
            </a:r>
            <a:br>
              <a:rPr lang="en-US" altLang="en-US" sz="2400" dirty="0">
                <a:latin typeface="Consolas" panose="020B0609020204030204" pitchFamily="49" charset="0"/>
                <a:cs typeface="Times New Roman" panose="02020603050405020304" pitchFamily="18" charset="0"/>
              </a:rPr>
            </a:br>
            <a:r>
              <a:rPr lang="en-US" altLang="en-US" sz="2400" dirty="0">
                <a:latin typeface="Consolas" panose="020B0609020204030204" pitchFamily="49" charset="0"/>
                <a:cs typeface="Times New Roman" panose="02020603050405020304" pitchFamily="18" charset="0"/>
              </a:rPr>
              <a:t>}</a:t>
            </a:r>
            <a:endParaRPr lang="en-US" altLang="en-US" sz="2400" dirty="0">
              <a:cs typeface="Times New Roman" panose="02020603050405020304" pitchFamily="18" charset="0"/>
            </a:endParaRPr>
          </a:p>
          <a:p>
            <a:r>
              <a:rPr lang="en-US" altLang="en-US" dirty="0">
                <a:cs typeface="Times New Roman" panose="02020603050405020304" pitchFamily="18" charset="0"/>
              </a:rPr>
              <a:t>As before, you can separate with a semicolon (;) multiple </a:t>
            </a:r>
            <a:r>
              <a:rPr lang="en-US" altLang="en-US" dirty="0" err="1">
                <a:latin typeface="Consolas" panose="020B0609020204030204" pitchFamily="49" charset="0"/>
                <a:cs typeface="Times New Roman" panose="02020603050405020304" pitchFamily="18" charset="0"/>
              </a:rPr>
              <a:t>AutoCloseable</a:t>
            </a:r>
            <a:r>
              <a:rPr lang="en-US" altLang="en-US" dirty="0">
                <a:cs typeface="Times New Roman" panose="02020603050405020304" pitchFamily="18" charset="0"/>
              </a:rPr>
              <a:t> objects in the parentheses </a:t>
            </a:r>
            <a:r>
              <a:rPr lang="en-US" altLang="en-US">
                <a:cs typeface="Times New Roman" panose="02020603050405020304" pitchFamily="18" charset="0"/>
              </a:rPr>
              <a:t>following try</a:t>
            </a:r>
            <a:endParaRPr lang="en-US" altLang="en-US" dirty="0">
              <a:cs typeface="Times New Roman" panose="02020603050405020304" pitchFamily="18" charset="0"/>
            </a:endParaRPr>
          </a:p>
        </p:txBody>
      </p:sp>
      <p:sp>
        <p:nvSpPr>
          <p:cNvPr id="4" name="Footer Placeholder 3">
            <a:extLst>
              <a:ext uri="{FF2B5EF4-FFF2-40B4-BE49-F238E27FC236}">
                <a16:creationId xmlns:a16="http://schemas.microsoft.com/office/drawing/2014/main" id="{58A75DA0-C78F-4A46-AD0F-F12AB25779B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19843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JHTP11_08</Template>
  <TotalTime>8999</TotalTime>
  <Words>4378</Words>
  <Application>Microsoft Office PowerPoint</Application>
  <PresentationFormat>Widescreen</PresentationFormat>
  <Paragraphs>418</Paragraphs>
  <Slides>99</Slides>
  <Notes>43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SimHei</vt: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11 Exception Handling: A Deeper Look</vt:lpstr>
      <vt:lpstr>PowerPoint Presentation</vt:lpstr>
      <vt:lpstr>PowerPoint Presentation</vt:lpstr>
      <vt:lpstr>11.1  Introduction</vt:lpstr>
      <vt:lpstr>11.1  Introduction (Cont.)</vt:lpstr>
      <vt:lpstr>PowerPoint Presentation</vt:lpstr>
      <vt:lpstr>PowerPoint Presentation</vt:lpstr>
      <vt:lpstr>PowerPoint Presentation</vt:lpstr>
      <vt:lpstr>11.2  Example: Divide by Zero without Exception Handling</vt:lpstr>
      <vt:lpstr>11.2  Example: Divide by Zero without Exception Handling (Cont.)</vt:lpstr>
      <vt:lpstr>PowerPoint Presentation</vt:lpstr>
      <vt:lpstr>PowerPoint Presentation</vt:lpstr>
      <vt:lpstr>PowerPoint Presentation</vt:lpstr>
      <vt:lpstr>11.2  Example: Divide by Zero without Exception Handling (Cont.)</vt:lpstr>
      <vt:lpstr>PowerPoint Presentation</vt:lpstr>
      <vt:lpstr>PowerPoint Presentation</vt:lpstr>
      <vt:lpstr>PowerPoint Presentation</vt:lpstr>
      <vt:lpstr>PowerPoint Presentation</vt:lpstr>
      <vt:lpstr>PowerPoint Presentation</vt:lpstr>
      <vt:lpstr>11.3  Example: Handling ArithmeticExceptions and InputMismatchExceptions (Cont.)</vt:lpstr>
      <vt:lpstr>PowerPoint Presentation</vt:lpstr>
      <vt:lpstr>11.3  Example: Handling ArithmeticExceptions and InputMismatchExceptions (Cont.)</vt:lpstr>
      <vt:lpstr>11.3  Example: Handling ArithmeticExceptions and InputMismatchExceptions (Cont.)</vt:lpstr>
      <vt:lpstr>PowerPoint Presentation</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11.3  Example: Handling ArithmeticExceptions and InputMismatchExceptions (Cont.)</vt:lpstr>
      <vt:lpstr>PowerPoint Presentation</vt:lpstr>
      <vt:lpstr>11.4  When to Use Exception Handling</vt:lpstr>
      <vt:lpstr>11.4  When to Use Exception Handling (Cont.)</vt:lpstr>
      <vt:lpstr>PowerPoint Presentation</vt:lpstr>
      <vt:lpstr>PowerPoint Presentation</vt:lpstr>
      <vt:lpstr>PowerPoint Presentation</vt:lpstr>
      <vt:lpstr>11.5  Java Exception Hierarchy</vt:lpstr>
      <vt:lpstr>11.5  Java Exception Hierarchy (Cont.)</vt:lpstr>
      <vt:lpstr>PowerPoint Presentation</vt:lpstr>
      <vt:lpstr>11.5  Java Exception Hierarchy (Cont.)</vt:lpstr>
      <vt:lpstr>PowerPoint Presentation</vt:lpstr>
      <vt:lpstr>11.5  Java Exception Hierarchy (Cont.)</vt:lpstr>
      <vt:lpstr>11.5  Java Exception Hierarchy (Cont.)</vt:lpstr>
      <vt:lpstr>PowerPoint Presentation</vt:lpstr>
      <vt:lpstr>PowerPoint Presentation</vt:lpstr>
      <vt:lpstr>PowerPoint Presentation</vt:lpstr>
      <vt:lpstr>11.5  Java Exception Hierarchy (Cont.)</vt:lpstr>
      <vt:lpstr>PowerPoint Presentation</vt:lpstr>
      <vt:lpstr>11.5  Java Exception Hierarchy (Cont.)</vt:lpstr>
      <vt:lpstr>11.5  Java Exception Hierarchy (Cont.)</vt:lpstr>
      <vt:lpstr>PowerPoint Presentation</vt:lpstr>
      <vt:lpstr>PowerPoint Presentation</vt:lpstr>
      <vt:lpstr>PowerPoint Presentation</vt:lpstr>
      <vt:lpstr>11.6  finally Block</vt:lpstr>
      <vt:lpstr>11.6  finally Block (Cont.)</vt:lpstr>
      <vt:lpstr>PowerPoint Presentation</vt:lpstr>
      <vt:lpstr>PowerPoint Presentation</vt:lpstr>
      <vt:lpstr>11.6  finally Block (Cont.)</vt:lpstr>
      <vt:lpstr>11.6  finally Block (Cont.)</vt:lpstr>
      <vt:lpstr>PowerPoint Presentation</vt:lpstr>
      <vt:lpstr>PowerPoint Presentation</vt:lpstr>
      <vt:lpstr>PowerPoint Presentation</vt:lpstr>
      <vt:lpstr>PowerPoint Presentation</vt:lpstr>
      <vt:lpstr>11.6  finally Block (Cont.)</vt:lpstr>
      <vt:lpstr>PowerPoint Presentation</vt:lpstr>
      <vt:lpstr>PowerPoint Presentation</vt:lpstr>
      <vt:lpstr>PowerPoint Presentation</vt:lpstr>
      <vt:lpstr>11.6  finally Block (Cont.)</vt:lpstr>
      <vt:lpstr>PowerPoint Presentation</vt:lpstr>
      <vt:lpstr>PowerPoint Presentation</vt:lpstr>
      <vt:lpstr>PowerPoint Presentation</vt:lpstr>
      <vt:lpstr>11.7  Stack Unwinding and Obtaining Information from an Exception Object</vt:lpstr>
      <vt:lpstr>PowerPoint Presentation</vt:lpstr>
      <vt:lpstr>PowerPoint Presentation</vt:lpstr>
      <vt:lpstr>PowerPoint Presentation</vt:lpstr>
      <vt:lpstr>PowerPoint Presentation</vt:lpstr>
      <vt:lpstr>11.7  Stack Unwinding and Obtaining Information from an Exception Object (cont.)</vt:lpstr>
      <vt:lpstr>11.8  Chained Exceptions</vt:lpstr>
      <vt:lpstr>PowerPoint Presentation</vt:lpstr>
      <vt:lpstr>PowerPoint Presentation</vt:lpstr>
      <vt:lpstr>PowerPoint Presentation</vt:lpstr>
      <vt:lpstr>11.9  Declaring New Exception Types</vt:lpstr>
      <vt:lpstr>11.9  Declaring New Exception Types (cont.)</vt:lpstr>
      <vt:lpstr>PowerPoint Presentation</vt:lpstr>
      <vt:lpstr>11.10  Preconditions and Postconditions</vt:lpstr>
      <vt:lpstr>11.10  Preconditions and Postconditions (Cont.)</vt:lpstr>
      <vt:lpstr>11.10  Preconditions and Postconditions (Cont.)</vt:lpstr>
      <vt:lpstr>11.11  Assertions</vt:lpstr>
      <vt:lpstr>11.11  Assertions (Cont.)</vt:lpstr>
      <vt:lpstr>11.11  Assertions (Cont.)</vt:lpstr>
      <vt:lpstr>PowerPoint Presentation</vt:lpstr>
      <vt:lpstr>PowerPoint Presentation</vt:lpstr>
      <vt:lpstr>11.12  try-with-Resources: Automatic Resource Deallocation</vt:lpstr>
      <vt:lpstr>11.12  try-with-Resources: Automatic Resource Deallocation (cont.)</vt:lpstr>
      <vt:lpstr>11.12  try-with-Resources: Automatic Resource Deallocation (cont.)</vt:lpstr>
      <vt:lpstr>An Example</vt:lpstr>
      <vt:lpstr>11.13  try-with-Resources: Automatic Resource Deallocation (cont.)</vt:lpstr>
      <vt:lpstr>Using Multiple Resources</vt:lpstr>
      <vt:lpstr>11.13  try-with-Resources: Automatic Resource Deallocation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Exception Handling: A Deeper Look</dc:title>
  <dc:creator>Paul Deitel</dc:creator>
  <cp:lastModifiedBy>Sencun Zhu</cp:lastModifiedBy>
  <cp:revision>26</cp:revision>
  <dcterms:created xsi:type="dcterms:W3CDTF">2017-07-15T15:42:51Z</dcterms:created>
  <dcterms:modified xsi:type="dcterms:W3CDTF">2019-02-18T04:03:18Z</dcterms:modified>
</cp:coreProperties>
</file>