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2"/>
  </p:notesMasterIdLst>
  <p:sldIdLst>
    <p:sldId id="310" r:id="rId2"/>
    <p:sldId id="258" r:id="rId3"/>
    <p:sldId id="259" r:id="rId4"/>
    <p:sldId id="311" r:id="rId5"/>
    <p:sldId id="312" r:id="rId6"/>
    <p:sldId id="262" r:id="rId7"/>
    <p:sldId id="313" r:id="rId8"/>
    <p:sldId id="314" r:id="rId9"/>
    <p:sldId id="315" r:id="rId10"/>
    <p:sldId id="316" r:id="rId11"/>
    <p:sldId id="317" r:id="rId12"/>
    <p:sldId id="318" r:id="rId13"/>
    <p:sldId id="319" r:id="rId14"/>
    <p:sldId id="320" r:id="rId15"/>
    <p:sldId id="321" r:id="rId16"/>
    <p:sldId id="263" r:id="rId17"/>
    <p:sldId id="264" r:id="rId18"/>
    <p:sldId id="265" r:id="rId19"/>
    <p:sldId id="266" r:id="rId20"/>
    <p:sldId id="267" r:id="rId21"/>
    <p:sldId id="268" r:id="rId22"/>
    <p:sldId id="269" r:id="rId23"/>
    <p:sldId id="270" r:id="rId24"/>
    <p:sldId id="322" r:id="rId25"/>
    <p:sldId id="323" r:id="rId26"/>
    <p:sldId id="324" r:id="rId27"/>
    <p:sldId id="271" r:id="rId28"/>
    <p:sldId id="272" r:id="rId29"/>
    <p:sldId id="273" r:id="rId30"/>
    <p:sldId id="325" r:id="rId31"/>
    <p:sldId id="274" r:id="rId32"/>
    <p:sldId id="326" r:id="rId33"/>
    <p:sldId id="275" r:id="rId34"/>
    <p:sldId id="327" r:id="rId35"/>
    <p:sldId id="276" r:id="rId36"/>
    <p:sldId id="277" r:id="rId37"/>
    <p:sldId id="329" r:id="rId38"/>
    <p:sldId id="278" r:id="rId39"/>
    <p:sldId id="279" r:id="rId40"/>
    <p:sldId id="280" r:id="rId41"/>
    <p:sldId id="281" r:id="rId42"/>
    <p:sldId id="282" r:id="rId43"/>
    <p:sldId id="283" r:id="rId44"/>
    <p:sldId id="284" r:id="rId45"/>
    <p:sldId id="285" r:id="rId46"/>
    <p:sldId id="330" r:id="rId47"/>
    <p:sldId id="332" r:id="rId48"/>
    <p:sldId id="331" r:id="rId49"/>
    <p:sldId id="333" r:id="rId50"/>
    <p:sldId id="286" r:id="rId51"/>
    <p:sldId id="287" r:id="rId52"/>
    <p:sldId id="288" r:id="rId53"/>
    <p:sldId id="334" r:id="rId54"/>
    <p:sldId id="335" r:id="rId55"/>
    <p:sldId id="336" r:id="rId56"/>
    <p:sldId id="337" r:id="rId57"/>
    <p:sldId id="289" r:id="rId58"/>
    <p:sldId id="290" r:id="rId59"/>
    <p:sldId id="291" r:id="rId60"/>
    <p:sldId id="292" r:id="rId61"/>
    <p:sldId id="339" r:id="rId62"/>
    <p:sldId id="340" r:id="rId63"/>
    <p:sldId id="293" r:id="rId64"/>
    <p:sldId id="294" r:id="rId65"/>
    <p:sldId id="341" r:id="rId66"/>
    <p:sldId id="338" r:id="rId67"/>
    <p:sldId id="295" r:id="rId68"/>
    <p:sldId id="296" r:id="rId69"/>
    <p:sldId id="342" r:id="rId70"/>
    <p:sldId id="343" r:id="rId71"/>
    <p:sldId id="297" r:id="rId72"/>
    <p:sldId id="298" r:id="rId73"/>
    <p:sldId id="299" r:id="rId74"/>
    <p:sldId id="300" r:id="rId75"/>
    <p:sldId id="301" r:id="rId76"/>
    <p:sldId id="302" r:id="rId77"/>
    <p:sldId id="303" r:id="rId78"/>
    <p:sldId id="304" r:id="rId79"/>
    <p:sldId id="305" r:id="rId80"/>
    <p:sldId id="306" r:id="rId81"/>
    <p:sldId id="307" r:id="rId82"/>
    <p:sldId id="308" r:id="rId83"/>
    <p:sldId id="344" r:id="rId84"/>
    <p:sldId id="346" r:id="rId85"/>
    <p:sldId id="347" r:id="rId86"/>
    <p:sldId id="345" r:id="rId87"/>
    <p:sldId id="348" r:id="rId88"/>
    <p:sldId id="349" r:id="rId89"/>
    <p:sldId id="350" r:id="rId90"/>
    <p:sldId id="351" r:id="rId91"/>
    <p:sldId id="352" r:id="rId92"/>
    <p:sldId id="353" r:id="rId93"/>
    <p:sldId id="354" r:id="rId94"/>
    <p:sldId id="309" r:id="rId95"/>
    <p:sldId id="355" r:id="rId96"/>
    <p:sldId id="356" r:id="rId97"/>
    <p:sldId id="357" r:id="rId98"/>
    <p:sldId id="358" r:id="rId99"/>
    <p:sldId id="359" r:id="rId100"/>
    <p:sldId id="360" r:id="rId101"/>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88" autoAdjust="0"/>
    <p:restoredTop sz="68654" autoAdjust="0"/>
  </p:normalViewPr>
  <p:slideViewPr>
    <p:cSldViewPr snapToGrid="0">
      <p:cViewPr varScale="1">
        <p:scale>
          <a:sx n="54" d="100"/>
          <a:sy n="54" d="100"/>
        </p:scale>
        <p:origin x="12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microsoft.com/office/2015/10/relationships/revisionInfo" Target="revisionInfo.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00FE8E90-E69D-4E09-94F6-A702811C674F}" type="datetimeFigureOut">
              <a:rPr lang="en-US" smtClean="0"/>
              <a:pPr/>
              <a:t>3/11/2019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17A2362C-8091-430A-B8FA-DE088E6A1FAE}" type="slidenum">
              <a:rPr lang="en-US" smtClean="0"/>
              <a:pPr/>
              <a:t>‹#›</a:t>
            </a:fld>
            <a:endParaRPr lang="en-US" dirty="0"/>
          </a:p>
        </p:txBody>
      </p:sp>
    </p:spTree>
    <p:extLst>
      <p:ext uri="{BB962C8B-B14F-4D97-AF65-F5344CB8AC3E}">
        <p14:creationId xmlns:p14="http://schemas.microsoft.com/office/powerpoint/2010/main" val="1464549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java.sun.com/j2se/1.5.0/docs/api/java/io/FilterInputStream.html" TargetMode="External"/><Relationship Id="rId2" Type="http://schemas.openxmlformats.org/officeDocument/2006/relationships/slide" Target="../slides/slide89.xml"/><Relationship Id="rId1" Type="http://schemas.openxmlformats.org/officeDocument/2006/relationships/notesMaster" Target="../notesMasters/notesMaster1.xml"/><Relationship Id="rId4" Type="http://schemas.openxmlformats.org/officeDocument/2006/relationships/hyperlink" Target="http://java.sun.com/j2se/1.5.0/docs/api/java/io/FilterOutputStream.html"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a:extLst>
              <a:ext uri="{FF2B5EF4-FFF2-40B4-BE49-F238E27FC236}">
                <a16:creationId xmlns:a16="http://schemas.microsoft.com/office/drawing/2014/main" id="{DC9A462A-27BB-47E3-B458-3CD16C4205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7" name="Notes Placeholder 2">
            <a:extLst>
              <a:ext uri="{FF2B5EF4-FFF2-40B4-BE49-F238E27FC236}">
                <a16:creationId xmlns:a16="http://schemas.microsoft.com/office/drawing/2014/main" id="{10749876-CB66-4EA5-98CF-212A4BA848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7812" name="Slide Number Placeholder 3">
            <a:extLst>
              <a:ext uri="{FF2B5EF4-FFF2-40B4-BE49-F238E27FC236}">
                <a16:creationId xmlns:a16="http://schemas.microsoft.com/office/drawing/2014/main" id="{AEE6F4F6-6705-4139-8092-7B2DC453DF0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158D97-7267-47C8-A49F-C3A3D6A432CB}"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4449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885AA2DE-519A-439F-88DB-7E3AC6B21F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a:extLst>
              <a:ext uri="{FF2B5EF4-FFF2-40B4-BE49-F238E27FC236}">
                <a16:creationId xmlns:a16="http://schemas.microsoft.com/office/drawing/2014/main" id="{1EBBEFE7-DB27-4A83-9DFD-6ADFA8BC30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9748" name="Slide Number Placeholder 3">
            <a:extLst>
              <a:ext uri="{FF2B5EF4-FFF2-40B4-BE49-F238E27FC236}">
                <a16:creationId xmlns:a16="http://schemas.microsoft.com/office/drawing/2014/main" id="{03DEFC16-8114-4D78-B38C-0782B6F5016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2BBB44-5765-4510-A2A8-4A5C1285FD8A}" type="slidenum">
              <a:rPr lang="en-US" altLang="en-US">
                <a:latin typeface="Calibri" panose="020F0502020204030204" pitchFamily="34" charset="0"/>
                <a:cs typeface="Calibri" panose="020F0502020204030204" pitchFamily="34" charset="0"/>
              </a:rPr>
              <a:pPr eaLnBrk="1" hangingPunct="1"/>
              <a:t>13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3697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BBDF96D9-E3E1-45BF-875B-A0A21DCF4F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a:extLst>
              <a:ext uri="{FF2B5EF4-FFF2-40B4-BE49-F238E27FC236}">
                <a16:creationId xmlns:a16="http://schemas.microsoft.com/office/drawing/2014/main" id="{C2A72266-E510-4482-87DD-65BD0B5D1D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9748" name="Slide Number Placeholder 3">
            <a:extLst>
              <a:ext uri="{FF2B5EF4-FFF2-40B4-BE49-F238E27FC236}">
                <a16:creationId xmlns:a16="http://schemas.microsoft.com/office/drawing/2014/main" id="{EDA5A3EC-5661-45A0-A14D-90034B0D46E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B1BDBD7-1912-4055-9DBE-42999FC7AD9D}" type="slidenum">
              <a:rPr lang="en-US" altLang="en-US">
                <a:latin typeface="Calibri" panose="020F0502020204030204" pitchFamily="34" charset="0"/>
                <a:cs typeface="Calibri" panose="020F0502020204030204" pitchFamily="34" charset="0"/>
              </a:rPr>
              <a:pPr eaLnBrk="1" hangingPunct="1"/>
              <a:t>14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9569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4291DFC2-C324-4F72-A6A4-D4B35787D1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a:extLst>
              <a:ext uri="{FF2B5EF4-FFF2-40B4-BE49-F238E27FC236}">
                <a16:creationId xmlns:a16="http://schemas.microsoft.com/office/drawing/2014/main" id="{FC378B86-467F-440F-B413-11E811EC90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9748" name="Slide Number Placeholder 3">
            <a:extLst>
              <a:ext uri="{FF2B5EF4-FFF2-40B4-BE49-F238E27FC236}">
                <a16:creationId xmlns:a16="http://schemas.microsoft.com/office/drawing/2014/main" id="{4E08021E-D7AC-4D75-B6E4-CB41A1B0398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FC28E59-003E-441E-B066-0D3D761A7C03}" type="slidenum">
              <a:rPr lang="en-US" altLang="en-US">
                <a:latin typeface="Calibri" panose="020F0502020204030204" pitchFamily="34" charset="0"/>
                <a:cs typeface="Calibri" panose="020F0502020204030204" pitchFamily="34" charset="0"/>
              </a:rPr>
              <a:pPr eaLnBrk="1" hangingPunct="1"/>
              <a:t>15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0428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9E2B3DB7-045E-4482-971E-CDE4A675B9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a:extLst>
              <a:ext uri="{FF2B5EF4-FFF2-40B4-BE49-F238E27FC236}">
                <a16:creationId xmlns:a16="http://schemas.microsoft.com/office/drawing/2014/main" id="{94A05C23-5546-4419-9E11-F7ED192AC8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1796" name="Slide Number Placeholder 3">
            <a:extLst>
              <a:ext uri="{FF2B5EF4-FFF2-40B4-BE49-F238E27FC236}">
                <a16:creationId xmlns:a16="http://schemas.microsoft.com/office/drawing/2014/main" id="{61ABBB75-833F-4542-8794-99CE6A3E57B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C01FD91-B5FD-4BA6-BEC3-5BAE2EC0B268}" type="slidenum">
              <a:rPr lang="en-US" altLang="en-US">
                <a:latin typeface="Calibri" panose="020F0502020204030204" pitchFamily="34" charset="0"/>
                <a:cs typeface="Calibri" panose="020F0502020204030204" pitchFamily="34" charset="0"/>
              </a:rPr>
              <a:pPr eaLnBrk="1" hangingPunct="1"/>
              <a:t>24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7441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A32846F0-FFD7-4E58-A720-4EBAE44FDB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a:extLst>
              <a:ext uri="{FF2B5EF4-FFF2-40B4-BE49-F238E27FC236}">
                <a16:creationId xmlns:a16="http://schemas.microsoft.com/office/drawing/2014/main" id="{A32DECD9-EFE5-437C-86CE-0DF08DD5AE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2820" name="Slide Number Placeholder 3">
            <a:extLst>
              <a:ext uri="{FF2B5EF4-FFF2-40B4-BE49-F238E27FC236}">
                <a16:creationId xmlns:a16="http://schemas.microsoft.com/office/drawing/2014/main" id="{FD0446A7-519C-43AE-A681-F087FDE2BC5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2BC117-D8E1-4250-8F2D-B5B3B93597C7}" type="slidenum">
              <a:rPr lang="en-US" altLang="en-US">
                <a:latin typeface="Calibri" panose="020F0502020204030204" pitchFamily="34" charset="0"/>
                <a:cs typeface="Calibri" panose="020F0502020204030204" pitchFamily="34" charset="0"/>
              </a:rPr>
              <a:pPr eaLnBrk="1" hangingPunct="1"/>
              <a:t>25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8073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3F2C6646-993F-4681-8A5B-053BAAE537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a:extLst>
              <a:ext uri="{FF2B5EF4-FFF2-40B4-BE49-F238E27FC236}">
                <a16:creationId xmlns:a16="http://schemas.microsoft.com/office/drawing/2014/main" id="{1AE0C329-2D6A-495E-921E-8D162D771D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7940" name="Slide Number Placeholder 3">
            <a:extLst>
              <a:ext uri="{FF2B5EF4-FFF2-40B4-BE49-F238E27FC236}">
                <a16:creationId xmlns:a16="http://schemas.microsoft.com/office/drawing/2014/main" id="{D0FA4A27-8317-4E40-AB64-DF3EE167CAC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4E6316-281B-4E79-BC4F-B202C43B4DAA}" type="slidenum">
              <a:rPr lang="en-US" altLang="en-US">
                <a:latin typeface="Calibri" panose="020F0502020204030204" pitchFamily="34" charset="0"/>
                <a:cs typeface="Calibri" panose="020F0502020204030204" pitchFamily="34" charset="0"/>
              </a:rPr>
              <a:pPr eaLnBrk="1" hangingPunct="1"/>
              <a:t>26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3023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3113A7BB-24EE-4664-8A6D-D30D2FBB38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33ED0A59-D1EB-49A7-95D6-771B017215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084" name="Slide Number Placeholder 3">
            <a:extLst>
              <a:ext uri="{FF2B5EF4-FFF2-40B4-BE49-F238E27FC236}">
                <a16:creationId xmlns:a16="http://schemas.microsoft.com/office/drawing/2014/main" id="{819A2F7E-04CC-455A-84DA-395818D23AB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9C6D0C-0358-4FE4-AD9F-4008105EB425}" type="slidenum">
              <a:rPr lang="en-US" altLang="en-US">
                <a:latin typeface="Calibri" panose="020F0502020204030204" pitchFamily="34" charset="0"/>
                <a:cs typeface="Calibri" panose="020F0502020204030204" pitchFamily="34" charset="0"/>
              </a:rPr>
              <a:pPr eaLnBrk="1" hangingPunct="1"/>
              <a:t>30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3816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51589DD6-DFC3-4B2B-A139-246CD5CC4C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a:extLst>
              <a:ext uri="{FF2B5EF4-FFF2-40B4-BE49-F238E27FC236}">
                <a16:creationId xmlns:a16="http://schemas.microsoft.com/office/drawing/2014/main" id="{F65933B4-1421-46D1-98C0-16C5E3D7A9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6132" name="Slide Number Placeholder 3">
            <a:extLst>
              <a:ext uri="{FF2B5EF4-FFF2-40B4-BE49-F238E27FC236}">
                <a16:creationId xmlns:a16="http://schemas.microsoft.com/office/drawing/2014/main" id="{51DBAAF4-7C08-4111-9B4E-F89D8F24708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105597-EDE9-4079-965D-E3F87307CE47}" type="slidenum">
              <a:rPr lang="en-US" altLang="en-US">
                <a:latin typeface="Calibri" panose="020F0502020204030204" pitchFamily="34" charset="0"/>
                <a:cs typeface="Calibri" panose="020F0502020204030204" pitchFamily="34" charset="0"/>
              </a:rPr>
              <a:pPr eaLnBrk="1" hangingPunct="1"/>
              <a:t>32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8735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F02078B0-3FA6-4B3A-BD19-EBD55F50D3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id="{81C44D59-6612-46ED-B9D0-92B35C09DF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1252" name="Slide Number Placeholder 3">
            <a:extLst>
              <a:ext uri="{FF2B5EF4-FFF2-40B4-BE49-F238E27FC236}">
                <a16:creationId xmlns:a16="http://schemas.microsoft.com/office/drawing/2014/main" id="{6CF3C883-5A9E-4A16-802A-FF3E41D6580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787B96-DFAB-4D69-8D2A-7497501B8997}" type="slidenum">
              <a:rPr lang="en-US" altLang="en-US">
                <a:latin typeface="Calibri" panose="020F0502020204030204" pitchFamily="34" charset="0"/>
                <a:cs typeface="Calibri" panose="020F0502020204030204" pitchFamily="34" charset="0"/>
              </a:rPr>
              <a:pPr eaLnBrk="1" hangingPunct="1"/>
              <a:t>34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5661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C99A158F-BC83-4C5B-BC07-8E6955B9F1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a:extLst>
              <a:ext uri="{FF2B5EF4-FFF2-40B4-BE49-F238E27FC236}">
                <a16:creationId xmlns:a16="http://schemas.microsoft.com/office/drawing/2014/main" id="{35D9D11C-F698-47D5-B0A9-D7E92B0875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8420" name="Slide Number Placeholder 3">
            <a:extLst>
              <a:ext uri="{FF2B5EF4-FFF2-40B4-BE49-F238E27FC236}">
                <a16:creationId xmlns:a16="http://schemas.microsoft.com/office/drawing/2014/main" id="{6943C258-B218-4627-8320-F8C81C2249F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7E6AEFB-BAEE-412D-BA1D-C7480D6F7A31}" type="slidenum">
              <a:rPr lang="en-US" altLang="en-US">
                <a:latin typeface="Calibri" panose="020F0502020204030204" pitchFamily="34" charset="0"/>
                <a:cs typeface="Calibri" panose="020F0502020204030204" pitchFamily="34" charset="0"/>
              </a:rPr>
              <a:pPr eaLnBrk="1" hangingPunct="1"/>
              <a:t>37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0876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D14B8301-8B6D-4C26-A6A5-E35D989999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a:extLst>
              <a:ext uri="{FF2B5EF4-FFF2-40B4-BE49-F238E27FC236}">
                <a16:creationId xmlns:a16="http://schemas.microsoft.com/office/drawing/2014/main" id="{37945246-145B-43B9-B11E-F4A58F0422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4148" name="Slide Number Placeholder 3">
            <a:extLst>
              <a:ext uri="{FF2B5EF4-FFF2-40B4-BE49-F238E27FC236}">
                <a16:creationId xmlns:a16="http://schemas.microsoft.com/office/drawing/2014/main" id="{5A1E84FC-05FC-4BCB-8BA2-12DA06D04BB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26A325-996B-4EDC-8890-26718F7920D1}" type="slidenum">
              <a:rPr lang="en-US" altLang="en-US">
                <a:latin typeface="Calibri" panose="020F0502020204030204" pitchFamily="34" charset="0"/>
                <a:cs typeface="Calibri" panose="020F0502020204030204" pitchFamily="34" charset="0"/>
              </a:rPr>
              <a:pPr eaLnBrk="1" hangingPunct="1"/>
              <a:t>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2712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ACC66B4C-0B9A-4DEE-B65C-E5A453C849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a:extLst>
              <a:ext uri="{FF2B5EF4-FFF2-40B4-BE49-F238E27FC236}">
                <a16:creationId xmlns:a16="http://schemas.microsoft.com/office/drawing/2014/main" id="{7CCB8D15-0AC6-4ABB-B9D8-E93B939120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9684" name="Slide Number Placeholder 3">
            <a:extLst>
              <a:ext uri="{FF2B5EF4-FFF2-40B4-BE49-F238E27FC236}">
                <a16:creationId xmlns:a16="http://schemas.microsoft.com/office/drawing/2014/main" id="{B1E71909-20F9-4E5F-82D8-F1B52A8EBEB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837F8DC-8FB4-476D-A90A-FA43723B46F8}" type="slidenum">
              <a:rPr lang="en-US" altLang="en-US">
                <a:latin typeface="Calibri" panose="020F0502020204030204" pitchFamily="34" charset="0"/>
                <a:cs typeface="Calibri" panose="020F0502020204030204" pitchFamily="34" charset="0"/>
              </a:rPr>
              <a:pPr eaLnBrk="1" hangingPunct="1"/>
              <a:t>46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3261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23D9DA2C-6A04-4B2E-8FC5-C3376FA12B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607F92EA-C559-4502-87A3-13496B2DC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2CA7C546-7A23-4444-9F7F-F9DF66DF79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C68C92-2465-4B82-87EF-33547559293C}" type="slidenum">
              <a:rPr lang="en-US" altLang="en-US">
                <a:latin typeface="Calibri" panose="020F0502020204030204" pitchFamily="34" charset="0"/>
                <a:cs typeface="Calibri" panose="020F0502020204030204" pitchFamily="34" charset="0"/>
              </a:rPr>
              <a:pPr eaLnBrk="1" hangingPunct="1"/>
              <a:t>47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8596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23D9DA2C-6A04-4B2E-8FC5-C3376FA12B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607F92EA-C559-4502-87A3-13496B2DC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2CA7C546-7A23-4444-9F7F-F9DF66DF79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C68C92-2465-4B82-87EF-33547559293C}" type="slidenum">
              <a:rPr lang="en-US" altLang="en-US">
                <a:latin typeface="Calibri" panose="020F0502020204030204" pitchFamily="34" charset="0"/>
                <a:cs typeface="Calibri" panose="020F0502020204030204" pitchFamily="34" charset="0"/>
              </a:rPr>
              <a:pPr eaLnBrk="1" hangingPunct="1"/>
              <a:t>48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2772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23D9DA2C-6A04-4B2E-8FC5-C3376FA12B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607F92EA-C559-4502-87A3-13496B2DC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2CA7C546-7A23-4444-9F7F-F9DF66DF79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C68C92-2465-4B82-87EF-33547559293C}" type="slidenum">
              <a:rPr lang="en-US" altLang="en-US">
                <a:latin typeface="Calibri" panose="020F0502020204030204" pitchFamily="34" charset="0"/>
                <a:cs typeface="Calibri" panose="020F0502020204030204" pitchFamily="34" charset="0"/>
              </a:rPr>
              <a:pPr eaLnBrk="1" hangingPunct="1"/>
              <a:t>49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6889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23D9DA2C-6A04-4B2E-8FC5-C3376FA12B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607F92EA-C559-4502-87A3-13496B2DC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2CA7C546-7A23-4444-9F7F-F9DF66DF79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C68C92-2465-4B82-87EF-33547559293C}" type="slidenum">
              <a:rPr lang="en-US" altLang="en-US">
                <a:latin typeface="Calibri" panose="020F0502020204030204" pitchFamily="34" charset="0"/>
                <a:cs typeface="Calibri" panose="020F0502020204030204" pitchFamily="34" charset="0"/>
              </a:rPr>
              <a:pPr eaLnBrk="1" hangingPunct="1"/>
              <a:t>53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4241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23D9DA2C-6A04-4B2E-8FC5-C3376FA12B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607F92EA-C559-4502-87A3-13496B2DC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2CA7C546-7A23-4444-9F7F-F9DF66DF79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C68C92-2465-4B82-87EF-33547559293C}" type="slidenum">
              <a:rPr lang="en-US" altLang="en-US">
                <a:latin typeface="Calibri" panose="020F0502020204030204" pitchFamily="34" charset="0"/>
                <a:cs typeface="Calibri" panose="020F0502020204030204" pitchFamily="34" charset="0"/>
              </a:rPr>
              <a:pPr eaLnBrk="1" hangingPunct="1"/>
              <a:t>54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58059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23D9DA2C-6A04-4B2E-8FC5-C3376FA12B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607F92EA-C559-4502-87A3-13496B2DC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2CA7C546-7A23-4444-9F7F-F9DF66DF79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C68C92-2465-4B82-87EF-33547559293C}" type="slidenum">
              <a:rPr lang="en-US" altLang="en-US">
                <a:latin typeface="Calibri" panose="020F0502020204030204" pitchFamily="34" charset="0"/>
                <a:cs typeface="Calibri" panose="020F0502020204030204" pitchFamily="34" charset="0"/>
              </a:rPr>
              <a:pPr eaLnBrk="1" hangingPunct="1"/>
              <a:t>55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5585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23D9DA2C-6A04-4B2E-8FC5-C3376FA12B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607F92EA-C559-4502-87A3-13496B2DC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2CA7C546-7A23-4444-9F7F-F9DF66DF79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C68C92-2465-4B82-87EF-33547559293C}" type="slidenum">
              <a:rPr lang="en-US" altLang="en-US">
                <a:latin typeface="Calibri" panose="020F0502020204030204" pitchFamily="34" charset="0"/>
                <a:cs typeface="Calibri" panose="020F0502020204030204" pitchFamily="34" charset="0"/>
              </a:rPr>
              <a:pPr eaLnBrk="1" hangingPunct="1"/>
              <a:t>56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2076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23D9DA2C-6A04-4B2E-8FC5-C3376FA12B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607F92EA-C559-4502-87A3-13496B2DC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2CA7C546-7A23-4444-9F7F-F9DF66DF79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C68C92-2465-4B82-87EF-33547559293C}" type="slidenum">
              <a:rPr lang="en-US" altLang="en-US">
                <a:latin typeface="Calibri" panose="020F0502020204030204" pitchFamily="34" charset="0"/>
                <a:cs typeface="Calibri" panose="020F0502020204030204" pitchFamily="34" charset="0"/>
              </a:rPr>
              <a:pPr eaLnBrk="1" hangingPunct="1"/>
              <a:t>61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518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23D9DA2C-6A04-4B2E-8FC5-C3376FA12B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607F92EA-C559-4502-87A3-13496B2DC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2CA7C546-7A23-4444-9F7F-F9DF66DF79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C68C92-2465-4B82-87EF-33547559293C}" type="slidenum">
              <a:rPr lang="en-US" altLang="en-US">
                <a:latin typeface="Calibri" panose="020F0502020204030204" pitchFamily="34" charset="0"/>
                <a:cs typeface="Calibri" panose="020F0502020204030204" pitchFamily="34" charset="0"/>
              </a:rPr>
              <a:pPr eaLnBrk="1" hangingPunct="1"/>
              <a:t>62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0432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228BA5AD-0422-43D2-94A3-8D298B60CB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a:extLst>
              <a:ext uri="{FF2B5EF4-FFF2-40B4-BE49-F238E27FC236}">
                <a16:creationId xmlns:a16="http://schemas.microsoft.com/office/drawing/2014/main" id="{39EF6C3A-64AA-4E39-9A8B-69C15F9F00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2340" name="Slide Number Placeholder 3">
            <a:extLst>
              <a:ext uri="{FF2B5EF4-FFF2-40B4-BE49-F238E27FC236}">
                <a16:creationId xmlns:a16="http://schemas.microsoft.com/office/drawing/2014/main" id="{19480AF6-EF4C-40CA-9DBB-3643AE96E6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AE6C51-9B50-480E-BEAC-D9F3F8E1955D}" type="slidenum">
              <a:rPr lang="en-US" altLang="en-US">
                <a:latin typeface="Calibri" panose="020F0502020204030204" pitchFamily="34" charset="0"/>
                <a:cs typeface="Calibri" panose="020F0502020204030204" pitchFamily="34" charset="0"/>
              </a:rPr>
              <a:pPr eaLnBrk="1" hangingPunct="1"/>
              <a:t>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70457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23D9DA2C-6A04-4B2E-8FC5-C3376FA12B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607F92EA-C559-4502-87A3-13496B2DC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2CA7C546-7A23-4444-9F7F-F9DF66DF79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C68C92-2465-4B82-87EF-33547559293C}" type="slidenum">
              <a:rPr lang="en-US" altLang="en-US">
                <a:latin typeface="Calibri" panose="020F0502020204030204" pitchFamily="34" charset="0"/>
                <a:cs typeface="Calibri" panose="020F0502020204030204" pitchFamily="34" charset="0"/>
              </a:rPr>
              <a:pPr eaLnBrk="1" hangingPunct="1"/>
              <a:t>65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27617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23D9DA2C-6A04-4B2E-8FC5-C3376FA12B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607F92EA-C559-4502-87A3-13496B2DC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2CA7C546-7A23-4444-9F7F-F9DF66DF79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C68C92-2465-4B82-87EF-33547559293C}" type="slidenum">
              <a:rPr lang="en-US" altLang="en-US">
                <a:latin typeface="Calibri" panose="020F0502020204030204" pitchFamily="34" charset="0"/>
                <a:cs typeface="Calibri" panose="020F0502020204030204" pitchFamily="34" charset="0"/>
              </a:rPr>
              <a:pPr eaLnBrk="1" hangingPunct="1"/>
              <a:t>66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1059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23D9DA2C-6A04-4B2E-8FC5-C3376FA12B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607F92EA-C559-4502-87A3-13496B2DC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https://docs.oracle.com/javase/7/docs/api/java/lang/Class.html</a:t>
            </a:r>
          </a:p>
          <a:p>
            <a:pPr eaLnBrk="1" hangingPunct="1">
              <a:spcBef>
                <a:spcPct val="0"/>
              </a:spcBef>
            </a:pPr>
            <a:r>
              <a:rPr lang="en-US" altLang="en-US" dirty="0" smtClean="0"/>
              <a:t>https://www.geeksforgeeks.org/java-lang-class-class-java-set-1/</a:t>
            </a:r>
          </a:p>
          <a:p>
            <a:pPr eaLnBrk="1" hangingPunct="1">
              <a:spcBef>
                <a:spcPct val="0"/>
              </a:spcBef>
            </a:pPr>
            <a:endParaRPr lang="en-US" altLang="en-US" dirty="0" smtClean="0"/>
          </a:p>
          <a:p>
            <a:pPr eaLnBrk="1" hangingPunct="1">
              <a:spcBef>
                <a:spcPct val="0"/>
              </a:spcBef>
            </a:pPr>
            <a:endParaRPr lang="en-US" altLang="en-US" dirty="0"/>
          </a:p>
        </p:txBody>
      </p:sp>
      <p:sp>
        <p:nvSpPr>
          <p:cNvPr id="200708" name="Slide Number Placeholder 3">
            <a:extLst>
              <a:ext uri="{FF2B5EF4-FFF2-40B4-BE49-F238E27FC236}">
                <a16:creationId xmlns:a16="http://schemas.microsoft.com/office/drawing/2014/main" id="{2CA7C546-7A23-4444-9F7F-F9DF66DF79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C68C92-2465-4B82-87EF-33547559293C}" type="slidenum">
              <a:rPr lang="en-US" altLang="en-US">
                <a:latin typeface="Calibri" panose="020F0502020204030204" pitchFamily="34" charset="0"/>
                <a:cs typeface="Calibri" panose="020F0502020204030204" pitchFamily="34" charset="0"/>
              </a:rPr>
              <a:pPr eaLnBrk="1" hangingPunct="1"/>
              <a:t>69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12412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23D9DA2C-6A04-4B2E-8FC5-C3376FA12B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607F92EA-C559-4502-87A3-13496B2DC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2CA7C546-7A23-4444-9F7F-F9DF66DF79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C68C92-2465-4B82-87EF-33547559293C}" type="slidenum">
              <a:rPr lang="en-US" altLang="en-US">
                <a:latin typeface="Calibri" panose="020F0502020204030204" pitchFamily="34" charset="0"/>
                <a:cs typeface="Calibri" panose="020F0502020204030204" pitchFamily="34" charset="0"/>
              </a:rPr>
              <a:pPr eaLnBrk="1" hangingPunct="1"/>
              <a:t>70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9429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23D9DA2C-6A04-4B2E-8FC5-C3376FA12B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607F92EA-C559-4502-87A3-13496B2DC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2CA7C546-7A23-4444-9F7F-F9DF66DF79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C68C92-2465-4B82-87EF-33547559293C}" type="slidenum">
              <a:rPr lang="en-US" altLang="en-US">
                <a:latin typeface="Calibri" panose="020F0502020204030204" pitchFamily="34" charset="0"/>
                <a:cs typeface="Calibri" panose="020F0502020204030204" pitchFamily="34" charset="0"/>
              </a:rPr>
              <a:pPr eaLnBrk="1" hangingPunct="1"/>
              <a:t>83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30782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23D9DA2C-6A04-4B2E-8FC5-C3376FA12B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607F92EA-C559-4502-87A3-13496B2DC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2CA7C546-7A23-4444-9F7F-F9DF66DF79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C68C92-2465-4B82-87EF-33547559293C}" type="slidenum">
              <a:rPr lang="en-US" altLang="en-US">
                <a:latin typeface="Calibri" panose="020F0502020204030204" pitchFamily="34" charset="0"/>
                <a:cs typeface="Calibri" panose="020F0502020204030204" pitchFamily="34" charset="0"/>
              </a:rPr>
              <a:pPr eaLnBrk="1" hangingPunct="1"/>
              <a:t>84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28757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23D9DA2C-6A04-4B2E-8FC5-C3376FA12B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607F92EA-C559-4502-87A3-13496B2DC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2CA7C546-7A23-4444-9F7F-F9DF66DF79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C68C92-2465-4B82-87EF-33547559293C}" type="slidenum">
              <a:rPr lang="en-US" altLang="en-US">
                <a:latin typeface="Calibri" panose="020F0502020204030204" pitchFamily="34" charset="0"/>
                <a:cs typeface="Calibri" panose="020F0502020204030204" pitchFamily="34" charset="0"/>
              </a:rPr>
              <a:pPr eaLnBrk="1" hangingPunct="1"/>
              <a:t>85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28391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23D9DA2C-6A04-4B2E-8FC5-C3376FA12B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607F92EA-C559-4502-87A3-13496B2DC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2CA7C546-7A23-4444-9F7F-F9DF66DF79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C68C92-2465-4B82-87EF-33547559293C}" type="slidenum">
              <a:rPr lang="en-US" altLang="en-US">
                <a:latin typeface="Calibri" panose="020F0502020204030204" pitchFamily="34" charset="0"/>
                <a:cs typeface="Calibri" panose="020F0502020204030204" pitchFamily="34" charset="0"/>
              </a:rPr>
              <a:pPr eaLnBrk="1" hangingPunct="1"/>
              <a:t>86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87229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3EB37539-6302-4281-87AA-D430CB4099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a16="http://schemas.microsoft.com/office/drawing/2014/main" id="{52DB3912-3AEC-4C6B-AF7D-34665CF764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6308" name="Slide Number Placeholder 3">
            <a:extLst>
              <a:ext uri="{FF2B5EF4-FFF2-40B4-BE49-F238E27FC236}">
                <a16:creationId xmlns:a16="http://schemas.microsoft.com/office/drawing/2014/main" id="{AA85B76A-F476-4EC2-BE80-D64B70BDC41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F332D1-44BB-4AED-8C4B-DAE26785230D}" type="slidenum">
              <a:rPr lang="en-US" altLang="en-US">
                <a:latin typeface="Calibri" panose="020F0502020204030204" pitchFamily="34" charset="0"/>
                <a:cs typeface="Calibri" panose="020F0502020204030204" pitchFamily="34" charset="0"/>
              </a:rPr>
              <a:pPr eaLnBrk="1" hangingPunct="1"/>
              <a:t>87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66126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BC61081A-5E54-42F3-B7D5-4B44C073F4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id="{DDCDB9B8-9219-4BC6-98C9-26C136E9D4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7332" name="Slide Number Placeholder 3">
            <a:extLst>
              <a:ext uri="{FF2B5EF4-FFF2-40B4-BE49-F238E27FC236}">
                <a16:creationId xmlns:a16="http://schemas.microsoft.com/office/drawing/2014/main" id="{E8277ACF-A67E-42D4-9EC8-EFB3F4FB643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6B612B-1CF2-4C50-B1B5-E90BF808D868}" type="slidenum">
              <a:rPr lang="en-US" altLang="en-US">
                <a:latin typeface="Calibri" panose="020F0502020204030204" pitchFamily="34" charset="0"/>
                <a:cs typeface="Calibri" panose="020F0502020204030204" pitchFamily="34" charset="0"/>
              </a:rPr>
              <a:pPr eaLnBrk="1" hangingPunct="1"/>
              <a:t>88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7488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C71CE04F-8D98-4B62-83FE-39EE4B2CA1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a:extLst>
              <a:ext uri="{FF2B5EF4-FFF2-40B4-BE49-F238E27FC236}">
                <a16:creationId xmlns:a16="http://schemas.microsoft.com/office/drawing/2014/main" id="{4ADEF3A3-23C2-4F29-A9E4-B5237EEA91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4388" name="Slide Number Placeholder 3">
            <a:extLst>
              <a:ext uri="{FF2B5EF4-FFF2-40B4-BE49-F238E27FC236}">
                <a16:creationId xmlns:a16="http://schemas.microsoft.com/office/drawing/2014/main" id="{2C4D4328-815D-4774-BDD2-DCD632CFC99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749DC3-EBF2-4C31-9D25-CEBCE6F7B156}" type="slidenum">
              <a:rPr lang="en-US" altLang="en-US">
                <a:latin typeface="Calibri" panose="020F0502020204030204" pitchFamily="34" charset="0"/>
                <a:cs typeface="Calibri" panose="020F0502020204030204" pitchFamily="34" charset="0"/>
              </a:rPr>
              <a:pPr eaLnBrk="1" hangingPunct="1"/>
              <a:t>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06643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7AE7459F-B453-454A-BECF-B7D761E627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D87B738A-E0F9-4324-8F57-0EDD42585E2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https://www.geeksforgeeks.org/java-io-filteroutputstream-class-java/</a:t>
            </a:r>
          </a:p>
          <a:p>
            <a:pPr eaLnBrk="1" hangingPunct="1">
              <a:spcBef>
                <a:spcPct val="0"/>
              </a:spcBef>
            </a:pPr>
            <a:endParaRPr lang="en-US" altLang="en-US" dirty="0" smtClean="0"/>
          </a:p>
          <a:p>
            <a:r>
              <a:rPr lang="en-US" sz="1200" b="0" i="0" kern="1200" dirty="0" smtClean="0">
                <a:solidFill>
                  <a:schemeClr val="tx1"/>
                </a:solidFill>
                <a:effectLst/>
                <a:latin typeface="+mn-lt"/>
                <a:ea typeface="+mn-ea"/>
                <a:cs typeface="+mn-cs"/>
              </a:rPr>
              <a:t>The </a:t>
            </a:r>
            <a:r>
              <a:rPr lang="en-US" dirty="0" smtClean="0"/>
              <a:t>java.io</a:t>
            </a:r>
            <a:r>
              <a:rPr lang="en-US" sz="1200" b="0" i="0" kern="1200" dirty="0" smtClean="0">
                <a:solidFill>
                  <a:schemeClr val="tx1"/>
                </a:solidFill>
                <a:effectLst/>
                <a:latin typeface="+mn-lt"/>
                <a:ea typeface="+mn-ea"/>
                <a:cs typeface="+mn-cs"/>
              </a:rPr>
              <a:t> package provides a set of abstract classes that define and partially implement </a:t>
            </a:r>
            <a:r>
              <a:rPr lang="en-US" sz="1200" b="0" i="1" kern="1200" dirty="0" smtClean="0">
                <a:solidFill>
                  <a:schemeClr val="tx1"/>
                </a:solidFill>
                <a:effectLst/>
                <a:latin typeface="+mn-lt"/>
                <a:ea typeface="+mn-ea"/>
                <a:cs typeface="+mn-cs"/>
              </a:rPr>
              <a:t>filter streams</a:t>
            </a:r>
            <a:r>
              <a:rPr lang="en-US" sz="1200" b="0" i="0" kern="1200" dirty="0" smtClean="0">
                <a:solidFill>
                  <a:schemeClr val="tx1"/>
                </a:solidFill>
                <a:effectLst/>
                <a:latin typeface="+mn-lt"/>
                <a:ea typeface="+mn-ea"/>
                <a:cs typeface="+mn-cs"/>
              </a:rPr>
              <a:t>. A filter stream filters data as it's being read from or written to the stream. The filter streams are </a:t>
            </a:r>
            <a:r>
              <a:rPr lang="en-US" sz="1200" b="0" i="0" kern="1200" dirty="0" err="1" smtClean="0">
                <a:solidFill>
                  <a:schemeClr val="tx1"/>
                </a:solidFill>
                <a:effectLst/>
                <a:latin typeface="+mn-lt"/>
                <a:ea typeface="+mn-ea"/>
                <a:cs typeface="+mn-cs"/>
                <a:hlinkClick r:id="rId3"/>
              </a:rPr>
              <a:t>FilterInputStream</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hlinkClick r:id="rId4"/>
              </a:rPr>
              <a:t>FilterOutputStream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hlinkClick r:id="rId3"/>
              </a:rPr>
              <a:t>FilterInputStream</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hlinkClick r:id="rId4"/>
              </a:rPr>
              <a:t>FilterOutputStream</a:t>
            </a:r>
            <a:r>
              <a:rPr lang="en-US" sz="1200" b="0" i="0" kern="1200" dirty="0" smtClean="0">
                <a:solidFill>
                  <a:schemeClr val="tx1"/>
                </a:solidFill>
                <a:effectLst/>
                <a:latin typeface="+mn-lt"/>
                <a:ea typeface="+mn-ea"/>
                <a:cs typeface="+mn-cs"/>
              </a:rPr>
              <a:t>. A filter stream is constructed on another stream (the </a:t>
            </a:r>
            <a:r>
              <a:rPr lang="en-US" sz="1200" b="0" i="1" kern="1200" dirty="0" smtClean="0">
                <a:solidFill>
                  <a:schemeClr val="tx1"/>
                </a:solidFill>
                <a:effectLst/>
                <a:latin typeface="+mn-lt"/>
                <a:ea typeface="+mn-ea"/>
                <a:cs typeface="+mn-cs"/>
              </a:rPr>
              <a:t>underlying</a:t>
            </a:r>
            <a:r>
              <a:rPr lang="en-US" sz="1200" b="0" i="0" kern="1200" dirty="0" smtClean="0">
                <a:solidFill>
                  <a:schemeClr val="tx1"/>
                </a:solidFill>
                <a:effectLst/>
                <a:latin typeface="+mn-lt"/>
                <a:ea typeface="+mn-ea"/>
                <a:cs typeface="+mn-cs"/>
              </a:rPr>
              <a:t> stream). The </a:t>
            </a:r>
            <a:r>
              <a:rPr lang="en-US" dirty="0" err="1" smtClean="0"/>
              <a:t>read</a:t>
            </a:r>
            <a:r>
              <a:rPr lang="en-US" sz="1200" b="0" i="0" kern="1200" dirty="0" err="1" smtClean="0">
                <a:solidFill>
                  <a:schemeClr val="tx1"/>
                </a:solidFill>
                <a:effectLst/>
                <a:latin typeface="+mn-lt"/>
                <a:ea typeface="+mn-ea"/>
                <a:cs typeface="+mn-cs"/>
              </a:rPr>
              <a:t>method</a:t>
            </a:r>
            <a:r>
              <a:rPr lang="en-US" sz="1200" b="0" i="0" kern="1200" dirty="0" smtClean="0">
                <a:solidFill>
                  <a:schemeClr val="tx1"/>
                </a:solidFill>
                <a:effectLst/>
                <a:latin typeface="+mn-lt"/>
                <a:ea typeface="+mn-ea"/>
                <a:cs typeface="+mn-cs"/>
              </a:rPr>
              <a:t> in a readable filter stream reads input from the underlying stream, filters it, and passes on the filtered data to the caller. The </a:t>
            </a:r>
            <a:r>
              <a:rPr lang="en-US" dirty="0" smtClean="0"/>
              <a:t>write</a:t>
            </a:r>
            <a:r>
              <a:rPr lang="en-US" sz="1200" b="0" i="0" kern="1200" dirty="0" smtClean="0">
                <a:solidFill>
                  <a:schemeClr val="tx1"/>
                </a:solidFill>
                <a:effectLst/>
                <a:latin typeface="+mn-lt"/>
                <a:ea typeface="+mn-ea"/>
                <a:cs typeface="+mn-cs"/>
              </a:rPr>
              <a:t> method in a writable filter stream filters the data and then writes it to the underlying stream. The filtering done by the streams depends on the stream. Some streams buffer the data, some count data as it goes by, and others convert data to another </a:t>
            </a:r>
            <a:r>
              <a:rPr lang="en-US" sz="1200" b="0" i="0" kern="1200" dirty="0" err="1" smtClean="0">
                <a:solidFill>
                  <a:schemeClr val="tx1"/>
                </a:solidFill>
                <a:effectLst/>
                <a:latin typeface="+mn-lt"/>
                <a:ea typeface="+mn-ea"/>
                <a:cs typeface="+mn-cs"/>
              </a:rPr>
              <a:t>form.Most</a:t>
            </a:r>
            <a:r>
              <a:rPr lang="en-US" sz="1200" b="0" i="0" kern="1200" dirty="0" smtClean="0">
                <a:solidFill>
                  <a:schemeClr val="tx1"/>
                </a:solidFill>
                <a:effectLst/>
                <a:latin typeface="+mn-lt"/>
                <a:ea typeface="+mn-ea"/>
                <a:cs typeface="+mn-cs"/>
              </a:rPr>
              <a:t> filter streams provided by the java.io package are subclasses of </a:t>
            </a:r>
            <a:r>
              <a:rPr lang="en-US" sz="1200" b="0" i="0" kern="1200" dirty="0" err="1" smtClean="0">
                <a:solidFill>
                  <a:schemeClr val="tx1"/>
                </a:solidFill>
                <a:effectLst/>
                <a:latin typeface="+mn-lt"/>
                <a:ea typeface="+mn-ea"/>
                <a:cs typeface="+mn-cs"/>
              </a:rPr>
              <a:t>FilterInputStream</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FilterOutputStream</a:t>
            </a:r>
            <a:r>
              <a:rPr lang="en-US" sz="1200" b="0" i="0" kern="1200" dirty="0" smtClean="0">
                <a:solidFill>
                  <a:schemeClr val="tx1"/>
                </a:solidFill>
                <a:effectLst/>
                <a:latin typeface="+mn-lt"/>
                <a:ea typeface="+mn-ea"/>
                <a:cs typeface="+mn-cs"/>
              </a:rPr>
              <a:t> and are listed here:</a:t>
            </a:r>
          </a:p>
          <a:p>
            <a:r>
              <a:rPr lang="en-US" sz="1200" b="0" i="0" kern="1200" dirty="0" err="1" smtClean="0">
                <a:solidFill>
                  <a:schemeClr val="tx1"/>
                </a:solidFill>
                <a:effectLst/>
                <a:latin typeface="+mn-lt"/>
                <a:ea typeface="+mn-ea"/>
                <a:cs typeface="+mn-cs"/>
              </a:rPr>
              <a:t>DataInputStream</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DataOutputStream</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BufferedInputStream</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BufferedOutputStream</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LineNumberInputStream</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PushbackInputStream</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PrintStream</a:t>
            </a:r>
            <a:r>
              <a:rPr lang="en-US" sz="1200" b="0" i="0" kern="1200" dirty="0" smtClean="0">
                <a:solidFill>
                  <a:schemeClr val="tx1"/>
                </a:solidFill>
                <a:effectLst/>
                <a:latin typeface="+mn-lt"/>
                <a:ea typeface="+mn-ea"/>
                <a:cs typeface="+mn-cs"/>
              </a:rPr>
              <a:t> (This is an output stream.)</a:t>
            </a:r>
          </a:p>
          <a:p>
            <a:pPr eaLnBrk="1" hangingPunct="1">
              <a:spcBef>
                <a:spcPct val="0"/>
              </a:spcBef>
            </a:pPr>
            <a:endParaRPr lang="en-US" altLang="en-US" dirty="0"/>
          </a:p>
        </p:txBody>
      </p:sp>
      <p:sp>
        <p:nvSpPr>
          <p:cNvPr id="228356" name="Slide Number Placeholder 3">
            <a:extLst>
              <a:ext uri="{FF2B5EF4-FFF2-40B4-BE49-F238E27FC236}">
                <a16:creationId xmlns:a16="http://schemas.microsoft.com/office/drawing/2014/main" id="{72A6B51F-4A52-4C8F-BCA2-18BC23D55F8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19D979-E38B-42B6-92C5-A37146C98010}" type="slidenum">
              <a:rPr lang="en-US" altLang="en-US">
                <a:latin typeface="Calibri" panose="020F0502020204030204" pitchFamily="34" charset="0"/>
                <a:cs typeface="Calibri" panose="020F0502020204030204" pitchFamily="34" charset="0"/>
              </a:rPr>
              <a:pPr eaLnBrk="1" hangingPunct="1"/>
              <a:t>89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50577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69EAC190-3241-47B3-9BC1-710CD001C3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a:extLst>
              <a:ext uri="{FF2B5EF4-FFF2-40B4-BE49-F238E27FC236}">
                <a16:creationId xmlns:a16="http://schemas.microsoft.com/office/drawing/2014/main" id="{08520BD4-1ACD-4648-9A16-45DB498A9D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9380" name="Slide Number Placeholder 3">
            <a:extLst>
              <a:ext uri="{FF2B5EF4-FFF2-40B4-BE49-F238E27FC236}">
                <a16:creationId xmlns:a16="http://schemas.microsoft.com/office/drawing/2014/main" id="{33418E17-64D7-47B8-92FA-0D6D290908D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52E32A1-AEE1-4F61-B9F1-ECD30A17B05B}" type="slidenum">
              <a:rPr lang="en-US" altLang="en-US">
                <a:latin typeface="Calibri" panose="020F0502020204030204" pitchFamily="34" charset="0"/>
                <a:cs typeface="Calibri" panose="020F0502020204030204" pitchFamily="34" charset="0"/>
              </a:rPr>
              <a:pPr eaLnBrk="1" hangingPunct="1"/>
              <a:t>90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62027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918C1A1F-39F9-4ADD-BB15-95553B8BA2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a16="http://schemas.microsoft.com/office/drawing/2014/main" id="{14002426-9324-4928-AA30-8C83FE91EA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0404" name="Slide Number Placeholder 3">
            <a:extLst>
              <a:ext uri="{FF2B5EF4-FFF2-40B4-BE49-F238E27FC236}">
                <a16:creationId xmlns:a16="http://schemas.microsoft.com/office/drawing/2014/main" id="{52E189A9-9A17-430D-BEB6-3FF417EE3A0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BFFDAA-D2ED-4D16-AE90-D460093D588A}" type="slidenum">
              <a:rPr lang="en-US" altLang="en-US">
                <a:latin typeface="Calibri" panose="020F0502020204030204" pitchFamily="34" charset="0"/>
                <a:cs typeface="Calibri" panose="020F0502020204030204" pitchFamily="34" charset="0"/>
              </a:rPr>
              <a:pPr eaLnBrk="1" hangingPunct="1"/>
              <a:t>91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10082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3597C744-441F-40E1-8845-64EFA60DA6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a:extLst>
              <a:ext uri="{FF2B5EF4-FFF2-40B4-BE49-F238E27FC236}">
                <a16:creationId xmlns:a16="http://schemas.microsoft.com/office/drawing/2014/main" id="{FC193EB3-7761-4C63-BAC2-00DD7C9158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1428" name="Slide Number Placeholder 3">
            <a:extLst>
              <a:ext uri="{FF2B5EF4-FFF2-40B4-BE49-F238E27FC236}">
                <a16:creationId xmlns:a16="http://schemas.microsoft.com/office/drawing/2014/main" id="{293B292C-24FA-4541-B6B5-90A9D970714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353C97-CD95-4ABA-8E13-856D81517E3F}" type="slidenum">
              <a:rPr lang="en-US" altLang="en-US">
                <a:latin typeface="Calibri" panose="020F0502020204030204" pitchFamily="34" charset="0"/>
                <a:cs typeface="Calibri" panose="020F0502020204030204" pitchFamily="34" charset="0"/>
              </a:rPr>
              <a:pPr eaLnBrk="1" hangingPunct="1"/>
              <a:t>92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48758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7C4963C2-DFE8-4E5D-A865-49B243B74D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id="{E87BC8C7-8F02-433C-AB64-AFC82E7BEC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2452" name="Slide Number Placeholder 3">
            <a:extLst>
              <a:ext uri="{FF2B5EF4-FFF2-40B4-BE49-F238E27FC236}">
                <a16:creationId xmlns:a16="http://schemas.microsoft.com/office/drawing/2014/main" id="{F74DBEBE-D48F-4F10-821B-2F2AE5E44B1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316CB4-BE2F-4701-ADC2-F83BA9B012A9}" type="slidenum">
              <a:rPr lang="en-US" altLang="en-US">
                <a:latin typeface="Calibri" panose="020F0502020204030204" pitchFamily="34" charset="0"/>
                <a:cs typeface="Calibri" panose="020F0502020204030204" pitchFamily="34" charset="0"/>
              </a:rPr>
              <a:pPr eaLnBrk="1" hangingPunct="1"/>
              <a:t>93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31622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2FF2422F-8690-441B-9090-50992150E0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a:extLst>
              <a:ext uri="{FF2B5EF4-FFF2-40B4-BE49-F238E27FC236}">
                <a16:creationId xmlns:a16="http://schemas.microsoft.com/office/drawing/2014/main" id="{E66B49AF-E8DB-4824-B63A-539931F224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4500" name="Slide Number Placeholder 3">
            <a:extLst>
              <a:ext uri="{FF2B5EF4-FFF2-40B4-BE49-F238E27FC236}">
                <a16:creationId xmlns:a16="http://schemas.microsoft.com/office/drawing/2014/main" id="{11CF7DD6-EDF3-4601-BE2D-3F89FDCE4B5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492938-F0E6-4EBC-A88E-7B82EC6E586C}" type="slidenum">
              <a:rPr lang="en-US" altLang="en-US">
                <a:latin typeface="Calibri" panose="020F0502020204030204" pitchFamily="34" charset="0"/>
                <a:cs typeface="Calibri" panose="020F0502020204030204" pitchFamily="34" charset="0"/>
              </a:rPr>
              <a:pPr eaLnBrk="1" hangingPunct="1"/>
              <a:t>95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83915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18E14BF2-AEAE-4EED-8BD8-A5027AB538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a:extLst>
              <a:ext uri="{FF2B5EF4-FFF2-40B4-BE49-F238E27FC236}">
                <a16:creationId xmlns:a16="http://schemas.microsoft.com/office/drawing/2014/main" id="{C14424F7-F193-4414-BC11-3FA6CA73F4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24" name="Slide Number Placeholder 3">
            <a:extLst>
              <a:ext uri="{FF2B5EF4-FFF2-40B4-BE49-F238E27FC236}">
                <a16:creationId xmlns:a16="http://schemas.microsoft.com/office/drawing/2014/main" id="{310A9EE4-DFDE-47C6-A203-A289C4DE340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E591E7-B545-4BA0-AB04-DACEA2A4641D}" type="slidenum">
              <a:rPr lang="en-US" altLang="en-US">
                <a:latin typeface="Calibri" panose="020F0502020204030204" pitchFamily="34" charset="0"/>
                <a:cs typeface="Calibri" panose="020F0502020204030204" pitchFamily="34" charset="0"/>
              </a:rPr>
              <a:pPr eaLnBrk="1" hangingPunct="1"/>
              <a:t>96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72614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id="{D508E9E7-DE9A-4CDB-9D64-C07E63C9C5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a:extLst>
              <a:ext uri="{FF2B5EF4-FFF2-40B4-BE49-F238E27FC236}">
                <a16:creationId xmlns:a16="http://schemas.microsoft.com/office/drawing/2014/main" id="{0F77DAAB-0991-4941-B975-867D3374D3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6548" name="Slide Number Placeholder 3">
            <a:extLst>
              <a:ext uri="{FF2B5EF4-FFF2-40B4-BE49-F238E27FC236}">
                <a16:creationId xmlns:a16="http://schemas.microsoft.com/office/drawing/2014/main" id="{77B9EC92-BCB6-4DA9-8E10-A302ECDF1CB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B59955-3956-4AD4-8819-6A0521E1F922}" type="slidenum">
              <a:rPr lang="en-US" altLang="en-US">
                <a:latin typeface="Calibri" panose="020F0502020204030204" pitchFamily="34" charset="0"/>
                <a:cs typeface="Calibri" panose="020F0502020204030204" pitchFamily="34" charset="0"/>
              </a:rPr>
              <a:pPr eaLnBrk="1" hangingPunct="1"/>
              <a:t>97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04292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C25B1D2E-251F-4392-9F0F-1B8094D837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a:extLst>
              <a:ext uri="{FF2B5EF4-FFF2-40B4-BE49-F238E27FC236}">
                <a16:creationId xmlns:a16="http://schemas.microsoft.com/office/drawing/2014/main" id="{EB2F01E7-625A-4D80-84A0-219BB49BC1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7572" name="Slide Number Placeholder 3">
            <a:extLst>
              <a:ext uri="{FF2B5EF4-FFF2-40B4-BE49-F238E27FC236}">
                <a16:creationId xmlns:a16="http://schemas.microsoft.com/office/drawing/2014/main" id="{A93CDC90-04BE-4661-AF22-8F930056039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2869D7-6636-4B67-9F83-1AA2850579CD}" type="slidenum">
              <a:rPr lang="en-US" altLang="en-US">
                <a:latin typeface="Calibri" panose="020F0502020204030204" pitchFamily="34" charset="0"/>
                <a:cs typeface="Calibri" panose="020F0502020204030204" pitchFamily="34" charset="0"/>
              </a:rPr>
              <a:pPr eaLnBrk="1" hangingPunct="1"/>
              <a:t>98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44587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B7170F7E-ADBA-4B6A-8F0B-5FC449A9D4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a:extLst>
              <a:ext uri="{FF2B5EF4-FFF2-40B4-BE49-F238E27FC236}">
                <a16:creationId xmlns:a16="http://schemas.microsoft.com/office/drawing/2014/main" id="{3844BCB9-E7C2-4B1C-9415-6DF0A355F3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8596" name="Slide Number Placeholder 3">
            <a:extLst>
              <a:ext uri="{FF2B5EF4-FFF2-40B4-BE49-F238E27FC236}">
                <a16:creationId xmlns:a16="http://schemas.microsoft.com/office/drawing/2014/main" id="{5CDB7D1E-41AF-43B8-ADEC-217C8813AB2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255BDE-1BC1-4458-8543-8B742DD5C716}" type="slidenum">
              <a:rPr lang="en-US" altLang="en-US">
                <a:latin typeface="Calibri" panose="020F0502020204030204" pitchFamily="34" charset="0"/>
                <a:cs typeface="Calibri" panose="020F0502020204030204" pitchFamily="34" charset="0"/>
              </a:rPr>
              <a:pPr eaLnBrk="1" hangingPunct="1"/>
              <a:t>99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3918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91EED2D2-4823-410E-82AB-1C43DA2F31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a:extLst>
              <a:ext uri="{FF2B5EF4-FFF2-40B4-BE49-F238E27FC236}">
                <a16:creationId xmlns:a16="http://schemas.microsoft.com/office/drawing/2014/main" id="{90FF6A9D-E101-46BD-B808-05955CA9A4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5412" name="Slide Number Placeholder 3">
            <a:extLst>
              <a:ext uri="{FF2B5EF4-FFF2-40B4-BE49-F238E27FC236}">
                <a16:creationId xmlns:a16="http://schemas.microsoft.com/office/drawing/2014/main" id="{BB05059C-7958-403B-A5A2-031BDF6FC5A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B55940F-3937-4315-ACBA-1FBB01F8CD6E}" type="slidenum">
              <a:rPr lang="en-US" altLang="en-US">
                <a:latin typeface="Calibri" panose="020F0502020204030204" pitchFamily="34" charset="0"/>
                <a:cs typeface="Calibri" panose="020F0502020204030204" pitchFamily="34" charset="0"/>
              </a:rPr>
              <a:pPr eaLnBrk="1" hangingPunct="1"/>
              <a:t>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7565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99DF106F-6917-4CE8-88D8-2B7FD19FB0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a:extLst>
              <a:ext uri="{FF2B5EF4-FFF2-40B4-BE49-F238E27FC236}">
                <a16:creationId xmlns:a16="http://schemas.microsoft.com/office/drawing/2014/main" id="{492A2250-5694-47D6-906B-8FBBA23CD9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9620" name="Slide Number Placeholder 3">
            <a:extLst>
              <a:ext uri="{FF2B5EF4-FFF2-40B4-BE49-F238E27FC236}">
                <a16:creationId xmlns:a16="http://schemas.microsoft.com/office/drawing/2014/main" id="{96D379DA-3B17-4D5B-85B4-8DA7DF428B3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D6FD8E-FCFC-47E9-A69B-D1DF98455345}" type="slidenum">
              <a:rPr lang="en-US" altLang="en-US">
                <a:latin typeface="Calibri" panose="020F0502020204030204" pitchFamily="34" charset="0"/>
                <a:cs typeface="Calibri" panose="020F0502020204030204" pitchFamily="34" charset="0"/>
              </a:rPr>
              <a:pPr eaLnBrk="1" hangingPunct="1"/>
              <a:t>100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0412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4642A847-4A61-4B9A-A263-C9BF1F24ED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a:extLst>
              <a:ext uri="{FF2B5EF4-FFF2-40B4-BE49-F238E27FC236}">
                <a16:creationId xmlns:a16="http://schemas.microsoft.com/office/drawing/2014/main" id="{5B41CCA1-E37F-423E-8573-69AAA1A4DC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8484" name="Slide Number Placeholder 3">
            <a:extLst>
              <a:ext uri="{FF2B5EF4-FFF2-40B4-BE49-F238E27FC236}">
                <a16:creationId xmlns:a16="http://schemas.microsoft.com/office/drawing/2014/main" id="{0F99D7C6-4AE4-49CE-9817-04145525160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6B4CAB-58DA-49B2-9D14-2F1D29443280}" type="slidenum">
              <a:rPr lang="en-US" altLang="en-US">
                <a:latin typeface="Calibri" panose="020F0502020204030204" pitchFamily="34" charset="0"/>
                <a:cs typeface="Calibri" panose="020F0502020204030204" pitchFamily="34" charset="0"/>
              </a:rPr>
              <a:pPr eaLnBrk="1" hangingPunct="1"/>
              <a:t>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0734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BA00949C-CAFB-42C6-A1F6-FE124A836E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a:extLst>
              <a:ext uri="{FF2B5EF4-FFF2-40B4-BE49-F238E27FC236}">
                <a16:creationId xmlns:a16="http://schemas.microsoft.com/office/drawing/2014/main" id="{BCBE6D4C-682F-4723-BBA2-2C066A4D46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8484" name="Slide Number Placeholder 3">
            <a:extLst>
              <a:ext uri="{FF2B5EF4-FFF2-40B4-BE49-F238E27FC236}">
                <a16:creationId xmlns:a16="http://schemas.microsoft.com/office/drawing/2014/main" id="{429164AA-BE00-4A01-8E34-4FD6C3F9E5A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0BDD0A4-44AD-46DF-B4C3-E4B5133F10CD}" type="slidenum">
              <a:rPr lang="en-US" altLang="en-US">
                <a:latin typeface="Calibri" panose="020F0502020204030204" pitchFamily="34" charset="0"/>
                <a:cs typeface="Calibri" panose="020F0502020204030204" pitchFamily="34" charset="0"/>
              </a:rPr>
              <a:pPr eaLnBrk="1" hangingPunct="1"/>
              <a:t>10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7834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FC1CFF6D-EAE5-4173-A488-1C3C76FD89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a:extLst>
              <a:ext uri="{FF2B5EF4-FFF2-40B4-BE49-F238E27FC236}">
                <a16:creationId xmlns:a16="http://schemas.microsoft.com/office/drawing/2014/main" id="{DBF5AB71-F290-47F6-ABDF-37F86BB727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9748" name="Slide Number Placeholder 3">
            <a:extLst>
              <a:ext uri="{FF2B5EF4-FFF2-40B4-BE49-F238E27FC236}">
                <a16:creationId xmlns:a16="http://schemas.microsoft.com/office/drawing/2014/main" id="{79B69E2F-FFAA-4384-94C1-6448E84D369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D316BC4-0078-4A44-9C1D-D911BEC14C88}" type="slidenum">
              <a:rPr lang="en-US" altLang="en-US">
                <a:latin typeface="Calibri" panose="020F0502020204030204" pitchFamily="34" charset="0"/>
                <a:cs typeface="Calibri" panose="020F0502020204030204" pitchFamily="34" charset="0"/>
              </a:rPr>
              <a:pPr eaLnBrk="1" hangingPunct="1"/>
              <a:t>11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57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B80A86B3-1006-4011-8F19-50B2A3C0F2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a:extLst>
              <a:ext uri="{FF2B5EF4-FFF2-40B4-BE49-F238E27FC236}">
                <a16:creationId xmlns:a16="http://schemas.microsoft.com/office/drawing/2014/main" id="{5A491AEF-11B1-4B4B-B66F-744B5E1B22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9748" name="Slide Number Placeholder 3">
            <a:extLst>
              <a:ext uri="{FF2B5EF4-FFF2-40B4-BE49-F238E27FC236}">
                <a16:creationId xmlns:a16="http://schemas.microsoft.com/office/drawing/2014/main" id="{0E3AFFB3-3C50-4A7E-B014-93F0E9449F3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41D1EE-042C-4F93-A818-250084A09591}" type="slidenum">
              <a:rPr lang="en-US" altLang="en-US">
                <a:latin typeface="Calibri" panose="020F0502020204030204" pitchFamily="34" charset="0"/>
                <a:cs typeface="Calibri" panose="020F0502020204030204" pitchFamily="34" charset="0"/>
              </a:rPr>
              <a:pPr eaLnBrk="1" hangingPunct="1"/>
              <a:t>12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9473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7E7D3C7D-8DFE-4B0A-9C5A-8EEEC4C56925}" type="datetime1">
              <a:rPr lang="en-US" smtClean="0"/>
              <a:t>3/11/2019</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C2694DDD-0FBA-4C5D-8631-A37FFF2F38F3}"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420419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82A85D08-AE14-441B-9D6E-E60478A7D017}" type="datetime1">
              <a:rPr lang="en-US" smtClean="0"/>
              <a:t>3/11/2019</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C2694DDD-0FBA-4C5D-8631-A37FFF2F38F3}" type="slidenum">
              <a:rPr lang="en-US" smtClean="0"/>
              <a:t>‹#›</a:t>
            </a:fld>
            <a:endParaRPr lang="en-US"/>
          </a:p>
        </p:txBody>
      </p:sp>
    </p:spTree>
    <p:extLst>
      <p:ext uri="{BB962C8B-B14F-4D97-AF65-F5344CB8AC3E}">
        <p14:creationId xmlns:p14="http://schemas.microsoft.com/office/powerpoint/2010/main" val="427529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52A5D330-578C-4F04-A846-BE8761C76FF0}" type="datetime1">
              <a:rPr lang="en-US" smtClean="0"/>
              <a:t>3/11/2019</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C2694DDD-0FBA-4C5D-8631-A37FFF2F38F3}" type="slidenum">
              <a:rPr lang="en-US" smtClean="0"/>
              <a:t>‹#›</a:t>
            </a:fld>
            <a:endParaRPr lang="en-US"/>
          </a:p>
        </p:txBody>
      </p:sp>
    </p:spTree>
    <p:extLst>
      <p:ext uri="{BB962C8B-B14F-4D97-AF65-F5344CB8AC3E}">
        <p14:creationId xmlns:p14="http://schemas.microsoft.com/office/powerpoint/2010/main" val="2431241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C2694DDD-0FBA-4C5D-8631-A37FFF2F38F3}" type="slidenum">
              <a:rPr lang="en-US" smtClean="0"/>
              <a:t>‹#›</a:t>
            </a:fld>
            <a:endParaRPr lang="en-US"/>
          </a:p>
        </p:txBody>
      </p:sp>
    </p:spTree>
    <p:extLst>
      <p:ext uri="{BB962C8B-B14F-4D97-AF65-F5344CB8AC3E}">
        <p14:creationId xmlns:p14="http://schemas.microsoft.com/office/powerpoint/2010/main" val="132530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B6B44F9B-0158-469F-8C1E-07EAEDE9B11D}" type="datetime1">
              <a:rPr lang="en-US" smtClean="0"/>
              <a:t>3/11/2019</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C2694DDD-0FBA-4C5D-8631-A37FFF2F38F3}" type="slidenum">
              <a:rPr lang="en-US" smtClean="0"/>
              <a:t>‹#›</a:t>
            </a:fld>
            <a:endParaRPr lang="en-US"/>
          </a:p>
        </p:txBody>
      </p:sp>
    </p:spTree>
    <p:extLst>
      <p:ext uri="{BB962C8B-B14F-4D97-AF65-F5344CB8AC3E}">
        <p14:creationId xmlns:p14="http://schemas.microsoft.com/office/powerpoint/2010/main" val="5150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D6CDBB9B-0226-4772-A489-D0621E65C5E6}" type="datetime1">
              <a:rPr lang="en-US" smtClean="0"/>
              <a:t>3/11/2019</a:t>
            </a:fld>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C2694DDD-0FBA-4C5D-8631-A37FFF2F38F3}" type="slidenum">
              <a:rPr lang="en-US" smtClean="0"/>
              <a:t>‹#›</a:t>
            </a:fld>
            <a:endParaRPr lang="en-US"/>
          </a:p>
        </p:txBody>
      </p:sp>
    </p:spTree>
    <p:extLst>
      <p:ext uri="{BB962C8B-B14F-4D97-AF65-F5344CB8AC3E}">
        <p14:creationId xmlns:p14="http://schemas.microsoft.com/office/powerpoint/2010/main" val="13652726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C1A47BF8-391E-4447-831A-26B150E27B05}" type="datetime1">
              <a:rPr lang="en-US" smtClean="0"/>
              <a:t>3/11/2019</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C2694DDD-0FBA-4C5D-8631-A37FFF2F38F3}" type="slidenum">
              <a:rPr lang="en-US" smtClean="0"/>
              <a:t>‹#›</a:t>
            </a:fld>
            <a:endParaRPr lang="en-US"/>
          </a:p>
        </p:txBody>
      </p:sp>
    </p:spTree>
    <p:extLst>
      <p:ext uri="{BB962C8B-B14F-4D97-AF65-F5344CB8AC3E}">
        <p14:creationId xmlns:p14="http://schemas.microsoft.com/office/powerpoint/2010/main" val="307796196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D11F7592-7F45-4538-930A-DF14EFC2992B}" type="datetime1">
              <a:rPr lang="en-US" smtClean="0"/>
              <a:t>3/11/2019</a:t>
            </a:fld>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C2694DDD-0FBA-4C5D-8631-A37FFF2F38F3}" type="slidenum">
              <a:rPr lang="en-US" smtClean="0"/>
              <a:t>‹#›</a:t>
            </a:fld>
            <a:endParaRPr lang="en-US"/>
          </a:p>
        </p:txBody>
      </p:sp>
    </p:spTree>
    <p:extLst>
      <p:ext uri="{BB962C8B-B14F-4D97-AF65-F5344CB8AC3E}">
        <p14:creationId xmlns:p14="http://schemas.microsoft.com/office/powerpoint/2010/main" val="346741587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BA27561E-BD94-4813-B98E-8B423ADA7B1B}" type="datetime1">
              <a:rPr lang="en-US" smtClean="0"/>
              <a:t>3/11/2019</a:t>
            </a:fld>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C2694DDD-0FBA-4C5D-8631-A37FFF2F38F3}" type="slidenum">
              <a:rPr lang="en-US" smtClean="0"/>
              <a:t>‹#›</a:t>
            </a:fld>
            <a:endParaRPr lang="en-US"/>
          </a:p>
        </p:txBody>
      </p:sp>
    </p:spTree>
    <p:extLst>
      <p:ext uri="{BB962C8B-B14F-4D97-AF65-F5344CB8AC3E}">
        <p14:creationId xmlns:p14="http://schemas.microsoft.com/office/powerpoint/2010/main" val="28794764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F041926-50FE-4CCE-837A-13E08AEAC1CD}" type="datetime1">
              <a:rPr lang="en-US" smtClean="0"/>
              <a:t>3/11/2019</a:t>
            </a:fld>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C2694DDD-0FBA-4C5D-8631-A37FFF2F38F3}" type="slidenum">
              <a:rPr lang="en-US" smtClean="0"/>
              <a:t>‹#›</a:t>
            </a:fld>
            <a:endParaRPr lang="en-US"/>
          </a:p>
        </p:txBody>
      </p:sp>
    </p:spTree>
    <p:extLst>
      <p:ext uri="{BB962C8B-B14F-4D97-AF65-F5344CB8AC3E}">
        <p14:creationId xmlns:p14="http://schemas.microsoft.com/office/powerpoint/2010/main" val="4028572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833D563E-4BB8-4C76-949C-FF956C0E3407}" type="datetime1">
              <a:rPr lang="en-US" smtClean="0"/>
              <a:t>3/11/2019</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C2694DDD-0FBA-4C5D-8631-A37FFF2F38F3}" type="slidenum">
              <a:rPr lang="en-US" smtClean="0"/>
              <a:t>‹#›</a:t>
            </a:fld>
            <a:endParaRPr lang="en-US"/>
          </a:p>
        </p:txBody>
      </p:sp>
    </p:spTree>
    <p:extLst>
      <p:ext uri="{BB962C8B-B14F-4D97-AF65-F5344CB8AC3E}">
        <p14:creationId xmlns:p14="http://schemas.microsoft.com/office/powerpoint/2010/main" val="103992940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4BE75587-15FC-47A3-8554-3C5F0A9CDDB4}" type="datetime1">
              <a:rPr lang="en-US" smtClean="0"/>
              <a:t>3/11/2019</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C2694DDD-0FBA-4C5D-8631-A37FFF2F38F3}" type="slidenum">
              <a:rPr lang="en-US" smtClean="0"/>
              <a:t>‹#›</a:t>
            </a:fld>
            <a:endParaRPr lang="en-US"/>
          </a:p>
        </p:txBody>
      </p:sp>
    </p:spTree>
    <p:extLst>
      <p:ext uri="{BB962C8B-B14F-4D97-AF65-F5344CB8AC3E}">
        <p14:creationId xmlns:p14="http://schemas.microsoft.com/office/powerpoint/2010/main" val="239612477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3A085AB0-5586-4301-A206-987E7AA45837}" type="datetime1">
              <a:rPr lang="en-US" smtClean="0"/>
              <a:t>3/11/2019</a:t>
            </a:fld>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C2694DDD-0FBA-4C5D-8631-A37FFF2F38F3}" type="slidenum">
              <a:rPr lang="en-US" smtClean="0"/>
              <a:t>‹#›</a:t>
            </a:fld>
            <a:endParaRPr lang="en-US"/>
          </a:p>
        </p:txBody>
      </p:sp>
    </p:spTree>
    <p:extLst>
      <p:ext uri="{BB962C8B-B14F-4D97-AF65-F5344CB8AC3E}">
        <p14:creationId xmlns:p14="http://schemas.microsoft.com/office/powerpoint/2010/main" val="424566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hyperlink" Target="https://docs.oracle.com/javase/tutorial/jaxb/intro/"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7D70-6B16-4B03-9637-EB524514F7F8}"/>
              </a:ext>
            </a:extLst>
          </p:cNvPr>
          <p:cNvSpPr>
            <a:spLocks noGrp="1"/>
          </p:cNvSpPr>
          <p:nvPr>
            <p:ph type="ctrTitle"/>
          </p:nvPr>
        </p:nvSpPr>
        <p:spPr/>
        <p:txBody>
          <a:bodyPr>
            <a:normAutofit fontScale="90000"/>
          </a:bodyPr>
          <a:lstStyle/>
          <a:p>
            <a:pPr fontAlgn="auto">
              <a:spcAft>
                <a:spcPts val="0"/>
              </a:spcAft>
              <a:defRPr/>
            </a:pPr>
            <a:r>
              <a:rPr lang="en-US" dirty="0"/>
              <a:t>Chapter 15</a:t>
            </a:r>
            <a:br>
              <a:rPr lang="en-US" dirty="0"/>
            </a:br>
            <a:r>
              <a:rPr lang="en-US" dirty="0"/>
              <a:t>Files, </a:t>
            </a:r>
            <a:r>
              <a:rPr lang="en-US" dirty="0" err="1"/>
              <a:t>Input/Output</a:t>
            </a:r>
            <a:r>
              <a:rPr lang="en-US" dirty="0"/>
              <a:t> Streams, NIO and XML Serialization</a:t>
            </a:r>
          </a:p>
        </p:txBody>
      </p:sp>
      <p:sp>
        <p:nvSpPr>
          <p:cNvPr id="10243" name="Subtitle 2">
            <a:extLst>
              <a:ext uri="{FF2B5EF4-FFF2-40B4-BE49-F238E27FC236}">
                <a16:creationId xmlns:a16="http://schemas.microsoft.com/office/drawing/2014/main" id="{709CAFA5-98F5-4DF3-8DCE-C18D5D5DA4AD}"/>
              </a:ext>
            </a:extLst>
          </p:cNvPr>
          <p:cNvSpPr>
            <a:spLocks noGrp="1"/>
          </p:cNvSpPr>
          <p:nvPr>
            <p:ph type="subTitle" idx="1"/>
          </p:nvPr>
        </p:nvSpPr>
        <p:spPr>
          <a:xfrm>
            <a:off x="2209800" y="3611563"/>
            <a:ext cx="7772400" cy="1200150"/>
          </a:xfrm>
        </p:spPr>
        <p:txBody>
          <a:bodyPr/>
          <a:lstStyle/>
          <a:p>
            <a:r>
              <a:rPr lang="en-US" altLang="en-US" dirty="0"/>
              <a:t>Java How to Program, 11/e</a:t>
            </a:r>
          </a:p>
          <a:p>
            <a:r>
              <a:rPr lang="en-US" altLang="en-US" sz="2800" dirty="0"/>
              <a:t>Questions? E-mail paul.deitel@deitel.com</a:t>
            </a:r>
            <a:endParaRPr lang="en-US" altLang="en-US" dirty="0"/>
          </a:p>
        </p:txBody>
      </p:sp>
      <p:sp>
        <p:nvSpPr>
          <p:cNvPr id="4" name="Footer Placeholder 3">
            <a:extLst>
              <a:ext uri="{FF2B5EF4-FFF2-40B4-BE49-F238E27FC236}">
                <a16:creationId xmlns:a16="http://schemas.microsoft.com/office/drawing/2014/main" id="{15046BBC-D2E3-4F64-9D4C-08C70F1C0B81}"/>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82048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8F84-BC89-4395-99B5-438DBA8030D2}"/>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15.2  </a:t>
            </a:r>
            <a:r>
              <a:rPr lang="en-US" dirty="0">
                <a:solidFill>
                  <a:srgbClr val="004DCC"/>
                </a:solidFill>
                <a:latin typeface="Calibri" panose="020F0502020204030204" pitchFamily="34" charset="0"/>
              </a:rPr>
              <a:t>Files and Streams (cont.)</a:t>
            </a:r>
          </a:p>
        </p:txBody>
      </p:sp>
      <p:sp>
        <p:nvSpPr>
          <p:cNvPr id="21507" name="Text Placeholder 2">
            <a:extLst>
              <a:ext uri="{FF2B5EF4-FFF2-40B4-BE49-F238E27FC236}">
                <a16:creationId xmlns:a16="http://schemas.microsoft.com/office/drawing/2014/main" id="{B2252D37-B6E6-4D35-A3FD-1267DABEF9AC}"/>
              </a:ext>
            </a:extLst>
          </p:cNvPr>
          <p:cNvSpPr>
            <a:spLocks noGrp="1"/>
          </p:cNvSpPr>
          <p:nvPr>
            <p:ph type="body" idx="1"/>
          </p:nvPr>
        </p:nvSpPr>
        <p:spPr/>
        <p:txBody>
          <a:bodyPr/>
          <a:lstStyle/>
          <a:p>
            <a:pPr marL="109537" indent="0">
              <a:buNone/>
              <a:defRPr/>
            </a:pPr>
            <a:r>
              <a:rPr lang="en-US" altLang="en-US" b="1" i="1" dirty="0">
                <a:solidFill>
                  <a:srgbClr val="000000"/>
                </a:solidFill>
              </a:rPr>
              <a:t>Java SE 8 Adds Another Type of Stream  </a:t>
            </a:r>
          </a:p>
          <a:p>
            <a:pPr eaLnBrk="1" hangingPunct="1">
              <a:defRPr/>
            </a:pPr>
            <a:r>
              <a:rPr lang="en-US" altLang="en-US" dirty="0">
                <a:solidFill>
                  <a:srgbClr val="000000"/>
                </a:solidFill>
              </a:rPr>
              <a:t>Chapter 17, Java SE 8 Lambdas and Streams, introduces a new type of stream that’s used to process collections of elements (like arrays and </a:t>
            </a:r>
            <a:r>
              <a:rPr lang="en-US" altLang="en-US" dirty="0" err="1">
                <a:solidFill>
                  <a:srgbClr val="000000"/>
                </a:solidFill>
                <a:latin typeface="Consolas" panose="020B0609020204030204" pitchFamily="49" charset="0"/>
              </a:rPr>
              <a:t>ArrayList</a:t>
            </a:r>
            <a:r>
              <a:rPr lang="en-US" altLang="en-US" dirty="0" err="1">
                <a:solidFill>
                  <a:srgbClr val="000000"/>
                </a:solidFill>
              </a:rPr>
              <a:t>s</a:t>
            </a:r>
            <a:r>
              <a:rPr lang="en-US" altLang="en-US" dirty="0">
                <a:solidFill>
                  <a:srgbClr val="000000"/>
                </a:solidFill>
              </a:rPr>
              <a:t>), rather than the streams of bytes we discuss in this chapter’s file-processing examples. </a:t>
            </a:r>
          </a:p>
        </p:txBody>
      </p:sp>
      <p:sp>
        <p:nvSpPr>
          <p:cNvPr id="4" name="Footer Placeholder 3">
            <a:extLst>
              <a:ext uri="{FF2B5EF4-FFF2-40B4-BE49-F238E27FC236}">
                <a16:creationId xmlns:a16="http://schemas.microsoft.com/office/drawing/2014/main" id="{1269C959-20FC-4CAB-A53D-4F76083E246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42575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15290-E92C-4CB6-B7CD-6E96CC39EB46}"/>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15.7.2 Interfaces and Classes for Character-Based Input and Output (cont.)</a:t>
            </a:r>
          </a:p>
        </p:txBody>
      </p:sp>
      <p:sp>
        <p:nvSpPr>
          <p:cNvPr id="109571" name="Text Placeholder 2">
            <a:extLst>
              <a:ext uri="{FF2B5EF4-FFF2-40B4-BE49-F238E27FC236}">
                <a16:creationId xmlns:a16="http://schemas.microsoft.com/office/drawing/2014/main" id="{113825CD-7C82-4BE9-812D-5AA82C619F0E}"/>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An </a:t>
            </a:r>
            <a:r>
              <a:rPr lang="en-US" altLang="en-US" sz="2500" dirty="0" err="1">
                <a:solidFill>
                  <a:srgbClr val="000000"/>
                </a:solidFill>
                <a:latin typeface="Consolas" panose="020B0609020204030204" pitchFamily="49" charset="0"/>
              </a:rPr>
              <a:t>InputStream</a:t>
            </a:r>
            <a:r>
              <a:rPr lang="en-US" altLang="en-US" sz="2500" dirty="0">
                <a:solidFill>
                  <a:srgbClr val="000000"/>
                </a:solidFill>
              </a:rPr>
              <a:t> can be converted to a </a:t>
            </a:r>
            <a:r>
              <a:rPr lang="en-US" altLang="en-US" sz="2500" dirty="0">
                <a:solidFill>
                  <a:srgbClr val="000000"/>
                </a:solidFill>
                <a:latin typeface="Consolas" panose="020B0609020204030204" pitchFamily="49" charset="0"/>
              </a:rPr>
              <a:t>Reader</a:t>
            </a:r>
            <a:r>
              <a:rPr lang="en-US" altLang="en-US" sz="2500" dirty="0">
                <a:solidFill>
                  <a:srgbClr val="000000"/>
                </a:solidFill>
              </a:rPr>
              <a:t> via class </a:t>
            </a:r>
            <a:r>
              <a:rPr lang="en-US" altLang="en-US" sz="2500" b="1" dirty="0" err="1">
                <a:solidFill>
                  <a:srgbClr val="0000FF"/>
                </a:solidFill>
                <a:latin typeface="Consolas" panose="020B0609020204030204" pitchFamily="49" charset="0"/>
              </a:rPr>
              <a:t>InputStreamReader</a:t>
            </a:r>
            <a:r>
              <a:rPr lang="en-US" altLang="en-US" sz="2500" b="1" dirty="0">
                <a:solidFill>
                  <a:srgbClr val="000000"/>
                </a:solidFill>
              </a:rPr>
              <a:t>. </a:t>
            </a:r>
          </a:p>
          <a:p>
            <a:pPr eaLnBrk="1" hangingPunct="1">
              <a:lnSpc>
                <a:spcPct val="90000"/>
              </a:lnSpc>
            </a:pPr>
            <a:r>
              <a:rPr lang="en-US" altLang="en-US" sz="2500" dirty="0">
                <a:solidFill>
                  <a:srgbClr val="000000"/>
                </a:solidFill>
              </a:rPr>
              <a:t>An </a:t>
            </a:r>
            <a:r>
              <a:rPr lang="en-US" altLang="en-US" sz="2500" dirty="0" err="1">
                <a:solidFill>
                  <a:srgbClr val="000000"/>
                </a:solidFill>
                <a:latin typeface="Consolas" panose="020B0609020204030204" pitchFamily="49" charset="0"/>
              </a:rPr>
              <a:t>OuputStream</a:t>
            </a:r>
            <a:r>
              <a:rPr lang="en-US" altLang="en-US" sz="2500" dirty="0">
                <a:solidFill>
                  <a:srgbClr val="000000"/>
                </a:solidFill>
              </a:rPr>
              <a:t> can be converted to a </a:t>
            </a:r>
            <a:r>
              <a:rPr lang="en-US" altLang="en-US" sz="2500" dirty="0">
                <a:solidFill>
                  <a:srgbClr val="000000"/>
                </a:solidFill>
                <a:latin typeface="Consolas" panose="020B0609020204030204" pitchFamily="49" charset="0"/>
              </a:rPr>
              <a:t>Writer</a:t>
            </a:r>
            <a:r>
              <a:rPr lang="en-US" altLang="en-US" sz="2500" dirty="0">
                <a:solidFill>
                  <a:srgbClr val="000000"/>
                </a:solidFill>
              </a:rPr>
              <a:t> via class </a:t>
            </a:r>
            <a:r>
              <a:rPr lang="en-US" altLang="en-US" sz="2500" b="1" dirty="0" err="1">
                <a:solidFill>
                  <a:srgbClr val="0000FF"/>
                </a:solidFill>
                <a:latin typeface="Consolas" panose="020B0609020204030204" pitchFamily="49" charset="0"/>
              </a:rPr>
              <a:t>OutputStreamWriter</a:t>
            </a:r>
            <a:r>
              <a:rPr lang="en-US" altLang="en-US" sz="2500" b="1" dirty="0">
                <a:solidFill>
                  <a:srgbClr val="000000"/>
                </a:solidFill>
              </a:rPr>
              <a:t>. </a:t>
            </a:r>
          </a:p>
          <a:p>
            <a:pPr eaLnBrk="1" hangingPunct="1">
              <a:lnSpc>
                <a:spcPct val="90000"/>
              </a:lnSpc>
            </a:pPr>
            <a:r>
              <a:rPr lang="en-US" altLang="en-US" sz="2500" dirty="0">
                <a:solidFill>
                  <a:srgbClr val="000000"/>
                </a:solidFill>
              </a:rPr>
              <a:t>Class </a:t>
            </a:r>
            <a:r>
              <a:rPr lang="en-US" altLang="en-US" sz="2500" dirty="0">
                <a:solidFill>
                  <a:srgbClr val="000000"/>
                </a:solidFill>
                <a:latin typeface="Consolas" panose="020B0609020204030204" pitchFamily="49" charset="0"/>
              </a:rPr>
              <a:t>File-Reader</a:t>
            </a:r>
            <a:r>
              <a:rPr lang="en-US" altLang="en-US" sz="2500" dirty="0">
                <a:solidFill>
                  <a:srgbClr val="000000"/>
                </a:solidFill>
              </a:rPr>
              <a:t> and class </a:t>
            </a:r>
            <a:r>
              <a:rPr lang="en-US" altLang="en-US" sz="2500" dirty="0" err="1">
                <a:solidFill>
                  <a:srgbClr val="000000"/>
                </a:solidFill>
                <a:latin typeface="Consolas" panose="020B0609020204030204" pitchFamily="49" charset="0"/>
              </a:rPr>
              <a:t>FileWriter</a:t>
            </a:r>
            <a:r>
              <a:rPr lang="en-US" altLang="en-US" sz="2500" dirty="0">
                <a:solidFill>
                  <a:srgbClr val="000000"/>
                </a:solidFill>
              </a:rPr>
              <a:t> read characters from and write characters to a file. </a:t>
            </a:r>
          </a:p>
          <a:p>
            <a:pPr eaLnBrk="1" hangingPunct="1">
              <a:lnSpc>
                <a:spcPct val="90000"/>
              </a:lnSpc>
            </a:pPr>
            <a:r>
              <a:rPr lang="en-US" altLang="en-US" sz="2500" dirty="0">
                <a:solidFill>
                  <a:srgbClr val="000000"/>
                </a:solidFill>
              </a:rPr>
              <a:t>Class </a:t>
            </a:r>
            <a:r>
              <a:rPr lang="en-US" altLang="en-US" sz="2500" b="1" dirty="0" err="1">
                <a:solidFill>
                  <a:srgbClr val="0000FF"/>
                </a:solidFill>
                <a:latin typeface="Consolas" panose="020B0609020204030204" pitchFamily="49" charset="0"/>
              </a:rPr>
              <a:t>PipedReader</a:t>
            </a:r>
            <a:r>
              <a:rPr lang="en-US" altLang="en-US" sz="2500" b="1" dirty="0">
                <a:solidFill>
                  <a:srgbClr val="000000"/>
                </a:solidFill>
              </a:rPr>
              <a:t> </a:t>
            </a:r>
            <a:r>
              <a:rPr lang="en-US" altLang="en-US" sz="2500" dirty="0">
                <a:solidFill>
                  <a:srgbClr val="000000"/>
                </a:solidFill>
              </a:rPr>
              <a:t>and class </a:t>
            </a:r>
            <a:r>
              <a:rPr lang="en-US" altLang="en-US" sz="2500" b="1" dirty="0" err="1">
                <a:solidFill>
                  <a:srgbClr val="0000FF"/>
                </a:solidFill>
                <a:latin typeface="Consolas" panose="020B0609020204030204" pitchFamily="49" charset="0"/>
              </a:rPr>
              <a:t>PipedWriter</a:t>
            </a:r>
            <a:r>
              <a:rPr lang="en-US" altLang="en-US" sz="2500" b="1" dirty="0">
                <a:solidFill>
                  <a:srgbClr val="000000"/>
                </a:solidFill>
              </a:rPr>
              <a:t> </a:t>
            </a:r>
            <a:r>
              <a:rPr lang="en-US" altLang="en-US" sz="2500" dirty="0">
                <a:solidFill>
                  <a:srgbClr val="000000"/>
                </a:solidFill>
              </a:rPr>
              <a:t>implement piped-character streams for </a:t>
            </a:r>
            <a:r>
              <a:rPr lang="en-US" altLang="en-US" sz="2500" dirty="0" err="1">
                <a:solidFill>
                  <a:srgbClr val="000000"/>
                </a:solidFill>
              </a:rPr>
              <a:t>transfering</a:t>
            </a:r>
            <a:r>
              <a:rPr lang="en-US" altLang="en-US" sz="2500" dirty="0">
                <a:solidFill>
                  <a:srgbClr val="000000"/>
                </a:solidFill>
              </a:rPr>
              <a:t> data between threads.</a:t>
            </a:r>
          </a:p>
          <a:p>
            <a:pPr eaLnBrk="1" hangingPunct="1">
              <a:lnSpc>
                <a:spcPct val="90000"/>
              </a:lnSpc>
            </a:pPr>
            <a:r>
              <a:rPr lang="en-US" altLang="en-US" sz="2500" dirty="0">
                <a:solidFill>
                  <a:srgbClr val="000000"/>
                </a:solidFill>
              </a:rPr>
              <a:t>Class </a:t>
            </a:r>
            <a:r>
              <a:rPr lang="en-US" altLang="en-US" sz="2500" b="1" dirty="0" err="1">
                <a:solidFill>
                  <a:srgbClr val="0000FF"/>
                </a:solidFill>
                <a:latin typeface="Consolas" panose="020B0609020204030204" pitchFamily="49" charset="0"/>
              </a:rPr>
              <a:t>StringReader</a:t>
            </a:r>
            <a:r>
              <a:rPr lang="en-US" altLang="en-US" sz="2500" b="1" dirty="0">
                <a:solidFill>
                  <a:srgbClr val="000000"/>
                </a:solidFill>
              </a:rPr>
              <a:t> </a:t>
            </a:r>
            <a:r>
              <a:rPr lang="en-US" altLang="en-US" sz="2500" b="1" dirty="0" err="1">
                <a:solidFill>
                  <a:srgbClr val="000000"/>
                </a:solidFill>
              </a:rPr>
              <a:t>b</a:t>
            </a:r>
            <a:r>
              <a:rPr lang="en-US" altLang="en-US" sz="2500" b="1" dirty="0" err="1">
                <a:solidFill>
                  <a:srgbClr val="0000FF"/>
                </a:solidFill>
                <a:latin typeface="Consolas" panose="020B0609020204030204" pitchFamily="49" charset="0"/>
              </a:rPr>
              <a:t>StringWriter</a:t>
            </a:r>
            <a:r>
              <a:rPr lang="en-US" altLang="en-US" sz="2500" b="1" dirty="0">
                <a:solidFill>
                  <a:srgbClr val="000000"/>
                </a:solidFill>
              </a:rPr>
              <a:t> </a:t>
            </a:r>
            <a:r>
              <a:rPr lang="en-US" altLang="en-US" sz="2500" dirty="0">
                <a:solidFill>
                  <a:srgbClr val="000000"/>
                </a:solidFill>
              </a:rPr>
              <a:t>read characters from and write characters to </a:t>
            </a:r>
            <a:r>
              <a:rPr lang="en-US" altLang="en-US" sz="2500" dirty="0">
                <a:solidFill>
                  <a:srgbClr val="000000"/>
                </a:solidFill>
                <a:latin typeface="Consolas" panose="020B0609020204030204" pitchFamily="49" charset="0"/>
              </a:rPr>
              <a:t>String</a:t>
            </a:r>
            <a:r>
              <a:rPr lang="en-US" altLang="en-US" sz="2500" dirty="0">
                <a:solidFill>
                  <a:srgbClr val="000000"/>
                </a:solidFill>
              </a:rPr>
              <a:t>s. </a:t>
            </a:r>
          </a:p>
          <a:p>
            <a:pPr eaLnBrk="1" hangingPunct="1">
              <a:lnSpc>
                <a:spcPct val="90000"/>
              </a:lnSpc>
            </a:pPr>
            <a:r>
              <a:rPr lang="en-US" altLang="en-US" sz="2500" dirty="0">
                <a:solidFill>
                  <a:srgbClr val="000000"/>
                </a:solidFill>
              </a:rPr>
              <a:t>A </a:t>
            </a:r>
            <a:r>
              <a:rPr lang="en-US" altLang="en-US" sz="2500" dirty="0" err="1">
                <a:solidFill>
                  <a:srgbClr val="000000"/>
                </a:solidFill>
                <a:latin typeface="Consolas" panose="020B0609020204030204" pitchFamily="49" charset="0"/>
              </a:rPr>
              <a:t>PrintWriter</a:t>
            </a:r>
            <a:r>
              <a:rPr lang="en-US" altLang="en-US" sz="2500" dirty="0">
                <a:solidFill>
                  <a:srgbClr val="000000"/>
                </a:solidFill>
              </a:rPr>
              <a:t> writes characters to a stream.</a:t>
            </a:r>
          </a:p>
        </p:txBody>
      </p:sp>
      <p:sp>
        <p:nvSpPr>
          <p:cNvPr id="4" name="Footer Placeholder 3">
            <a:extLst>
              <a:ext uri="{FF2B5EF4-FFF2-40B4-BE49-F238E27FC236}">
                <a16:creationId xmlns:a16="http://schemas.microsoft.com/office/drawing/2014/main" id="{32D00CA7-7AE7-41A2-87D5-F85E7FC54CD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80481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A0F3-1094-4B48-B207-7D9D5D8D202E}"/>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15.3  </a:t>
            </a:r>
            <a:r>
              <a:rPr lang="en-US" dirty="0">
                <a:solidFill>
                  <a:srgbClr val="004DCC"/>
                </a:solidFill>
                <a:latin typeface="Calibri" panose="020F0502020204030204" pitchFamily="34" charset="0"/>
              </a:rPr>
              <a:t>Using NIO Classes and Interfaces to Get File and Directory Information</a:t>
            </a:r>
          </a:p>
        </p:txBody>
      </p:sp>
      <p:sp>
        <p:nvSpPr>
          <p:cNvPr id="20483" name="Text Placeholder 2">
            <a:extLst>
              <a:ext uri="{FF2B5EF4-FFF2-40B4-BE49-F238E27FC236}">
                <a16:creationId xmlns:a16="http://schemas.microsoft.com/office/drawing/2014/main" id="{EC26BE09-0D31-44E8-A226-84A353E403E2}"/>
              </a:ext>
            </a:extLst>
          </p:cNvPr>
          <p:cNvSpPr>
            <a:spLocks noGrp="1"/>
          </p:cNvSpPr>
          <p:nvPr>
            <p:ph type="body" idx="1"/>
          </p:nvPr>
        </p:nvSpPr>
        <p:spPr/>
        <p:txBody>
          <a:bodyPr/>
          <a:lstStyle/>
          <a:p>
            <a:pPr eaLnBrk="1" hangingPunct="1">
              <a:lnSpc>
                <a:spcPct val="90000"/>
              </a:lnSpc>
            </a:pPr>
            <a:r>
              <a:rPr lang="en-US" altLang="en-US" dirty="0">
                <a:solidFill>
                  <a:srgbClr val="000000"/>
                </a:solidFill>
              </a:rPr>
              <a:t>Interfaces </a:t>
            </a:r>
            <a:r>
              <a:rPr lang="en-US" altLang="en-US" dirty="0">
                <a:solidFill>
                  <a:srgbClr val="000000"/>
                </a:solidFill>
                <a:latin typeface="Consolas" panose="020B0609020204030204" pitchFamily="49" charset="0"/>
              </a:rPr>
              <a:t>Path</a:t>
            </a:r>
            <a:r>
              <a:rPr lang="en-US" altLang="en-US" dirty="0">
                <a:solidFill>
                  <a:srgbClr val="000000"/>
                </a:solidFill>
              </a:rPr>
              <a:t> and </a:t>
            </a:r>
            <a:r>
              <a:rPr lang="en-US" altLang="en-US" dirty="0" err="1">
                <a:solidFill>
                  <a:srgbClr val="000000"/>
                </a:solidFill>
                <a:latin typeface="Consolas" panose="020B0609020204030204" pitchFamily="49" charset="0"/>
              </a:rPr>
              <a:t>DirectoryStream</a:t>
            </a:r>
            <a:r>
              <a:rPr lang="en-US" altLang="en-US" dirty="0">
                <a:solidFill>
                  <a:srgbClr val="000000"/>
                </a:solidFill>
              </a:rPr>
              <a:t> and classes </a:t>
            </a:r>
            <a:r>
              <a:rPr lang="en-US" altLang="en-US" dirty="0">
                <a:solidFill>
                  <a:srgbClr val="000000"/>
                </a:solidFill>
                <a:latin typeface="Consolas" panose="020B0609020204030204" pitchFamily="49" charset="0"/>
              </a:rPr>
              <a:t>Paths</a:t>
            </a:r>
            <a:r>
              <a:rPr lang="en-US" altLang="en-US" dirty="0">
                <a:solidFill>
                  <a:srgbClr val="000000"/>
                </a:solidFill>
              </a:rPr>
              <a:t> and </a:t>
            </a:r>
            <a:r>
              <a:rPr lang="en-US" altLang="en-US" dirty="0">
                <a:solidFill>
                  <a:srgbClr val="000000"/>
                </a:solidFill>
                <a:latin typeface="Consolas" panose="020B0609020204030204" pitchFamily="49" charset="0"/>
              </a:rPr>
              <a:t>Files</a:t>
            </a:r>
            <a:r>
              <a:rPr lang="en-US" altLang="en-US" dirty="0">
                <a:solidFill>
                  <a:srgbClr val="000000"/>
                </a:solidFill>
              </a:rPr>
              <a:t> (all from package </a:t>
            </a:r>
            <a:r>
              <a:rPr lang="en-US" altLang="en-US" dirty="0" err="1">
                <a:solidFill>
                  <a:srgbClr val="000000"/>
                </a:solidFill>
                <a:latin typeface="Consolas" panose="020B0609020204030204" pitchFamily="49" charset="0"/>
              </a:rPr>
              <a:t>java.nio.file</a:t>
            </a:r>
            <a:r>
              <a:rPr lang="en-US" altLang="en-US" dirty="0">
                <a:solidFill>
                  <a:srgbClr val="000000"/>
                </a:solidFill>
              </a:rPr>
              <a:t>) are useful for retrieving information about files and directories on disk:</a:t>
            </a:r>
          </a:p>
          <a:p>
            <a:pPr lvl="1" eaLnBrk="1" hangingPunct="1">
              <a:lnSpc>
                <a:spcPct val="90000"/>
              </a:lnSpc>
            </a:pPr>
            <a:r>
              <a:rPr lang="en-US" altLang="en-US" dirty="0">
                <a:solidFill>
                  <a:srgbClr val="0000FF"/>
                </a:solidFill>
                <a:latin typeface="Consolas" panose="020B0609020204030204" pitchFamily="49" charset="0"/>
              </a:rPr>
              <a:t>Path</a:t>
            </a:r>
            <a:r>
              <a:rPr lang="en-US" altLang="en-US" dirty="0">
                <a:solidFill>
                  <a:srgbClr val="0000FF"/>
                </a:solidFill>
              </a:rPr>
              <a:t> </a:t>
            </a:r>
            <a:r>
              <a:rPr lang="en-US" altLang="en-US" dirty="0">
                <a:solidFill>
                  <a:srgbClr val="000000"/>
                </a:solidFill>
              </a:rPr>
              <a:t>interface—Objects of classes that implement this interface represent the location of a file or directory. </a:t>
            </a:r>
            <a:r>
              <a:rPr lang="en-US" altLang="en-US" dirty="0">
                <a:solidFill>
                  <a:srgbClr val="000000"/>
                </a:solidFill>
                <a:latin typeface="Consolas" panose="020B0609020204030204" pitchFamily="49" charset="0"/>
              </a:rPr>
              <a:t>Path</a:t>
            </a:r>
            <a:r>
              <a:rPr lang="en-US" altLang="en-US" dirty="0">
                <a:solidFill>
                  <a:srgbClr val="000000"/>
                </a:solidFill>
              </a:rPr>
              <a:t> objects do not open files or provide any file-processing capabilities. </a:t>
            </a:r>
          </a:p>
          <a:p>
            <a:pPr lvl="1" eaLnBrk="1" hangingPunct="1">
              <a:lnSpc>
                <a:spcPct val="90000"/>
              </a:lnSpc>
            </a:pPr>
            <a:r>
              <a:rPr lang="en-US" altLang="en-US" dirty="0">
                <a:solidFill>
                  <a:srgbClr val="0000FF"/>
                </a:solidFill>
                <a:latin typeface="Consolas" panose="020B0609020204030204" pitchFamily="49" charset="0"/>
              </a:rPr>
              <a:t>Paths</a:t>
            </a:r>
            <a:r>
              <a:rPr lang="en-US" altLang="en-US" dirty="0">
                <a:solidFill>
                  <a:srgbClr val="0000FF"/>
                </a:solidFill>
              </a:rPr>
              <a:t> </a:t>
            </a:r>
            <a:r>
              <a:rPr lang="en-US" altLang="en-US" dirty="0">
                <a:solidFill>
                  <a:srgbClr val="000000"/>
                </a:solidFill>
              </a:rPr>
              <a:t>class—Provides static methods used to get a Path object representing a file or directory location. </a:t>
            </a:r>
          </a:p>
        </p:txBody>
      </p:sp>
      <p:sp>
        <p:nvSpPr>
          <p:cNvPr id="4" name="Footer Placeholder 3">
            <a:extLst>
              <a:ext uri="{FF2B5EF4-FFF2-40B4-BE49-F238E27FC236}">
                <a16:creationId xmlns:a16="http://schemas.microsoft.com/office/drawing/2014/main" id="{A5B5A8B3-2EF6-462B-B017-9DA5991D9E5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157771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A988-81C8-49DB-86D2-D4B2CD4E3EC4}"/>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15.3  </a:t>
            </a:r>
            <a:r>
              <a:rPr lang="en-US" dirty="0">
                <a:solidFill>
                  <a:srgbClr val="004DCC"/>
                </a:solidFill>
                <a:latin typeface="Calibri" panose="020F0502020204030204" pitchFamily="34" charset="0"/>
              </a:rPr>
              <a:t>Using NIO Classes and Interfaces to Get File and Directory Information (Cont.)</a:t>
            </a:r>
          </a:p>
        </p:txBody>
      </p:sp>
      <p:sp>
        <p:nvSpPr>
          <p:cNvPr id="21507" name="Text Placeholder 2">
            <a:extLst>
              <a:ext uri="{FF2B5EF4-FFF2-40B4-BE49-F238E27FC236}">
                <a16:creationId xmlns:a16="http://schemas.microsoft.com/office/drawing/2014/main" id="{82047264-0F25-4D5D-9A14-8A72EE0F5980}"/>
              </a:ext>
            </a:extLst>
          </p:cNvPr>
          <p:cNvSpPr>
            <a:spLocks noGrp="1"/>
          </p:cNvSpPr>
          <p:nvPr>
            <p:ph type="body" idx="1"/>
          </p:nvPr>
        </p:nvSpPr>
        <p:spPr/>
        <p:txBody>
          <a:bodyPr/>
          <a:lstStyle/>
          <a:p>
            <a:pPr lvl="1" eaLnBrk="1" hangingPunct="1">
              <a:lnSpc>
                <a:spcPct val="90000"/>
              </a:lnSpc>
            </a:pPr>
            <a:r>
              <a:rPr lang="en-US" altLang="en-US" dirty="0">
                <a:solidFill>
                  <a:srgbClr val="0000FF"/>
                </a:solidFill>
                <a:latin typeface="Consolas" panose="020B0609020204030204" pitchFamily="49" charset="0"/>
              </a:rPr>
              <a:t>Files</a:t>
            </a:r>
            <a:r>
              <a:rPr lang="en-US" altLang="en-US" dirty="0">
                <a:solidFill>
                  <a:srgbClr val="0000FF"/>
                </a:solidFill>
              </a:rPr>
              <a:t> </a:t>
            </a:r>
            <a:r>
              <a:rPr lang="en-US" altLang="en-US" dirty="0">
                <a:solidFill>
                  <a:srgbClr val="000000"/>
                </a:solidFill>
              </a:rPr>
              <a:t>class—Provides </a:t>
            </a:r>
            <a:r>
              <a:rPr lang="en-US" altLang="en-US" dirty="0">
                <a:solidFill>
                  <a:srgbClr val="000000"/>
                </a:solidFill>
                <a:latin typeface="Consolas" panose="020B0609020204030204" pitchFamily="49" charset="0"/>
              </a:rPr>
              <a:t>static</a:t>
            </a:r>
            <a:r>
              <a:rPr lang="en-US" altLang="en-US" dirty="0">
                <a:solidFill>
                  <a:srgbClr val="000000"/>
                </a:solidFill>
              </a:rPr>
              <a:t> methods for common file and directory manipulations, such as copying files; creating and deleting files and directories; getting information about files and directories; reading the contents of files; getting objects that allow you to manipulate the contents of files and directories; and more </a:t>
            </a:r>
          </a:p>
          <a:p>
            <a:pPr lvl="1" eaLnBrk="1" hangingPunct="1">
              <a:lnSpc>
                <a:spcPct val="90000"/>
              </a:lnSpc>
            </a:pPr>
            <a:r>
              <a:rPr lang="en-US" altLang="en-US" dirty="0" err="1">
                <a:solidFill>
                  <a:srgbClr val="0000FF"/>
                </a:solidFill>
                <a:latin typeface="Consolas" panose="020B0609020204030204" pitchFamily="49" charset="0"/>
              </a:rPr>
              <a:t>DirectoryStream</a:t>
            </a:r>
            <a:r>
              <a:rPr lang="en-US" altLang="en-US" dirty="0">
                <a:solidFill>
                  <a:srgbClr val="0000FF"/>
                </a:solidFill>
              </a:rPr>
              <a:t> </a:t>
            </a:r>
            <a:r>
              <a:rPr lang="en-US" altLang="en-US" dirty="0">
                <a:solidFill>
                  <a:srgbClr val="000000"/>
                </a:solidFill>
              </a:rPr>
              <a:t>interface—Objects of classes that implement this interface enable a program to iterate through the contents of a directory.</a:t>
            </a:r>
          </a:p>
        </p:txBody>
      </p:sp>
      <p:sp>
        <p:nvSpPr>
          <p:cNvPr id="4" name="Footer Placeholder 3">
            <a:extLst>
              <a:ext uri="{FF2B5EF4-FFF2-40B4-BE49-F238E27FC236}">
                <a16:creationId xmlns:a16="http://schemas.microsoft.com/office/drawing/2014/main" id="{D992CDA3-3345-4168-B026-34ED54D4B69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6477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DA1DD-DF4C-4991-B0C2-3623EE3E2C83}"/>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15.3  </a:t>
            </a:r>
            <a:r>
              <a:rPr lang="en-US" dirty="0">
                <a:solidFill>
                  <a:srgbClr val="004DCC"/>
                </a:solidFill>
                <a:latin typeface="Calibri" panose="020F0502020204030204" pitchFamily="34" charset="0"/>
              </a:rPr>
              <a:t>Using NIO Classes and Interfaces to Get File and Directory Information (Cont.)</a:t>
            </a:r>
          </a:p>
        </p:txBody>
      </p:sp>
      <p:sp>
        <p:nvSpPr>
          <p:cNvPr id="22531" name="Text Placeholder 2">
            <a:extLst>
              <a:ext uri="{FF2B5EF4-FFF2-40B4-BE49-F238E27FC236}">
                <a16:creationId xmlns:a16="http://schemas.microsoft.com/office/drawing/2014/main" id="{B636B11D-C362-4DC9-97D4-020D73B4209B}"/>
              </a:ext>
            </a:extLst>
          </p:cNvPr>
          <p:cNvSpPr>
            <a:spLocks noGrp="1"/>
          </p:cNvSpPr>
          <p:nvPr>
            <p:ph type="body" idx="1"/>
          </p:nvPr>
        </p:nvSpPr>
        <p:spPr/>
        <p:txBody>
          <a:bodyPr/>
          <a:lstStyle/>
          <a:p>
            <a:pPr eaLnBrk="1" hangingPunct="1">
              <a:lnSpc>
                <a:spcPct val="90000"/>
              </a:lnSpc>
            </a:pPr>
            <a:r>
              <a:rPr lang="en-US" altLang="en-US" dirty="0">
                <a:solidFill>
                  <a:srgbClr val="000000"/>
                </a:solidFill>
              </a:rPr>
              <a:t>A file or directory’s path specifies its location on disk. The path includes some or all of the directories leading to the file or directory. </a:t>
            </a:r>
          </a:p>
          <a:p>
            <a:pPr eaLnBrk="1" hangingPunct="1">
              <a:lnSpc>
                <a:spcPct val="90000"/>
              </a:lnSpc>
            </a:pPr>
            <a:r>
              <a:rPr lang="en-US" altLang="en-US" dirty="0">
                <a:solidFill>
                  <a:srgbClr val="000000"/>
                </a:solidFill>
              </a:rPr>
              <a:t>An </a:t>
            </a:r>
            <a:r>
              <a:rPr lang="en-US" altLang="en-US" b="1" dirty="0">
                <a:solidFill>
                  <a:srgbClr val="0000FF"/>
                </a:solidFill>
              </a:rPr>
              <a:t>absolute path </a:t>
            </a:r>
            <a:r>
              <a:rPr lang="en-US" altLang="en-US" dirty="0">
                <a:solidFill>
                  <a:srgbClr val="000000"/>
                </a:solidFill>
              </a:rPr>
              <a:t>contains </a:t>
            </a:r>
            <a:r>
              <a:rPr lang="en-US" altLang="en-US" i="1" dirty="0">
                <a:solidFill>
                  <a:srgbClr val="000000"/>
                </a:solidFill>
              </a:rPr>
              <a:t>all</a:t>
            </a:r>
            <a:r>
              <a:rPr lang="en-US" altLang="en-US" dirty="0">
                <a:solidFill>
                  <a:srgbClr val="000000"/>
                </a:solidFill>
              </a:rPr>
              <a:t> directories, starting with the </a:t>
            </a:r>
            <a:r>
              <a:rPr lang="en-US" altLang="en-US" b="1" dirty="0">
                <a:solidFill>
                  <a:srgbClr val="0000FF"/>
                </a:solidFill>
              </a:rPr>
              <a:t>root directory</a:t>
            </a:r>
            <a:r>
              <a:rPr lang="en-US" altLang="en-US" dirty="0">
                <a:solidFill>
                  <a:srgbClr val="000000"/>
                </a:solidFill>
              </a:rPr>
              <a:t>, that lead to a specific file or directory. </a:t>
            </a:r>
          </a:p>
          <a:p>
            <a:pPr eaLnBrk="1" hangingPunct="1">
              <a:lnSpc>
                <a:spcPct val="90000"/>
              </a:lnSpc>
            </a:pPr>
            <a:r>
              <a:rPr lang="en-US" altLang="en-US" dirty="0">
                <a:solidFill>
                  <a:srgbClr val="000000"/>
                </a:solidFill>
              </a:rPr>
              <a:t>Every file or directory on a particular disk drive has the </a:t>
            </a:r>
            <a:r>
              <a:rPr lang="en-US" altLang="en-US" i="1" dirty="0">
                <a:solidFill>
                  <a:srgbClr val="000000"/>
                </a:solidFill>
              </a:rPr>
              <a:t>same</a:t>
            </a:r>
            <a:r>
              <a:rPr lang="en-US" altLang="en-US" dirty="0">
                <a:solidFill>
                  <a:srgbClr val="000000"/>
                </a:solidFill>
              </a:rPr>
              <a:t> root directory in its path. </a:t>
            </a:r>
          </a:p>
          <a:p>
            <a:pPr eaLnBrk="1" hangingPunct="1">
              <a:lnSpc>
                <a:spcPct val="90000"/>
              </a:lnSpc>
            </a:pPr>
            <a:r>
              <a:rPr lang="en-US" altLang="en-US" dirty="0">
                <a:solidFill>
                  <a:srgbClr val="000000"/>
                </a:solidFill>
              </a:rPr>
              <a:t>A </a:t>
            </a:r>
            <a:r>
              <a:rPr lang="en-US" altLang="en-US" b="1" dirty="0">
                <a:solidFill>
                  <a:srgbClr val="0000FF"/>
                </a:solidFill>
              </a:rPr>
              <a:t>relative path </a:t>
            </a:r>
            <a:r>
              <a:rPr lang="en-US" altLang="en-US" dirty="0">
                <a:solidFill>
                  <a:srgbClr val="000000"/>
                </a:solidFill>
              </a:rPr>
              <a:t>is “relative” to another directory—for example, a path relative to the directory in which the application began executing. </a:t>
            </a:r>
          </a:p>
        </p:txBody>
      </p:sp>
      <p:sp>
        <p:nvSpPr>
          <p:cNvPr id="4" name="Footer Placeholder 3">
            <a:extLst>
              <a:ext uri="{FF2B5EF4-FFF2-40B4-BE49-F238E27FC236}">
                <a16:creationId xmlns:a16="http://schemas.microsoft.com/office/drawing/2014/main" id="{0E0489F2-B2B7-4005-91E2-80654CD7449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32204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5320-8AD9-427F-B987-277CA6C8804F}"/>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15.3  </a:t>
            </a:r>
            <a:r>
              <a:rPr lang="en-US" dirty="0">
                <a:solidFill>
                  <a:srgbClr val="004DCC"/>
                </a:solidFill>
                <a:latin typeface="Calibri" panose="020F0502020204030204" pitchFamily="34" charset="0"/>
              </a:rPr>
              <a:t>Using NIO Classes and Interfaces to Get File and Directory Information (Cont.)</a:t>
            </a:r>
          </a:p>
        </p:txBody>
      </p:sp>
      <p:sp>
        <p:nvSpPr>
          <p:cNvPr id="23555" name="Text Placeholder 2">
            <a:extLst>
              <a:ext uri="{FF2B5EF4-FFF2-40B4-BE49-F238E27FC236}">
                <a16:creationId xmlns:a16="http://schemas.microsoft.com/office/drawing/2014/main" id="{AFB8D32F-C25B-43B7-BCCF-C1130433482A}"/>
              </a:ext>
            </a:extLst>
          </p:cNvPr>
          <p:cNvSpPr>
            <a:spLocks noGrp="1"/>
          </p:cNvSpPr>
          <p:nvPr>
            <p:ph type="body" idx="1"/>
          </p:nvPr>
        </p:nvSpPr>
        <p:spPr/>
        <p:txBody>
          <a:bodyPr/>
          <a:lstStyle/>
          <a:p>
            <a:pPr eaLnBrk="1" hangingPunct="1">
              <a:lnSpc>
                <a:spcPct val="90000"/>
              </a:lnSpc>
            </a:pPr>
            <a:r>
              <a:rPr lang="en-US" altLang="en-US" sz="2400" dirty="0">
                <a:solidFill>
                  <a:srgbClr val="000000"/>
                </a:solidFill>
              </a:rPr>
              <a:t>An overloaded version of Files static method get uses a URI object to locate the file or directory. </a:t>
            </a:r>
          </a:p>
          <a:p>
            <a:pPr eaLnBrk="1" hangingPunct="1">
              <a:lnSpc>
                <a:spcPct val="90000"/>
              </a:lnSpc>
            </a:pPr>
            <a:r>
              <a:rPr lang="en-US" altLang="en-US" sz="2400" dirty="0">
                <a:solidFill>
                  <a:srgbClr val="000000"/>
                </a:solidFill>
              </a:rPr>
              <a:t>A </a:t>
            </a:r>
            <a:r>
              <a:rPr lang="en-US" altLang="en-US" sz="2400" b="1" dirty="0">
                <a:solidFill>
                  <a:srgbClr val="0000FF"/>
                </a:solidFill>
              </a:rPr>
              <a:t>Uniform Resource Identifier (URI)</a:t>
            </a:r>
            <a:r>
              <a:rPr lang="en-US" altLang="en-US" sz="2400" dirty="0">
                <a:solidFill>
                  <a:srgbClr val="000000"/>
                </a:solidFill>
              </a:rPr>
              <a:t> is a more general form of the </a:t>
            </a:r>
            <a:r>
              <a:rPr lang="en-US" altLang="en-US" sz="2400" b="1" dirty="0">
                <a:solidFill>
                  <a:srgbClr val="0000FF"/>
                </a:solidFill>
              </a:rPr>
              <a:t>Uniform Resource Locators (URLs)</a:t>
            </a:r>
            <a:r>
              <a:rPr lang="en-US" altLang="en-US" sz="2400" dirty="0">
                <a:solidFill>
                  <a:srgbClr val="000000"/>
                </a:solidFill>
              </a:rPr>
              <a:t> that are used to locate websites. </a:t>
            </a:r>
          </a:p>
          <a:p>
            <a:pPr eaLnBrk="1" hangingPunct="1">
              <a:lnSpc>
                <a:spcPct val="90000"/>
              </a:lnSpc>
            </a:pPr>
            <a:r>
              <a:rPr lang="en-US" altLang="en-US" sz="2400" dirty="0">
                <a:solidFill>
                  <a:srgbClr val="000000"/>
                </a:solidFill>
              </a:rPr>
              <a:t>On Windows platforms, the URI</a:t>
            </a:r>
          </a:p>
          <a:p>
            <a:pPr lvl="2" eaLnBrk="1" hangingPunct="1">
              <a:lnSpc>
                <a:spcPct val="90000"/>
              </a:lnSpc>
            </a:pPr>
            <a:r>
              <a:rPr lang="en-US" altLang="en-US" sz="2000" dirty="0">
                <a:solidFill>
                  <a:srgbClr val="000000"/>
                </a:solidFill>
                <a:latin typeface="Consolas" panose="020B0609020204030204" pitchFamily="49" charset="0"/>
              </a:rPr>
              <a:t>file://C:/data.txt</a:t>
            </a:r>
          </a:p>
          <a:p>
            <a:pPr marL="109537" indent="0" eaLnBrk="1" hangingPunct="1">
              <a:lnSpc>
                <a:spcPct val="90000"/>
              </a:lnSpc>
              <a:buNone/>
            </a:pPr>
            <a:r>
              <a:rPr lang="en-US" altLang="en-US" sz="2400" dirty="0" smtClean="0">
                <a:solidFill>
                  <a:srgbClr val="000000"/>
                </a:solidFill>
              </a:rPr>
              <a:t>    identifies </a:t>
            </a:r>
            <a:r>
              <a:rPr lang="en-US" altLang="en-US" sz="2400" dirty="0">
                <a:solidFill>
                  <a:srgbClr val="000000"/>
                </a:solidFill>
              </a:rPr>
              <a:t>the file </a:t>
            </a:r>
            <a:r>
              <a:rPr lang="en-US" altLang="en-US" sz="2400" dirty="0">
                <a:solidFill>
                  <a:srgbClr val="000000"/>
                </a:solidFill>
                <a:latin typeface="Consolas" panose="020B0609020204030204" pitchFamily="49" charset="0"/>
              </a:rPr>
              <a:t>data.txt</a:t>
            </a:r>
            <a:r>
              <a:rPr lang="en-US" altLang="en-US" sz="2400" dirty="0">
                <a:solidFill>
                  <a:srgbClr val="000000"/>
                </a:solidFill>
              </a:rPr>
              <a:t> stored in the root directory of the C: drive. </a:t>
            </a:r>
            <a:endParaRPr lang="en-US" altLang="en-US" sz="2400" dirty="0" smtClean="0">
              <a:solidFill>
                <a:srgbClr val="000000"/>
              </a:solidFill>
            </a:endParaRPr>
          </a:p>
          <a:p>
            <a:pPr>
              <a:lnSpc>
                <a:spcPct val="90000"/>
              </a:lnSpc>
            </a:pPr>
            <a:r>
              <a:rPr lang="en-US" altLang="en-US" sz="2400" dirty="0" smtClean="0">
                <a:solidFill>
                  <a:srgbClr val="000000"/>
                </a:solidFill>
              </a:rPr>
              <a:t>On </a:t>
            </a:r>
            <a:r>
              <a:rPr lang="en-US" altLang="en-US" sz="2400" dirty="0">
                <a:solidFill>
                  <a:srgbClr val="000000"/>
                </a:solidFill>
              </a:rPr>
              <a:t>UNIX/Linux platforms, the URI</a:t>
            </a:r>
          </a:p>
          <a:p>
            <a:pPr lvl="2" eaLnBrk="1" hangingPunct="1">
              <a:lnSpc>
                <a:spcPct val="90000"/>
              </a:lnSpc>
            </a:pPr>
            <a:r>
              <a:rPr lang="en-US" altLang="en-US" sz="2000" dirty="0">
                <a:solidFill>
                  <a:srgbClr val="000000"/>
                </a:solidFill>
                <a:latin typeface="Consolas" panose="020B0609020204030204" pitchFamily="49" charset="0"/>
              </a:rPr>
              <a:t>file:/home/student/data.txt</a:t>
            </a:r>
          </a:p>
          <a:p>
            <a:pPr marL="109537" indent="0" eaLnBrk="1" hangingPunct="1">
              <a:lnSpc>
                <a:spcPct val="90000"/>
              </a:lnSpc>
              <a:buNone/>
            </a:pPr>
            <a:r>
              <a:rPr lang="en-US" altLang="en-US" sz="2400" dirty="0" smtClean="0">
                <a:solidFill>
                  <a:srgbClr val="000000"/>
                </a:solidFill>
              </a:rPr>
              <a:t>    identifies </a:t>
            </a:r>
            <a:r>
              <a:rPr lang="en-US" altLang="en-US" sz="2400" dirty="0">
                <a:solidFill>
                  <a:srgbClr val="000000"/>
                </a:solidFill>
              </a:rPr>
              <a:t>the file </a:t>
            </a:r>
            <a:r>
              <a:rPr lang="en-US" altLang="en-US" sz="2400" dirty="0">
                <a:solidFill>
                  <a:srgbClr val="000000"/>
                </a:solidFill>
                <a:latin typeface="Consolas" panose="020B0609020204030204" pitchFamily="49" charset="0"/>
              </a:rPr>
              <a:t>data.txt</a:t>
            </a:r>
            <a:r>
              <a:rPr lang="en-US" altLang="en-US" sz="2400" dirty="0">
                <a:solidFill>
                  <a:srgbClr val="000000"/>
                </a:solidFill>
              </a:rPr>
              <a:t> stored in the home directory of the user student.</a:t>
            </a:r>
          </a:p>
        </p:txBody>
      </p:sp>
      <p:sp>
        <p:nvSpPr>
          <p:cNvPr id="4" name="Footer Placeholder 3">
            <a:extLst>
              <a:ext uri="{FF2B5EF4-FFF2-40B4-BE49-F238E27FC236}">
                <a16:creationId xmlns:a16="http://schemas.microsoft.com/office/drawing/2014/main" id="{AE231505-4213-4163-B9EA-B3ED7E4F2E2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546973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0742-AC60-4EDE-A098-0D818F233169}"/>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15.3  </a:t>
            </a:r>
            <a:r>
              <a:rPr lang="en-US" dirty="0">
                <a:solidFill>
                  <a:srgbClr val="004DCC"/>
                </a:solidFill>
                <a:latin typeface="Calibri" panose="020F0502020204030204" pitchFamily="34" charset="0"/>
              </a:rPr>
              <a:t>Using NIO Classes and Interfaces to Get File and Directory Information (Cont.)</a:t>
            </a:r>
          </a:p>
        </p:txBody>
      </p:sp>
      <p:sp>
        <p:nvSpPr>
          <p:cNvPr id="24579" name="Text Placeholder 2">
            <a:extLst>
              <a:ext uri="{FF2B5EF4-FFF2-40B4-BE49-F238E27FC236}">
                <a16:creationId xmlns:a16="http://schemas.microsoft.com/office/drawing/2014/main" id="{9E343825-402E-45C1-9314-ED6E59EC4F7B}"/>
              </a:ext>
            </a:extLst>
          </p:cNvPr>
          <p:cNvSpPr>
            <a:spLocks noGrp="1"/>
          </p:cNvSpPr>
          <p:nvPr>
            <p:ph type="body" idx="1"/>
          </p:nvPr>
        </p:nvSpPr>
        <p:spPr/>
        <p:txBody>
          <a:bodyPr/>
          <a:lstStyle/>
          <a:p>
            <a:pPr eaLnBrk="1" hangingPunct="1">
              <a:lnSpc>
                <a:spcPct val="90000"/>
              </a:lnSpc>
            </a:pPr>
            <a:r>
              <a:rPr lang="en-US" altLang="en-US" sz="2400" dirty="0">
                <a:solidFill>
                  <a:srgbClr val="000000"/>
                </a:solidFill>
              </a:rPr>
              <a:t>Figure 15.2 prompts the user to enter a file or directory name, then uses classes </a:t>
            </a:r>
            <a:r>
              <a:rPr lang="en-US" altLang="en-US" sz="2400" dirty="0">
                <a:solidFill>
                  <a:srgbClr val="000000"/>
                </a:solidFill>
                <a:latin typeface="Consolas" panose="020B0609020204030204" pitchFamily="49" charset="0"/>
              </a:rPr>
              <a:t>Paths</a:t>
            </a:r>
            <a:r>
              <a:rPr lang="en-US" altLang="en-US" sz="2400" dirty="0">
                <a:solidFill>
                  <a:srgbClr val="000000"/>
                </a:solidFill>
              </a:rPr>
              <a:t>, </a:t>
            </a:r>
            <a:r>
              <a:rPr lang="en-US" altLang="en-US" sz="2400" dirty="0">
                <a:solidFill>
                  <a:srgbClr val="000000"/>
                </a:solidFill>
                <a:latin typeface="Consolas" panose="020B0609020204030204" pitchFamily="49" charset="0"/>
              </a:rPr>
              <a:t>Path</a:t>
            </a:r>
            <a:r>
              <a:rPr lang="en-US" altLang="en-US" sz="2400" dirty="0">
                <a:solidFill>
                  <a:srgbClr val="000000"/>
                </a:solidFill>
              </a:rPr>
              <a:t>, </a:t>
            </a:r>
            <a:r>
              <a:rPr lang="en-US" altLang="en-US" sz="2400" dirty="0">
                <a:solidFill>
                  <a:srgbClr val="000000"/>
                </a:solidFill>
                <a:latin typeface="Consolas" panose="020B0609020204030204" pitchFamily="49" charset="0"/>
              </a:rPr>
              <a:t>Files</a:t>
            </a:r>
            <a:r>
              <a:rPr lang="en-US" altLang="en-US" sz="2400" dirty="0">
                <a:solidFill>
                  <a:srgbClr val="000000"/>
                </a:solidFill>
              </a:rPr>
              <a:t> and </a:t>
            </a:r>
            <a:r>
              <a:rPr lang="en-US" altLang="en-US" sz="2400" dirty="0" err="1">
                <a:solidFill>
                  <a:srgbClr val="000000"/>
                </a:solidFill>
                <a:latin typeface="Consolas" panose="020B0609020204030204" pitchFamily="49" charset="0"/>
              </a:rPr>
              <a:t>DirectoryStream</a:t>
            </a:r>
            <a:r>
              <a:rPr lang="en-US" altLang="en-US" sz="2400" dirty="0">
                <a:solidFill>
                  <a:srgbClr val="000000"/>
                </a:solidFill>
              </a:rPr>
              <a:t> to output information about that file or directory.</a:t>
            </a:r>
          </a:p>
          <a:p>
            <a:pPr>
              <a:lnSpc>
                <a:spcPct val="90000"/>
              </a:lnSpc>
            </a:pPr>
            <a:r>
              <a:rPr lang="en-US" altLang="en-US" sz="2800" dirty="0">
                <a:solidFill>
                  <a:srgbClr val="000000"/>
                </a:solidFill>
              </a:rPr>
              <a:t>A </a:t>
            </a:r>
            <a:r>
              <a:rPr lang="en-US" altLang="en-US" sz="2800" b="1" dirty="0">
                <a:solidFill>
                  <a:srgbClr val="0000FF"/>
                </a:solidFill>
              </a:rPr>
              <a:t>separator character </a:t>
            </a:r>
            <a:r>
              <a:rPr lang="en-US" altLang="en-US" sz="2800" dirty="0">
                <a:solidFill>
                  <a:srgbClr val="000000"/>
                </a:solidFill>
              </a:rPr>
              <a:t>is used to separate directories and files in a path. </a:t>
            </a:r>
          </a:p>
          <a:p>
            <a:pPr lvl="1">
              <a:lnSpc>
                <a:spcPct val="90000"/>
              </a:lnSpc>
            </a:pPr>
            <a:r>
              <a:rPr lang="en-US" altLang="en-US" sz="2400" dirty="0">
                <a:solidFill>
                  <a:srgbClr val="000000"/>
                </a:solidFill>
              </a:rPr>
              <a:t>On a Windows computer, the </a:t>
            </a:r>
            <a:r>
              <a:rPr lang="en-US" altLang="en-US" sz="2400" i="1" dirty="0">
                <a:solidFill>
                  <a:srgbClr val="000000"/>
                </a:solidFill>
              </a:rPr>
              <a:t>separator character </a:t>
            </a:r>
            <a:r>
              <a:rPr lang="en-US" altLang="en-US" sz="2400" dirty="0">
                <a:solidFill>
                  <a:srgbClr val="000000"/>
                </a:solidFill>
              </a:rPr>
              <a:t>is a backslash (\). </a:t>
            </a:r>
          </a:p>
          <a:p>
            <a:pPr lvl="1">
              <a:lnSpc>
                <a:spcPct val="90000"/>
              </a:lnSpc>
            </a:pPr>
            <a:r>
              <a:rPr lang="en-US" altLang="en-US" sz="2400" dirty="0">
                <a:solidFill>
                  <a:srgbClr val="000000"/>
                </a:solidFill>
              </a:rPr>
              <a:t>On a Linux or Mac OS X system, it’s a forward slash (/). </a:t>
            </a:r>
          </a:p>
          <a:p>
            <a:pPr>
              <a:lnSpc>
                <a:spcPct val="90000"/>
              </a:lnSpc>
            </a:pPr>
            <a:r>
              <a:rPr lang="en-US" altLang="en-US" sz="2800" dirty="0">
                <a:solidFill>
                  <a:srgbClr val="000000"/>
                </a:solidFill>
              </a:rPr>
              <a:t>Java processes both characters identically in a path name. </a:t>
            </a:r>
          </a:p>
          <a:p>
            <a:pPr>
              <a:lnSpc>
                <a:spcPct val="90000"/>
              </a:lnSpc>
            </a:pPr>
            <a:endParaRPr lang="en-US" altLang="en-US" sz="2400" dirty="0">
              <a:solidFill>
                <a:srgbClr val="000000"/>
              </a:solidFill>
            </a:endParaRPr>
          </a:p>
          <a:p>
            <a:pPr eaLnBrk="1" hangingPunct="1">
              <a:lnSpc>
                <a:spcPct val="90000"/>
              </a:lnSpc>
            </a:pPr>
            <a:endParaRPr lang="en-US" altLang="en-US" sz="2400" dirty="0">
              <a:solidFill>
                <a:srgbClr val="000000"/>
              </a:solidFill>
            </a:endParaRPr>
          </a:p>
        </p:txBody>
      </p:sp>
      <p:sp>
        <p:nvSpPr>
          <p:cNvPr id="4" name="Footer Placeholder 3">
            <a:extLst>
              <a:ext uri="{FF2B5EF4-FFF2-40B4-BE49-F238E27FC236}">
                <a16:creationId xmlns:a16="http://schemas.microsoft.com/office/drawing/2014/main" id="{D5B327A3-D974-474B-86D7-2AFFA6B8BE8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114474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07">
            <a:extLst>
              <a:ext uri="{FF2B5EF4-FFF2-40B4-BE49-F238E27FC236}">
                <a16:creationId xmlns:a16="http://schemas.microsoft.com/office/drawing/2014/main" id="{F25034F3-A66E-4567-9EBF-21BB7DE8F9A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1915F197-00FF-4190-AE46-99BA142BB48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14502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08">
            <a:extLst>
              <a:ext uri="{FF2B5EF4-FFF2-40B4-BE49-F238E27FC236}">
                <a16:creationId xmlns:a16="http://schemas.microsoft.com/office/drawing/2014/main" id="{F4618685-644C-40D6-A96B-B68977446B7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DC14952B-0DF5-49B8-95F4-653D11E4E5D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52282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09">
            <a:extLst>
              <a:ext uri="{FF2B5EF4-FFF2-40B4-BE49-F238E27FC236}">
                <a16:creationId xmlns:a16="http://schemas.microsoft.com/office/drawing/2014/main" id="{BDAB58C0-C357-4A7A-97F8-39E58508C11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8F6324A2-F161-4A74-BABF-BD9B5A2AB93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06794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10">
            <a:extLst>
              <a:ext uri="{FF2B5EF4-FFF2-40B4-BE49-F238E27FC236}">
                <a16:creationId xmlns:a16="http://schemas.microsoft.com/office/drawing/2014/main" id="{661EC84D-5F3B-45B5-B5D9-49A1A38B07B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9550"/>
            <a:ext cx="12192000" cy="6437313"/>
          </a:xfrm>
          <a:prstGeom prst="rect">
            <a:avLst/>
          </a:prstGeom>
        </p:spPr>
      </p:pic>
      <p:sp>
        <p:nvSpPr>
          <p:cNvPr id="2" name="Footer Placeholder 1">
            <a:extLst>
              <a:ext uri="{FF2B5EF4-FFF2-40B4-BE49-F238E27FC236}">
                <a16:creationId xmlns:a16="http://schemas.microsoft.com/office/drawing/2014/main" id="{3D433937-4037-461D-8832-504DD8E96D9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74033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02">
            <a:extLst>
              <a:ext uri="{FF2B5EF4-FFF2-40B4-BE49-F238E27FC236}">
                <a16:creationId xmlns:a16="http://schemas.microsoft.com/office/drawing/2014/main" id="{6B8844F6-9319-41C8-B865-E33B0D13746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92100" y="0"/>
            <a:ext cx="11606213" cy="6858000"/>
          </a:xfrm>
          <a:prstGeom prst="rect">
            <a:avLst/>
          </a:prstGeom>
        </p:spPr>
      </p:pic>
      <p:sp>
        <p:nvSpPr>
          <p:cNvPr id="2" name="Footer Placeholder 1">
            <a:extLst>
              <a:ext uri="{FF2B5EF4-FFF2-40B4-BE49-F238E27FC236}">
                <a16:creationId xmlns:a16="http://schemas.microsoft.com/office/drawing/2014/main" id="{EF406693-A167-4980-8667-B3C3ADEE165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46677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11">
            <a:extLst>
              <a:ext uri="{FF2B5EF4-FFF2-40B4-BE49-F238E27FC236}">
                <a16:creationId xmlns:a16="http://schemas.microsoft.com/office/drawing/2014/main" id="{6FD69D74-ECCE-4D0C-8495-165302576E9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25525"/>
            <a:ext cx="12192000" cy="4805363"/>
          </a:xfrm>
          <a:prstGeom prst="rect">
            <a:avLst/>
          </a:prstGeom>
        </p:spPr>
      </p:pic>
      <p:sp>
        <p:nvSpPr>
          <p:cNvPr id="2" name="Footer Placeholder 1">
            <a:extLst>
              <a:ext uri="{FF2B5EF4-FFF2-40B4-BE49-F238E27FC236}">
                <a16:creationId xmlns:a16="http://schemas.microsoft.com/office/drawing/2014/main" id="{A3174D9C-B44B-4BCB-9F81-A39870F85E1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50546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12">
            <a:extLst>
              <a:ext uri="{FF2B5EF4-FFF2-40B4-BE49-F238E27FC236}">
                <a16:creationId xmlns:a16="http://schemas.microsoft.com/office/drawing/2014/main" id="{0A907203-F947-44AC-97B6-737B8F82023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7788"/>
            <a:ext cx="12192000" cy="6700837"/>
          </a:xfrm>
          <a:prstGeom prst="rect">
            <a:avLst/>
          </a:prstGeom>
        </p:spPr>
      </p:pic>
      <p:sp>
        <p:nvSpPr>
          <p:cNvPr id="2" name="Footer Placeholder 1">
            <a:extLst>
              <a:ext uri="{FF2B5EF4-FFF2-40B4-BE49-F238E27FC236}">
                <a16:creationId xmlns:a16="http://schemas.microsoft.com/office/drawing/2014/main" id="{5FF9B351-3198-4297-9230-E67A24F655A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68720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13">
            <a:extLst>
              <a:ext uri="{FF2B5EF4-FFF2-40B4-BE49-F238E27FC236}">
                <a16:creationId xmlns:a16="http://schemas.microsoft.com/office/drawing/2014/main" id="{E737E979-4247-41BC-969B-E2471339E98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66838"/>
            <a:ext cx="12192000" cy="4122737"/>
          </a:xfrm>
          <a:prstGeom prst="rect">
            <a:avLst/>
          </a:prstGeom>
        </p:spPr>
      </p:pic>
      <p:sp>
        <p:nvSpPr>
          <p:cNvPr id="2" name="Footer Placeholder 1">
            <a:extLst>
              <a:ext uri="{FF2B5EF4-FFF2-40B4-BE49-F238E27FC236}">
                <a16:creationId xmlns:a16="http://schemas.microsoft.com/office/drawing/2014/main" id="{FD49F53A-AE84-4D04-BF40-5E587E2EE2F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21001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14">
            <a:extLst>
              <a:ext uri="{FF2B5EF4-FFF2-40B4-BE49-F238E27FC236}">
                <a16:creationId xmlns:a16="http://schemas.microsoft.com/office/drawing/2014/main" id="{C08BDC53-15A2-4386-BAED-AA08E15AD4D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6538"/>
            <a:ext cx="12192000" cy="3844925"/>
          </a:xfrm>
          <a:prstGeom prst="rect">
            <a:avLst/>
          </a:prstGeom>
        </p:spPr>
      </p:pic>
      <p:sp>
        <p:nvSpPr>
          <p:cNvPr id="2" name="Footer Placeholder 1">
            <a:extLst>
              <a:ext uri="{FF2B5EF4-FFF2-40B4-BE49-F238E27FC236}">
                <a16:creationId xmlns:a16="http://schemas.microsoft.com/office/drawing/2014/main" id="{C169731C-D645-4D6C-B5A5-5F96ED50AE3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99502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1860-E88F-4F94-B472-91A490508FB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15.4  </a:t>
            </a:r>
            <a:r>
              <a:rPr lang="en-US" dirty="0">
                <a:solidFill>
                  <a:srgbClr val="004DCC"/>
                </a:solidFill>
                <a:latin typeface="Calibri" panose="020F0502020204030204" pitchFamily="34" charset="0"/>
              </a:rPr>
              <a:t>Sequential Text Files</a:t>
            </a:r>
          </a:p>
        </p:txBody>
      </p:sp>
      <p:sp>
        <p:nvSpPr>
          <p:cNvPr id="34819" name="Text Placeholder 2">
            <a:extLst>
              <a:ext uri="{FF2B5EF4-FFF2-40B4-BE49-F238E27FC236}">
                <a16:creationId xmlns:a16="http://schemas.microsoft.com/office/drawing/2014/main" id="{0F51B4BD-9A30-4C37-B6B2-88ADB780FCBD}"/>
              </a:ext>
            </a:extLst>
          </p:cNvPr>
          <p:cNvSpPr>
            <a:spLocks noGrp="1"/>
          </p:cNvSpPr>
          <p:nvPr>
            <p:ph type="body" idx="1"/>
          </p:nvPr>
        </p:nvSpPr>
        <p:spPr/>
        <p:txBody>
          <a:bodyPr/>
          <a:lstStyle/>
          <a:p>
            <a:pPr eaLnBrk="1" hangingPunct="1"/>
            <a:r>
              <a:rPr lang="en-US" altLang="en-US" dirty="0">
                <a:solidFill>
                  <a:srgbClr val="000000"/>
                </a:solidFill>
              </a:rPr>
              <a:t>Sequential-access files store records in order by the record-key field. </a:t>
            </a:r>
          </a:p>
          <a:p>
            <a:pPr eaLnBrk="1" hangingPunct="1"/>
            <a:r>
              <a:rPr lang="en-US" altLang="en-US" dirty="0">
                <a:solidFill>
                  <a:srgbClr val="000000"/>
                </a:solidFill>
              </a:rPr>
              <a:t>Text files are human-readable files. </a:t>
            </a:r>
          </a:p>
        </p:txBody>
      </p:sp>
      <p:sp>
        <p:nvSpPr>
          <p:cNvPr id="4" name="Footer Placeholder 3">
            <a:extLst>
              <a:ext uri="{FF2B5EF4-FFF2-40B4-BE49-F238E27FC236}">
                <a16:creationId xmlns:a16="http://schemas.microsoft.com/office/drawing/2014/main" id="{491A0669-2F68-4A13-990A-DC535A2DB64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494813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4E48-C49F-4697-9D9F-EDF16B8598A3}"/>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15.4.1 Creating a Sequential  </a:t>
            </a:r>
            <a:br>
              <a:rPr lang="en-US" dirty="0">
                <a:solidFill>
                  <a:srgbClr val="59D9B3"/>
                </a:solidFill>
                <a:latin typeface="Calibri" panose="020F0502020204030204" pitchFamily="34" charset="0"/>
              </a:rPr>
            </a:br>
            <a:r>
              <a:rPr lang="en-US" dirty="0">
                <a:solidFill>
                  <a:srgbClr val="59D9B3"/>
                </a:solidFill>
                <a:latin typeface="Calibri" panose="020F0502020204030204" pitchFamily="34" charset="0"/>
              </a:rPr>
              <a:t>Text File</a:t>
            </a:r>
          </a:p>
        </p:txBody>
      </p:sp>
      <p:sp>
        <p:nvSpPr>
          <p:cNvPr id="35843" name="Text Placeholder 2">
            <a:extLst>
              <a:ext uri="{FF2B5EF4-FFF2-40B4-BE49-F238E27FC236}">
                <a16:creationId xmlns:a16="http://schemas.microsoft.com/office/drawing/2014/main" id="{5F65048B-4A3B-46AA-92F0-E5A97BE1D02A}"/>
              </a:ext>
            </a:extLst>
          </p:cNvPr>
          <p:cNvSpPr>
            <a:spLocks noGrp="1"/>
          </p:cNvSpPr>
          <p:nvPr>
            <p:ph type="body" idx="1"/>
          </p:nvPr>
        </p:nvSpPr>
        <p:spPr/>
        <p:txBody>
          <a:bodyPr/>
          <a:lstStyle/>
          <a:p>
            <a:pPr eaLnBrk="1" hangingPunct="1"/>
            <a:r>
              <a:rPr lang="en-US" altLang="en-US" dirty="0">
                <a:solidFill>
                  <a:srgbClr val="000000"/>
                </a:solidFill>
              </a:rPr>
              <a:t>Java imposes no structure on a file</a:t>
            </a:r>
          </a:p>
          <a:p>
            <a:pPr lvl="1" eaLnBrk="1" hangingPunct="1"/>
            <a:r>
              <a:rPr lang="en-US" altLang="en-US" dirty="0">
                <a:solidFill>
                  <a:srgbClr val="000000"/>
                </a:solidFill>
              </a:rPr>
              <a:t>Notions such as records do not exist as part of the Java language. </a:t>
            </a:r>
          </a:p>
          <a:p>
            <a:pPr lvl="1" eaLnBrk="1" hangingPunct="1"/>
            <a:r>
              <a:rPr lang="en-US" altLang="en-US" dirty="0">
                <a:solidFill>
                  <a:srgbClr val="000000"/>
                </a:solidFill>
              </a:rPr>
              <a:t>You must structure files to meet the requirements of your applications. </a:t>
            </a:r>
          </a:p>
        </p:txBody>
      </p:sp>
      <p:sp>
        <p:nvSpPr>
          <p:cNvPr id="4" name="Footer Placeholder 3">
            <a:extLst>
              <a:ext uri="{FF2B5EF4-FFF2-40B4-BE49-F238E27FC236}">
                <a16:creationId xmlns:a16="http://schemas.microsoft.com/office/drawing/2014/main" id="{07E812B3-1E1E-4848-B5C3-FDB3EA1776F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45916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9367-C9BF-494E-97A8-E5328379F1B3}"/>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15.4.1 Creating a Sequential  </a:t>
            </a:r>
            <a:br>
              <a:rPr lang="en-US" dirty="0">
                <a:solidFill>
                  <a:srgbClr val="59D9B3"/>
                </a:solidFill>
                <a:latin typeface="Calibri" panose="020F0502020204030204" pitchFamily="34" charset="0"/>
              </a:rPr>
            </a:br>
            <a:r>
              <a:rPr lang="en-US" dirty="0">
                <a:solidFill>
                  <a:srgbClr val="59D9B3"/>
                </a:solidFill>
                <a:latin typeface="Calibri" panose="020F0502020204030204" pitchFamily="34" charset="0"/>
              </a:rPr>
              <a:t>Text File (cont.)</a:t>
            </a:r>
          </a:p>
        </p:txBody>
      </p:sp>
      <p:sp>
        <p:nvSpPr>
          <p:cNvPr id="36867" name="Text Placeholder 2">
            <a:extLst>
              <a:ext uri="{FF2B5EF4-FFF2-40B4-BE49-F238E27FC236}">
                <a16:creationId xmlns:a16="http://schemas.microsoft.com/office/drawing/2014/main" id="{3B6CD221-22C1-4E69-B19D-D2E0DD4941D3}"/>
              </a:ext>
            </a:extLst>
          </p:cNvPr>
          <p:cNvSpPr>
            <a:spLocks noGrp="1"/>
          </p:cNvSpPr>
          <p:nvPr>
            <p:ph type="body" idx="1"/>
          </p:nvPr>
        </p:nvSpPr>
        <p:spPr/>
        <p:txBody>
          <a:bodyPr/>
          <a:lstStyle/>
          <a:p>
            <a:pPr eaLnBrk="1" hangingPunct="1"/>
            <a:r>
              <a:rPr lang="en-US" altLang="en-US" dirty="0">
                <a:solidFill>
                  <a:srgbClr val="000000"/>
                </a:solidFill>
                <a:latin typeface="Consolas" panose="020B0609020204030204" pitchFamily="49" charset="0"/>
              </a:rPr>
              <a:t>Formatter</a:t>
            </a:r>
            <a:r>
              <a:rPr lang="en-US" altLang="en-US" dirty="0">
                <a:solidFill>
                  <a:srgbClr val="000000"/>
                </a:solidFill>
              </a:rPr>
              <a:t> outputs formatted </a:t>
            </a:r>
            <a:r>
              <a:rPr lang="en-US" altLang="en-US" dirty="0">
                <a:solidFill>
                  <a:srgbClr val="000000"/>
                </a:solidFill>
                <a:latin typeface="Consolas" panose="020B0609020204030204" pitchFamily="49" charset="0"/>
              </a:rPr>
              <a:t>String</a:t>
            </a:r>
            <a:r>
              <a:rPr lang="en-US" altLang="en-US" dirty="0">
                <a:solidFill>
                  <a:srgbClr val="000000"/>
                </a:solidFill>
              </a:rPr>
              <a:t>s to the specified stream. </a:t>
            </a:r>
          </a:p>
          <a:p>
            <a:pPr eaLnBrk="1" hangingPunct="1"/>
            <a:r>
              <a:rPr lang="en-US" altLang="en-US" dirty="0">
                <a:solidFill>
                  <a:srgbClr val="000000"/>
                </a:solidFill>
              </a:rPr>
              <a:t>The constructor with one </a:t>
            </a:r>
            <a:r>
              <a:rPr lang="en-US" altLang="en-US" dirty="0">
                <a:solidFill>
                  <a:srgbClr val="000000"/>
                </a:solidFill>
                <a:latin typeface="Consolas" panose="020B0609020204030204" pitchFamily="49" charset="0"/>
              </a:rPr>
              <a:t>String</a:t>
            </a:r>
            <a:r>
              <a:rPr lang="en-US" altLang="en-US" dirty="0">
                <a:solidFill>
                  <a:srgbClr val="000000"/>
                </a:solidFill>
              </a:rPr>
              <a:t> argument receives the name of the file, including its path. </a:t>
            </a:r>
          </a:p>
          <a:p>
            <a:pPr lvl="1" eaLnBrk="1" hangingPunct="1"/>
            <a:r>
              <a:rPr lang="en-US" altLang="en-US" dirty="0">
                <a:solidFill>
                  <a:srgbClr val="000000"/>
                </a:solidFill>
              </a:rPr>
              <a:t>If a path is not specified, the JVM assumes that the file is in the directory from which the program was executed. </a:t>
            </a:r>
          </a:p>
          <a:p>
            <a:pPr eaLnBrk="1" hangingPunct="1"/>
            <a:r>
              <a:rPr lang="en-US" altLang="en-US" dirty="0">
                <a:solidFill>
                  <a:srgbClr val="000000"/>
                </a:solidFill>
              </a:rPr>
              <a:t>If the file does not exist, it will be created. </a:t>
            </a:r>
          </a:p>
          <a:p>
            <a:pPr eaLnBrk="1" hangingPunct="1"/>
            <a:r>
              <a:rPr lang="en-US" altLang="en-US" dirty="0">
                <a:solidFill>
                  <a:srgbClr val="000000"/>
                </a:solidFill>
              </a:rPr>
              <a:t>If an existing file is opened, its contents are </a:t>
            </a:r>
            <a:r>
              <a:rPr lang="en-US" altLang="en-US" b="1" dirty="0">
                <a:solidFill>
                  <a:srgbClr val="0000FF"/>
                </a:solidFill>
              </a:rPr>
              <a:t>truncated</a:t>
            </a:r>
            <a:r>
              <a:rPr lang="en-US" altLang="en-US" b="1" dirty="0">
                <a:solidFill>
                  <a:srgbClr val="000000"/>
                </a:solidFill>
              </a:rPr>
              <a:t>.  </a:t>
            </a:r>
          </a:p>
        </p:txBody>
      </p:sp>
      <p:sp>
        <p:nvSpPr>
          <p:cNvPr id="4" name="Footer Placeholder 3">
            <a:extLst>
              <a:ext uri="{FF2B5EF4-FFF2-40B4-BE49-F238E27FC236}">
                <a16:creationId xmlns:a16="http://schemas.microsoft.com/office/drawing/2014/main" id="{F38979DA-2E4F-4C4D-BF9E-48697A1314B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84850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15">
            <a:extLst>
              <a:ext uri="{FF2B5EF4-FFF2-40B4-BE49-F238E27FC236}">
                <a16:creationId xmlns:a16="http://schemas.microsoft.com/office/drawing/2014/main" id="{DE1CD409-354E-4663-9FAF-11C82651BF2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EBF5B4E9-9391-4011-AB1E-CCE959155E5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4467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16">
            <a:extLst>
              <a:ext uri="{FF2B5EF4-FFF2-40B4-BE49-F238E27FC236}">
                <a16:creationId xmlns:a16="http://schemas.microsoft.com/office/drawing/2014/main" id="{B1A75425-A28F-4F0E-9963-3A28001D2A5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2" name="Footer Placeholder 1">
            <a:extLst>
              <a:ext uri="{FF2B5EF4-FFF2-40B4-BE49-F238E27FC236}">
                <a16:creationId xmlns:a16="http://schemas.microsoft.com/office/drawing/2014/main" id="{F430DBBE-D0AB-4F06-AEC4-B6FAE0D6B2D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7210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17">
            <a:extLst>
              <a:ext uri="{FF2B5EF4-FFF2-40B4-BE49-F238E27FC236}">
                <a16:creationId xmlns:a16="http://schemas.microsoft.com/office/drawing/2014/main" id="{A9D75394-44AD-4B17-A4FC-27EA58965BC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96988"/>
            <a:ext cx="12192000" cy="4262437"/>
          </a:xfrm>
          <a:prstGeom prst="rect">
            <a:avLst/>
          </a:prstGeom>
        </p:spPr>
      </p:pic>
      <p:sp>
        <p:nvSpPr>
          <p:cNvPr id="2" name="Footer Placeholder 1">
            <a:extLst>
              <a:ext uri="{FF2B5EF4-FFF2-40B4-BE49-F238E27FC236}">
                <a16:creationId xmlns:a16="http://schemas.microsoft.com/office/drawing/2014/main" id="{BD7853D0-14BA-408E-87F5-56913C50D18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7651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03">
            <a:extLst>
              <a:ext uri="{FF2B5EF4-FFF2-40B4-BE49-F238E27FC236}">
                <a16:creationId xmlns:a16="http://schemas.microsoft.com/office/drawing/2014/main" id="{D82CDC58-EFC8-4E8E-8907-EB22A8F8386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57275" y="0"/>
            <a:ext cx="10077450" cy="6858000"/>
          </a:xfrm>
          <a:prstGeom prst="rect">
            <a:avLst/>
          </a:prstGeom>
        </p:spPr>
      </p:pic>
      <p:sp>
        <p:nvSpPr>
          <p:cNvPr id="2" name="Footer Placeholder 1">
            <a:extLst>
              <a:ext uri="{FF2B5EF4-FFF2-40B4-BE49-F238E27FC236}">
                <a16:creationId xmlns:a16="http://schemas.microsoft.com/office/drawing/2014/main" id="{E90A7328-D7E9-4A7C-9DC0-B718E3B3940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61992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216B-E58E-4B95-9D09-E8AFE68A019C}"/>
              </a:ext>
            </a:extLst>
          </p:cNvPr>
          <p:cNvSpPr>
            <a:spLocks noGrp="1"/>
          </p:cNvSpPr>
          <p:nvPr>
            <p:ph type="title"/>
          </p:nvPr>
        </p:nvSpPr>
        <p:spPr/>
        <p:txBody>
          <a:bodyPr>
            <a:normAutofit/>
          </a:bodyPr>
          <a:lstStyle/>
          <a:p>
            <a:pPr fontAlgn="auto">
              <a:spcAft>
                <a:spcPts val="0"/>
              </a:spcAft>
              <a:defRPr/>
            </a:pPr>
            <a:r>
              <a:rPr lang="en-US" dirty="0">
                <a:solidFill>
                  <a:srgbClr val="59D9B3"/>
                </a:solidFill>
                <a:latin typeface="Calibri" panose="020F0502020204030204" pitchFamily="34" charset="0"/>
              </a:rPr>
              <a:t>15.4.1 Creating a Sequential Text File (cont.)</a:t>
            </a:r>
          </a:p>
        </p:txBody>
      </p:sp>
      <p:sp>
        <p:nvSpPr>
          <p:cNvPr id="43011" name="Text Placeholder 2">
            <a:extLst>
              <a:ext uri="{FF2B5EF4-FFF2-40B4-BE49-F238E27FC236}">
                <a16:creationId xmlns:a16="http://schemas.microsoft.com/office/drawing/2014/main" id="{A4829F60-3DD9-4FF4-A51C-A6A35DDB3742}"/>
              </a:ext>
            </a:extLst>
          </p:cNvPr>
          <p:cNvSpPr>
            <a:spLocks noGrp="1"/>
          </p:cNvSpPr>
          <p:nvPr>
            <p:ph type="body" idx="1"/>
          </p:nvPr>
        </p:nvSpPr>
        <p:spPr/>
        <p:txBody>
          <a:bodyPr/>
          <a:lstStyle/>
          <a:p>
            <a:pPr eaLnBrk="1" hangingPunct="1"/>
            <a:r>
              <a:rPr lang="en-US" altLang="en-US" dirty="0">
                <a:solidFill>
                  <a:srgbClr val="000000"/>
                </a:solidFill>
              </a:rPr>
              <a:t>A </a:t>
            </a:r>
            <a:r>
              <a:rPr lang="en-US" altLang="en-US" b="1" dirty="0" err="1">
                <a:solidFill>
                  <a:srgbClr val="0000FF"/>
                </a:solidFill>
                <a:latin typeface="Consolas" panose="020B0609020204030204" pitchFamily="49" charset="0"/>
              </a:rPr>
              <a:t>SecurityException</a:t>
            </a:r>
            <a:r>
              <a:rPr lang="en-US" altLang="en-US" b="1" dirty="0">
                <a:solidFill>
                  <a:srgbClr val="000000"/>
                </a:solidFill>
              </a:rPr>
              <a:t> </a:t>
            </a:r>
            <a:r>
              <a:rPr lang="en-US" altLang="en-US" dirty="0">
                <a:solidFill>
                  <a:srgbClr val="000000"/>
                </a:solidFill>
              </a:rPr>
              <a:t>occurs if the user does not have permission to write data to the file. </a:t>
            </a:r>
          </a:p>
          <a:p>
            <a:pPr eaLnBrk="1" hangingPunct="1"/>
            <a:r>
              <a:rPr lang="en-US" altLang="en-US" dirty="0">
                <a:solidFill>
                  <a:srgbClr val="000000"/>
                </a:solidFill>
              </a:rPr>
              <a:t>A </a:t>
            </a:r>
            <a:r>
              <a:rPr lang="en-US" altLang="en-US" b="1" dirty="0" err="1">
                <a:solidFill>
                  <a:srgbClr val="0000FF"/>
                </a:solidFill>
                <a:latin typeface="Consolas" panose="020B0609020204030204" pitchFamily="49" charset="0"/>
              </a:rPr>
              <a:t>FileNotFoundException</a:t>
            </a:r>
            <a:r>
              <a:rPr lang="en-US" altLang="en-US" b="1" dirty="0">
                <a:solidFill>
                  <a:srgbClr val="000000"/>
                </a:solidFill>
              </a:rPr>
              <a:t> </a:t>
            </a:r>
            <a:r>
              <a:rPr lang="en-US" altLang="en-US" dirty="0">
                <a:solidFill>
                  <a:srgbClr val="000000"/>
                </a:solidFill>
              </a:rPr>
              <a:t>occurs if the file does not exist and a new file cannot be created. </a:t>
            </a:r>
          </a:p>
          <a:p>
            <a:pPr eaLnBrk="1" hangingPunct="1"/>
            <a:r>
              <a:rPr lang="en-US" altLang="en-US" dirty="0">
                <a:solidFill>
                  <a:srgbClr val="000000"/>
                </a:solidFill>
                <a:latin typeface="Consolas" panose="020B0609020204030204" pitchFamily="49" charset="0"/>
              </a:rPr>
              <a:t>static</a:t>
            </a:r>
            <a:r>
              <a:rPr lang="en-US" altLang="en-US" dirty="0">
                <a:solidFill>
                  <a:srgbClr val="000000"/>
                </a:solidFill>
              </a:rPr>
              <a:t> method </a:t>
            </a:r>
            <a:r>
              <a:rPr lang="en-US" altLang="en-US" b="1" dirty="0" err="1">
                <a:solidFill>
                  <a:srgbClr val="0000FF"/>
                </a:solidFill>
                <a:latin typeface="Consolas" panose="020B0609020204030204" pitchFamily="49" charset="0"/>
              </a:rPr>
              <a:t>System.exit</a:t>
            </a:r>
            <a:r>
              <a:rPr lang="en-US" altLang="en-US" b="1" dirty="0">
                <a:solidFill>
                  <a:srgbClr val="000000"/>
                </a:solidFill>
              </a:rPr>
              <a:t> </a:t>
            </a:r>
            <a:r>
              <a:rPr lang="en-US" altLang="en-US" dirty="0">
                <a:solidFill>
                  <a:srgbClr val="000000"/>
                </a:solidFill>
              </a:rPr>
              <a:t>terminates an application. </a:t>
            </a:r>
          </a:p>
          <a:p>
            <a:pPr lvl="1" eaLnBrk="1" hangingPunct="1"/>
            <a:r>
              <a:rPr lang="en-US" altLang="en-US" dirty="0">
                <a:solidFill>
                  <a:srgbClr val="000000"/>
                </a:solidFill>
              </a:rPr>
              <a:t>An argument of </a:t>
            </a:r>
            <a:r>
              <a:rPr lang="en-US" altLang="en-US" dirty="0">
                <a:solidFill>
                  <a:srgbClr val="000000"/>
                </a:solidFill>
                <a:latin typeface="Consolas" panose="020B0609020204030204" pitchFamily="49" charset="0"/>
              </a:rPr>
              <a:t>0</a:t>
            </a:r>
            <a:r>
              <a:rPr lang="en-US" altLang="en-US" dirty="0">
                <a:solidFill>
                  <a:srgbClr val="000000"/>
                </a:solidFill>
              </a:rPr>
              <a:t> indicates </a:t>
            </a:r>
            <a:r>
              <a:rPr lang="en-US" altLang="en-US" i="1" dirty="0">
                <a:solidFill>
                  <a:srgbClr val="000000"/>
                </a:solidFill>
              </a:rPr>
              <a:t>successful</a:t>
            </a:r>
            <a:r>
              <a:rPr lang="en-US" altLang="en-US" dirty="0">
                <a:solidFill>
                  <a:srgbClr val="000000"/>
                </a:solidFill>
              </a:rPr>
              <a:t> program termination. </a:t>
            </a:r>
          </a:p>
          <a:p>
            <a:pPr lvl="1" eaLnBrk="1" hangingPunct="1"/>
            <a:r>
              <a:rPr lang="en-US" altLang="en-US" dirty="0">
                <a:solidFill>
                  <a:srgbClr val="000000"/>
                </a:solidFill>
              </a:rPr>
              <a:t>A nonzero value, normally indicates that an error has occurred. </a:t>
            </a:r>
          </a:p>
          <a:p>
            <a:pPr lvl="1" eaLnBrk="1" hangingPunct="1"/>
            <a:r>
              <a:rPr lang="en-US" altLang="en-US" dirty="0">
                <a:solidFill>
                  <a:srgbClr val="000000"/>
                </a:solidFill>
              </a:rPr>
              <a:t>The argument is useful if the program is executed from a </a:t>
            </a:r>
            <a:r>
              <a:rPr lang="en-US" altLang="en-US" b="1" dirty="0">
                <a:solidFill>
                  <a:srgbClr val="0000FF"/>
                </a:solidFill>
              </a:rPr>
              <a:t>batch file</a:t>
            </a:r>
            <a:r>
              <a:rPr lang="en-US" altLang="en-US" b="1" dirty="0">
                <a:solidFill>
                  <a:srgbClr val="000000"/>
                </a:solidFill>
              </a:rPr>
              <a:t> </a:t>
            </a:r>
            <a:r>
              <a:rPr lang="en-US" altLang="en-US" dirty="0">
                <a:solidFill>
                  <a:srgbClr val="000000"/>
                </a:solidFill>
              </a:rPr>
              <a:t>on Windows or a </a:t>
            </a:r>
            <a:r>
              <a:rPr lang="en-US" altLang="en-US" b="1" dirty="0">
                <a:solidFill>
                  <a:srgbClr val="0000FF"/>
                </a:solidFill>
              </a:rPr>
              <a:t>shell script</a:t>
            </a:r>
            <a:r>
              <a:rPr lang="en-US" altLang="en-US" dirty="0">
                <a:solidFill>
                  <a:srgbClr val="000000"/>
                </a:solidFill>
              </a:rPr>
              <a:t> on UNIX/Linux/Mac OS X. </a:t>
            </a:r>
          </a:p>
        </p:txBody>
      </p:sp>
      <p:sp>
        <p:nvSpPr>
          <p:cNvPr id="4" name="Footer Placeholder 3">
            <a:extLst>
              <a:ext uri="{FF2B5EF4-FFF2-40B4-BE49-F238E27FC236}">
                <a16:creationId xmlns:a16="http://schemas.microsoft.com/office/drawing/2014/main" id="{81F47A0D-B857-462A-8706-DE96E153D6D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392052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18">
            <a:extLst>
              <a:ext uri="{FF2B5EF4-FFF2-40B4-BE49-F238E27FC236}">
                <a16:creationId xmlns:a16="http://schemas.microsoft.com/office/drawing/2014/main" id="{27DBEC6F-5DA2-489A-AACE-A39FA4276D9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79438"/>
            <a:ext cx="12192000" cy="5697537"/>
          </a:xfrm>
          <a:prstGeom prst="rect">
            <a:avLst/>
          </a:prstGeom>
        </p:spPr>
      </p:pic>
      <p:sp>
        <p:nvSpPr>
          <p:cNvPr id="2" name="Footer Placeholder 1">
            <a:extLst>
              <a:ext uri="{FF2B5EF4-FFF2-40B4-BE49-F238E27FC236}">
                <a16:creationId xmlns:a16="http://schemas.microsoft.com/office/drawing/2014/main" id="{E9BE04F8-D556-4735-B079-79C156F5101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64709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D6D4A-6726-4F30-99B8-DC753C6BAED6}"/>
              </a:ext>
            </a:extLst>
          </p:cNvPr>
          <p:cNvSpPr>
            <a:spLocks noGrp="1"/>
          </p:cNvSpPr>
          <p:nvPr>
            <p:ph type="title"/>
          </p:nvPr>
        </p:nvSpPr>
        <p:spPr/>
        <p:txBody>
          <a:bodyPr>
            <a:normAutofit/>
          </a:bodyPr>
          <a:lstStyle/>
          <a:p>
            <a:pPr fontAlgn="auto">
              <a:spcAft>
                <a:spcPts val="0"/>
              </a:spcAft>
              <a:defRPr/>
            </a:pPr>
            <a:r>
              <a:rPr lang="en-US" dirty="0">
                <a:solidFill>
                  <a:srgbClr val="59D9B3"/>
                </a:solidFill>
                <a:latin typeface="Calibri" panose="020F0502020204030204" pitchFamily="34" charset="0"/>
              </a:rPr>
              <a:t>15.4.1 Creating a Sequential Text File (cont.)</a:t>
            </a:r>
          </a:p>
        </p:txBody>
      </p:sp>
      <p:sp>
        <p:nvSpPr>
          <p:cNvPr id="45059" name="Text Placeholder 2">
            <a:extLst>
              <a:ext uri="{FF2B5EF4-FFF2-40B4-BE49-F238E27FC236}">
                <a16:creationId xmlns:a16="http://schemas.microsoft.com/office/drawing/2014/main" id="{067D29B6-4D84-45CC-BF76-7E04676DEA2F}"/>
              </a:ext>
            </a:extLst>
          </p:cNvPr>
          <p:cNvSpPr>
            <a:spLocks noGrp="1"/>
          </p:cNvSpPr>
          <p:nvPr>
            <p:ph type="body" idx="1"/>
          </p:nvPr>
        </p:nvSpPr>
        <p:spPr/>
        <p:txBody>
          <a:bodyPr/>
          <a:lstStyle/>
          <a:p>
            <a:pPr eaLnBrk="1" hangingPunct="1">
              <a:lnSpc>
                <a:spcPct val="90000"/>
              </a:lnSpc>
            </a:pPr>
            <a:r>
              <a:rPr lang="en-US" altLang="en-US" sz="2500" dirty="0">
                <a:solidFill>
                  <a:srgbClr val="000000"/>
                </a:solidFill>
                <a:latin typeface="Consolas" panose="020B0609020204030204" pitchFamily="49" charset="0"/>
              </a:rPr>
              <a:t>Scanner</a:t>
            </a:r>
            <a:r>
              <a:rPr lang="en-US" altLang="en-US" sz="2500" dirty="0">
                <a:solidFill>
                  <a:srgbClr val="000000"/>
                </a:solidFill>
              </a:rPr>
              <a:t> method </a:t>
            </a:r>
            <a:r>
              <a:rPr lang="en-US" altLang="en-US" sz="2500" dirty="0" err="1">
                <a:solidFill>
                  <a:srgbClr val="000000"/>
                </a:solidFill>
                <a:latin typeface="Consolas" panose="020B0609020204030204" pitchFamily="49" charset="0"/>
              </a:rPr>
              <a:t>hasNext</a:t>
            </a:r>
            <a:r>
              <a:rPr lang="en-US" altLang="en-US" sz="2500" dirty="0">
                <a:solidFill>
                  <a:srgbClr val="000000"/>
                </a:solidFill>
              </a:rPr>
              <a:t> determines whether the end-of-file key combination has been entered. </a:t>
            </a:r>
          </a:p>
          <a:p>
            <a:pPr eaLnBrk="1" hangingPunct="1">
              <a:lnSpc>
                <a:spcPct val="90000"/>
              </a:lnSpc>
            </a:pPr>
            <a:r>
              <a:rPr lang="en-US" altLang="en-US" sz="2500" dirty="0">
                <a:solidFill>
                  <a:srgbClr val="000000"/>
                </a:solidFill>
              </a:rPr>
              <a:t>A </a:t>
            </a:r>
            <a:r>
              <a:rPr lang="en-US" altLang="en-US" sz="2500" b="1" dirty="0" err="1">
                <a:solidFill>
                  <a:srgbClr val="0000FF"/>
                </a:solidFill>
                <a:latin typeface="Consolas" panose="020B0609020204030204" pitchFamily="49" charset="0"/>
              </a:rPr>
              <a:t>NoSuchElementException</a:t>
            </a:r>
            <a:r>
              <a:rPr lang="en-US" altLang="en-US" sz="2500" b="1" dirty="0">
                <a:solidFill>
                  <a:srgbClr val="000000"/>
                </a:solidFill>
              </a:rPr>
              <a:t> </a:t>
            </a:r>
            <a:r>
              <a:rPr lang="en-US" altLang="en-US" sz="2500" dirty="0">
                <a:solidFill>
                  <a:srgbClr val="000000"/>
                </a:solidFill>
              </a:rPr>
              <a:t>occurs if the data being read by a </a:t>
            </a:r>
            <a:r>
              <a:rPr lang="en-US" altLang="en-US" sz="2500" dirty="0">
                <a:solidFill>
                  <a:srgbClr val="000000"/>
                </a:solidFill>
                <a:latin typeface="Consolas" panose="020B0609020204030204" pitchFamily="49" charset="0"/>
              </a:rPr>
              <a:t>Scanner</a:t>
            </a:r>
            <a:r>
              <a:rPr lang="en-US" altLang="en-US" sz="2500" dirty="0">
                <a:solidFill>
                  <a:srgbClr val="000000"/>
                </a:solidFill>
              </a:rPr>
              <a:t> method is in the wrong format or if there is no more data to input. </a:t>
            </a:r>
          </a:p>
          <a:p>
            <a:pPr eaLnBrk="1" hangingPunct="1">
              <a:lnSpc>
                <a:spcPct val="90000"/>
              </a:lnSpc>
            </a:pPr>
            <a:r>
              <a:rPr lang="en-US" altLang="en-US" sz="2500" dirty="0">
                <a:solidFill>
                  <a:srgbClr val="000000"/>
                </a:solidFill>
                <a:latin typeface="Consolas" panose="020B0609020204030204" pitchFamily="49" charset="0"/>
              </a:rPr>
              <a:t>Formatter</a:t>
            </a:r>
            <a:r>
              <a:rPr lang="en-US" altLang="en-US" sz="2500" dirty="0">
                <a:solidFill>
                  <a:srgbClr val="000000"/>
                </a:solidFill>
              </a:rPr>
              <a:t> method </a:t>
            </a:r>
            <a:r>
              <a:rPr lang="en-US" altLang="en-US" sz="2500" b="1" dirty="0">
                <a:solidFill>
                  <a:srgbClr val="0000FF"/>
                </a:solidFill>
                <a:latin typeface="Consolas" panose="020B0609020204030204" pitchFamily="49" charset="0"/>
              </a:rPr>
              <a:t>format</a:t>
            </a:r>
            <a:r>
              <a:rPr lang="en-US" altLang="en-US" sz="2500" b="1" dirty="0">
                <a:solidFill>
                  <a:srgbClr val="000000"/>
                </a:solidFill>
              </a:rPr>
              <a:t> </a:t>
            </a:r>
            <a:r>
              <a:rPr lang="en-US" altLang="en-US" sz="2500" dirty="0">
                <a:solidFill>
                  <a:srgbClr val="000000"/>
                </a:solidFill>
              </a:rPr>
              <a:t>works like </a:t>
            </a:r>
            <a:r>
              <a:rPr lang="en-US" altLang="en-US" sz="2500" dirty="0" err="1">
                <a:solidFill>
                  <a:srgbClr val="000000"/>
                </a:solidFill>
                <a:latin typeface="Consolas" panose="020B0609020204030204" pitchFamily="49" charset="0"/>
              </a:rPr>
              <a:t>System.out.printf</a:t>
            </a:r>
            <a:endParaRPr lang="en-US" altLang="en-US" sz="2500" dirty="0">
              <a:solidFill>
                <a:srgbClr val="000000"/>
              </a:solidFill>
            </a:endParaRPr>
          </a:p>
          <a:p>
            <a:pPr eaLnBrk="1" hangingPunct="1">
              <a:lnSpc>
                <a:spcPct val="90000"/>
              </a:lnSpc>
            </a:pPr>
            <a:r>
              <a:rPr lang="en-US" altLang="en-US" sz="2500" dirty="0">
                <a:solidFill>
                  <a:srgbClr val="000000"/>
                </a:solidFill>
                <a:latin typeface="Consolas" panose="020B0609020204030204" pitchFamily="49" charset="0"/>
              </a:rPr>
              <a:t>Formatter</a:t>
            </a:r>
            <a:r>
              <a:rPr lang="en-US" altLang="en-US" sz="2500" dirty="0">
                <a:solidFill>
                  <a:srgbClr val="000000"/>
                </a:solidFill>
              </a:rPr>
              <a:t> method </a:t>
            </a:r>
            <a:r>
              <a:rPr lang="en-US" altLang="en-US" sz="2500" b="1" dirty="0">
                <a:solidFill>
                  <a:srgbClr val="0000FF"/>
                </a:solidFill>
                <a:latin typeface="Consolas" panose="020B0609020204030204" pitchFamily="49" charset="0"/>
              </a:rPr>
              <a:t>close</a:t>
            </a:r>
            <a:r>
              <a:rPr lang="en-US" altLang="en-US" sz="2500" b="1" dirty="0">
                <a:solidFill>
                  <a:srgbClr val="000000"/>
                </a:solidFill>
              </a:rPr>
              <a:t> </a:t>
            </a:r>
            <a:r>
              <a:rPr lang="en-US" altLang="en-US" sz="2500" dirty="0">
                <a:solidFill>
                  <a:srgbClr val="000000"/>
                </a:solidFill>
              </a:rPr>
              <a:t>closes the file.</a:t>
            </a:r>
          </a:p>
          <a:p>
            <a:pPr lvl="1" eaLnBrk="1" hangingPunct="1">
              <a:lnSpc>
                <a:spcPct val="90000"/>
              </a:lnSpc>
            </a:pPr>
            <a:r>
              <a:rPr lang="en-US" altLang="en-US" sz="2100" dirty="0">
                <a:solidFill>
                  <a:srgbClr val="000000"/>
                </a:solidFill>
              </a:rPr>
              <a:t>If method </a:t>
            </a:r>
            <a:r>
              <a:rPr lang="en-US" altLang="en-US" sz="2100" dirty="0">
                <a:solidFill>
                  <a:srgbClr val="000000"/>
                </a:solidFill>
                <a:latin typeface="Consolas" panose="020B0609020204030204" pitchFamily="49" charset="0"/>
              </a:rPr>
              <a:t>close</a:t>
            </a:r>
            <a:r>
              <a:rPr lang="en-US" altLang="en-US" sz="2100" dirty="0">
                <a:solidFill>
                  <a:srgbClr val="000000"/>
                </a:solidFill>
              </a:rPr>
              <a:t> is not called explicitly, the operating system normally will close the file when program execution terminates.</a:t>
            </a:r>
          </a:p>
        </p:txBody>
      </p:sp>
      <p:sp>
        <p:nvSpPr>
          <p:cNvPr id="4" name="Footer Placeholder 3">
            <a:extLst>
              <a:ext uri="{FF2B5EF4-FFF2-40B4-BE49-F238E27FC236}">
                <a16:creationId xmlns:a16="http://schemas.microsoft.com/office/drawing/2014/main" id="{DEB55919-B854-4E90-A0B2-B962642D647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605646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19">
            <a:extLst>
              <a:ext uri="{FF2B5EF4-FFF2-40B4-BE49-F238E27FC236}">
                <a16:creationId xmlns:a16="http://schemas.microsoft.com/office/drawing/2014/main" id="{3F3C750C-59C5-430E-95F0-1D891F7510D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49238" y="0"/>
            <a:ext cx="11693525" cy="6858000"/>
          </a:xfrm>
          <a:prstGeom prst="rect">
            <a:avLst/>
          </a:prstGeom>
        </p:spPr>
      </p:pic>
      <p:sp>
        <p:nvSpPr>
          <p:cNvPr id="2" name="Footer Placeholder 1">
            <a:extLst>
              <a:ext uri="{FF2B5EF4-FFF2-40B4-BE49-F238E27FC236}">
                <a16:creationId xmlns:a16="http://schemas.microsoft.com/office/drawing/2014/main" id="{51490FD4-BB95-40F2-A3A9-1D3C718D2D6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74369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81EA-8670-4460-AAF3-6801445F6A13}"/>
              </a:ext>
            </a:extLst>
          </p:cNvPr>
          <p:cNvSpPr>
            <a:spLocks noGrp="1"/>
          </p:cNvSpPr>
          <p:nvPr>
            <p:ph type="title"/>
          </p:nvPr>
        </p:nvSpPr>
        <p:spPr/>
        <p:txBody>
          <a:bodyPr>
            <a:normAutofit/>
          </a:bodyPr>
          <a:lstStyle/>
          <a:p>
            <a:pPr fontAlgn="auto">
              <a:spcAft>
                <a:spcPts val="0"/>
              </a:spcAft>
              <a:defRPr/>
            </a:pPr>
            <a:r>
              <a:rPr lang="en-US" dirty="0">
                <a:solidFill>
                  <a:srgbClr val="59D9B3"/>
                </a:solidFill>
                <a:latin typeface="Calibri" panose="020F0502020204030204" pitchFamily="34" charset="0"/>
              </a:rPr>
              <a:t>15.4.2 Reading Data from a Sequential Text File</a:t>
            </a:r>
          </a:p>
        </p:txBody>
      </p:sp>
      <p:sp>
        <p:nvSpPr>
          <p:cNvPr id="47107" name="Text Placeholder 2">
            <a:extLst>
              <a:ext uri="{FF2B5EF4-FFF2-40B4-BE49-F238E27FC236}">
                <a16:creationId xmlns:a16="http://schemas.microsoft.com/office/drawing/2014/main" id="{39304DC1-5F0E-4AE1-9B16-3CB8FFA93ADD}"/>
              </a:ext>
            </a:extLst>
          </p:cNvPr>
          <p:cNvSpPr>
            <a:spLocks noGrp="1"/>
          </p:cNvSpPr>
          <p:nvPr>
            <p:ph type="body" idx="1"/>
          </p:nvPr>
        </p:nvSpPr>
        <p:spPr/>
        <p:txBody>
          <a:bodyPr/>
          <a:lstStyle/>
          <a:p>
            <a:r>
              <a:rPr lang="en-US" altLang="en-US" dirty="0">
                <a:solidFill>
                  <a:srgbClr val="000000"/>
                </a:solidFill>
              </a:rPr>
              <a:t>The application (Fig. 15.6) reads records from the file </a:t>
            </a:r>
            <a:r>
              <a:rPr lang="en-US" altLang="en-US" dirty="0">
                <a:solidFill>
                  <a:srgbClr val="000000"/>
                </a:solidFill>
                <a:latin typeface="Consolas" panose="020B0609020204030204" pitchFamily="49" charset="0"/>
              </a:rPr>
              <a:t>"clients.txt"</a:t>
            </a:r>
            <a:r>
              <a:rPr lang="en-US" altLang="en-US" dirty="0">
                <a:solidFill>
                  <a:srgbClr val="000000"/>
                </a:solidFill>
              </a:rPr>
              <a:t> created by the application of Section 15.4.1 and displays the record contents. </a:t>
            </a:r>
            <a:br>
              <a:rPr lang="en-US" altLang="en-US" dirty="0">
                <a:solidFill>
                  <a:srgbClr val="000000"/>
                </a:solidFill>
              </a:rPr>
            </a:br>
            <a:r>
              <a:rPr lang="en-US" altLang="en-US" dirty="0">
                <a:solidFill>
                  <a:srgbClr val="000000"/>
                </a:solidFill>
              </a:rPr>
              <a:t>If a </a:t>
            </a:r>
            <a:r>
              <a:rPr lang="en-US" altLang="en-US" dirty="0">
                <a:solidFill>
                  <a:srgbClr val="000000"/>
                </a:solidFill>
                <a:latin typeface="Consolas" panose="020B0609020204030204" pitchFamily="49" charset="0"/>
              </a:rPr>
              <a:t>Scanner</a:t>
            </a:r>
            <a:r>
              <a:rPr lang="en-US" altLang="en-US" dirty="0">
                <a:solidFill>
                  <a:srgbClr val="000000"/>
                </a:solidFill>
              </a:rPr>
              <a:t> is closed before data is input, an </a:t>
            </a:r>
            <a:r>
              <a:rPr lang="en-US" altLang="en-US" b="1" dirty="0" err="1">
                <a:solidFill>
                  <a:srgbClr val="0000FF"/>
                </a:solidFill>
                <a:latin typeface="Consolas" panose="020B0609020204030204" pitchFamily="49" charset="0"/>
              </a:rPr>
              <a:t>IllegalStateException</a:t>
            </a:r>
            <a:r>
              <a:rPr lang="en-US" altLang="en-US" b="1" dirty="0">
                <a:solidFill>
                  <a:srgbClr val="000000"/>
                </a:solidFill>
              </a:rPr>
              <a:t> occurs. </a:t>
            </a:r>
          </a:p>
        </p:txBody>
      </p:sp>
      <p:sp>
        <p:nvSpPr>
          <p:cNvPr id="4" name="Footer Placeholder 3">
            <a:extLst>
              <a:ext uri="{FF2B5EF4-FFF2-40B4-BE49-F238E27FC236}">
                <a16:creationId xmlns:a16="http://schemas.microsoft.com/office/drawing/2014/main" id="{C7ED8B9C-8F1B-4661-B1F1-AF702FD3B53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065294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20">
            <a:extLst>
              <a:ext uri="{FF2B5EF4-FFF2-40B4-BE49-F238E27FC236}">
                <a16:creationId xmlns:a16="http://schemas.microsoft.com/office/drawing/2014/main" id="{18FFFA5C-14E5-4945-A89C-562F5851212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0A785D82-7C5A-4410-9021-66D3E4F6D2C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060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21">
            <a:extLst>
              <a:ext uri="{FF2B5EF4-FFF2-40B4-BE49-F238E27FC236}">
                <a16:creationId xmlns:a16="http://schemas.microsoft.com/office/drawing/2014/main" id="{165151B7-CAF6-4AF0-B7CA-B8D0C68EEF9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57238" y="0"/>
            <a:ext cx="10677525" cy="6858000"/>
          </a:xfrm>
          <a:prstGeom prst="rect">
            <a:avLst/>
          </a:prstGeom>
        </p:spPr>
      </p:pic>
      <p:sp>
        <p:nvSpPr>
          <p:cNvPr id="2" name="Footer Placeholder 1">
            <a:extLst>
              <a:ext uri="{FF2B5EF4-FFF2-40B4-BE49-F238E27FC236}">
                <a16:creationId xmlns:a16="http://schemas.microsoft.com/office/drawing/2014/main" id="{0A1B518D-9ACA-410D-A099-B5A5DD99F8A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043043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FD2E-0D1C-44B8-AEA3-EC5CF0415E94}"/>
              </a:ext>
            </a:extLst>
          </p:cNvPr>
          <p:cNvSpPr>
            <a:spLocks noGrp="1"/>
          </p:cNvSpPr>
          <p:nvPr>
            <p:ph type="title"/>
          </p:nvPr>
        </p:nvSpPr>
        <p:spPr/>
        <p:txBody>
          <a:bodyPr>
            <a:normAutofit/>
          </a:bodyPr>
          <a:lstStyle/>
          <a:p>
            <a:pPr fontAlgn="auto">
              <a:spcAft>
                <a:spcPts val="0"/>
              </a:spcAft>
              <a:defRPr/>
            </a:pPr>
            <a:r>
              <a:rPr lang="en-US" dirty="0">
                <a:solidFill>
                  <a:srgbClr val="59D9B3"/>
                </a:solidFill>
                <a:latin typeface="Calibri" panose="020F0502020204030204" pitchFamily="34" charset="0"/>
              </a:rPr>
              <a:t>15.4.3 Case Study: A Credit-Inquiry Program</a:t>
            </a:r>
          </a:p>
        </p:txBody>
      </p:sp>
      <p:sp>
        <p:nvSpPr>
          <p:cNvPr id="53251" name="Text Placeholder 2">
            <a:extLst>
              <a:ext uri="{FF2B5EF4-FFF2-40B4-BE49-F238E27FC236}">
                <a16:creationId xmlns:a16="http://schemas.microsoft.com/office/drawing/2014/main" id="{BC372914-BD68-4FCF-BB34-5860898670F4}"/>
              </a:ext>
            </a:extLst>
          </p:cNvPr>
          <p:cNvSpPr>
            <a:spLocks noGrp="1"/>
          </p:cNvSpPr>
          <p:nvPr>
            <p:ph type="body" idx="1"/>
          </p:nvPr>
        </p:nvSpPr>
        <p:spPr/>
        <p:txBody>
          <a:bodyPr/>
          <a:lstStyle/>
          <a:p>
            <a:pPr eaLnBrk="1" hangingPunct="1"/>
            <a:r>
              <a:rPr lang="en-US" altLang="en-US" dirty="0">
                <a:solidFill>
                  <a:srgbClr val="000000"/>
                </a:solidFill>
              </a:rPr>
              <a:t>To retrieve data sequentially from a file, programs start from the beginning of the file and read </a:t>
            </a:r>
            <a:r>
              <a:rPr lang="en-US" altLang="en-US" i="1" dirty="0">
                <a:solidFill>
                  <a:srgbClr val="000000"/>
                </a:solidFill>
              </a:rPr>
              <a:t>all</a:t>
            </a:r>
            <a:r>
              <a:rPr lang="en-US" altLang="en-US" dirty="0">
                <a:solidFill>
                  <a:srgbClr val="000000"/>
                </a:solidFill>
              </a:rPr>
              <a:t> the data consecutively until the desired information is found. </a:t>
            </a:r>
          </a:p>
          <a:p>
            <a:pPr eaLnBrk="1" hangingPunct="1"/>
            <a:r>
              <a:rPr lang="en-US" altLang="en-US" dirty="0">
                <a:solidFill>
                  <a:srgbClr val="000000"/>
                </a:solidFill>
              </a:rPr>
              <a:t>It might be necessary to process the file sequentially several times (from the beginning of the file) during the execution of a program. </a:t>
            </a:r>
          </a:p>
          <a:p>
            <a:pPr eaLnBrk="1" hangingPunct="1"/>
            <a:r>
              <a:rPr lang="en-US" altLang="en-US" dirty="0">
                <a:solidFill>
                  <a:srgbClr val="000000"/>
                </a:solidFill>
              </a:rPr>
              <a:t>Class </a:t>
            </a:r>
            <a:r>
              <a:rPr lang="en-US" altLang="en-US" dirty="0">
                <a:solidFill>
                  <a:srgbClr val="000000"/>
                </a:solidFill>
                <a:latin typeface="Consolas" panose="020B0609020204030204" pitchFamily="49" charset="0"/>
              </a:rPr>
              <a:t>Scanner</a:t>
            </a:r>
            <a:r>
              <a:rPr lang="en-US" altLang="en-US" dirty="0">
                <a:solidFill>
                  <a:srgbClr val="000000"/>
                </a:solidFill>
              </a:rPr>
              <a:t> does </a:t>
            </a:r>
            <a:r>
              <a:rPr lang="en-US" altLang="en-US" i="1" dirty="0">
                <a:solidFill>
                  <a:srgbClr val="000000"/>
                </a:solidFill>
              </a:rPr>
              <a:t>not</a:t>
            </a:r>
            <a:r>
              <a:rPr lang="en-US" altLang="en-US" dirty="0">
                <a:solidFill>
                  <a:srgbClr val="000000"/>
                </a:solidFill>
              </a:rPr>
              <a:t> allow repositioning to the beginning of the file. </a:t>
            </a:r>
          </a:p>
          <a:p>
            <a:pPr lvl="1" eaLnBrk="1" hangingPunct="1"/>
            <a:r>
              <a:rPr lang="en-US" altLang="en-US" dirty="0">
                <a:solidFill>
                  <a:srgbClr val="000000"/>
                </a:solidFill>
              </a:rPr>
              <a:t>The program must </a:t>
            </a:r>
            <a:r>
              <a:rPr lang="en-US" altLang="en-US" i="1" dirty="0">
                <a:solidFill>
                  <a:srgbClr val="000000"/>
                </a:solidFill>
              </a:rPr>
              <a:t>close</a:t>
            </a:r>
            <a:r>
              <a:rPr lang="en-US" altLang="en-US" dirty="0">
                <a:solidFill>
                  <a:srgbClr val="000000"/>
                </a:solidFill>
              </a:rPr>
              <a:t> the file and </a:t>
            </a:r>
            <a:r>
              <a:rPr lang="en-US" altLang="en-US" i="1" dirty="0">
                <a:solidFill>
                  <a:srgbClr val="000000"/>
                </a:solidFill>
              </a:rPr>
              <a:t>reopen</a:t>
            </a:r>
            <a:r>
              <a:rPr lang="en-US" altLang="en-US" dirty="0">
                <a:solidFill>
                  <a:srgbClr val="000000"/>
                </a:solidFill>
              </a:rPr>
              <a:t> it.</a:t>
            </a:r>
          </a:p>
        </p:txBody>
      </p:sp>
      <p:sp>
        <p:nvSpPr>
          <p:cNvPr id="4" name="Footer Placeholder 3">
            <a:extLst>
              <a:ext uri="{FF2B5EF4-FFF2-40B4-BE49-F238E27FC236}">
                <a16:creationId xmlns:a16="http://schemas.microsoft.com/office/drawing/2014/main" id="{18B2B130-2EAD-43E5-B65F-3575AC2CFBD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594848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22">
            <a:extLst>
              <a:ext uri="{FF2B5EF4-FFF2-40B4-BE49-F238E27FC236}">
                <a16:creationId xmlns:a16="http://schemas.microsoft.com/office/drawing/2014/main" id="{CE28A297-742F-4D51-BAFF-0EF6818D2D5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82851B2F-5EC5-4041-84C8-5B9BEC9086F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45256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23">
            <a:extLst>
              <a:ext uri="{FF2B5EF4-FFF2-40B4-BE49-F238E27FC236}">
                <a16:creationId xmlns:a16="http://schemas.microsoft.com/office/drawing/2014/main" id="{6F9A0AEE-29BD-4D1A-BE34-5A3C662CE6F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9FCA8BBD-D8B3-4EAC-940E-67123F148F1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18998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BBD3-04B2-46DF-AEAC-907BA4F8E1EC}"/>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15.1  </a:t>
            </a:r>
            <a:r>
              <a:rPr lang="en-US" dirty="0">
                <a:solidFill>
                  <a:srgbClr val="004DCC"/>
                </a:solidFill>
                <a:latin typeface="Calibri" panose="020F0502020204030204" pitchFamily="34" charset="0"/>
              </a:rPr>
              <a:t>Introduction</a:t>
            </a:r>
          </a:p>
        </p:txBody>
      </p:sp>
      <p:sp>
        <p:nvSpPr>
          <p:cNvPr id="13315" name="Text Placeholder 2">
            <a:extLst>
              <a:ext uri="{FF2B5EF4-FFF2-40B4-BE49-F238E27FC236}">
                <a16:creationId xmlns:a16="http://schemas.microsoft.com/office/drawing/2014/main" id="{F0AD406D-0546-47F3-9557-0A5A5F730DBA}"/>
              </a:ext>
            </a:extLst>
          </p:cNvPr>
          <p:cNvSpPr>
            <a:spLocks noGrp="1"/>
          </p:cNvSpPr>
          <p:nvPr>
            <p:ph type="body" idx="1"/>
          </p:nvPr>
        </p:nvSpPr>
        <p:spPr/>
        <p:txBody>
          <a:bodyPr/>
          <a:lstStyle/>
          <a:p>
            <a:pPr eaLnBrk="1" hangingPunct="1"/>
            <a:r>
              <a:rPr lang="en-US" altLang="en-US" dirty="0">
                <a:solidFill>
                  <a:srgbClr val="000000"/>
                </a:solidFill>
              </a:rPr>
              <a:t>Data stored in variables and arrays is temporary</a:t>
            </a:r>
          </a:p>
          <a:p>
            <a:pPr lvl="1" eaLnBrk="1" hangingPunct="1"/>
            <a:r>
              <a:rPr lang="en-US" altLang="en-US" dirty="0">
                <a:solidFill>
                  <a:srgbClr val="000000"/>
                </a:solidFill>
              </a:rPr>
              <a:t>It’s lost when a local variable goes out of scope or when the program terminates</a:t>
            </a:r>
          </a:p>
          <a:p>
            <a:pPr eaLnBrk="1" hangingPunct="1"/>
            <a:r>
              <a:rPr lang="en-US" altLang="en-US" dirty="0">
                <a:solidFill>
                  <a:srgbClr val="000000"/>
                </a:solidFill>
              </a:rPr>
              <a:t>For long-term retention of  data, computers use </a:t>
            </a:r>
            <a:r>
              <a:rPr lang="en-US" altLang="en-US" b="1" dirty="0">
                <a:solidFill>
                  <a:srgbClr val="0000FF"/>
                </a:solidFill>
              </a:rPr>
              <a:t>files</a:t>
            </a:r>
            <a:r>
              <a:rPr lang="en-US" altLang="en-US" b="1" dirty="0">
                <a:solidFill>
                  <a:srgbClr val="000000"/>
                </a:solidFill>
              </a:rPr>
              <a:t>. </a:t>
            </a:r>
          </a:p>
          <a:p>
            <a:pPr eaLnBrk="1" hangingPunct="1"/>
            <a:r>
              <a:rPr lang="en-US" altLang="en-US" dirty="0">
                <a:solidFill>
                  <a:srgbClr val="000000"/>
                </a:solidFill>
              </a:rPr>
              <a:t>Computers store files on </a:t>
            </a:r>
            <a:r>
              <a:rPr lang="en-US" altLang="en-US" b="1" dirty="0">
                <a:solidFill>
                  <a:srgbClr val="0000FF"/>
                </a:solidFill>
              </a:rPr>
              <a:t>secondary storage devices</a:t>
            </a:r>
            <a:r>
              <a:rPr lang="en-US" altLang="en-US" b="1" dirty="0">
                <a:solidFill>
                  <a:srgbClr val="000000"/>
                </a:solidFill>
              </a:rPr>
              <a:t> </a:t>
            </a:r>
            <a:endParaRPr lang="en-US" altLang="en-US" dirty="0">
              <a:solidFill>
                <a:srgbClr val="000000"/>
              </a:solidFill>
            </a:endParaRPr>
          </a:p>
          <a:p>
            <a:pPr lvl="1" eaLnBrk="1" hangingPunct="1"/>
            <a:r>
              <a:rPr lang="en-US" altLang="en-US" dirty="0">
                <a:solidFill>
                  <a:srgbClr val="000000"/>
                </a:solidFill>
              </a:rPr>
              <a:t>hard disks, flash drives, DVDs and more. </a:t>
            </a:r>
          </a:p>
          <a:p>
            <a:pPr eaLnBrk="1" hangingPunct="1"/>
            <a:r>
              <a:rPr lang="en-US" altLang="en-US" dirty="0">
                <a:solidFill>
                  <a:srgbClr val="000000"/>
                </a:solidFill>
              </a:rPr>
              <a:t>Data maintained in files is </a:t>
            </a:r>
            <a:r>
              <a:rPr lang="en-US" altLang="en-US" b="1" dirty="0">
                <a:solidFill>
                  <a:srgbClr val="0000FF"/>
                </a:solidFill>
              </a:rPr>
              <a:t>persistent data</a:t>
            </a:r>
            <a:r>
              <a:rPr lang="en-US" altLang="en-US" b="1" dirty="0">
                <a:solidFill>
                  <a:srgbClr val="000000"/>
                </a:solidFill>
              </a:rPr>
              <a:t> </a:t>
            </a:r>
            <a:r>
              <a:rPr lang="en-US" altLang="en-US" dirty="0">
                <a:solidFill>
                  <a:srgbClr val="000000"/>
                </a:solidFill>
              </a:rPr>
              <a:t>because it exists beyond the duration of program execution. </a:t>
            </a:r>
          </a:p>
          <a:p>
            <a:pPr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2017951C-7EE9-4983-8E15-BF909EE8210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667236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24">
            <a:extLst>
              <a:ext uri="{FF2B5EF4-FFF2-40B4-BE49-F238E27FC236}">
                <a16:creationId xmlns:a16="http://schemas.microsoft.com/office/drawing/2014/main" id="{0F4FE164-4C4C-4C7B-9D81-904F9315880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57D1B8E4-D39D-4176-9D73-C24ED88794B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8032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25">
            <a:extLst>
              <a:ext uri="{FF2B5EF4-FFF2-40B4-BE49-F238E27FC236}">
                <a16:creationId xmlns:a16="http://schemas.microsoft.com/office/drawing/2014/main" id="{7E0BCC08-65CD-482B-917E-17BFFE0C283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2" name="Footer Placeholder 1">
            <a:extLst>
              <a:ext uri="{FF2B5EF4-FFF2-40B4-BE49-F238E27FC236}">
                <a16:creationId xmlns:a16="http://schemas.microsoft.com/office/drawing/2014/main" id="{E5959DFB-0A93-4901-B07B-AAAFE1F1100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900133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26">
            <a:extLst>
              <a:ext uri="{FF2B5EF4-FFF2-40B4-BE49-F238E27FC236}">
                <a16:creationId xmlns:a16="http://schemas.microsoft.com/office/drawing/2014/main" id="{F887AD66-B3CF-4428-905F-0D88B2641CD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2" name="Footer Placeholder 1">
            <a:extLst>
              <a:ext uri="{FF2B5EF4-FFF2-40B4-BE49-F238E27FC236}">
                <a16:creationId xmlns:a16="http://schemas.microsoft.com/office/drawing/2014/main" id="{3E54B2EE-3A81-4025-8E5E-7AE8C69F90B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65179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27">
            <a:extLst>
              <a:ext uri="{FF2B5EF4-FFF2-40B4-BE49-F238E27FC236}">
                <a16:creationId xmlns:a16="http://schemas.microsoft.com/office/drawing/2014/main" id="{DBCC3179-C370-4663-92A3-BA0F6989F71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2" name="Footer Placeholder 1">
            <a:extLst>
              <a:ext uri="{FF2B5EF4-FFF2-40B4-BE49-F238E27FC236}">
                <a16:creationId xmlns:a16="http://schemas.microsoft.com/office/drawing/2014/main" id="{C50585C4-C029-4F19-8D24-143B98189BE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91214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28">
            <a:extLst>
              <a:ext uri="{FF2B5EF4-FFF2-40B4-BE49-F238E27FC236}">
                <a16:creationId xmlns:a16="http://schemas.microsoft.com/office/drawing/2014/main" id="{0ECAC450-248F-4FF0-A7A3-1ECB9DB8D7F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19163" y="0"/>
            <a:ext cx="10353675" cy="6858000"/>
          </a:xfrm>
          <a:prstGeom prst="rect">
            <a:avLst/>
          </a:prstGeom>
        </p:spPr>
      </p:pic>
      <p:sp>
        <p:nvSpPr>
          <p:cNvPr id="2" name="Footer Placeholder 1">
            <a:extLst>
              <a:ext uri="{FF2B5EF4-FFF2-40B4-BE49-F238E27FC236}">
                <a16:creationId xmlns:a16="http://schemas.microsoft.com/office/drawing/2014/main" id="{9AA95269-1E0A-4A1B-A4A3-3AEB1F071F8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93801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29">
            <a:extLst>
              <a:ext uri="{FF2B5EF4-FFF2-40B4-BE49-F238E27FC236}">
                <a16:creationId xmlns:a16="http://schemas.microsoft.com/office/drawing/2014/main" id="{8FF042A8-BB33-4EF8-BBA9-591F9AF6110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34963" y="0"/>
            <a:ext cx="11522075" cy="6858000"/>
          </a:xfrm>
          <a:prstGeom prst="rect">
            <a:avLst/>
          </a:prstGeom>
        </p:spPr>
      </p:pic>
      <p:sp>
        <p:nvSpPr>
          <p:cNvPr id="2" name="Footer Placeholder 1">
            <a:extLst>
              <a:ext uri="{FF2B5EF4-FFF2-40B4-BE49-F238E27FC236}">
                <a16:creationId xmlns:a16="http://schemas.microsoft.com/office/drawing/2014/main" id="{6AB4D7F9-373F-4B75-B145-7E26A9B4AD3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164900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546A9-FE99-47F0-8AB4-27D0BAEF895E}"/>
              </a:ext>
            </a:extLst>
          </p:cNvPr>
          <p:cNvSpPr>
            <a:spLocks noGrp="1"/>
          </p:cNvSpPr>
          <p:nvPr>
            <p:ph type="title"/>
          </p:nvPr>
        </p:nvSpPr>
        <p:spPr/>
        <p:txBody>
          <a:bodyPr>
            <a:normAutofit/>
          </a:bodyPr>
          <a:lstStyle/>
          <a:p>
            <a:pPr fontAlgn="auto">
              <a:spcAft>
                <a:spcPts val="0"/>
              </a:spcAft>
              <a:defRPr/>
            </a:pPr>
            <a:r>
              <a:rPr lang="en-US" dirty="0">
                <a:solidFill>
                  <a:srgbClr val="59D9B3"/>
                </a:solidFill>
                <a:latin typeface="Calibri" panose="020F0502020204030204" pitchFamily="34" charset="0"/>
              </a:rPr>
              <a:t>15.4.4 Updating Sequential  Files</a:t>
            </a:r>
          </a:p>
        </p:txBody>
      </p:sp>
      <p:sp>
        <p:nvSpPr>
          <p:cNvPr id="63491" name="Text Placeholder 2">
            <a:extLst>
              <a:ext uri="{FF2B5EF4-FFF2-40B4-BE49-F238E27FC236}">
                <a16:creationId xmlns:a16="http://schemas.microsoft.com/office/drawing/2014/main" id="{F2C72F3F-F172-4306-BFA1-248BEEC35FBE}"/>
              </a:ext>
            </a:extLst>
          </p:cNvPr>
          <p:cNvSpPr>
            <a:spLocks noGrp="1"/>
          </p:cNvSpPr>
          <p:nvPr>
            <p:ph type="body" idx="1"/>
          </p:nvPr>
        </p:nvSpPr>
        <p:spPr/>
        <p:txBody>
          <a:bodyPr/>
          <a:lstStyle/>
          <a:p>
            <a:pPr eaLnBrk="1" hangingPunct="1"/>
            <a:r>
              <a:rPr lang="en-US" altLang="en-US" sz="2500" dirty="0">
                <a:solidFill>
                  <a:srgbClr val="000000"/>
                </a:solidFill>
              </a:rPr>
              <a:t>The data in many sequential files cannot be modified without the risk of destroying other data in the file. </a:t>
            </a:r>
          </a:p>
          <a:p>
            <a:pPr eaLnBrk="1" hangingPunct="1"/>
            <a:r>
              <a:rPr lang="en-US" altLang="en-US" sz="2500" dirty="0">
                <a:solidFill>
                  <a:srgbClr val="000000"/>
                </a:solidFill>
              </a:rPr>
              <a:t>If the name “</a:t>
            </a:r>
            <a:r>
              <a:rPr lang="en-US" altLang="en-US" sz="2500" dirty="0">
                <a:solidFill>
                  <a:srgbClr val="000000"/>
                </a:solidFill>
                <a:latin typeface="Consolas" panose="020B0609020204030204" pitchFamily="49" charset="0"/>
              </a:rPr>
              <a:t>White</a:t>
            </a:r>
            <a:r>
              <a:rPr lang="en-US" altLang="en-US" sz="2500" dirty="0">
                <a:solidFill>
                  <a:srgbClr val="000000"/>
                </a:solidFill>
              </a:rPr>
              <a:t>” needed to be changed to “</a:t>
            </a:r>
            <a:r>
              <a:rPr lang="en-US" altLang="en-US" sz="2500" dirty="0">
                <a:solidFill>
                  <a:srgbClr val="000000"/>
                </a:solidFill>
                <a:latin typeface="Consolas" panose="020B0609020204030204" pitchFamily="49" charset="0"/>
              </a:rPr>
              <a:t>Worthington</a:t>
            </a:r>
            <a:r>
              <a:rPr lang="en-US" altLang="en-US" sz="2500" dirty="0">
                <a:solidFill>
                  <a:srgbClr val="000000"/>
                </a:solidFill>
              </a:rPr>
              <a:t>,” the old name cannot simply be overwritten, because the new name requires more space.</a:t>
            </a:r>
          </a:p>
          <a:p>
            <a:pPr eaLnBrk="1" hangingPunct="1"/>
            <a:r>
              <a:rPr lang="en-US" altLang="en-US" sz="2500" dirty="0">
                <a:solidFill>
                  <a:srgbClr val="000000"/>
                </a:solidFill>
              </a:rPr>
              <a:t>Fields in a text file—and hence records—can vary in size. </a:t>
            </a:r>
          </a:p>
          <a:p>
            <a:pPr eaLnBrk="1" hangingPunct="1"/>
            <a:r>
              <a:rPr lang="en-US" altLang="en-US" sz="2500" dirty="0">
                <a:solidFill>
                  <a:srgbClr val="000000"/>
                </a:solidFill>
              </a:rPr>
              <a:t>Records in a sequential file are not usually updated in place. Instead, the entire file is rewritten. </a:t>
            </a:r>
          </a:p>
          <a:p>
            <a:pPr eaLnBrk="1" hangingPunct="1"/>
            <a:r>
              <a:rPr lang="en-US" altLang="en-US" sz="2500" dirty="0">
                <a:solidFill>
                  <a:srgbClr val="000000"/>
                </a:solidFill>
              </a:rPr>
              <a:t>Rewriting the entire file is uneconomical to update just one record, but reasonable if a substantial number of records need to be updated.</a:t>
            </a:r>
          </a:p>
        </p:txBody>
      </p:sp>
      <p:sp>
        <p:nvSpPr>
          <p:cNvPr id="4" name="Footer Placeholder 3">
            <a:extLst>
              <a:ext uri="{FF2B5EF4-FFF2-40B4-BE49-F238E27FC236}">
                <a16:creationId xmlns:a16="http://schemas.microsoft.com/office/drawing/2014/main" id="{CB8654D6-0712-4C62-B755-1614D3C3712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6574102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804B-5116-48F5-84E5-F65E26564452}"/>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15.5  </a:t>
            </a:r>
            <a:r>
              <a:rPr lang="en-US" dirty="0">
                <a:solidFill>
                  <a:srgbClr val="004DCC"/>
                </a:solidFill>
                <a:latin typeface="Calibri" panose="020F0502020204030204" pitchFamily="34" charset="0"/>
              </a:rPr>
              <a:t>XML Serialization</a:t>
            </a:r>
          </a:p>
        </p:txBody>
      </p:sp>
      <p:sp>
        <p:nvSpPr>
          <p:cNvPr id="64515" name="Text Placeholder 2">
            <a:extLst>
              <a:ext uri="{FF2B5EF4-FFF2-40B4-BE49-F238E27FC236}">
                <a16:creationId xmlns:a16="http://schemas.microsoft.com/office/drawing/2014/main" id="{09A991F0-CE43-45EF-B43C-6B4897657608}"/>
              </a:ext>
            </a:extLst>
          </p:cNvPr>
          <p:cNvSpPr>
            <a:spLocks noGrp="1"/>
          </p:cNvSpPr>
          <p:nvPr>
            <p:ph type="body" idx="1"/>
          </p:nvPr>
        </p:nvSpPr>
        <p:spPr/>
        <p:txBody>
          <a:bodyPr/>
          <a:lstStyle/>
          <a:p>
            <a:r>
              <a:rPr lang="en-US" altLang="en-US" dirty="0">
                <a:solidFill>
                  <a:srgbClr val="000000"/>
                </a:solidFill>
              </a:rPr>
              <a:t>Sometimes we want to write an entire object to or read an entire object from a file or over a network connection</a:t>
            </a:r>
          </a:p>
          <a:p>
            <a:r>
              <a:rPr lang="en-US" altLang="en-US" dirty="0">
                <a:solidFill>
                  <a:srgbClr val="000000"/>
                </a:solidFill>
              </a:rPr>
              <a:t>XML (</a:t>
            </a:r>
            <a:r>
              <a:rPr lang="en-US" altLang="en-US" dirty="0" err="1">
                <a:solidFill>
                  <a:srgbClr val="000000"/>
                </a:solidFill>
              </a:rPr>
              <a:t>eXtensible</a:t>
            </a:r>
            <a:r>
              <a:rPr lang="en-US" altLang="en-US" dirty="0">
                <a:solidFill>
                  <a:srgbClr val="000000"/>
                </a:solidFill>
              </a:rPr>
              <a:t> Markup Language) is a widely used language for describing data</a:t>
            </a:r>
          </a:p>
          <a:p>
            <a:r>
              <a:rPr lang="en-US" altLang="en-US" dirty="0">
                <a:solidFill>
                  <a:srgbClr val="000000"/>
                </a:solidFill>
              </a:rPr>
              <a:t>APIs for manipulating objects as XML are built into Java SE</a:t>
            </a:r>
          </a:p>
          <a:p>
            <a:endParaRPr lang="en-US" altLang="en-US" dirty="0">
              <a:solidFill>
                <a:srgbClr val="000000"/>
              </a:solidFill>
            </a:endParaRPr>
          </a:p>
        </p:txBody>
      </p:sp>
      <p:sp>
        <p:nvSpPr>
          <p:cNvPr id="4" name="Footer Placeholder 3">
            <a:extLst>
              <a:ext uri="{FF2B5EF4-FFF2-40B4-BE49-F238E27FC236}">
                <a16:creationId xmlns:a16="http://schemas.microsoft.com/office/drawing/2014/main" id="{37404151-BE32-4310-880C-D79300E949B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27440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804B-5116-48F5-84E5-F65E26564452}"/>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15.5  </a:t>
            </a:r>
            <a:r>
              <a:rPr lang="en-US" dirty="0">
                <a:solidFill>
                  <a:srgbClr val="004DCC"/>
                </a:solidFill>
                <a:latin typeface="Calibri" panose="020F0502020204030204" pitchFamily="34" charset="0"/>
              </a:rPr>
              <a:t>XML Serialization</a:t>
            </a:r>
          </a:p>
        </p:txBody>
      </p:sp>
      <p:sp>
        <p:nvSpPr>
          <p:cNvPr id="64515" name="Text Placeholder 2">
            <a:extLst>
              <a:ext uri="{FF2B5EF4-FFF2-40B4-BE49-F238E27FC236}">
                <a16:creationId xmlns:a16="http://schemas.microsoft.com/office/drawing/2014/main" id="{09A991F0-CE43-45EF-B43C-6B4897657608}"/>
              </a:ext>
            </a:extLst>
          </p:cNvPr>
          <p:cNvSpPr>
            <a:spLocks noGrp="1"/>
          </p:cNvSpPr>
          <p:nvPr>
            <p:ph type="body" idx="1"/>
          </p:nvPr>
        </p:nvSpPr>
        <p:spPr/>
        <p:txBody>
          <a:bodyPr/>
          <a:lstStyle/>
          <a:p>
            <a:r>
              <a:rPr lang="en-US" altLang="en-US" dirty="0">
                <a:solidFill>
                  <a:srgbClr val="000000"/>
                </a:solidFill>
              </a:rPr>
              <a:t>We’ll manipulate objects using JAXB (Java Architecture for XML Binding)</a:t>
            </a:r>
          </a:p>
          <a:p>
            <a:r>
              <a:rPr lang="en-US" altLang="en-US" dirty="0">
                <a:solidFill>
                  <a:srgbClr val="000000"/>
                </a:solidFill>
              </a:rPr>
              <a:t>JAXB enables you to perform </a:t>
            </a:r>
            <a:r>
              <a:rPr lang="en-US" altLang="en-US" b="1" dirty="0">
                <a:solidFill>
                  <a:srgbClr val="000000"/>
                </a:solidFill>
              </a:rPr>
              <a:t>XML serialization</a:t>
            </a:r>
            <a:r>
              <a:rPr lang="en-US" altLang="en-US" dirty="0">
                <a:solidFill>
                  <a:srgbClr val="000000"/>
                </a:solidFill>
              </a:rPr>
              <a:t>—which JAXB refers to as </a:t>
            </a:r>
            <a:r>
              <a:rPr lang="en-US" altLang="en-US" b="1" dirty="0">
                <a:solidFill>
                  <a:srgbClr val="000000"/>
                </a:solidFill>
              </a:rPr>
              <a:t>marshaling</a:t>
            </a:r>
          </a:p>
          <a:p>
            <a:r>
              <a:rPr lang="en-US" altLang="en-US" dirty="0">
                <a:solidFill>
                  <a:srgbClr val="000000"/>
                </a:solidFill>
              </a:rPr>
              <a:t>A </a:t>
            </a:r>
            <a:r>
              <a:rPr lang="en-US" altLang="en-US" b="1" dirty="0">
                <a:solidFill>
                  <a:srgbClr val="000000"/>
                </a:solidFill>
              </a:rPr>
              <a:t>serialized</a:t>
            </a:r>
            <a:r>
              <a:rPr lang="en-US" altLang="en-US" dirty="0">
                <a:solidFill>
                  <a:srgbClr val="000000"/>
                </a:solidFill>
              </a:rPr>
              <a:t> object is represented by XML that includes the object’s data</a:t>
            </a:r>
          </a:p>
          <a:p>
            <a:r>
              <a:rPr lang="en-US" altLang="en-US" dirty="0">
                <a:solidFill>
                  <a:srgbClr val="000000"/>
                </a:solidFill>
              </a:rPr>
              <a:t>After a serialized object has been written into a file, it can be read from the file and </a:t>
            </a:r>
            <a:r>
              <a:rPr lang="en-US" altLang="en-US" b="1" dirty="0" err="1">
                <a:solidFill>
                  <a:srgbClr val="000000"/>
                </a:solidFill>
              </a:rPr>
              <a:t>deserialized</a:t>
            </a:r>
            <a:r>
              <a:rPr lang="en-US" altLang="en-US" dirty="0">
                <a:solidFill>
                  <a:srgbClr val="000000"/>
                </a:solidFill>
              </a:rPr>
              <a:t>—that is, the XML that represents the object and its data can be used to recreate the object in </a:t>
            </a:r>
            <a:r>
              <a:rPr lang="en-US" altLang="en-US" dirty="0" smtClean="0">
                <a:solidFill>
                  <a:srgbClr val="000000"/>
                </a:solidFill>
              </a:rPr>
              <a:t>memory</a:t>
            </a:r>
            <a:endParaRPr lang="en-US" altLang="en-US" dirty="0">
              <a:solidFill>
                <a:srgbClr val="000000"/>
              </a:solidFill>
            </a:endParaRPr>
          </a:p>
        </p:txBody>
      </p:sp>
      <p:sp>
        <p:nvSpPr>
          <p:cNvPr id="4" name="Footer Placeholder 3">
            <a:extLst>
              <a:ext uri="{FF2B5EF4-FFF2-40B4-BE49-F238E27FC236}">
                <a16:creationId xmlns:a16="http://schemas.microsoft.com/office/drawing/2014/main" id="{37404151-BE32-4310-880C-D79300E949B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29389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804B-5116-48F5-84E5-F65E26564452}"/>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15.5.1  </a:t>
            </a:r>
            <a:r>
              <a:rPr lang="en-US" dirty="0">
                <a:solidFill>
                  <a:srgbClr val="004DCC"/>
                </a:solidFill>
                <a:latin typeface="Calibri" panose="020F0502020204030204" pitchFamily="34" charset="0"/>
              </a:rPr>
              <a:t>Creating a Sequential File Using XML Serialization</a:t>
            </a:r>
          </a:p>
        </p:txBody>
      </p:sp>
      <p:sp>
        <p:nvSpPr>
          <p:cNvPr id="64515" name="Text Placeholder 2">
            <a:extLst>
              <a:ext uri="{FF2B5EF4-FFF2-40B4-BE49-F238E27FC236}">
                <a16:creationId xmlns:a16="http://schemas.microsoft.com/office/drawing/2014/main" id="{09A991F0-CE43-45EF-B43C-6B4897657608}"/>
              </a:ext>
            </a:extLst>
          </p:cNvPr>
          <p:cNvSpPr>
            <a:spLocks noGrp="1"/>
          </p:cNvSpPr>
          <p:nvPr>
            <p:ph type="body" idx="1"/>
          </p:nvPr>
        </p:nvSpPr>
        <p:spPr/>
        <p:txBody>
          <a:bodyPr/>
          <a:lstStyle/>
          <a:p>
            <a:r>
              <a:rPr lang="en-US" altLang="en-US" dirty="0">
                <a:solidFill>
                  <a:srgbClr val="000000"/>
                </a:solidFill>
              </a:rPr>
              <a:t>The serialization we show in this section is performed with character-based streams, so the result will be a text file that you can view in standard text editors. </a:t>
            </a:r>
          </a:p>
          <a:p>
            <a:r>
              <a:rPr lang="en-US" altLang="en-US" dirty="0">
                <a:solidFill>
                  <a:srgbClr val="000000"/>
                </a:solidFill>
              </a:rPr>
              <a:t>Class </a:t>
            </a:r>
            <a:r>
              <a:rPr lang="en-US" altLang="en-US" dirty="0">
                <a:solidFill>
                  <a:srgbClr val="000000"/>
                </a:solidFill>
                <a:latin typeface="Consolas" panose="020B0609020204030204" pitchFamily="49" charset="0"/>
              </a:rPr>
              <a:t>Account</a:t>
            </a:r>
            <a:r>
              <a:rPr lang="en-US" altLang="en-US" dirty="0">
                <a:solidFill>
                  <a:srgbClr val="000000"/>
                </a:solidFill>
              </a:rPr>
              <a:t> (Fig. 15.9) encapsulates the client record information used by the serialization examples</a:t>
            </a:r>
          </a:p>
          <a:p>
            <a:r>
              <a:rPr lang="en-US" altLang="en-US" dirty="0">
                <a:solidFill>
                  <a:srgbClr val="000000"/>
                </a:solidFill>
              </a:rPr>
              <a:t>Contains </a:t>
            </a:r>
            <a:r>
              <a:rPr lang="en-US" altLang="en-US" dirty="0">
                <a:solidFill>
                  <a:srgbClr val="000000"/>
                </a:solidFill>
                <a:latin typeface="Consolas" panose="020B0609020204030204" pitchFamily="49" charset="0"/>
              </a:rPr>
              <a:t>private</a:t>
            </a:r>
            <a:r>
              <a:rPr lang="en-US" altLang="en-US" dirty="0">
                <a:solidFill>
                  <a:srgbClr val="000000"/>
                </a:solidFill>
              </a:rPr>
              <a:t> instance variables </a:t>
            </a:r>
            <a:r>
              <a:rPr lang="en-US" altLang="en-US" dirty="0">
                <a:solidFill>
                  <a:srgbClr val="000000"/>
                </a:solidFill>
                <a:latin typeface="Consolas" panose="020B0609020204030204" pitchFamily="49" charset="0"/>
              </a:rPr>
              <a:t>account</a:t>
            </a:r>
            <a:r>
              <a:rPr lang="en-US" altLang="en-US" dirty="0">
                <a:solidFill>
                  <a:srgbClr val="000000"/>
                </a:solidFill>
              </a:rPr>
              <a:t>, </a:t>
            </a:r>
            <a:r>
              <a:rPr lang="en-US" altLang="en-US" dirty="0" err="1">
                <a:solidFill>
                  <a:srgbClr val="000000"/>
                </a:solidFill>
                <a:latin typeface="Consolas" panose="020B0609020204030204" pitchFamily="49" charset="0"/>
              </a:rPr>
              <a:t>firstName</a:t>
            </a:r>
            <a:r>
              <a:rPr lang="en-US" altLang="en-US" dirty="0">
                <a:solidFill>
                  <a:srgbClr val="000000"/>
                </a:solidFill>
              </a:rPr>
              <a:t>, </a:t>
            </a:r>
            <a:r>
              <a:rPr lang="en-US" altLang="en-US" dirty="0" err="1">
                <a:solidFill>
                  <a:srgbClr val="000000"/>
                </a:solidFill>
                <a:latin typeface="Consolas" panose="020B0609020204030204" pitchFamily="49" charset="0"/>
              </a:rPr>
              <a:t>lastName</a:t>
            </a:r>
            <a:r>
              <a:rPr lang="en-US" altLang="en-US" dirty="0">
                <a:solidFill>
                  <a:srgbClr val="000000"/>
                </a:solidFill>
              </a:rPr>
              <a:t> and </a:t>
            </a:r>
            <a:r>
              <a:rPr lang="en-US" altLang="en-US" dirty="0">
                <a:solidFill>
                  <a:srgbClr val="000000"/>
                </a:solidFill>
                <a:latin typeface="Consolas" panose="020B0609020204030204" pitchFamily="49" charset="0"/>
              </a:rPr>
              <a:t>balance</a:t>
            </a:r>
            <a:r>
              <a:rPr lang="en-US" altLang="en-US" dirty="0">
                <a:solidFill>
                  <a:srgbClr val="000000"/>
                </a:solidFill>
              </a:rPr>
              <a:t> (lines 4–7) and </a:t>
            </a:r>
            <a:r>
              <a:rPr lang="en-US" altLang="en-US" i="1" dirty="0">
                <a:solidFill>
                  <a:srgbClr val="000000"/>
                </a:solidFill>
              </a:rPr>
              <a:t>set</a:t>
            </a:r>
            <a:r>
              <a:rPr lang="en-US" altLang="en-US" dirty="0">
                <a:solidFill>
                  <a:srgbClr val="000000"/>
                </a:solidFill>
              </a:rPr>
              <a:t> and </a:t>
            </a:r>
            <a:r>
              <a:rPr lang="en-US" altLang="en-US" i="1" dirty="0">
                <a:solidFill>
                  <a:srgbClr val="000000"/>
                </a:solidFill>
              </a:rPr>
              <a:t>get</a:t>
            </a:r>
            <a:r>
              <a:rPr lang="en-US" altLang="en-US" dirty="0">
                <a:solidFill>
                  <a:srgbClr val="000000"/>
                </a:solidFill>
              </a:rPr>
              <a:t> methods for accessing these instance variables</a:t>
            </a:r>
          </a:p>
        </p:txBody>
      </p:sp>
      <p:sp>
        <p:nvSpPr>
          <p:cNvPr id="4" name="Footer Placeholder 3">
            <a:extLst>
              <a:ext uri="{FF2B5EF4-FFF2-40B4-BE49-F238E27FC236}">
                <a16:creationId xmlns:a16="http://schemas.microsoft.com/office/drawing/2014/main" id="{37404151-BE32-4310-880C-D79300E949B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52564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0502-341C-44F4-9BE5-055FF1422B0B}"/>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15.2  </a:t>
            </a:r>
            <a:r>
              <a:rPr lang="en-US" dirty="0">
                <a:solidFill>
                  <a:srgbClr val="004DCC"/>
                </a:solidFill>
                <a:latin typeface="Calibri" panose="020F0502020204030204" pitchFamily="34" charset="0"/>
              </a:rPr>
              <a:t>Files and Streams</a:t>
            </a:r>
          </a:p>
        </p:txBody>
      </p:sp>
      <p:sp>
        <p:nvSpPr>
          <p:cNvPr id="14339" name="Text Placeholder 2">
            <a:extLst>
              <a:ext uri="{FF2B5EF4-FFF2-40B4-BE49-F238E27FC236}">
                <a16:creationId xmlns:a16="http://schemas.microsoft.com/office/drawing/2014/main" id="{00B07791-4E17-45B6-850B-296994D8B24B}"/>
              </a:ext>
            </a:extLst>
          </p:cNvPr>
          <p:cNvSpPr>
            <a:spLocks noGrp="1"/>
          </p:cNvSpPr>
          <p:nvPr>
            <p:ph type="body" idx="1"/>
          </p:nvPr>
        </p:nvSpPr>
        <p:spPr/>
        <p:txBody>
          <a:bodyPr/>
          <a:lstStyle/>
          <a:p>
            <a:pPr eaLnBrk="1" hangingPunct="1"/>
            <a:r>
              <a:rPr lang="en-US" altLang="en-US" dirty="0">
                <a:solidFill>
                  <a:srgbClr val="000000"/>
                </a:solidFill>
              </a:rPr>
              <a:t>Java views each file as a sequential </a:t>
            </a:r>
            <a:r>
              <a:rPr lang="en-US" altLang="en-US" b="1" dirty="0">
                <a:solidFill>
                  <a:srgbClr val="0000FF"/>
                </a:solidFill>
              </a:rPr>
              <a:t>stream</a:t>
            </a:r>
            <a:r>
              <a:rPr lang="en-US" altLang="en-US" b="1" dirty="0">
                <a:solidFill>
                  <a:srgbClr val="000000"/>
                </a:solidFill>
              </a:rPr>
              <a:t> </a:t>
            </a:r>
            <a:r>
              <a:rPr lang="en-US" altLang="en-US" b="1" dirty="0">
                <a:solidFill>
                  <a:srgbClr val="0000FF"/>
                </a:solidFill>
              </a:rPr>
              <a:t>of bytes</a:t>
            </a:r>
            <a:r>
              <a:rPr lang="en-US" altLang="en-US" b="1" dirty="0">
                <a:solidFill>
                  <a:srgbClr val="000000"/>
                </a:solidFill>
              </a:rPr>
              <a:t> </a:t>
            </a:r>
            <a:r>
              <a:rPr lang="en-US" altLang="en-US" dirty="0">
                <a:solidFill>
                  <a:srgbClr val="000000"/>
                </a:solidFill>
              </a:rPr>
              <a:t>(Fig. 15.1). </a:t>
            </a:r>
          </a:p>
          <a:p>
            <a:pPr eaLnBrk="1" hangingPunct="1"/>
            <a:r>
              <a:rPr lang="en-US" altLang="en-US" dirty="0">
                <a:solidFill>
                  <a:srgbClr val="000000"/>
                </a:solidFill>
              </a:rPr>
              <a:t>Every operating system provides a mechanism to determine the end of a file, such as an </a:t>
            </a:r>
            <a:r>
              <a:rPr lang="en-US" altLang="en-US" b="1" dirty="0">
                <a:solidFill>
                  <a:srgbClr val="0000FF"/>
                </a:solidFill>
              </a:rPr>
              <a:t>end-of-file marker</a:t>
            </a:r>
            <a:r>
              <a:rPr lang="en-US" altLang="en-US" b="1" dirty="0">
                <a:solidFill>
                  <a:srgbClr val="000000"/>
                </a:solidFill>
              </a:rPr>
              <a:t> </a:t>
            </a:r>
            <a:r>
              <a:rPr lang="en-US" altLang="en-US" dirty="0">
                <a:solidFill>
                  <a:srgbClr val="000000"/>
                </a:solidFill>
              </a:rPr>
              <a:t>or a count of the total bytes in the file that is recorded in a system-maintained administrative data structure. </a:t>
            </a:r>
          </a:p>
          <a:p>
            <a:pPr eaLnBrk="1" hangingPunct="1"/>
            <a:r>
              <a:rPr lang="en-US" altLang="en-US" dirty="0">
                <a:solidFill>
                  <a:srgbClr val="000000"/>
                </a:solidFill>
              </a:rPr>
              <a:t>A Java program simply receives an indication from the operating system when it reaches the end of the stream</a:t>
            </a:r>
          </a:p>
        </p:txBody>
      </p:sp>
      <p:sp>
        <p:nvSpPr>
          <p:cNvPr id="4" name="Footer Placeholder 3">
            <a:extLst>
              <a:ext uri="{FF2B5EF4-FFF2-40B4-BE49-F238E27FC236}">
                <a16:creationId xmlns:a16="http://schemas.microsoft.com/office/drawing/2014/main" id="{29E4D224-90C6-43E5-8469-C7CD60E71DA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5054158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30">
            <a:extLst>
              <a:ext uri="{FF2B5EF4-FFF2-40B4-BE49-F238E27FC236}">
                <a16:creationId xmlns:a16="http://schemas.microsoft.com/office/drawing/2014/main" id="{D2C2709C-BD3C-4393-848F-950E6C2083D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2" name="Footer Placeholder 1">
            <a:extLst>
              <a:ext uri="{FF2B5EF4-FFF2-40B4-BE49-F238E27FC236}">
                <a16:creationId xmlns:a16="http://schemas.microsoft.com/office/drawing/2014/main" id="{ED70A4ED-42F9-4C13-B669-D5D2ACB7FB5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058017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31">
            <a:extLst>
              <a:ext uri="{FF2B5EF4-FFF2-40B4-BE49-F238E27FC236}">
                <a16:creationId xmlns:a16="http://schemas.microsoft.com/office/drawing/2014/main" id="{795C9EFE-2435-47B3-BA62-C48F081E46B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FDF018D0-1D0B-418A-8234-D7D2F4DC998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57615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32">
            <a:extLst>
              <a:ext uri="{FF2B5EF4-FFF2-40B4-BE49-F238E27FC236}">
                <a16:creationId xmlns:a16="http://schemas.microsoft.com/office/drawing/2014/main" id="{B274D1DE-544D-43D2-80AC-A30A5786D82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p:spPr>
      </p:pic>
      <p:sp>
        <p:nvSpPr>
          <p:cNvPr id="2" name="Footer Placeholder 1">
            <a:extLst>
              <a:ext uri="{FF2B5EF4-FFF2-40B4-BE49-F238E27FC236}">
                <a16:creationId xmlns:a16="http://schemas.microsoft.com/office/drawing/2014/main" id="{110353C2-9A17-41EB-BEE7-F892ECBE2C4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587929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804B-5116-48F5-84E5-F65E2656445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15.5.1  </a:t>
            </a:r>
            <a:r>
              <a:rPr lang="en-US" dirty="0">
                <a:solidFill>
                  <a:srgbClr val="004DCC"/>
                </a:solidFill>
                <a:latin typeface="Calibri" panose="020F0502020204030204" pitchFamily="34" charset="0"/>
              </a:rPr>
              <a:t>Creating a Sequential File Using XML Serialization (cont.)</a:t>
            </a:r>
          </a:p>
        </p:txBody>
      </p:sp>
      <p:sp>
        <p:nvSpPr>
          <p:cNvPr id="64515" name="Text Placeholder 2">
            <a:extLst>
              <a:ext uri="{FF2B5EF4-FFF2-40B4-BE49-F238E27FC236}">
                <a16:creationId xmlns:a16="http://schemas.microsoft.com/office/drawing/2014/main" id="{09A991F0-CE43-45EF-B43C-6B4897657608}"/>
              </a:ext>
            </a:extLst>
          </p:cNvPr>
          <p:cNvSpPr>
            <a:spLocks noGrp="1"/>
          </p:cNvSpPr>
          <p:nvPr>
            <p:ph type="body" idx="1"/>
          </p:nvPr>
        </p:nvSpPr>
        <p:spPr/>
        <p:txBody>
          <a:bodyPr/>
          <a:lstStyle/>
          <a:p>
            <a:pPr marL="109537" indent="0">
              <a:buNone/>
            </a:pPr>
            <a:r>
              <a:rPr lang="en-US" b="1" i="1" dirty="0"/>
              <a:t>Plain Old Java Objects</a:t>
            </a:r>
          </a:p>
          <a:p>
            <a:r>
              <a:rPr lang="en-US" dirty="0"/>
              <a:t>JAXB works with </a:t>
            </a:r>
            <a:r>
              <a:rPr lang="en-US" b="1" dirty="0"/>
              <a:t>POJOs (plain old Java objects)</a:t>
            </a:r>
            <a:r>
              <a:rPr lang="en-US" dirty="0"/>
              <a:t>—no special </a:t>
            </a:r>
            <a:r>
              <a:rPr lang="en-US" dirty="0" err="1"/>
              <a:t>superclasses</a:t>
            </a:r>
            <a:r>
              <a:rPr lang="en-US" dirty="0"/>
              <a:t> or interfaces are required for XML-serialization </a:t>
            </a:r>
            <a:r>
              <a:rPr lang="en-US" dirty="0" smtClean="0"/>
              <a:t>suppor</a:t>
            </a:r>
            <a:r>
              <a:rPr lang="en-US" altLang="zh-CN" dirty="0" smtClean="0"/>
              <a:t>t</a:t>
            </a:r>
            <a:endParaRPr lang="en-US" dirty="0"/>
          </a:p>
          <a:p>
            <a:r>
              <a:rPr lang="en-US" dirty="0"/>
              <a:t>By default, JAXB serializes only an object’s </a:t>
            </a:r>
            <a:r>
              <a:rPr lang="en-US" dirty="0">
                <a:latin typeface="Consolas" panose="020B0609020204030204" pitchFamily="49" charset="0"/>
              </a:rPr>
              <a:t>public</a:t>
            </a:r>
            <a:r>
              <a:rPr lang="en-US" dirty="0"/>
              <a:t> instance variables and public </a:t>
            </a:r>
            <a:r>
              <a:rPr lang="en-US" i="1" dirty="0"/>
              <a:t>read–write</a:t>
            </a:r>
            <a:r>
              <a:rPr lang="en-US" dirty="0"/>
              <a:t> properties. </a:t>
            </a:r>
          </a:p>
          <a:p>
            <a:r>
              <a:rPr lang="en-US" dirty="0"/>
              <a:t>Class </a:t>
            </a:r>
            <a:r>
              <a:rPr lang="en-US" dirty="0">
                <a:latin typeface="Consolas" panose="020B0609020204030204" pitchFamily="49" charset="0"/>
              </a:rPr>
              <a:t>Account </a:t>
            </a:r>
            <a:r>
              <a:rPr lang="en-US" dirty="0"/>
              <a:t>defines a read–write properties </a:t>
            </a:r>
            <a:r>
              <a:rPr lang="en-US" dirty="0" err="1">
                <a:latin typeface="Consolas" panose="020B0609020204030204" pitchFamily="49" charset="0"/>
              </a:rPr>
              <a:t>accountNumber</a:t>
            </a:r>
            <a:r>
              <a:rPr lang="en-US" dirty="0"/>
              <a:t>, </a:t>
            </a:r>
            <a:r>
              <a:rPr lang="en-US" dirty="0" err="1">
                <a:latin typeface="Consolas" panose="020B0609020204030204" pitchFamily="49" charset="0"/>
              </a:rPr>
              <a:t>firstName</a:t>
            </a:r>
            <a:r>
              <a:rPr lang="en-US" dirty="0"/>
              <a:t>, </a:t>
            </a:r>
            <a:r>
              <a:rPr lang="en-US" dirty="0" err="1">
                <a:latin typeface="Consolas" panose="020B0609020204030204" pitchFamily="49" charset="0"/>
              </a:rPr>
              <a:t>lastName</a:t>
            </a:r>
            <a:r>
              <a:rPr lang="en-US" dirty="0"/>
              <a:t> and </a:t>
            </a:r>
            <a:r>
              <a:rPr lang="en-US" dirty="0">
                <a:latin typeface="Consolas" panose="020B0609020204030204" pitchFamily="49" charset="0"/>
              </a:rPr>
              <a:t>balance</a:t>
            </a:r>
          </a:p>
          <a:p>
            <a:r>
              <a:rPr lang="en-US" dirty="0"/>
              <a:t>The class must also provide a </a:t>
            </a:r>
            <a:r>
              <a:rPr lang="en-US" dirty="0">
                <a:latin typeface="Consolas" panose="020B0609020204030204" pitchFamily="49" charset="0"/>
              </a:rPr>
              <a:t>public</a:t>
            </a:r>
            <a:r>
              <a:rPr lang="en-US" dirty="0"/>
              <a:t> default or no-argument constructor to recreate the objects when they’re read from the file</a:t>
            </a:r>
          </a:p>
        </p:txBody>
      </p:sp>
      <p:sp>
        <p:nvSpPr>
          <p:cNvPr id="4" name="Footer Placeholder 3">
            <a:extLst>
              <a:ext uri="{FF2B5EF4-FFF2-40B4-BE49-F238E27FC236}">
                <a16:creationId xmlns:a16="http://schemas.microsoft.com/office/drawing/2014/main" id="{37404151-BE32-4310-880C-D79300E949B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168827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804B-5116-48F5-84E5-F65E2656445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15.5.1  </a:t>
            </a:r>
            <a:r>
              <a:rPr lang="en-US" dirty="0">
                <a:solidFill>
                  <a:srgbClr val="004DCC"/>
                </a:solidFill>
                <a:latin typeface="Calibri" panose="020F0502020204030204" pitchFamily="34" charset="0"/>
              </a:rPr>
              <a:t>Creating a Sequential File Using XML Serialization (cont.)</a:t>
            </a:r>
          </a:p>
        </p:txBody>
      </p:sp>
      <p:sp>
        <p:nvSpPr>
          <p:cNvPr id="64515" name="Text Placeholder 2">
            <a:extLst>
              <a:ext uri="{FF2B5EF4-FFF2-40B4-BE49-F238E27FC236}">
                <a16:creationId xmlns:a16="http://schemas.microsoft.com/office/drawing/2014/main" id="{09A991F0-CE43-45EF-B43C-6B4897657608}"/>
              </a:ext>
            </a:extLst>
          </p:cNvPr>
          <p:cNvSpPr>
            <a:spLocks noGrp="1"/>
          </p:cNvSpPr>
          <p:nvPr>
            <p:ph type="body" idx="1"/>
          </p:nvPr>
        </p:nvSpPr>
        <p:spPr/>
        <p:txBody>
          <a:bodyPr/>
          <a:lstStyle/>
          <a:p>
            <a:pPr marL="109537" indent="0">
              <a:buNone/>
            </a:pPr>
            <a:r>
              <a:rPr lang="en-US" b="1" dirty="0"/>
              <a:t>Declaring Class Accounts</a:t>
            </a:r>
          </a:p>
          <a:p>
            <a:r>
              <a:rPr lang="en-US" dirty="0"/>
              <a:t>Fig. 15.11 stores </a:t>
            </a:r>
            <a:r>
              <a:rPr lang="en-US" dirty="0">
                <a:latin typeface="Consolas" panose="020B0609020204030204" pitchFamily="49" charset="0"/>
              </a:rPr>
              <a:t>Account</a:t>
            </a:r>
            <a:r>
              <a:rPr lang="en-US" dirty="0"/>
              <a:t> objects in a </a:t>
            </a:r>
            <a:r>
              <a:rPr lang="en-US" dirty="0">
                <a:latin typeface="Consolas" panose="020B0609020204030204" pitchFamily="49" charset="0"/>
              </a:rPr>
              <a:t>List&lt;Account&gt;</a:t>
            </a:r>
            <a:r>
              <a:rPr lang="en-US" dirty="0"/>
              <a:t>, then serializes the entire </a:t>
            </a:r>
            <a:r>
              <a:rPr lang="en-US" dirty="0">
                <a:latin typeface="Consolas" panose="020B0609020204030204" pitchFamily="49" charset="0"/>
              </a:rPr>
              <a:t>List</a:t>
            </a:r>
            <a:r>
              <a:rPr lang="en-US" dirty="0"/>
              <a:t> into a file with one operation</a:t>
            </a:r>
          </a:p>
          <a:p>
            <a:r>
              <a:rPr lang="en-US" dirty="0"/>
              <a:t>To serialize a </a:t>
            </a:r>
            <a:r>
              <a:rPr lang="en-US" dirty="0">
                <a:latin typeface="Consolas" panose="020B0609020204030204" pitchFamily="49" charset="0"/>
              </a:rPr>
              <a:t>List</a:t>
            </a:r>
            <a:r>
              <a:rPr lang="en-US" dirty="0"/>
              <a:t>, it must be defined as an instance variable of a class. </a:t>
            </a:r>
          </a:p>
          <a:p>
            <a:r>
              <a:rPr lang="en-US" dirty="0"/>
              <a:t>For that reason, we encapsulate the </a:t>
            </a:r>
            <a:r>
              <a:rPr lang="en-US" dirty="0">
                <a:latin typeface="Consolas" panose="020B0609020204030204" pitchFamily="49" charset="0"/>
              </a:rPr>
              <a:t>List&lt;Account&gt; </a:t>
            </a:r>
            <a:r>
              <a:rPr lang="en-US" dirty="0"/>
              <a:t>in class </a:t>
            </a:r>
            <a:r>
              <a:rPr lang="en-US" dirty="0">
                <a:latin typeface="Consolas" panose="020B0609020204030204" pitchFamily="49" charset="0"/>
              </a:rPr>
              <a:t>Accounts</a:t>
            </a:r>
            <a:r>
              <a:rPr lang="en-US" dirty="0"/>
              <a:t> (Fig. 15.10).</a:t>
            </a:r>
          </a:p>
          <a:p>
            <a:r>
              <a:rPr lang="en-US" dirty="0"/>
              <a:t>Lines 9–10 declare and initialize the </a:t>
            </a:r>
            <a:r>
              <a:rPr lang="en-US" dirty="0">
                <a:latin typeface="Consolas" panose="020B0609020204030204" pitchFamily="49" charset="0"/>
              </a:rPr>
              <a:t>List&lt;Account&gt;</a:t>
            </a:r>
            <a:r>
              <a:rPr lang="en-US" dirty="0"/>
              <a:t> instance variable</a:t>
            </a:r>
          </a:p>
        </p:txBody>
      </p:sp>
      <p:sp>
        <p:nvSpPr>
          <p:cNvPr id="4" name="Footer Placeholder 3">
            <a:extLst>
              <a:ext uri="{FF2B5EF4-FFF2-40B4-BE49-F238E27FC236}">
                <a16:creationId xmlns:a16="http://schemas.microsoft.com/office/drawing/2014/main" id="{37404151-BE32-4310-880C-D79300E949B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426195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804B-5116-48F5-84E5-F65E2656445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15.5.1  </a:t>
            </a:r>
            <a:r>
              <a:rPr lang="en-US" dirty="0">
                <a:solidFill>
                  <a:srgbClr val="004DCC"/>
                </a:solidFill>
                <a:latin typeface="Calibri" panose="020F0502020204030204" pitchFamily="34" charset="0"/>
              </a:rPr>
              <a:t>Creating a Sequential File Using XML Serialization (cont.)</a:t>
            </a:r>
          </a:p>
        </p:txBody>
      </p:sp>
      <p:sp>
        <p:nvSpPr>
          <p:cNvPr id="64515" name="Text Placeholder 2">
            <a:extLst>
              <a:ext uri="{FF2B5EF4-FFF2-40B4-BE49-F238E27FC236}">
                <a16:creationId xmlns:a16="http://schemas.microsoft.com/office/drawing/2014/main" id="{09A991F0-CE43-45EF-B43C-6B4897657608}"/>
              </a:ext>
            </a:extLst>
          </p:cNvPr>
          <p:cNvSpPr>
            <a:spLocks noGrp="1"/>
          </p:cNvSpPr>
          <p:nvPr>
            <p:ph type="body" idx="1"/>
          </p:nvPr>
        </p:nvSpPr>
        <p:spPr/>
        <p:txBody>
          <a:bodyPr/>
          <a:lstStyle/>
          <a:p>
            <a:r>
              <a:rPr lang="en-US" dirty="0"/>
              <a:t>Lines 9–10 declare and initialize the </a:t>
            </a:r>
            <a:r>
              <a:rPr lang="en-US" dirty="0">
                <a:latin typeface="Consolas" panose="020B0609020204030204" pitchFamily="49" charset="0"/>
              </a:rPr>
              <a:t>List&lt;Account&gt;</a:t>
            </a:r>
            <a:r>
              <a:rPr lang="en-US" dirty="0"/>
              <a:t> instance variable accounts</a:t>
            </a:r>
          </a:p>
          <a:p>
            <a:r>
              <a:rPr lang="en-US" dirty="0"/>
              <a:t>JAXB enables you to customize many aspects of XML serialization, such as serializing a private instance variable or a read-only property</a:t>
            </a:r>
          </a:p>
          <a:p>
            <a:r>
              <a:rPr lang="en-US" dirty="0"/>
              <a:t>Annotation </a:t>
            </a:r>
            <a:r>
              <a:rPr lang="en-US" b="1" dirty="0">
                <a:latin typeface="Consolas" panose="020B0609020204030204" pitchFamily="49" charset="0"/>
              </a:rPr>
              <a:t>@</a:t>
            </a:r>
            <a:r>
              <a:rPr lang="en-US" b="1" dirty="0" err="1">
                <a:latin typeface="Consolas" panose="020B0609020204030204" pitchFamily="49" charset="0"/>
              </a:rPr>
              <a:t>XMLElement</a:t>
            </a:r>
            <a:r>
              <a:rPr lang="en-US" dirty="0"/>
              <a:t> (line 9; package </a:t>
            </a:r>
            <a:r>
              <a:rPr lang="en-US" b="1" dirty="0" err="1">
                <a:latin typeface="Consolas" panose="020B0609020204030204" pitchFamily="49" charset="0"/>
              </a:rPr>
              <a:t>javax.xml.bind.annotation</a:t>
            </a:r>
            <a:r>
              <a:rPr lang="en-US" dirty="0"/>
              <a:t>) indicates that the private instance variable should be serialized</a:t>
            </a:r>
          </a:p>
          <a:p>
            <a:r>
              <a:rPr lang="en-US" dirty="0"/>
              <a:t>The annotation is required because the instance variable is not </a:t>
            </a:r>
            <a:r>
              <a:rPr lang="en-US" dirty="0">
                <a:latin typeface="Consolas" panose="020B0609020204030204" pitchFamily="49" charset="0"/>
              </a:rPr>
              <a:t>public</a:t>
            </a:r>
            <a:r>
              <a:rPr lang="en-US" dirty="0"/>
              <a:t> and there’s no corresponding </a:t>
            </a:r>
            <a:r>
              <a:rPr lang="en-US" dirty="0">
                <a:latin typeface="Consolas" panose="020B0609020204030204" pitchFamily="49" charset="0"/>
              </a:rPr>
              <a:t>public</a:t>
            </a:r>
            <a:r>
              <a:rPr lang="en-US" dirty="0"/>
              <a:t> read–write property. </a:t>
            </a:r>
          </a:p>
          <a:p>
            <a:endParaRPr lang="en-US" dirty="0"/>
          </a:p>
        </p:txBody>
      </p:sp>
      <p:sp>
        <p:nvSpPr>
          <p:cNvPr id="4" name="Footer Placeholder 3">
            <a:extLst>
              <a:ext uri="{FF2B5EF4-FFF2-40B4-BE49-F238E27FC236}">
                <a16:creationId xmlns:a16="http://schemas.microsoft.com/office/drawing/2014/main" id="{37404151-BE32-4310-880C-D79300E949B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16211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804B-5116-48F5-84E5-F65E2656445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15.5.1  </a:t>
            </a:r>
            <a:r>
              <a:rPr lang="en-US" dirty="0">
                <a:solidFill>
                  <a:srgbClr val="004DCC"/>
                </a:solidFill>
                <a:latin typeface="Calibri" panose="020F0502020204030204" pitchFamily="34" charset="0"/>
              </a:rPr>
              <a:t>Creating a Sequential File Using XML Serialization (cont.)</a:t>
            </a:r>
          </a:p>
        </p:txBody>
      </p:sp>
      <p:sp>
        <p:nvSpPr>
          <p:cNvPr id="64515" name="Text Placeholder 2">
            <a:extLst>
              <a:ext uri="{FF2B5EF4-FFF2-40B4-BE49-F238E27FC236}">
                <a16:creationId xmlns:a16="http://schemas.microsoft.com/office/drawing/2014/main" id="{09A991F0-CE43-45EF-B43C-6B4897657608}"/>
              </a:ext>
            </a:extLst>
          </p:cNvPr>
          <p:cNvSpPr>
            <a:spLocks noGrp="1"/>
          </p:cNvSpPr>
          <p:nvPr>
            <p:ph type="body" idx="1"/>
          </p:nvPr>
        </p:nvSpPr>
        <p:spPr>
          <a:xfrm>
            <a:off x="609600" y="1481138"/>
            <a:ext cx="10972800" cy="4481512"/>
          </a:xfrm>
        </p:spPr>
        <p:txBody>
          <a:bodyPr/>
          <a:lstStyle/>
          <a:p>
            <a:r>
              <a:rPr lang="en-US" dirty="0"/>
              <a:t>To open the file, lines 14–15 call Files static method </a:t>
            </a:r>
            <a:r>
              <a:rPr lang="en-US" b="1" dirty="0" err="1">
                <a:latin typeface="Consolas" panose="020B0609020204030204" pitchFamily="49" charset="0"/>
              </a:rPr>
              <a:t>newBufferedWriter</a:t>
            </a:r>
            <a:r>
              <a:rPr lang="en-US" dirty="0"/>
              <a:t>, which receives a </a:t>
            </a:r>
            <a:r>
              <a:rPr lang="en-US" dirty="0">
                <a:latin typeface="Consolas" panose="020B0609020204030204" pitchFamily="49" charset="0"/>
              </a:rPr>
              <a:t>Path</a:t>
            </a:r>
            <a:r>
              <a:rPr lang="en-US" dirty="0"/>
              <a:t> specifying the file to open for writing (</a:t>
            </a:r>
            <a:r>
              <a:rPr lang="en-US" dirty="0">
                <a:latin typeface="Consolas" panose="020B0609020204030204" pitchFamily="49" charset="0"/>
              </a:rPr>
              <a:t>"clients.xml"</a:t>
            </a:r>
            <a:r>
              <a:rPr lang="en-US" dirty="0"/>
              <a:t>) and—if the file exists—returns a </a:t>
            </a:r>
            <a:r>
              <a:rPr lang="en-US" b="1" dirty="0" err="1">
                <a:latin typeface="Consolas" panose="020B0609020204030204" pitchFamily="49" charset="0"/>
              </a:rPr>
              <a:t>BufferedWriter</a:t>
            </a:r>
            <a:r>
              <a:rPr lang="en-US" dirty="0"/>
              <a:t> that class </a:t>
            </a:r>
            <a:r>
              <a:rPr lang="en-US" dirty="0">
                <a:latin typeface="Consolas" panose="020B0609020204030204" pitchFamily="49" charset="0"/>
              </a:rPr>
              <a:t>JAXB</a:t>
            </a:r>
            <a:r>
              <a:rPr lang="en-US" dirty="0"/>
              <a:t> will use to write text to the file </a:t>
            </a:r>
          </a:p>
          <a:p>
            <a:r>
              <a:rPr lang="en-US" dirty="0"/>
              <a:t>Existing files that are opened for output in this manner are </a:t>
            </a:r>
            <a:r>
              <a:rPr lang="en-US" i="1" dirty="0"/>
              <a:t>truncated</a:t>
            </a:r>
            <a:endParaRPr lang="en-US" dirty="0"/>
          </a:p>
          <a:p>
            <a:r>
              <a:rPr lang="en-US" dirty="0"/>
              <a:t>Line 20 creates the </a:t>
            </a:r>
            <a:r>
              <a:rPr lang="en-US" dirty="0">
                <a:latin typeface="Consolas" panose="020B0609020204030204" pitchFamily="49" charset="0"/>
              </a:rPr>
              <a:t>Accounts</a:t>
            </a:r>
            <a:r>
              <a:rPr lang="en-US" dirty="0"/>
              <a:t> object that contains the </a:t>
            </a:r>
            <a:r>
              <a:rPr lang="en-US" dirty="0">
                <a:latin typeface="Consolas" panose="020B0609020204030204" pitchFamily="49" charset="0"/>
              </a:rPr>
              <a:t>List&lt;Account&gt;</a:t>
            </a:r>
            <a:r>
              <a:rPr lang="en-US" dirty="0"/>
              <a:t>. Lines 26–41 input each record, create an </a:t>
            </a:r>
            <a:r>
              <a:rPr lang="en-US" dirty="0">
                <a:latin typeface="Consolas" panose="020B0609020204030204" pitchFamily="49" charset="0"/>
              </a:rPr>
              <a:t>Account</a:t>
            </a:r>
            <a:r>
              <a:rPr lang="en-US" dirty="0"/>
              <a:t> object (lines 29–30) and add to the </a:t>
            </a:r>
            <a:r>
              <a:rPr lang="en-US" dirty="0">
                <a:latin typeface="Consolas" panose="020B0609020204030204" pitchFamily="49" charset="0"/>
              </a:rPr>
              <a:t>List</a:t>
            </a:r>
            <a:r>
              <a:rPr lang="en-US" dirty="0"/>
              <a:t> (line 33). </a:t>
            </a:r>
          </a:p>
        </p:txBody>
      </p:sp>
      <p:sp>
        <p:nvSpPr>
          <p:cNvPr id="4" name="Footer Placeholder 3">
            <a:extLst>
              <a:ext uri="{FF2B5EF4-FFF2-40B4-BE49-F238E27FC236}">
                <a16:creationId xmlns:a16="http://schemas.microsoft.com/office/drawing/2014/main" id="{37404151-BE32-4310-880C-D79300E949B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840845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33">
            <a:extLst>
              <a:ext uri="{FF2B5EF4-FFF2-40B4-BE49-F238E27FC236}">
                <a16:creationId xmlns:a16="http://schemas.microsoft.com/office/drawing/2014/main" id="{A64D2489-E03B-4D9F-8834-922F492B29C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B7AC92A5-EB55-4894-B419-FD8D351A1A5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988972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34">
            <a:extLst>
              <a:ext uri="{FF2B5EF4-FFF2-40B4-BE49-F238E27FC236}">
                <a16:creationId xmlns:a16="http://schemas.microsoft.com/office/drawing/2014/main" id="{95FBB2D4-0CD7-446E-806C-6ECA52B84BB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85D9F1CB-7B71-45EF-B65F-401723EBD14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97424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35">
            <a:extLst>
              <a:ext uri="{FF2B5EF4-FFF2-40B4-BE49-F238E27FC236}">
                <a16:creationId xmlns:a16="http://schemas.microsoft.com/office/drawing/2014/main" id="{BF8491D9-DF00-4431-BADD-4EEA63DA03B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2" name="Footer Placeholder 1">
            <a:extLst>
              <a:ext uri="{FF2B5EF4-FFF2-40B4-BE49-F238E27FC236}">
                <a16:creationId xmlns:a16="http://schemas.microsoft.com/office/drawing/2014/main" id="{5042632E-91AA-4C9F-9D3C-F6034FE19B3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67906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06">
            <a:extLst>
              <a:ext uri="{FF2B5EF4-FFF2-40B4-BE49-F238E27FC236}">
                <a16:creationId xmlns:a16="http://schemas.microsoft.com/office/drawing/2014/main" id="{D5BC6F86-5249-4519-A96D-0D166FE8623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24050"/>
            <a:ext cx="12192000" cy="3008313"/>
          </a:xfrm>
          <a:prstGeom prst="rect">
            <a:avLst/>
          </a:prstGeom>
        </p:spPr>
      </p:pic>
      <p:sp>
        <p:nvSpPr>
          <p:cNvPr id="2" name="Footer Placeholder 1">
            <a:extLst>
              <a:ext uri="{FF2B5EF4-FFF2-40B4-BE49-F238E27FC236}">
                <a16:creationId xmlns:a16="http://schemas.microsoft.com/office/drawing/2014/main" id="{AA42EA08-BADB-4570-9755-A019DB862C0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086471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36">
            <a:extLst>
              <a:ext uri="{FF2B5EF4-FFF2-40B4-BE49-F238E27FC236}">
                <a16:creationId xmlns:a16="http://schemas.microsoft.com/office/drawing/2014/main" id="{42AF8143-5A2F-48B1-A87A-88EC4CF097C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01625" y="0"/>
            <a:ext cx="11588750" cy="6858000"/>
          </a:xfrm>
          <a:prstGeom prst="rect">
            <a:avLst/>
          </a:prstGeom>
        </p:spPr>
      </p:pic>
      <p:sp>
        <p:nvSpPr>
          <p:cNvPr id="2" name="Footer Placeholder 1">
            <a:extLst>
              <a:ext uri="{FF2B5EF4-FFF2-40B4-BE49-F238E27FC236}">
                <a16:creationId xmlns:a16="http://schemas.microsoft.com/office/drawing/2014/main" id="{698B8277-4451-4BBE-B563-A221EDBC82A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489042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804B-5116-48F5-84E5-F65E2656445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15.5.1  </a:t>
            </a:r>
            <a:r>
              <a:rPr lang="en-US" dirty="0">
                <a:solidFill>
                  <a:srgbClr val="004DCC"/>
                </a:solidFill>
                <a:latin typeface="Calibri" panose="020F0502020204030204" pitchFamily="34" charset="0"/>
              </a:rPr>
              <a:t>Creating a Sequential File Using XML Serialization (cont.)</a:t>
            </a:r>
          </a:p>
        </p:txBody>
      </p:sp>
      <p:sp>
        <p:nvSpPr>
          <p:cNvPr id="64515" name="Text Placeholder 2">
            <a:extLst>
              <a:ext uri="{FF2B5EF4-FFF2-40B4-BE49-F238E27FC236}">
                <a16:creationId xmlns:a16="http://schemas.microsoft.com/office/drawing/2014/main" id="{09A991F0-CE43-45EF-B43C-6B4897657608}"/>
              </a:ext>
            </a:extLst>
          </p:cNvPr>
          <p:cNvSpPr>
            <a:spLocks noGrp="1"/>
          </p:cNvSpPr>
          <p:nvPr>
            <p:ph type="body" idx="1"/>
          </p:nvPr>
        </p:nvSpPr>
        <p:spPr>
          <a:xfrm>
            <a:off x="609600" y="1481138"/>
            <a:ext cx="10972800" cy="4481512"/>
          </a:xfrm>
        </p:spPr>
        <p:txBody>
          <a:bodyPr/>
          <a:lstStyle/>
          <a:p>
            <a:r>
              <a:rPr lang="en-US" dirty="0"/>
              <a:t>When the user enters the end-of-file indicator to terminate input, line 44 uses </a:t>
            </a:r>
            <a:r>
              <a:rPr lang="en-US" dirty="0">
                <a:latin typeface="Consolas" panose="020B0609020204030204" pitchFamily="49" charset="0"/>
              </a:rPr>
              <a:t>JAXB</a:t>
            </a:r>
            <a:r>
              <a:rPr lang="en-US" dirty="0"/>
              <a:t> </a:t>
            </a:r>
            <a:r>
              <a:rPr lang="en-US" dirty="0">
                <a:latin typeface="Consolas" panose="020B0609020204030204" pitchFamily="49" charset="0"/>
              </a:rPr>
              <a:t>static</a:t>
            </a:r>
            <a:r>
              <a:rPr lang="en-US" dirty="0"/>
              <a:t> method </a:t>
            </a:r>
            <a:r>
              <a:rPr lang="en-US" b="1" dirty="0">
                <a:latin typeface="Consolas" panose="020B0609020204030204" pitchFamily="49" charset="0"/>
              </a:rPr>
              <a:t>marshal</a:t>
            </a:r>
            <a:r>
              <a:rPr lang="en-US" dirty="0"/>
              <a:t> to serialize as XML the </a:t>
            </a:r>
            <a:r>
              <a:rPr lang="en-US" dirty="0">
                <a:latin typeface="Consolas" panose="020B0609020204030204" pitchFamily="49" charset="0"/>
              </a:rPr>
              <a:t>Accounts</a:t>
            </a:r>
            <a:r>
              <a:rPr lang="en-US" dirty="0"/>
              <a:t> object containing the </a:t>
            </a:r>
            <a:r>
              <a:rPr lang="en-US" dirty="0">
                <a:latin typeface="Consolas" panose="020B0609020204030204" pitchFamily="49" charset="0"/>
              </a:rPr>
              <a:t>List&lt;Account&gt;</a:t>
            </a:r>
            <a:endParaRPr lang="en-US" dirty="0"/>
          </a:p>
          <a:p>
            <a:pPr lvl="1"/>
            <a:r>
              <a:rPr lang="en-US" dirty="0"/>
              <a:t>The first argument is the object to serialize</a:t>
            </a:r>
          </a:p>
          <a:p>
            <a:pPr lvl="1"/>
            <a:r>
              <a:rPr lang="en-US" dirty="0"/>
              <a:t>The second argument to this particular overload of method </a:t>
            </a:r>
            <a:r>
              <a:rPr lang="en-US" dirty="0">
                <a:latin typeface="Consolas" panose="020B0609020204030204" pitchFamily="49" charset="0"/>
              </a:rPr>
              <a:t>marshal</a:t>
            </a:r>
            <a:r>
              <a:rPr lang="en-US" dirty="0"/>
              <a:t> is a </a:t>
            </a:r>
            <a:r>
              <a:rPr lang="en-US" dirty="0">
                <a:latin typeface="Consolas" panose="020B0609020204030204" pitchFamily="49" charset="0"/>
              </a:rPr>
              <a:t>Writer</a:t>
            </a:r>
            <a:r>
              <a:rPr lang="en-US" dirty="0"/>
              <a:t> (package </a:t>
            </a:r>
            <a:r>
              <a:rPr lang="en-US" dirty="0">
                <a:latin typeface="Consolas" panose="020B0609020204030204" pitchFamily="49" charset="0"/>
              </a:rPr>
              <a:t>java.io</a:t>
            </a:r>
            <a:r>
              <a:rPr lang="en-US" dirty="0"/>
              <a:t>) that’s used to output the XML—</a:t>
            </a:r>
            <a:r>
              <a:rPr lang="en-US" dirty="0" err="1">
                <a:latin typeface="Consolas" panose="020B0609020204030204" pitchFamily="49" charset="0"/>
              </a:rPr>
              <a:t>BufferedWriter</a:t>
            </a:r>
            <a:r>
              <a:rPr lang="en-US" dirty="0"/>
              <a:t> is a subclass of </a:t>
            </a:r>
            <a:r>
              <a:rPr lang="en-US" dirty="0">
                <a:latin typeface="Consolas" panose="020B0609020204030204" pitchFamily="49" charset="0"/>
              </a:rPr>
              <a:t>Writer</a:t>
            </a:r>
            <a:endParaRPr lang="en-US" dirty="0"/>
          </a:p>
          <a:p>
            <a:pPr lvl="1"/>
            <a:r>
              <a:rPr lang="en-US" dirty="0"/>
              <a:t>The </a:t>
            </a:r>
            <a:r>
              <a:rPr lang="en-US" dirty="0" err="1">
                <a:latin typeface="Consolas" panose="020B0609020204030204" pitchFamily="49" charset="0"/>
              </a:rPr>
              <a:t>BufferedWriter</a:t>
            </a:r>
            <a:r>
              <a:rPr lang="en-US" dirty="0"/>
              <a:t> obtained in lines 14–15 outputs the XML to a file</a:t>
            </a:r>
          </a:p>
          <a:p>
            <a:r>
              <a:rPr lang="en-US" dirty="0"/>
              <a:t>One statement writes the </a:t>
            </a:r>
            <a:r>
              <a:rPr lang="en-US" i="1" dirty="0"/>
              <a:t>entire</a:t>
            </a:r>
            <a:r>
              <a:rPr lang="en-US" dirty="0"/>
              <a:t> </a:t>
            </a:r>
            <a:r>
              <a:rPr lang="en-US" dirty="0">
                <a:latin typeface="Consolas" panose="020B0609020204030204" pitchFamily="49" charset="0"/>
              </a:rPr>
              <a:t>Accounts</a:t>
            </a:r>
            <a:r>
              <a:rPr lang="en-US" dirty="0"/>
              <a:t> object and all of the objects in its </a:t>
            </a:r>
            <a:r>
              <a:rPr lang="en-US" dirty="0">
                <a:latin typeface="Consolas" panose="020B0609020204030204" pitchFamily="49" charset="0"/>
              </a:rPr>
              <a:t>List&lt;Account&gt;</a:t>
            </a:r>
            <a:endParaRPr lang="en-US" dirty="0"/>
          </a:p>
          <a:p>
            <a:pPr marL="109537" indent="0">
              <a:buNone/>
            </a:pPr>
            <a:endParaRPr lang="en-US" dirty="0"/>
          </a:p>
        </p:txBody>
      </p:sp>
      <p:sp>
        <p:nvSpPr>
          <p:cNvPr id="4" name="Footer Placeholder 3">
            <a:extLst>
              <a:ext uri="{FF2B5EF4-FFF2-40B4-BE49-F238E27FC236}">
                <a16:creationId xmlns:a16="http://schemas.microsoft.com/office/drawing/2014/main" id="{37404151-BE32-4310-880C-D79300E949B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0728119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804B-5116-48F5-84E5-F65E2656445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15.5.1  </a:t>
            </a:r>
            <a:r>
              <a:rPr lang="en-US" dirty="0">
                <a:solidFill>
                  <a:srgbClr val="004DCC"/>
                </a:solidFill>
                <a:latin typeface="Calibri" panose="020F0502020204030204" pitchFamily="34" charset="0"/>
              </a:rPr>
              <a:t>Creating a Sequential File Using XML Serialization (cont.)</a:t>
            </a:r>
          </a:p>
        </p:txBody>
      </p:sp>
      <p:sp>
        <p:nvSpPr>
          <p:cNvPr id="64515" name="Text Placeholder 2">
            <a:extLst>
              <a:ext uri="{FF2B5EF4-FFF2-40B4-BE49-F238E27FC236}">
                <a16:creationId xmlns:a16="http://schemas.microsoft.com/office/drawing/2014/main" id="{09A991F0-CE43-45EF-B43C-6B4897657608}"/>
              </a:ext>
            </a:extLst>
          </p:cNvPr>
          <p:cNvSpPr>
            <a:spLocks noGrp="1"/>
          </p:cNvSpPr>
          <p:nvPr>
            <p:ph type="body" idx="1"/>
          </p:nvPr>
        </p:nvSpPr>
        <p:spPr>
          <a:xfrm>
            <a:off x="609600" y="1481138"/>
            <a:ext cx="10972800" cy="4481512"/>
          </a:xfrm>
        </p:spPr>
        <p:txBody>
          <a:bodyPr/>
          <a:lstStyle/>
          <a:p>
            <a:r>
              <a:rPr lang="en-US" dirty="0"/>
              <a:t>Fig. 15.12 shows the contents of the file clients.xml. </a:t>
            </a:r>
          </a:p>
          <a:p>
            <a:r>
              <a:rPr lang="en-US" dirty="0"/>
              <a:t>Though you do not need to know XML to work with this example, note that the XML is human readable.</a:t>
            </a:r>
          </a:p>
          <a:p>
            <a:r>
              <a:rPr lang="en-US" dirty="0"/>
              <a:t> When JAXB serializes an object of a class, it uses the class’s name with a lowercase first letter as the corresponding XML element name, so the accounts element represents the Accounts object. </a:t>
            </a:r>
          </a:p>
          <a:p>
            <a:endParaRPr lang="en-US" dirty="0"/>
          </a:p>
        </p:txBody>
      </p:sp>
      <p:sp>
        <p:nvSpPr>
          <p:cNvPr id="4" name="Footer Placeholder 3">
            <a:extLst>
              <a:ext uri="{FF2B5EF4-FFF2-40B4-BE49-F238E27FC236}">
                <a16:creationId xmlns:a16="http://schemas.microsoft.com/office/drawing/2014/main" id="{37404151-BE32-4310-880C-D79300E949B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9899344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37">
            <a:extLst>
              <a:ext uri="{FF2B5EF4-FFF2-40B4-BE49-F238E27FC236}">
                <a16:creationId xmlns:a16="http://schemas.microsoft.com/office/drawing/2014/main" id="{8B22A3B5-2602-435C-A8B6-0C5737EF131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2" name="Footer Placeholder 1">
            <a:extLst>
              <a:ext uri="{FF2B5EF4-FFF2-40B4-BE49-F238E27FC236}">
                <a16:creationId xmlns:a16="http://schemas.microsoft.com/office/drawing/2014/main" id="{72ACEAFF-6C58-4090-86DF-DF87A28213F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042298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38">
            <a:extLst>
              <a:ext uri="{FF2B5EF4-FFF2-40B4-BE49-F238E27FC236}">
                <a16:creationId xmlns:a16="http://schemas.microsoft.com/office/drawing/2014/main" id="{E55ED43E-10B7-4A44-BDAE-B6EAD1010C8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15810305-D514-4EB6-97E5-CF4841ED349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1088764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804B-5116-48F5-84E5-F65E2656445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15.5.1  </a:t>
            </a:r>
            <a:r>
              <a:rPr lang="en-US" dirty="0">
                <a:solidFill>
                  <a:srgbClr val="004DCC"/>
                </a:solidFill>
                <a:latin typeface="Calibri" panose="020F0502020204030204" pitchFamily="34" charset="0"/>
              </a:rPr>
              <a:t>Creating a Sequential File Using XML Serialization (cont.)</a:t>
            </a:r>
          </a:p>
        </p:txBody>
      </p:sp>
      <p:sp>
        <p:nvSpPr>
          <p:cNvPr id="64515" name="Text Placeholder 2">
            <a:extLst>
              <a:ext uri="{FF2B5EF4-FFF2-40B4-BE49-F238E27FC236}">
                <a16:creationId xmlns:a16="http://schemas.microsoft.com/office/drawing/2014/main" id="{09A991F0-CE43-45EF-B43C-6B4897657608}"/>
              </a:ext>
            </a:extLst>
          </p:cNvPr>
          <p:cNvSpPr>
            <a:spLocks noGrp="1"/>
          </p:cNvSpPr>
          <p:nvPr>
            <p:ph type="body" idx="1"/>
          </p:nvPr>
        </p:nvSpPr>
        <p:spPr>
          <a:xfrm>
            <a:off x="609600" y="1481138"/>
            <a:ext cx="10972800" cy="4481512"/>
          </a:xfrm>
        </p:spPr>
        <p:txBody>
          <a:bodyPr/>
          <a:lstStyle/>
          <a:p>
            <a:r>
              <a:rPr lang="en-US" dirty="0"/>
              <a:t>Recall that line 9 in class </a:t>
            </a:r>
            <a:r>
              <a:rPr lang="en-US" dirty="0">
                <a:latin typeface="Consolas" panose="020B0609020204030204" pitchFamily="49" charset="0"/>
              </a:rPr>
              <a:t>Accounts</a:t>
            </a:r>
            <a:r>
              <a:rPr lang="en-US" dirty="0"/>
              <a:t> preceded the </a:t>
            </a:r>
            <a:r>
              <a:rPr lang="en-US" dirty="0">
                <a:latin typeface="Consolas" panose="020B0609020204030204" pitchFamily="49" charset="0"/>
              </a:rPr>
              <a:t>List&lt;Account&gt;</a:t>
            </a:r>
            <a:r>
              <a:rPr lang="en-US" dirty="0"/>
              <a:t> instance variable with the annotation </a:t>
            </a:r>
          </a:p>
          <a:p>
            <a:pPr lvl="1"/>
            <a:r>
              <a:rPr lang="en-US" dirty="0">
                <a:latin typeface="Consolas" panose="020B0609020204030204" pitchFamily="49" charset="0"/>
              </a:rPr>
              <a:t>@</a:t>
            </a:r>
            <a:r>
              <a:rPr lang="en-US" dirty="0" err="1">
                <a:latin typeface="Consolas" panose="020B0609020204030204" pitchFamily="49" charset="0"/>
              </a:rPr>
              <a:t>XmlElement</a:t>
            </a:r>
            <a:r>
              <a:rPr lang="en-US" dirty="0">
                <a:latin typeface="Consolas" panose="020B0609020204030204" pitchFamily="49" charset="0"/>
              </a:rPr>
              <a:t>(name="account") </a:t>
            </a:r>
          </a:p>
          <a:p>
            <a:r>
              <a:rPr lang="en-US" dirty="0"/>
              <a:t>In addition to enabling </a:t>
            </a:r>
            <a:r>
              <a:rPr lang="en-US" dirty="0">
                <a:latin typeface="Consolas" panose="020B0609020204030204" pitchFamily="49" charset="0"/>
              </a:rPr>
              <a:t>JAXB</a:t>
            </a:r>
            <a:r>
              <a:rPr lang="en-US" dirty="0"/>
              <a:t> to serialize the instance variable, this annotation specifies the XML element name (</a:t>
            </a:r>
            <a:r>
              <a:rPr lang="en-US" dirty="0">
                <a:latin typeface="Consolas" panose="020B0609020204030204" pitchFamily="49" charset="0"/>
              </a:rPr>
              <a:t>"account"</a:t>
            </a:r>
            <a:r>
              <a:rPr lang="en-US" dirty="0"/>
              <a:t>) used to represent each of the </a:t>
            </a:r>
            <a:r>
              <a:rPr lang="en-US" dirty="0">
                <a:latin typeface="Consolas" panose="020B0609020204030204" pitchFamily="49" charset="0"/>
              </a:rPr>
              <a:t>List</a:t>
            </a:r>
            <a:r>
              <a:rPr lang="en-US" dirty="0"/>
              <a:t>’s </a:t>
            </a:r>
            <a:r>
              <a:rPr lang="en-US" dirty="0">
                <a:latin typeface="Consolas" panose="020B0609020204030204" pitchFamily="49" charset="0"/>
              </a:rPr>
              <a:t>Account</a:t>
            </a:r>
            <a:r>
              <a:rPr lang="en-US" dirty="0"/>
              <a:t> objects in the serialized output. </a:t>
            </a:r>
          </a:p>
          <a:p>
            <a:r>
              <a:rPr lang="en-US" dirty="0"/>
              <a:t>Many other aspects of JAXB XML serialization are customizable. For more details, see </a:t>
            </a:r>
          </a:p>
          <a:p>
            <a:pPr lvl="1"/>
            <a:r>
              <a:rPr lang="en-US" dirty="0">
                <a:hlinkClick r:id="rId3"/>
              </a:rPr>
              <a:t>https://docs.oracle.com/javase/tutorial/jaxb/intro/</a:t>
            </a:r>
            <a:r>
              <a:rPr lang="en-US" dirty="0"/>
              <a:t> </a:t>
            </a:r>
          </a:p>
        </p:txBody>
      </p:sp>
      <p:sp>
        <p:nvSpPr>
          <p:cNvPr id="4" name="Footer Placeholder 3">
            <a:extLst>
              <a:ext uri="{FF2B5EF4-FFF2-40B4-BE49-F238E27FC236}">
                <a16:creationId xmlns:a16="http://schemas.microsoft.com/office/drawing/2014/main" id="{37404151-BE32-4310-880C-D79300E949B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107801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804B-5116-48F5-84E5-F65E2656445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15.5.2  </a:t>
            </a:r>
            <a:r>
              <a:rPr lang="en-US" dirty="0">
                <a:solidFill>
                  <a:srgbClr val="004DCC"/>
                </a:solidFill>
                <a:latin typeface="Calibri" panose="020F0502020204030204" pitchFamily="34" charset="0"/>
              </a:rPr>
              <a:t>Reading and </a:t>
            </a:r>
            <a:r>
              <a:rPr lang="en-US" dirty="0" err="1">
                <a:solidFill>
                  <a:srgbClr val="004DCC"/>
                </a:solidFill>
                <a:latin typeface="Calibri" panose="020F0502020204030204" pitchFamily="34" charset="0"/>
              </a:rPr>
              <a:t>Deserializing</a:t>
            </a:r>
            <a:r>
              <a:rPr lang="en-US" dirty="0">
                <a:solidFill>
                  <a:srgbClr val="004DCC"/>
                </a:solidFill>
                <a:latin typeface="Calibri" panose="020F0502020204030204" pitchFamily="34" charset="0"/>
              </a:rPr>
              <a:t> Data from a Sequential File</a:t>
            </a:r>
          </a:p>
        </p:txBody>
      </p:sp>
      <p:sp>
        <p:nvSpPr>
          <p:cNvPr id="64515" name="Text Placeholder 2">
            <a:extLst>
              <a:ext uri="{FF2B5EF4-FFF2-40B4-BE49-F238E27FC236}">
                <a16:creationId xmlns:a16="http://schemas.microsoft.com/office/drawing/2014/main" id="{09A991F0-CE43-45EF-B43C-6B4897657608}"/>
              </a:ext>
            </a:extLst>
          </p:cNvPr>
          <p:cNvSpPr>
            <a:spLocks noGrp="1"/>
          </p:cNvSpPr>
          <p:nvPr>
            <p:ph type="body" idx="1"/>
          </p:nvPr>
        </p:nvSpPr>
        <p:spPr/>
        <p:txBody>
          <a:bodyPr/>
          <a:lstStyle/>
          <a:p>
            <a:r>
              <a:rPr lang="en-US" dirty="0"/>
              <a:t>In this section, we </a:t>
            </a:r>
            <a:r>
              <a:rPr lang="en-US" i="1" dirty="0"/>
              <a:t>read serialized data</a:t>
            </a:r>
            <a:r>
              <a:rPr lang="en-US" dirty="0"/>
              <a:t> from a file</a:t>
            </a:r>
          </a:p>
          <a:p>
            <a:r>
              <a:rPr lang="en-US" dirty="0"/>
              <a:t>Fig. 15.13 reads objects from the file, then displays the contents</a:t>
            </a:r>
          </a:p>
          <a:p>
            <a:r>
              <a:rPr lang="en-US" dirty="0"/>
              <a:t>The program opens the file for input by calling </a:t>
            </a:r>
            <a:r>
              <a:rPr lang="en-US" dirty="0">
                <a:latin typeface="Consolas" panose="020B0609020204030204" pitchFamily="49" charset="0"/>
              </a:rPr>
              <a:t>Files</a:t>
            </a:r>
            <a:r>
              <a:rPr lang="en-US" dirty="0"/>
              <a:t> </a:t>
            </a:r>
            <a:r>
              <a:rPr lang="en-US" dirty="0">
                <a:latin typeface="Consolas" panose="020B0609020204030204" pitchFamily="49" charset="0"/>
              </a:rPr>
              <a:t>static</a:t>
            </a:r>
            <a:r>
              <a:rPr lang="en-US" dirty="0"/>
              <a:t> method </a:t>
            </a:r>
            <a:r>
              <a:rPr lang="en-US" b="1" dirty="0" err="1">
                <a:latin typeface="Consolas" panose="020B0609020204030204" pitchFamily="49" charset="0"/>
              </a:rPr>
              <a:t>newBufferedReader</a:t>
            </a:r>
            <a:r>
              <a:rPr lang="en-US" dirty="0"/>
              <a:t>, which receives a </a:t>
            </a:r>
            <a:r>
              <a:rPr lang="en-US" dirty="0">
                <a:latin typeface="Consolas" panose="020B0609020204030204" pitchFamily="49" charset="0"/>
              </a:rPr>
              <a:t>Path</a:t>
            </a:r>
            <a:r>
              <a:rPr lang="en-US" dirty="0"/>
              <a:t> specifying the file to open and, if the file exists and no exceptions occur, returns a </a:t>
            </a:r>
            <a:r>
              <a:rPr lang="en-US" b="1" dirty="0">
                <a:latin typeface="Consolas" panose="020B0609020204030204" pitchFamily="49" charset="0"/>
              </a:rPr>
              <a:t>Buffered-Reader</a:t>
            </a:r>
            <a:r>
              <a:rPr lang="en-US" dirty="0"/>
              <a:t> for reading from the file.</a:t>
            </a:r>
          </a:p>
          <a:p>
            <a:endParaRPr lang="en-US" dirty="0"/>
          </a:p>
        </p:txBody>
      </p:sp>
      <p:sp>
        <p:nvSpPr>
          <p:cNvPr id="4" name="Footer Placeholder 3">
            <a:extLst>
              <a:ext uri="{FF2B5EF4-FFF2-40B4-BE49-F238E27FC236}">
                <a16:creationId xmlns:a16="http://schemas.microsoft.com/office/drawing/2014/main" id="{37404151-BE32-4310-880C-D79300E949B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76099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39">
            <a:extLst>
              <a:ext uri="{FF2B5EF4-FFF2-40B4-BE49-F238E27FC236}">
                <a16:creationId xmlns:a16="http://schemas.microsoft.com/office/drawing/2014/main" id="{0D024D74-71FC-4741-89FA-D8A33A6CBBD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74713" y="0"/>
            <a:ext cx="10440987" cy="6858000"/>
          </a:xfrm>
          <a:prstGeom prst="rect">
            <a:avLst/>
          </a:prstGeom>
        </p:spPr>
      </p:pic>
      <p:sp>
        <p:nvSpPr>
          <p:cNvPr id="2" name="Footer Placeholder 1">
            <a:extLst>
              <a:ext uri="{FF2B5EF4-FFF2-40B4-BE49-F238E27FC236}">
                <a16:creationId xmlns:a16="http://schemas.microsoft.com/office/drawing/2014/main" id="{EC41EDFF-8EBC-4FA7-8606-A5988EBE577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275096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40">
            <a:extLst>
              <a:ext uri="{FF2B5EF4-FFF2-40B4-BE49-F238E27FC236}">
                <a16:creationId xmlns:a16="http://schemas.microsoft.com/office/drawing/2014/main" id="{EA6DA5FD-DD3B-437D-B5D1-50A949C3C62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33475" y="0"/>
            <a:ext cx="9923463" cy="6858000"/>
          </a:xfrm>
          <a:prstGeom prst="rect">
            <a:avLst/>
          </a:prstGeom>
        </p:spPr>
      </p:pic>
      <p:sp>
        <p:nvSpPr>
          <p:cNvPr id="2" name="Footer Placeholder 1">
            <a:extLst>
              <a:ext uri="{FF2B5EF4-FFF2-40B4-BE49-F238E27FC236}">
                <a16:creationId xmlns:a16="http://schemas.microsoft.com/office/drawing/2014/main" id="{85F368C8-2F69-4AF1-A16B-065DF3012F7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633601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804B-5116-48F5-84E5-F65E2656445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15.5.2  </a:t>
            </a:r>
            <a:r>
              <a:rPr lang="en-US" dirty="0">
                <a:solidFill>
                  <a:srgbClr val="004DCC"/>
                </a:solidFill>
                <a:latin typeface="Calibri" panose="020F0502020204030204" pitchFamily="34" charset="0"/>
              </a:rPr>
              <a:t>Reading and </a:t>
            </a:r>
            <a:r>
              <a:rPr lang="en-US" dirty="0" err="1">
                <a:solidFill>
                  <a:srgbClr val="004DCC"/>
                </a:solidFill>
                <a:latin typeface="Calibri" panose="020F0502020204030204" pitchFamily="34" charset="0"/>
              </a:rPr>
              <a:t>Deserializing</a:t>
            </a:r>
            <a:r>
              <a:rPr lang="en-US" dirty="0">
                <a:solidFill>
                  <a:srgbClr val="004DCC"/>
                </a:solidFill>
                <a:latin typeface="Calibri" panose="020F0502020204030204" pitchFamily="34" charset="0"/>
              </a:rPr>
              <a:t> Data from a Sequential File (cont.)</a:t>
            </a:r>
          </a:p>
        </p:txBody>
      </p:sp>
      <p:sp>
        <p:nvSpPr>
          <p:cNvPr id="64515" name="Text Placeholder 2">
            <a:extLst>
              <a:ext uri="{FF2B5EF4-FFF2-40B4-BE49-F238E27FC236}">
                <a16:creationId xmlns:a16="http://schemas.microsoft.com/office/drawing/2014/main" id="{09A991F0-CE43-45EF-B43C-6B4897657608}"/>
              </a:ext>
            </a:extLst>
          </p:cNvPr>
          <p:cNvSpPr>
            <a:spLocks noGrp="1"/>
          </p:cNvSpPr>
          <p:nvPr>
            <p:ph type="body" idx="1"/>
          </p:nvPr>
        </p:nvSpPr>
        <p:spPr/>
        <p:txBody>
          <a:bodyPr/>
          <a:lstStyle/>
          <a:p>
            <a:r>
              <a:rPr lang="en-US" dirty="0">
                <a:latin typeface="Consolas" panose="020B0609020204030204" pitchFamily="49" charset="0"/>
              </a:rPr>
              <a:t>JAXB</a:t>
            </a:r>
            <a:r>
              <a:rPr lang="en-US" dirty="0"/>
              <a:t> </a:t>
            </a:r>
            <a:r>
              <a:rPr lang="en-US" dirty="0">
                <a:latin typeface="Consolas" panose="020B0609020204030204" pitchFamily="49" charset="0"/>
              </a:rPr>
              <a:t>static</a:t>
            </a:r>
            <a:r>
              <a:rPr lang="en-US" dirty="0"/>
              <a:t> method </a:t>
            </a:r>
            <a:r>
              <a:rPr lang="en-US" b="1" dirty="0" err="1">
                <a:latin typeface="Consolas" panose="020B0609020204030204" pitchFamily="49" charset="0"/>
              </a:rPr>
              <a:t>unmarshal</a:t>
            </a:r>
            <a:r>
              <a:rPr lang="en-US" dirty="0"/>
              <a:t> reads the contents of </a:t>
            </a:r>
            <a:r>
              <a:rPr lang="en-US" dirty="0">
                <a:latin typeface="Consolas" panose="020B0609020204030204" pitchFamily="49" charset="0"/>
              </a:rPr>
              <a:t>clients.xml</a:t>
            </a:r>
            <a:r>
              <a:rPr lang="en-US" dirty="0"/>
              <a:t> and </a:t>
            </a:r>
            <a:r>
              <a:rPr lang="en-US" dirty="0" err="1"/>
              <a:t>convertw</a:t>
            </a:r>
            <a:r>
              <a:rPr lang="en-US" dirty="0"/>
              <a:t> the XML into an </a:t>
            </a:r>
            <a:r>
              <a:rPr lang="en-US" dirty="0">
                <a:latin typeface="Consolas" panose="020B0609020204030204" pitchFamily="49" charset="0"/>
              </a:rPr>
              <a:t>Accounts</a:t>
            </a:r>
            <a:r>
              <a:rPr lang="en-US" dirty="0"/>
              <a:t> object. </a:t>
            </a:r>
          </a:p>
          <a:p>
            <a:r>
              <a:rPr lang="en-US" dirty="0"/>
              <a:t>This overload of </a:t>
            </a:r>
            <a:r>
              <a:rPr lang="en-US" dirty="0" err="1">
                <a:latin typeface="Consolas" panose="020B0609020204030204" pitchFamily="49" charset="0"/>
              </a:rPr>
              <a:t>unmarshal</a:t>
            </a:r>
            <a:r>
              <a:rPr lang="en-US" dirty="0"/>
              <a:t> reads XML from a </a:t>
            </a:r>
            <a:r>
              <a:rPr lang="en-US" dirty="0">
                <a:latin typeface="Consolas" panose="020B0609020204030204" pitchFamily="49" charset="0"/>
              </a:rPr>
              <a:t>Reader</a:t>
            </a:r>
            <a:r>
              <a:rPr lang="en-US" dirty="0"/>
              <a:t> (package </a:t>
            </a:r>
            <a:r>
              <a:rPr lang="en-US" dirty="0">
                <a:latin typeface="Consolas" panose="020B0609020204030204" pitchFamily="49" charset="0"/>
              </a:rPr>
              <a:t>java.io</a:t>
            </a:r>
            <a:r>
              <a:rPr lang="en-US" dirty="0"/>
              <a:t>) and creates an object of the type specified as the second argument</a:t>
            </a:r>
          </a:p>
          <a:p>
            <a:r>
              <a:rPr lang="en-US" dirty="0"/>
              <a:t>The </a:t>
            </a:r>
            <a:r>
              <a:rPr lang="en-US" dirty="0" err="1">
                <a:latin typeface="Consolas" panose="020B0609020204030204" pitchFamily="49" charset="0"/>
              </a:rPr>
              <a:t>BufferedReader</a:t>
            </a:r>
            <a:r>
              <a:rPr lang="en-US" dirty="0"/>
              <a:t> reads text from a file. </a:t>
            </a:r>
          </a:p>
          <a:p>
            <a:r>
              <a:rPr lang="en-US" dirty="0"/>
              <a:t>Method </a:t>
            </a:r>
            <a:r>
              <a:rPr lang="en-US" dirty="0" err="1">
                <a:latin typeface="Consolas" panose="020B0609020204030204" pitchFamily="49" charset="0"/>
              </a:rPr>
              <a:t>unmarshal</a:t>
            </a:r>
            <a:r>
              <a:rPr lang="en-US" dirty="0" err="1"/>
              <a:t>’s</a:t>
            </a:r>
            <a:r>
              <a:rPr lang="en-US" dirty="0"/>
              <a:t> second argument is </a:t>
            </a:r>
            <a:r>
              <a:rPr lang="en-US" dirty="0">
                <a:latin typeface="Consolas" panose="020B0609020204030204" pitchFamily="49" charset="0"/>
              </a:rPr>
              <a:t>a Class&lt;T&gt; </a:t>
            </a:r>
            <a:r>
              <a:rPr lang="en-US" dirty="0"/>
              <a:t>object (package </a:t>
            </a:r>
            <a:r>
              <a:rPr lang="en-US" dirty="0" err="1">
                <a:latin typeface="Consolas" panose="020B0609020204030204" pitchFamily="49" charset="0"/>
              </a:rPr>
              <a:t>java.lang</a:t>
            </a:r>
            <a:r>
              <a:rPr lang="en-US" dirty="0"/>
              <a:t>) representing the type of the object to create </a:t>
            </a:r>
          </a:p>
          <a:p>
            <a:r>
              <a:rPr lang="en-US" dirty="0"/>
              <a:t>The notation </a:t>
            </a:r>
            <a:r>
              <a:rPr lang="en-US" dirty="0" err="1">
                <a:latin typeface="Consolas" panose="020B0609020204030204" pitchFamily="49" charset="0"/>
              </a:rPr>
              <a:t>Accounts.class</a:t>
            </a:r>
            <a:r>
              <a:rPr lang="en-US" dirty="0">
                <a:latin typeface="Consolas" panose="020B0609020204030204" pitchFamily="49" charset="0"/>
              </a:rPr>
              <a:t> </a:t>
            </a:r>
            <a:r>
              <a:rPr lang="en-US" dirty="0"/>
              <a:t>is a Java compiler shorthand for </a:t>
            </a:r>
          </a:p>
          <a:p>
            <a:pPr lvl="2"/>
            <a:r>
              <a:rPr lang="en-US" dirty="0">
                <a:latin typeface="Consolas" panose="020B0609020204030204" pitchFamily="49" charset="0"/>
              </a:rPr>
              <a:t>new Class&lt;Accounts&gt;	</a:t>
            </a:r>
          </a:p>
          <a:p>
            <a:r>
              <a:rPr lang="en-US" dirty="0"/>
              <a:t>One statement reads the entire file and recreates the Accounts object</a:t>
            </a:r>
          </a:p>
        </p:txBody>
      </p:sp>
      <p:sp>
        <p:nvSpPr>
          <p:cNvPr id="4" name="Footer Placeholder 3">
            <a:extLst>
              <a:ext uri="{FF2B5EF4-FFF2-40B4-BE49-F238E27FC236}">
                <a16:creationId xmlns:a16="http://schemas.microsoft.com/office/drawing/2014/main" id="{37404151-BE32-4310-880C-D79300E949B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5878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FCAA-5DD1-4DDF-9AAA-DD2DBA646994}"/>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15.2  </a:t>
            </a:r>
            <a:r>
              <a:rPr lang="en-US" dirty="0">
                <a:solidFill>
                  <a:srgbClr val="004DCC"/>
                </a:solidFill>
                <a:latin typeface="Calibri" panose="020F0502020204030204" pitchFamily="34" charset="0"/>
              </a:rPr>
              <a:t>Files and Streams (cont.)</a:t>
            </a:r>
          </a:p>
        </p:txBody>
      </p:sp>
      <p:sp>
        <p:nvSpPr>
          <p:cNvPr id="16387" name="Text Placeholder 2">
            <a:extLst>
              <a:ext uri="{FF2B5EF4-FFF2-40B4-BE49-F238E27FC236}">
                <a16:creationId xmlns:a16="http://schemas.microsoft.com/office/drawing/2014/main" id="{DD4E2D8C-EF22-4E97-B4C6-44482EDA2F9B}"/>
              </a:ext>
            </a:extLst>
          </p:cNvPr>
          <p:cNvSpPr>
            <a:spLocks noGrp="1"/>
          </p:cNvSpPr>
          <p:nvPr>
            <p:ph type="body" idx="1"/>
          </p:nvPr>
        </p:nvSpPr>
        <p:spPr/>
        <p:txBody>
          <a:bodyPr/>
          <a:lstStyle/>
          <a:p>
            <a:pPr eaLnBrk="1" hangingPunct="1">
              <a:lnSpc>
                <a:spcPct val="80000"/>
              </a:lnSpc>
            </a:pPr>
            <a:r>
              <a:rPr lang="en-US" altLang="en-US" sz="2500" dirty="0">
                <a:solidFill>
                  <a:srgbClr val="000000"/>
                </a:solidFill>
              </a:rPr>
              <a:t>File streams can be used to input and output data as bytes or characters. </a:t>
            </a:r>
          </a:p>
          <a:p>
            <a:pPr lvl="1" eaLnBrk="1" hangingPunct="1">
              <a:lnSpc>
                <a:spcPct val="80000"/>
              </a:lnSpc>
            </a:pPr>
            <a:r>
              <a:rPr lang="en-US" altLang="en-US" sz="2100" b="1" dirty="0">
                <a:solidFill>
                  <a:srgbClr val="0000FF"/>
                </a:solidFill>
              </a:rPr>
              <a:t>Byte-based streams</a:t>
            </a:r>
            <a:r>
              <a:rPr lang="en-US" altLang="en-US" sz="2100" dirty="0">
                <a:solidFill>
                  <a:srgbClr val="000000"/>
                </a:solidFill>
              </a:rPr>
              <a:t> output and input data in its </a:t>
            </a:r>
            <a:r>
              <a:rPr lang="en-US" altLang="en-US" sz="2100" i="1" dirty="0">
                <a:solidFill>
                  <a:srgbClr val="000000"/>
                </a:solidFill>
              </a:rPr>
              <a:t>binary</a:t>
            </a:r>
            <a:r>
              <a:rPr lang="en-US" altLang="en-US" sz="2100" dirty="0">
                <a:solidFill>
                  <a:srgbClr val="000000"/>
                </a:solidFill>
              </a:rPr>
              <a:t> format—a </a:t>
            </a:r>
            <a:r>
              <a:rPr lang="en-US" altLang="en-US" sz="2100" dirty="0">
                <a:solidFill>
                  <a:srgbClr val="000000"/>
                </a:solidFill>
                <a:latin typeface="Consolas" panose="020B0609020204030204" pitchFamily="49" charset="0"/>
              </a:rPr>
              <a:t>char</a:t>
            </a:r>
            <a:r>
              <a:rPr lang="en-US" altLang="en-US" sz="2100" dirty="0">
                <a:solidFill>
                  <a:srgbClr val="000000"/>
                </a:solidFill>
              </a:rPr>
              <a:t> is two bytes, an </a:t>
            </a:r>
            <a:r>
              <a:rPr lang="en-US" altLang="en-US" sz="2100" dirty="0" err="1">
                <a:solidFill>
                  <a:srgbClr val="000000"/>
                </a:solidFill>
                <a:latin typeface="Consolas" panose="020B0609020204030204" pitchFamily="49" charset="0"/>
              </a:rPr>
              <a:t>int</a:t>
            </a:r>
            <a:r>
              <a:rPr lang="en-US" altLang="en-US" sz="2100" dirty="0">
                <a:solidFill>
                  <a:srgbClr val="000000"/>
                </a:solidFill>
              </a:rPr>
              <a:t> is four bytes, a </a:t>
            </a:r>
            <a:r>
              <a:rPr lang="en-US" altLang="en-US" sz="2100" dirty="0">
                <a:solidFill>
                  <a:srgbClr val="000000"/>
                </a:solidFill>
                <a:latin typeface="Consolas" panose="020B0609020204030204" pitchFamily="49" charset="0"/>
              </a:rPr>
              <a:t>double</a:t>
            </a:r>
            <a:r>
              <a:rPr lang="en-US" altLang="en-US" sz="2100" dirty="0">
                <a:solidFill>
                  <a:srgbClr val="000000"/>
                </a:solidFill>
              </a:rPr>
              <a:t> is eight bytes, etc.</a:t>
            </a:r>
          </a:p>
          <a:p>
            <a:pPr lvl="1" eaLnBrk="1" hangingPunct="1">
              <a:lnSpc>
                <a:spcPct val="80000"/>
              </a:lnSpc>
            </a:pPr>
            <a:r>
              <a:rPr lang="en-US" altLang="en-US" sz="2100" b="1" dirty="0">
                <a:solidFill>
                  <a:srgbClr val="0000FF"/>
                </a:solidFill>
              </a:rPr>
              <a:t>Character-based streams</a:t>
            </a:r>
            <a:r>
              <a:rPr lang="en-US" altLang="en-US" sz="2100" dirty="0">
                <a:solidFill>
                  <a:srgbClr val="000000"/>
                </a:solidFill>
              </a:rPr>
              <a:t> output and input data as a </a:t>
            </a:r>
            <a:r>
              <a:rPr lang="en-US" altLang="en-US" sz="2100" i="1" dirty="0">
                <a:solidFill>
                  <a:srgbClr val="000000"/>
                </a:solidFill>
              </a:rPr>
              <a:t>sequence of characters </a:t>
            </a:r>
            <a:r>
              <a:rPr lang="en-US" altLang="en-US" sz="2100" dirty="0">
                <a:solidFill>
                  <a:srgbClr val="000000"/>
                </a:solidFill>
              </a:rPr>
              <a:t>in which every character is two bytes—the number of bytes for a given value depends on the number of characters in that value.  </a:t>
            </a:r>
          </a:p>
          <a:p>
            <a:pPr eaLnBrk="1" hangingPunct="1">
              <a:lnSpc>
                <a:spcPct val="80000"/>
              </a:lnSpc>
            </a:pPr>
            <a:r>
              <a:rPr lang="en-US" altLang="en-US" sz="2500" dirty="0">
                <a:solidFill>
                  <a:srgbClr val="000000"/>
                </a:solidFill>
              </a:rPr>
              <a:t>Files created using byte-based streams are referred to as </a:t>
            </a:r>
            <a:r>
              <a:rPr lang="en-US" altLang="en-US" sz="2500" b="1" dirty="0">
                <a:solidFill>
                  <a:srgbClr val="0000FF"/>
                </a:solidFill>
              </a:rPr>
              <a:t>binary files</a:t>
            </a:r>
            <a:r>
              <a:rPr lang="en-US" altLang="en-US" sz="2500" b="1" dirty="0">
                <a:solidFill>
                  <a:srgbClr val="000000"/>
                </a:solidFill>
              </a:rPr>
              <a:t>.</a:t>
            </a:r>
          </a:p>
          <a:p>
            <a:pPr eaLnBrk="1" hangingPunct="1">
              <a:lnSpc>
                <a:spcPct val="80000"/>
              </a:lnSpc>
            </a:pPr>
            <a:r>
              <a:rPr lang="en-US" altLang="en-US" sz="2500" dirty="0">
                <a:solidFill>
                  <a:srgbClr val="000000"/>
                </a:solidFill>
              </a:rPr>
              <a:t>Files created using character-based streams are referred to as </a:t>
            </a:r>
            <a:r>
              <a:rPr lang="en-US" altLang="en-US" sz="2500" b="1" dirty="0">
                <a:solidFill>
                  <a:srgbClr val="0000FF"/>
                </a:solidFill>
              </a:rPr>
              <a:t>text files</a:t>
            </a:r>
            <a:r>
              <a:rPr lang="en-US" altLang="en-US" sz="2500" b="1" dirty="0">
                <a:solidFill>
                  <a:srgbClr val="000000"/>
                </a:solidFill>
              </a:rPr>
              <a:t>. </a:t>
            </a:r>
            <a:r>
              <a:rPr lang="en-US" altLang="en-US" sz="2500" dirty="0">
                <a:solidFill>
                  <a:srgbClr val="000000"/>
                </a:solidFill>
              </a:rPr>
              <a:t>Text files can be read by text editors. </a:t>
            </a:r>
          </a:p>
          <a:p>
            <a:pPr eaLnBrk="1" hangingPunct="1">
              <a:lnSpc>
                <a:spcPct val="80000"/>
              </a:lnSpc>
            </a:pPr>
            <a:r>
              <a:rPr lang="en-US" altLang="en-US" sz="2500" dirty="0">
                <a:solidFill>
                  <a:srgbClr val="000000"/>
                </a:solidFill>
              </a:rPr>
              <a:t>Binary files are read by programs that understand the specific content of the file and the ordering of that content.</a:t>
            </a:r>
          </a:p>
        </p:txBody>
      </p:sp>
      <p:sp>
        <p:nvSpPr>
          <p:cNvPr id="4" name="Footer Placeholder 3">
            <a:extLst>
              <a:ext uri="{FF2B5EF4-FFF2-40B4-BE49-F238E27FC236}">
                <a16:creationId xmlns:a16="http://schemas.microsoft.com/office/drawing/2014/main" id="{99021BFC-00EF-414E-8D7C-8A51C2BE9C1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550058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804B-5116-48F5-84E5-F65E26564452}"/>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15.6  </a:t>
            </a:r>
            <a:r>
              <a:rPr lang="en-US" dirty="0" err="1">
                <a:solidFill>
                  <a:srgbClr val="004DCC"/>
                </a:solidFill>
                <a:latin typeface="Calibri" panose="020F0502020204030204" pitchFamily="34" charset="0"/>
              </a:rPr>
              <a:t>FileChooser</a:t>
            </a:r>
            <a:r>
              <a:rPr lang="en-US" dirty="0">
                <a:solidFill>
                  <a:srgbClr val="004DCC"/>
                </a:solidFill>
                <a:latin typeface="Calibri" panose="020F0502020204030204" pitchFamily="34" charset="0"/>
              </a:rPr>
              <a:t> and </a:t>
            </a:r>
            <a:r>
              <a:rPr lang="en-US" dirty="0" err="1">
                <a:solidFill>
                  <a:srgbClr val="004DCC"/>
                </a:solidFill>
                <a:latin typeface="Calibri" panose="020F0502020204030204" pitchFamily="34" charset="0"/>
              </a:rPr>
              <a:t>DirectoryChooser</a:t>
            </a:r>
            <a:r>
              <a:rPr lang="en-US" dirty="0">
                <a:solidFill>
                  <a:srgbClr val="004DCC"/>
                </a:solidFill>
                <a:latin typeface="Calibri" panose="020F0502020204030204" pitchFamily="34" charset="0"/>
              </a:rPr>
              <a:t> Dialogs</a:t>
            </a:r>
          </a:p>
        </p:txBody>
      </p:sp>
      <p:sp>
        <p:nvSpPr>
          <p:cNvPr id="64515" name="Text Placeholder 2">
            <a:extLst>
              <a:ext uri="{FF2B5EF4-FFF2-40B4-BE49-F238E27FC236}">
                <a16:creationId xmlns:a16="http://schemas.microsoft.com/office/drawing/2014/main" id="{09A991F0-CE43-45EF-B43C-6B4897657608}"/>
              </a:ext>
            </a:extLst>
          </p:cNvPr>
          <p:cNvSpPr>
            <a:spLocks noGrp="1"/>
          </p:cNvSpPr>
          <p:nvPr>
            <p:ph type="body" idx="1"/>
          </p:nvPr>
        </p:nvSpPr>
        <p:spPr/>
        <p:txBody>
          <a:bodyPr/>
          <a:lstStyle/>
          <a:p>
            <a:r>
              <a:rPr lang="en-US" dirty="0"/>
              <a:t>JavaFX classes </a:t>
            </a:r>
            <a:r>
              <a:rPr lang="en-US" b="1" dirty="0" err="1">
                <a:latin typeface="Consolas" panose="020B0609020204030204" pitchFamily="49" charset="0"/>
              </a:rPr>
              <a:t>FileChooser</a:t>
            </a:r>
            <a:r>
              <a:rPr lang="en-US" dirty="0"/>
              <a:t> and </a:t>
            </a:r>
            <a:r>
              <a:rPr lang="en-US" b="1" dirty="0" err="1">
                <a:latin typeface="Consolas" panose="020B0609020204030204" pitchFamily="49" charset="0"/>
              </a:rPr>
              <a:t>DirectoryChooser</a:t>
            </a:r>
            <a:r>
              <a:rPr lang="en-US" dirty="0"/>
              <a:t> (package </a:t>
            </a:r>
            <a:r>
              <a:rPr lang="en-US" dirty="0" err="1">
                <a:latin typeface="Consolas" panose="020B0609020204030204" pitchFamily="49" charset="0"/>
              </a:rPr>
              <a:t>javafx.stage</a:t>
            </a:r>
            <a:r>
              <a:rPr lang="en-US" dirty="0"/>
              <a:t>) display dialogs that enable the user to select a file or directory, respectively</a:t>
            </a:r>
          </a:p>
          <a:p>
            <a:r>
              <a:rPr lang="en-US" dirty="0"/>
              <a:t>Class </a:t>
            </a:r>
            <a:r>
              <a:rPr lang="en-US" dirty="0" err="1">
                <a:latin typeface="Consolas" panose="020B0609020204030204" pitchFamily="49" charset="0"/>
              </a:rPr>
              <a:t>FileChooserTest</a:t>
            </a:r>
            <a:r>
              <a:rPr lang="en-US" dirty="0"/>
              <a:t> (Fig. 15.14) launches the JavaFX application, using the same techniques you learned in Chapters 12–13</a:t>
            </a:r>
          </a:p>
          <a:p>
            <a:r>
              <a:rPr lang="en-US" dirty="0"/>
              <a:t>Class </a:t>
            </a:r>
            <a:r>
              <a:rPr lang="en-US" dirty="0" err="1">
                <a:latin typeface="Consolas" panose="020B0609020204030204" pitchFamily="49" charset="0"/>
              </a:rPr>
              <a:t>FileChooserTestController</a:t>
            </a:r>
            <a:r>
              <a:rPr lang="en-US" dirty="0"/>
              <a:t> (Fig. 15.15) responds to the </a:t>
            </a:r>
            <a:r>
              <a:rPr lang="en-US" dirty="0">
                <a:latin typeface="Consolas" panose="020B0609020204030204" pitchFamily="49" charset="0"/>
              </a:rPr>
              <a:t>Button</a:t>
            </a:r>
            <a:r>
              <a:rPr lang="en-US" dirty="0"/>
              <a:t>s’ events</a:t>
            </a:r>
          </a:p>
          <a:p>
            <a:r>
              <a:rPr lang="en-US" dirty="0"/>
              <a:t>Both event handlers call method </a:t>
            </a:r>
            <a:r>
              <a:rPr lang="en-US" dirty="0" err="1">
                <a:latin typeface="Consolas" panose="020B0609020204030204" pitchFamily="49" charset="0"/>
              </a:rPr>
              <a:t>analyzePath</a:t>
            </a:r>
            <a:r>
              <a:rPr lang="en-US" dirty="0"/>
              <a:t> (defined in lines 70–110) to determine whether a </a:t>
            </a:r>
            <a:r>
              <a:rPr lang="en-US" dirty="0">
                <a:latin typeface="Consolas" panose="020B0609020204030204" pitchFamily="49" charset="0"/>
              </a:rPr>
              <a:t>Path</a:t>
            </a:r>
            <a:r>
              <a:rPr lang="en-US" dirty="0"/>
              <a:t> is a file or directory, display information about the </a:t>
            </a:r>
            <a:r>
              <a:rPr lang="en-US" dirty="0">
                <a:latin typeface="Consolas" panose="020B0609020204030204" pitchFamily="49" charset="0"/>
              </a:rPr>
              <a:t>Path</a:t>
            </a:r>
            <a:r>
              <a:rPr lang="en-US" dirty="0"/>
              <a:t> and, if it’s a directory, list its contents</a:t>
            </a:r>
          </a:p>
          <a:p>
            <a:endParaRPr lang="en-US" dirty="0"/>
          </a:p>
        </p:txBody>
      </p:sp>
      <p:sp>
        <p:nvSpPr>
          <p:cNvPr id="4" name="Footer Placeholder 3">
            <a:extLst>
              <a:ext uri="{FF2B5EF4-FFF2-40B4-BE49-F238E27FC236}">
                <a16:creationId xmlns:a16="http://schemas.microsoft.com/office/drawing/2014/main" id="{37404151-BE32-4310-880C-D79300E949B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6488671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41">
            <a:extLst>
              <a:ext uri="{FF2B5EF4-FFF2-40B4-BE49-F238E27FC236}">
                <a16:creationId xmlns:a16="http://schemas.microsoft.com/office/drawing/2014/main" id="{DE675C79-2833-430D-AE6E-C1ACFA59733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2" name="Footer Placeholder 1">
            <a:extLst>
              <a:ext uri="{FF2B5EF4-FFF2-40B4-BE49-F238E27FC236}">
                <a16:creationId xmlns:a16="http://schemas.microsoft.com/office/drawing/2014/main" id="{1FD5AD9D-13A2-4F19-AD6C-B7EA05E6763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125884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42">
            <a:extLst>
              <a:ext uri="{FF2B5EF4-FFF2-40B4-BE49-F238E27FC236}">
                <a16:creationId xmlns:a16="http://schemas.microsoft.com/office/drawing/2014/main" id="{F12151F0-574D-4A4A-8DC2-955DE3D6D5B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2" name="Footer Placeholder 1">
            <a:extLst>
              <a:ext uri="{FF2B5EF4-FFF2-40B4-BE49-F238E27FC236}">
                <a16:creationId xmlns:a16="http://schemas.microsoft.com/office/drawing/2014/main" id="{4FB1C928-2688-40B7-AA50-2C9D7306915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966607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43">
            <a:extLst>
              <a:ext uri="{FF2B5EF4-FFF2-40B4-BE49-F238E27FC236}">
                <a16:creationId xmlns:a16="http://schemas.microsoft.com/office/drawing/2014/main" id="{203B1EF3-0E36-4988-AB21-A17A3594B54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2" name="Footer Placeholder 1">
            <a:extLst>
              <a:ext uri="{FF2B5EF4-FFF2-40B4-BE49-F238E27FC236}">
                <a16:creationId xmlns:a16="http://schemas.microsoft.com/office/drawing/2014/main" id="{FA27A82F-9F0E-4B64-A9BF-7DD154F05CC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430198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44">
            <a:extLst>
              <a:ext uri="{FF2B5EF4-FFF2-40B4-BE49-F238E27FC236}">
                <a16:creationId xmlns:a16="http://schemas.microsoft.com/office/drawing/2014/main" id="{3EB42450-7C91-4B84-8D8E-560ACB77752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B2CB2F2C-7A6D-40C8-86CB-1603C26FDE9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935044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45">
            <a:extLst>
              <a:ext uri="{FF2B5EF4-FFF2-40B4-BE49-F238E27FC236}">
                <a16:creationId xmlns:a16="http://schemas.microsoft.com/office/drawing/2014/main" id="{3518BAF5-B7A5-4FBB-B00F-7F17C03AF4D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2" name="Footer Placeholder 1">
            <a:extLst>
              <a:ext uri="{FF2B5EF4-FFF2-40B4-BE49-F238E27FC236}">
                <a16:creationId xmlns:a16="http://schemas.microsoft.com/office/drawing/2014/main" id="{01BEA176-8772-44D8-965D-00653946FB1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840438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46">
            <a:extLst>
              <a:ext uri="{FF2B5EF4-FFF2-40B4-BE49-F238E27FC236}">
                <a16:creationId xmlns:a16="http://schemas.microsoft.com/office/drawing/2014/main" id="{478616B2-477C-4D0E-AA21-5C8CBC665FD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2" name="Footer Placeholder 1">
            <a:extLst>
              <a:ext uri="{FF2B5EF4-FFF2-40B4-BE49-F238E27FC236}">
                <a16:creationId xmlns:a16="http://schemas.microsoft.com/office/drawing/2014/main" id="{0806252C-F03F-47ED-97FF-F58C0F32783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794553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47">
            <a:extLst>
              <a:ext uri="{FF2B5EF4-FFF2-40B4-BE49-F238E27FC236}">
                <a16:creationId xmlns:a16="http://schemas.microsoft.com/office/drawing/2014/main" id="{96C3B058-56A5-4B94-A150-96449CF6FDF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46A01147-2812-4C57-8419-10DD089D08D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087077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48">
            <a:extLst>
              <a:ext uri="{FF2B5EF4-FFF2-40B4-BE49-F238E27FC236}">
                <a16:creationId xmlns:a16="http://schemas.microsoft.com/office/drawing/2014/main" id="{68AFF388-23A0-49E7-B6AF-6BC530D5027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00050" y="0"/>
            <a:ext cx="11390313" cy="6858000"/>
          </a:xfrm>
          <a:prstGeom prst="rect">
            <a:avLst/>
          </a:prstGeom>
        </p:spPr>
      </p:pic>
      <p:sp>
        <p:nvSpPr>
          <p:cNvPr id="2" name="Footer Placeholder 1">
            <a:extLst>
              <a:ext uri="{FF2B5EF4-FFF2-40B4-BE49-F238E27FC236}">
                <a16:creationId xmlns:a16="http://schemas.microsoft.com/office/drawing/2014/main" id="{957DEE8A-49EB-47CC-B14C-786507F7C01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138546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49">
            <a:extLst>
              <a:ext uri="{FF2B5EF4-FFF2-40B4-BE49-F238E27FC236}">
                <a16:creationId xmlns:a16="http://schemas.microsoft.com/office/drawing/2014/main" id="{36597844-851F-49B9-861A-D0F4565D15A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2550" y="0"/>
            <a:ext cx="12026900" cy="6858000"/>
          </a:xfrm>
          <a:prstGeom prst="rect">
            <a:avLst/>
          </a:prstGeom>
        </p:spPr>
      </p:pic>
      <p:sp>
        <p:nvSpPr>
          <p:cNvPr id="2" name="Footer Placeholder 1">
            <a:extLst>
              <a:ext uri="{FF2B5EF4-FFF2-40B4-BE49-F238E27FC236}">
                <a16:creationId xmlns:a16="http://schemas.microsoft.com/office/drawing/2014/main" id="{0541FBFE-64FA-49EA-9015-F6A68E9E970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05961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8E0A-882C-4F74-B423-B5596F6FF67C}"/>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15.2  </a:t>
            </a:r>
            <a:r>
              <a:rPr lang="en-US" dirty="0">
                <a:solidFill>
                  <a:srgbClr val="004DCC"/>
                </a:solidFill>
                <a:latin typeface="Calibri" panose="020F0502020204030204" pitchFamily="34" charset="0"/>
              </a:rPr>
              <a:t>Files and Streams (cont.)</a:t>
            </a:r>
          </a:p>
        </p:txBody>
      </p:sp>
      <p:sp>
        <p:nvSpPr>
          <p:cNvPr id="17411" name="Text Placeholder 2">
            <a:extLst>
              <a:ext uri="{FF2B5EF4-FFF2-40B4-BE49-F238E27FC236}">
                <a16:creationId xmlns:a16="http://schemas.microsoft.com/office/drawing/2014/main" id="{426E850B-CA51-4F09-B3B8-6B0B44C3DAC3}"/>
              </a:ext>
            </a:extLst>
          </p:cNvPr>
          <p:cNvSpPr>
            <a:spLocks noGrp="1"/>
          </p:cNvSpPr>
          <p:nvPr>
            <p:ph type="body" idx="1"/>
          </p:nvPr>
        </p:nvSpPr>
        <p:spPr/>
        <p:txBody>
          <a:bodyPr/>
          <a:lstStyle/>
          <a:p>
            <a:pPr eaLnBrk="1" hangingPunct="1">
              <a:lnSpc>
                <a:spcPct val="80000"/>
              </a:lnSpc>
            </a:pPr>
            <a:r>
              <a:rPr lang="en-US" altLang="en-US" sz="2500" dirty="0">
                <a:solidFill>
                  <a:srgbClr val="000000"/>
                </a:solidFill>
              </a:rPr>
              <a:t>A Java program </a:t>
            </a:r>
            <a:r>
              <a:rPr lang="en-US" altLang="en-US" sz="2500" b="1" dirty="0">
                <a:solidFill>
                  <a:srgbClr val="0000FF"/>
                </a:solidFill>
              </a:rPr>
              <a:t>opens</a:t>
            </a:r>
            <a:r>
              <a:rPr lang="en-US" altLang="en-US" sz="2500" dirty="0">
                <a:solidFill>
                  <a:srgbClr val="000000"/>
                </a:solidFill>
              </a:rPr>
              <a:t> a file by creating an object and associating a stream of bytes or characters with it.</a:t>
            </a:r>
          </a:p>
          <a:p>
            <a:pPr lvl="1" eaLnBrk="1" hangingPunct="1">
              <a:lnSpc>
                <a:spcPct val="80000"/>
              </a:lnSpc>
            </a:pPr>
            <a:r>
              <a:rPr lang="en-US" altLang="en-US" sz="2100" dirty="0">
                <a:solidFill>
                  <a:srgbClr val="000000"/>
                </a:solidFill>
              </a:rPr>
              <a:t>Can also associate streams with different devices. </a:t>
            </a:r>
          </a:p>
          <a:p>
            <a:pPr eaLnBrk="1" hangingPunct="1">
              <a:lnSpc>
                <a:spcPct val="80000"/>
              </a:lnSpc>
            </a:pPr>
            <a:r>
              <a:rPr lang="en-US" altLang="en-US" sz="2500" dirty="0">
                <a:solidFill>
                  <a:srgbClr val="000000"/>
                </a:solidFill>
              </a:rPr>
              <a:t>Java creates three stream objects when a program begins executing</a:t>
            </a:r>
          </a:p>
          <a:p>
            <a:pPr lvl="1" eaLnBrk="1" hangingPunct="1">
              <a:lnSpc>
                <a:spcPct val="80000"/>
              </a:lnSpc>
            </a:pPr>
            <a:r>
              <a:rPr lang="en-US" altLang="en-US" sz="2100" dirty="0">
                <a:solidFill>
                  <a:srgbClr val="000000"/>
                </a:solidFill>
                <a:latin typeface="Consolas" panose="020B0609020204030204" pitchFamily="49" charset="0"/>
              </a:rPr>
              <a:t>System.in</a:t>
            </a:r>
            <a:r>
              <a:rPr lang="en-US" altLang="en-US" sz="2100" dirty="0">
                <a:solidFill>
                  <a:srgbClr val="000000"/>
                </a:solidFill>
              </a:rPr>
              <a:t> (standard input stream) object normally inputs bytes from the keyboard</a:t>
            </a:r>
          </a:p>
          <a:p>
            <a:pPr lvl="1" eaLnBrk="1" hangingPunct="1">
              <a:lnSpc>
                <a:spcPct val="80000"/>
              </a:lnSpc>
            </a:pPr>
            <a:r>
              <a:rPr lang="en-US" altLang="en-US" sz="2100" dirty="0">
                <a:solidFill>
                  <a:srgbClr val="000000"/>
                </a:solidFill>
                <a:cs typeface="Times New Roman" panose="02020603050405020304" pitchFamily="18" charset="0"/>
              </a:rPr>
              <a:t>Object </a:t>
            </a:r>
            <a:r>
              <a:rPr lang="en-US" altLang="en-US" sz="2100" dirty="0" err="1">
                <a:solidFill>
                  <a:srgbClr val="000000"/>
                </a:solidFill>
                <a:latin typeface="Consolas" panose="020B0609020204030204" pitchFamily="49" charset="0"/>
              </a:rPr>
              <a:t>System.out</a:t>
            </a:r>
            <a:r>
              <a:rPr lang="en-US" altLang="en-US" sz="2100" dirty="0">
                <a:solidFill>
                  <a:srgbClr val="000000"/>
                </a:solidFill>
              </a:rPr>
              <a:t> (the standard output stream object) normally outputs character data to the screen</a:t>
            </a:r>
          </a:p>
          <a:p>
            <a:pPr lvl="1" eaLnBrk="1" hangingPunct="1">
              <a:lnSpc>
                <a:spcPct val="80000"/>
              </a:lnSpc>
            </a:pPr>
            <a:r>
              <a:rPr lang="en-US" altLang="en-US" sz="2100" dirty="0">
                <a:solidFill>
                  <a:srgbClr val="000000"/>
                </a:solidFill>
                <a:cs typeface="Times New Roman" panose="02020603050405020304" pitchFamily="18" charset="0"/>
              </a:rPr>
              <a:t>Object </a:t>
            </a:r>
            <a:r>
              <a:rPr lang="en-US" altLang="en-US" sz="2100" dirty="0" err="1">
                <a:solidFill>
                  <a:srgbClr val="000000"/>
                </a:solidFill>
                <a:latin typeface="Consolas" panose="020B0609020204030204" pitchFamily="49" charset="0"/>
              </a:rPr>
              <a:t>System.err</a:t>
            </a:r>
            <a:r>
              <a:rPr lang="en-US" altLang="en-US" sz="2100" dirty="0">
                <a:solidFill>
                  <a:srgbClr val="000000"/>
                </a:solidFill>
              </a:rPr>
              <a:t> (the standard error stream object) normally outputs character-based error messages to the screen. </a:t>
            </a:r>
          </a:p>
          <a:p>
            <a:pPr eaLnBrk="1" hangingPunct="1">
              <a:lnSpc>
                <a:spcPct val="80000"/>
              </a:lnSpc>
            </a:pPr>
            <a:r>
              <a:rPr lang="en-US" altLang="en-US" sz="2500" dirty="0">
                <a:solidFill>
                  <a:srgbClr val="000000"/>
                </a:solidFill>
              </a:rPr>
              <a:t>Class </a:t>
            </a:r>
            <a:r>
              <a:rPr lang="en-US" altLang="en-US" sz="2500" dirty="0">
                <a:solidFill>
                  <a:srgbClr val="000000"/>
                </a:solidFill>
                <a:latin typeface="Consolas" panose="020B0609020204030204" pitchFamily="49" charset="0"/>
              </a:rPr>
              <a:t>System</a:t>
            </a:r>
            <a:r>
              <a:rPr lang="en-US" altLang="en-US" sz="2500" dirty="0">
                <a:solidFill>
                  <a:srgbClr val="000000"/>
                </a:solidFill>
              </a:rPr>
              <a:t> provides methods </a:t>
            </a:r>
            <a:r>
              <a:rPr lang="en-US" altLang="en-US" sz="2500" b="1" dirty="0" err="1">
                <a:solidFill>
                  <a:srgbClr val="0000FF"/>
                </a:solidFill>
                <a:latin typeface="Consolas" panose="020B0609020204030204" pitchFamily="49" charset="0"/>
              </a:rPr>
              <a:t>setIn</a:t>
            </a:r>
            <a:r>
              <a:rPr lang="en-US" altLang="en-US" sz="2500" b="1" dirty="0">
                <a:solidFill>
                  <a:srgbClr val="000000"/>
                </a:solidFill>
              </a:rPr>
              <a:t>, </a:t>
            </a:r>
            <a:r>
              <a:rPr lang="en-US" altLang="en-US" sz="2500" b="1" dirty="0" err="1">
                <a:solidFill>
                  <a:srgbClr val="0000FF"/>
                </a:solidFill>
                <a:latin typeface="Consolas" panose="020B0609020204030204" pitchFamily="49" charset="0"/>
              </a:rPr>
              <a:t>setOut</a:t>
            </a:r>
            <a:r>
              <a:rPr lang="en-US" altLang="en-US" sz="2500" b="1" dirty="0">
                <a:solidFill>
                  <a:srgbClr val="000000"/>
                </a:solidFill>
              </a:rPr>
              <a:t> </a:t>
            </a:r>
            <a:r>
              <a:rPr lang="en-US" altLang="en-US" sz="2500" dirty="0">
                <a:solidFill>
                  <a:srgbClr val="000000"/>
                </a:solidFill>
              </a:rPr>
              <a:t>and</a:t>
            </a:r>
            <a:r>
              <a:rPr lang="en-US" altLang="en-US" sz="2500" b="1" dirty="0">
                <a:solidFill>
                  <a:srgbClr val="000000"/>
                </a:solidFill>
              </a:rPr>
              <a:t> </a:t>
            </a:r>
            <a:r>
              <a:rPr lang="en-US" altLang="en-US" sz="2500" b="1" dirty="0" err="1">
                <a:solidFill>
                  <a:srgbClr val="0000FF"/>
                </a:solidFill>
                <a:latin typeface="Consolas" panose="020B0609020204030204" pitchFamily="49" charset="0"/>
              </a:rPr>
              <a:t>setErr</a:t>
            </a:r>
            <a:r>
              <a:rPr lang="en-US" altLang="en-US" sz="2500" b="1" dirty="0">
                <a:solidFill>
                  <a:srgbClr val="000000"/>
                </a:solidFill>
              </a:rPr>
              <a:t> </a:t>
            </a:r>
            <a:r>
              <a:rPr lang="en-US" altLang="en-US" sz="2500" dirty="0">
                <a:solidFill>
                  <a:srgbClr val="000000"/>
                </a:solidFill>
              </a:rPr>
              <a:t>to </a:t>
            </a:r>
            <a:r>
              <a:rPr lang="en-US" altLang="en-US" sz="2500" b="1" dirty="0">
                <a:solidFill>
                  <a:srgbClr val="0000FF"/>
                </a:solidFill>
              </a:rPr>
              <a:t>redirect</a:t>
            </a:r>
            <a:r>
              <a:rPr lang="en-US" altLang="en-US" sz="2500" b="1" dirty="0">
                <a:solidFill>
                  <a:srgbClr val="000000"/>
                </a:solidFill>
              </a:rPr>
              <a:t> </a:t>
            </a:r>
            <a:r>
              <a:rPr lang="en-US" altLang="en-US" sz="2500" dirty="0">
                <a:solidFill>
                  <a:srgbClr val="000000"/>
                </a:solidFill>
              </a:rPr>
              <a:t>the standard input, output and error streams, respectively.</a:t>
            </a:r>
          </a:p>
        </p:txBody>
      </p:sp>
      <p:sp>
        <p:nvSpPr>
          <p:cNvPr id="4" name="Footer Placeholder 3">
            <a:extLst>
              <a:ext uri="{FF2B5EF4-FFF2-40B4-BE49-F238E27FC236}">
                <a16:creationId xmlns:a16="http://schemas.microsoft.com/office/drawing/2014/main" id="{EC16A4AD-C74D-4624-8529-C9BCB929F0E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0453027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50">
            <a:extLst>
              <a:ext uri="{FF2B5EF4-FFF2-40B4-BE49-F238E27FC236}">
                <a16:creationId xmlns:a16="http://schemas.microsoft.com/office/drawing/2014/main" id="{5C83D326-B406-4E53-B7F0-421F7BB3A4B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25438" y="0"/>
            <a:ext cx="11539537" cy="6858000"/>
          </a:xfrm>
          <a:prstGeom prst="rect">
            <a:avLst/>
          </a:prstGeom>
        </p:spPr>
      </p:pic>
      <p:sp>
        <p:nvSpPr>
          <p:cNvPr id="2" name="Footer Placeholder 1">
            <a:extLst>
              <a:ext uri="{FF2B5EF4-FFF2-40B4-BE49-F238E27FC236}">
                <a16:creationId xmlns:a16="http://schemas.microsoft.com/office/drawing/2014/main" id="{3000B2B4-027B-45E7-B7BF-0F40D14931E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554890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51">
            <a:extLst>
              <a:ext uri="{FF2B5EF4-FFF2-40B4-BE49-F238E27FC236}">
                <a16:creationId xmlns:a16="http://schemas.microsoft.com/office/drawing/2014/main" id="{1B1C2841-A796-4C6D-9D30-4985EAFC2AA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3025" y="0"/>
            <a:ext cx="12045950" cy="6858000"/>
          </a:xfrm>
          <a:prstGeom prst="rect">
            <a:avLst/>
          </a:prstGeom>
        </p:spPr>
      </p:pic>
      <p:sp>
        <p:nvSpPr>
          <p:cNvPr id="2" name="Footer Placeholder 1">
            <a:extLst>
              <a:ext uri="{FF2B5EF4-FFF2-40B4-BE49-F238E27FC236}">
                <a16:creationId xmlns:a16="http://schemas.microsoft.com/office/drawing/2014/main" id="{B0BB4104-AE87-4B61-98B5-90903968107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413940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52">
            <a:extLst>
              <a:ext uri="{FF2B5EF4-FFF2-40B4-BE49-F238E27FC236}">
                <a16:creationId xmlns:a16="http://schemas.microsoft.com/office/drawing/2014/main" id="{C66E6FD3-3622-49F3-9EFD-083319731DB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42900" y="0"/>
            <a:ext cx="11506200" cy="6858000"/>
          </a:xfrm>
          <a:prstGeom prst="rect">
            <a:avLst/>
          </a:prstGeom>
        </p:spPr>
      </p:pic>
      <p:sp>
        <p:nvSpPr>
          <p:cNvPr id="2" name="Footer Placeholder 1">
            <a:extLst>
              <a:ext uri="{FF2B5EF4-FFF2-40B4-BE49-F238E27FC236}">
                <a16:creationId xmlns:a16="http://schemas.microsoft.com/office/drawing/2014/main" id="{57B56D61-4B9C-47FA-9329-5C8A44FDBD1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580163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804B-5116-48F5-84E5-F65E26564452}"/>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15.6  </a:t>
            </a:r>
            <a:r>
              <a:rPr lang="en-US" dirty="0" err="1">
                <a:solidFill>
                  <a:srgbClr val="004DCC"/>
                </a:solidFill>
                <a:latin typeface="Calibri" panose="020F0502020204030204" pitchFamily="34" charset="0"/>
              </a:rPr>
              <a:t>FileChooser</a:t>
            </a:r>
            <a:r>
              <a:rPr lang="en-US" dirty="0">
                <a:solidFill>
                  <a:srgbClr val="004DCC"/>
                </a:solidFill>
                <a:latin typeface="Calibri" panose="020F0502020204030204" pitchFamily="34" charset="0"/>
              </a:rPr>
              <a:t> and </a:t>
            </a:r>
            <a:r>
              <a:rPr lang="en-US" dirty="0" err="1">
                <a:solidFill>
                  <a:srgbClr val="004DCC"/>
                </a:solidFill>
                <a:latin typeface="Calibri" panose="020F0502020204030204" pitchFamily="34" charset="0"/>
              </a:rPr>
              <a:t>DirectoryChooser</a:t>
            </a:r>
            <a:r>
              <a:rPr lang="en-US" dirty="0">
                <a:solidFill>
                  <a:srgbClr val="004DCC"/>
                </a:solidFill>
                <a:latin typeface="Calibri" panose="020F0502020204030204" pitchFamily="34" charset="0"/>
              </a:rPr>
              <a:t> Dialogs (cont.)</a:t>
            </a:r>
          </a:p>
        </p:txBody>
      </p:sp>
      <p:sp>
        <p:nvSpPr>
          <p:cNvPr id="64515" name="Text Placeholder 2">
            <a:extLst>
              <a:ext uri="{FF2B5EF4-FFF2-40B4-BE49-F238E27FC236}">
                <a16:creationId xmlns:a16="http://schemas.microsoft.com/office/drawing/2014/main" id="{09A991F0-CE43-45EF-B43C-6B4897657608}"/>
              </a:ext>
            </a:extLst>
          </p:cNvPr>
          <p:cNvSpPr>
            <a:spLocks noGrp="1"/>
          </p:cNvSpPr>
          <p:nvPr>
            <p:ph type="body" idx="1"/>
          </p:nvPr>
        </p:nvSpPr>
        <p:spPr/>
        <p:txBody>
          <a:bodyPr/>
          <a:lstStyle/>
          <a:p>
            <a:pPr marL="109537" indent="0">
              <a:buNone/>
            </a:pPr>
            <a:r>
              <a:rPr lang="en-US" b="1" i="1" dirty="0"/>
              <a:t>Method </a:t>
            </a:r>
            <a:r>
              <a:rPr lang="en-US" b="1" i="1" dirty="0" err="1">
                <a:latin typeface="Consolas" panose="020B0609020204030204" pitchFamily="49" charset="0"/>
              </a:rPr>
              <a:t>selectFileButtonPressed</a:t>
            </a:r>
            <a:endParaRPr lang="en-US" b="1" i="1" dirty="0">
              <a:latin typeface="Consolas" panose="020B0609020204030204" pitchFamily="49" charset="0"/>
            </a:endParaRPr>
          </a:p>
          <a:p>
            <a:r>
              <a:rPr lang="en-US" dirty="0"/>
              <a:t>Creates, configures and displays a </a:t>
            </a:r>
            <a:r>
              <a:rPr lang="en-US" dirty="0" err="1">
                <a:latin typeface="Consolas" panose="020B0609020204030204" pitchFamily="49" charset="0"/>
              </a:rPr>
              <a:t>FileChooser</a:t>
            </a:r>
            <a:r>
              <a:rPr lang="en-US" dirty="0"/>
              <a:t>. </a:t>
            </a:r>
          </a:p>
          <a:p>
            <a:r>
              <a:rPr lang="en-US" dirty="0"/>
              <a:t>Line 28 sets the text displayed in the </a:t>
            </a:r>
            <a:r>
              <a:rPr lang="en-US" dirty="0" err="1">
                <a:latin typeface="Consolas" panose="020B0609020204030204" pitchFamily="49" charset="0"/>
              </a:rPr>
              <a:t>FileChooser</a:t>
            </a:r>
            <a:r>
              <a:rPr lang="en-US" dirty="0" err="1"/>
              <a:t>’s</a:t>
            </a:r>
            <a:r>
              <a:rPr lang="en-US" dirty="0"/>
              <a:t> title bar. </a:t>
            </a:r>
          </a:p>
          <a:p>
            <a:r>
              <a:rPr lang="en-US" dirty="0"/>
              <a:t>Line 31 specifies the initial directory that should be opened when the </a:t>
            </a:r>
            <a:r>
              <a:rPr lang="en-US" dirty="0" err="1">
                <a:latin typeface="Consolas" panose="020B0609020204030204" pitchFamily="49" charset="0"/>
              </a:rPr>
              <a:t>FileChooser</a:t>
            </a:r>
            <a:r>
              <a:rPr lang="en-US" dirty="0"/>
              <a:t> is displayed. </a:t>
            </a:r>
          </a:p>
          <a:p>
            <a:r>
              <a:rPr lang="en-US" dirty="0"/>
              <a:t>Method </a:t>
            </a:r>
            <a:r>
              <a:rPr lang="en-US" dirty="0" err="1">
                <a:latin typeface="Consolas" panose="020B0609020204030204" pitchFamily="49" charset="0"/>
              </a:rPr>
              <a:t>setInitialDirectory</a:t>
            </a:r>
            <a:r>
              <a:rPr lang="en-US" dirty="0"/>
              <a:t> receives a </a:t>
            </a:r>
            <a:r>
              <a:rPr lang="en-US" dirty="0">
                <a:latin typeface="Consolas" panose="020B0609020204030204" pitchFamily="49" charset="0"/>
              </a:rPr>
              <a:t>File</a:t>
            </a:r>
            <a:r>
              <a:rPr lang="en-US" dirty="0"/>
              <a:t> object representing the directory’s location—"." represents the current folder from which the app was launched. </a:t>
            </a:r>
          </a:p>
        </p:txBody>
      </p:sp>
      <p:sp>
        <p:nvSpPr>
          <p:cNvPr id="4" name="Footer Placeholder 3">
            <a:extLst>
              <a:ext uri="{FF2B5EF4-FFF2-40B4-BE49-F238E27FC236}">
                <a16:creationId xmlns:a16="http://schemas.microsoft.com/office/drawing/2014/main" id="{37404151-BE32-4310-880C-D79300E949B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5749269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804B-5116-48F5-84E5-F65E26564452}"/>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15.6  </a:t>
            </a:r>
            <a:r>
              <a:rPr lang="en-US" dirty="0" err="1">
                <a:solidFill>
                  <a:srgbClr val="004DCC"/>
                </a:solidFill>
                <a:latin typeface="Calibri" panose="020F0502020204030204" pitchFamily="34" charset="0"/>
              </a:rPr>
              <a:t>FileChooser</a:t>
            </a:r>
            <a:r>
              <a:rPr lang="en-US" dirty="0">
                <a:solidFill>
                  <a:srgbClr val="004DCC"/>
                </a:solidFill>
                <a:latin typeface="Calibri" panose="020F0502020204030204" pitchFamily="34" charset="0"/>
              </a:rPr>
              <a:t> and </a:t>
            </a:r>
            <a:r>
              <a:rPr lang="en-US" dirty="0" err="1">
                <a:solidFill>
                  <a:srgbClr val="004DCC"/>
                </a:solidFill>
                <a:latin typeface="Calibri" panose="020F0502020204030204" pitchFamily="34" charset="0"/>
              </a:rPr>
              <a:t>DirectoryChooser</a:t>
            </a:r>
            <a:r>
              <a:rPr lang="en-US" dirty="0">
                <a:solidFill>
                  <a:srgbClr val="004DCC"/>
                </a:solidFill>
                <a:latin typeface="Calibri" panose="020F0502020204030204" pitchFamily="34" charset="0"/>
              </a:rPr>
              <a:t> Dialogs (cont.)</a:t>
            </a:r>
          </a:p>
        </p:txBody>
      </p:sp>
      <p:sp>
        <p:nvSpPr>
          <p:cNvPr id="64515" name="Text Placeholder 2">
            <a:extLst>
              <a:ext uri="{FF2B5EF4-FFF2-40B4-BE49-F238E27FC236}">
                <a16:creationId xmlns:a16="http://schemas.microsoft.com/office/drawing/2014/main" id="{09A991F0-CE43-45EF-B43C-6B4897657608}"/>
              </a:ext>
            </a:extLst>
          </p:cNvPr>
          <p:cNvSpPr>
            <a:spLocks noGrp="1"/>
          </p:cNvSpPr>
          <p:nvPr>
            <p:ph type="body" idx="1"/>
          </p:nvPr>
        </p:nvSpPr>
        <p:spPr/>
        <p:txBody>
          <a:bodyPr/>
          <a:lstStyle/>
          <a:p>
            <a:pPr marL="109537" indent="0">
              <a:buNone/>
            </a:pPr>
            <a:r>
              <a:rPr lang="en-US" b="1" i="1" dirty="0"/>
              <a:t>Method </a:t>
            </a:r>
            <a:r>
              <a:rPr lang="en-US" b="1" i="1" dirty="0" err="1">
                <a:latin typeface="Consolas" panose="020B0609020204030204" pitchFamily="49" charset="0"/>
              </a:rPr>
              <a:t>selectFileButtonPressed</a:t>
            </a:r>
            <a:endParaRPr lang="en-US" b="1" i="1" dirty="0">
              <a:latin typeface="Consolas" panose="020B0609020204030204" pitchFamily="49" charset="0"/>
            </a:endParaRPr>
          </a:p>
          <a:p>
            <a:r>
              <a:rPr lang="en-US" dirty="0"/>
              <a:t>Lines 34–35 display the </a:t>
            </a:r>
            <a:r>
              <a:rPr lang="en-US" dirty="0" err="1">
                <a:latin typeface="Consolas" panose="020B0609020204030204" pitchFamily="49" charset="0"/>
              </a:rPr>
              <a:t>FileChooser</a:t>
            </a:r>
            <a:r>
              <a:rPr lang="en-US" dirty="0"/>
              <a:t> by calling its </a:t>
            </a:r>
            <a:r>
              <a:rPr lang="en-US" b="1" dirty="0" err="1">
                <a:latin typeface="Consolas" panose="020B0609020204030204" pitchFamily="49" charset="0"/>
              </a:rPr>
              <a:t>showOpenDialog</a:t>
            </a:r>
            <a:r>
              <a:rPr lang="en-US" dirty="0"/>
              <a:t> method to display a dialog with an </a:t>
            </a:r>
            <a:r>
              <a:rPr lang="en-US" b="1" dirty="0"/>
              <a:t>Open</a:t>
            </a:r>
            <a:r>
              <a:rPr lang="en-US" dirty="0"/>
              <a:t> button for opening a file. </a:t>
            </a:r>
          </a:p>
          <a:p>
            <a:pPr lvl="1"/>
            <a:r>
              <a:rPr lang="en-US" dirty="0"/>
              <a:t>There’s also a </a:t>
            </a:r>
            <a:r>
              <a:rPr lang="en-US" b="1" dirty="0" err="1">
                <a:latin typeface="Consolas" panose="020B0609020204030204" pitchFamily="49" charset="0"/>
              </a:rPr>
              <a:t>showSaveDialog</a:t>
            </a:r>
            <a:r>
              <a:rPr lang="en-US" dirty="0"/>
              <a:t> method that displays a dialog with a </a:t>
            </a:r>
            <a:r>
              <a:rPr lang="en-US" b="1" dirty="0"/>
              <a:t>Save</a:t>
            </a:r>
            <a:r>
              <a:rPr lang="en-US" dirty="0"/>
              <a:t> button for saving a file. </a:t>
            </a:r>
          </a:p>
          <a:p>
            <a:r>
              <a:rPr lang="en-US" dirty="0"/>
              <a:t>This method receives as its argument a reference to the app’s Window. </a:t>
            </a:r>
          </a:p>
          <a:p>
            <a:pPr lvl="1"/>
            <a:r>
              <a:rPr lang="en-US" dirty="0"/>
              <a:t>A non-null argument makes the </a:t>
            </a:r>
            <a:r>
              <a:rPr lang="en-US" dirty="0" err="1">
                <a:latin typeface="Consolas" panose="020B0609020204030204" pitchFamily="49" charset="0"/>
              </a:rPr>
              <a:t>FileChooser</a:t>
            </a:r>
            <a:r>
              <a:rPr lang="en-US" dirty="0"/>
              <a:t> a modal dialog that prevents the user from interacting with the rest of the app until the dialog is dismissed—when the user selects a file or clicks Cancel.</a:t>
            </a:r>
          </a:p>
          <a:p>
            <a:endParaRPr lang="en-US" dirty="0"/>
          </a:p>
        </p:txBody>
      </p:sp>
      <p:sp>
        <p:nvSpPr>
          <p:cNvPr id="4" name="Footer Placeholder 3">
            <a:extLst>
              <a:ext uri="{FF2B5EF4-FFF2-40B4-BE49-F238E27FC236}">
                <a16:creationId xmlns:a16="http://schemas.microsoft.com/office/drawing/2014/main" id="{37404151-BE32-4310-880C-D79300E949B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519779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804B-5116-48F5-84E5-F65E26564452}"/>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15.6  </a:t>
            </a:r>
            <a:r>
              <a:rPr lang="en-US" dirty="0" err="1">
                <a:solidFill>
                  <a:srgbClr val="004DCC"/>
                </a:solidFill>
                <a:latin typeface="Calibri" panose="020F0502020204030204" pitchFamily="34" charset="0"/>
              </a:rPr>
              <a:t>FileChooser</a:t>
            </a:r>
            <a:r>
              <a:rPr lang="en-US" dirty="0">
                <a:solidFill>
                  <a:srgbClr val="004DCC"/>
                </a:solidFill>
                <a:latin typeface="Calibri" panose="020F0502020204030204" pitchFamily="34" charset="0"/>
              </a:rPr>
              <a:t> and </a:t>
            </a:r>
            <a:r>
              <a:rPr lang="en-US" dirty="0" err="1">
                <a:solidFill>
                  <a:srgbClr val="004DCC"/>
                </a:solidFill>
                <a:latin typeface="Calibri" panose="020F0502020204030204" pitchFamily="34" charset="0"/>
              </a:rPr>
              <a:t>DirectoryChooser</a:t>
            </a:r>
            <a:r>
              <a:rPr lang="en-US" dirty="0">
                <a:solidFill>
                  <a:srgbClr val="004DCC"/>
                </a:solidFill>
                <a:latin typeface="Calibri" panose="020F0502020204030204" pitchFamily="34" charset="0"/>
              </a:rPr>
              <a:t> Dialogs (cont.)</a:t>
            </a:r>
          </a:p>
        </p:txBody>
      </p:sp>
      <p:sp>
        <p:nvSpPr>
          <p:cNvPr id="64515" name="Text Placeholder 2">
            <a:extLst>
              <a:ext uri="{FF2B5EF4-FFF2-40B4-BE49-F238E27FC236}">
                <a16:creationId xmlns:a16="http://schemas.microsoft.com/office/drawing/2014/main" id="{09A991F0-CE43-45EF-B43C-6B4897657608}"/>
              </a:ext>
            </a:extLst>
          </p:cNvPr>
          <p:cNvSpPr>
            <a:spLocks noGrp="1"/>
          </p:cNvSpPr>
          <p:nvPr>
            <p:ph type="body" idx="1"/>
          </p:nvPr>
        </p:nvSpPr>
        <p:spPr/>
        <p:txBody>
          <a:bodyPr/>
          <a:lstStyle/>
          <a:p>
            <a:pPr marL="109537" indent="0">
              <a:buNone/>
            </a:pPr>
            <a:r>
              <a:rPr lang="en-US" b="1" i="1" dirty="0"/>
              <a:t>Method </a:t>
            </a:r>
            <a:r>
              <a:rPr lang="en-US" b="1" i="1" dirty="0" err="1">
                <a:latin typeface="Consolas" panose="020B0609020204030204" pitchFamily="49" charset="0"/>
              </a:rPr>
              <a:t>selectFileButtonPressed</a:t>
            </a:r>
            <a:endParaRPr lang="en-US" b="1" i="1" dirty="0">
              <a:latin typeface="Consolas" panose="020B0609020204030204" pitchFamily="49" charset="0"/>
            </a:endParaRPr>
          </a:p>
          <a:p>
            <a:r>
              <a:rPr lang="en-US" dirty="0"/>
              <a:t>To obtain the app’s </a:t>
            </a:r>
            <a:r>
              <a:rPr lang="en-US" dirty="0">
                <a:latin typeface="Consolas" panose="020B0609020204030204" pitchFamily="49" charset="0"/>
              </a:rPr>
              <a:t>Window</a:t>
            </a:r>
            <a:r>
              <a:rPr lang="en-US" dirty="0"/>
              <a:t>, we use the </a:t>
            </a:r>
            <a:r>
              <a:rPr lang="en-US" dirty="0" err="1">
                <a:latin typeface="Consolas" panose="020B0609020204030204" pitchFamily="49" charset="0"/>
              </a:rPr>
              <a:t>borderPane</a:t>
            </a:r>
            <a:r>
              <a:rPr lang="en-US" dirty="0" err="1"/>
              <a:t>’s</a:t>
            </a:r>
            <a:r>
              <a:rPr lang="en-US" dirty="0"/>
              <a:t> </a:t>
            </a:r>
            <a:r>
              <a:rPr lang="en-US" dirty="0" err="1">
                <a:latin typeface="Consolas" panose="020B0609020204030204" pitchFamily="49" charset="0"/>
              </a:rPr>
              <a:t>getScene</a:t>
            </a:r>
            <a:r>
              <a:rPr lang="en-US" dirty="0"/>
              <a:t> method to get a reference to its parent </a:t>
            </a:r>
            <a:r>
              <a:rPr lang="en-US" dirty="0">
                <a:latin typeface="Consolas" panose="020B0609020204030204" pitchFamily="49" charset="0"/>
              </a:rPr>
              <a:t>Scene</a:t>
            </a:r>
            <a:r>
              <a:rPr lang="en-US" dirty="0"/>
              <a:t>, then </a:t>
            </a:r>
            <a:r>
              <a:rPr lang="en-US" dirty="0">
                <a:latin typeface="Consolas" panose="020B0609020204030204" pitchFamily="49" charset="0"/>
              </a:rPr>
              <a:t>Scene</a:t>
            </a:r>
            <a:r>
              <a:rPr lang="en-US" dirty="0"/>
              <a:t>’s </a:t>
            </a:r>
            <a:r>
              <a:rPr lang="en-US" dirty="0" err="1">
                <a:latin typeface="Consolas" panose="020B0609020204030204" pitchFamily="49" charset="0"/>
              </a:rPr>
              <a:t>getWindow</a:t>
            </a:r>
            <a:r>
              <a:rPr lang="en-US" dirty="0"/>
              <a:t> method to get a reference to the </a:t>
            </a:r>
            <a:r>
              <a:rPr lang="en-US" dirty="0">
                <a:latin typeface="Consolas" panose="020B0609020204030204" pitchFamily="49" charset="0"/>
              </a:rPr>
              <a:t>Window</a:t>
            </a:r>
            <a:r>
              <a:rPr lang="en-US" dirty="0"/>
              <a:t> </a:t>
            </a:r>
          </a:p>
          <a:p>
            <a:r>
              <a:rPr lang="en-US" dirty="0"/>
              <a:t>Method </a:t>
            </a:r>
            <a:r>
              <a:rPr lang="en-US" dirty="0" err="1">
                <a:latin typeface="Consolas" panose="020B0609020204030204" pitchFamily="49" charset="0"/>
              </a:rPr>
              <a:t>showOpenDialog</a:t>
            </a:r>
            <a:r>
              <a:rPr lang="en-US" dirty="0"/>
              <a:t> returns a </a:t>
            </a:r>
            <a:r>
              <a:rPr lang="en-US" dirty="0">
                <a:latin typeface="Consolas" panose="020B0609020204030204" pitchFamily="49" charset="0"/>
              </a:rPr>
              <a:t>File</a:t>
            </a:r>
            <a:r>
              <a:rPr lang="en-US" dirty="0"/>
              <a:t> representing the selected file’s location, or </a:t>
            </a:r>
            <a:r>
              <a:rPr lang="en-US" dirty="0">
                <a:latin typeface="Consolas" panose="020B0609020204030204" pitchFamily="49" charset="0"/>
              </a:rPr>
              <a:t>null</a:t>
            </a:r>
            <a:r>
              <a:rPr lang="en-US" dirty="0"/>
              <a:t> if the user clicks the </a:t>
            </a:r>
            <a:r>
              <a:rPr lang="en-US" b="1" dirty="0"/>
              <a:t>Cancel</a:t>
            </a:r>
            <a:r>
              <a:rPr lang="en-US" dirty="0"/>
              <a:t> button. </a:t>
            </a:r>
          </a:p>
          <a:p>
            <a:endParaRPr lang="en-US" dirty="0"/>
          </a:p>
        </p:txBody>
      </p:sp>
      <p:sp>
        <p:nvSpPr>
          <p:cNvPr id="4" name="Footer Placeholder 3">
            <a:extLst>
              <a:ext uri="{FF2B5EF4-FFF2-40B4-BE49-F238E27FC236}">
                <a16:creationId xmlns:a16="http://schemas.microsoft.com/office/drawing/2014/main" id="{37404151-BE32-4310-880C-D79300E949B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532194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804B-5116-48F5-84E5-F65E26564452}"/>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15.6  </a:t>
            </a:r>
            <a:r>
              <a:rPr lang="en-US" dirty="0" err="1">
                <a:solidFill>
                  <a:srgbClr val="004DCC"/>
                </a:solidFill>
                <a:latin typeface="Calibri" panose="020F0502020204030204" pitchFamily="34" charset="0"/>
              </a:rPr>
              <a:t>FileChooser</a:t>
            </a:r>
            <a:r>
              <a:rPr lang="en-US" dirty="0">
                <a:solidFill>
                  <a:srgbClr val="004DCC"/>
                </a:solidFill>
                <a:latin typeface="Calibri" panose="020F0502020204030204" pitchFamily="34" charset="0"/>
              </a:rPr>
              <a:t> and </a:t>
            </a:r>
            <a:r>
              <a:rPr lang="en-US" dirty="0" err="1">
                <a:solidFill>
                  <a:srgbClr val="004DCC"/>
                </a:solidFill>
                <a:latin typeface="Calibri" panose="020F0502020204030204" pitchFamily="34" charset="0"/>
              </a:rPr>
              <a:t>DirectoryChooser</a:t>
            </a:r>
            <a:r>
              <a:rPr lang="en-US" dirty="0">
                <a:solidFill>
                  <a:srgbClr val="004DCC"/>
                </a:solidFill>
                <a:latin typeface="Calibri" panose="020F0502020204030204" pitchFamily="34" charset="0"/>
              </a:rPr>
              <a:t> Dialogs (cont.)</a:t>
            </a:r>
          </a:p>
        </p:txBody>
      </p:sp>
      <p:sp>
        <p:nvSpPr>
          <p:cNvPr id="64515" name="Text Placeholder 2">
            <a:extLst>
              <a:ext uri="{FF2B5EF4-FFF2-40B4-BE49-F238E27FC236}">
                <a16:creationId xmlns:a16="http://schemas.microsoft.com/office/drawing/2014/main" id="{09A991F0-CE43-45EF-B43C-6B4897657608}"/>
              </a:ext>
            </a:extLst>
          </p:cNvPr>
          <p:cNvSpPr>
            <a:spLocks noGrp="1"/>
          </p:cNvSpPr>
          <p:nvPr>
            <p:ph type="body" idx="1"/>
          </p:nvPr>
        </p:nvSpPr>
        <p:spPr/>
        <p:txBody>
          <a:bodyPr/>
          <a:lstStyle/>
          <a:p>
            <a:pPr marL="109537" indent="0">
              <a:buNone/>
            </a:pPr>
            <a:r>
              <a:rPr lang="en-US" b="1" i="1" dirty="0"/>
              <a:t>Method </a:t>
            </a:r>
            <a:r>
              <a:rPr lang="en-US" b="1" i="1" dirty="0" err="1"/>
              <a:t>selectDirectoryButtonPressed</a:t>
            </a:r>
            <a:endParaRPr lang="en-US" b="1" i="1" dirty="0"/>
          </a:p>
          <a:p>
            <a:r>
              <a:rPr lang="en-US" dirty="0"/>
              <a:t>Creates, configures and displays a </a:t>
            </a:r>
            <a:r>
              <a:rPr lang="en-US" dirty="0" err="1">
                <a:latin typeface="Consolas" panose="020B0609020204030204" pitchFamily="49" charset="0"/>
              </a:rPr>
              <a:t>DirectoryChooser</a:t>
            </a:r>
            <a:r>
              <a:rPr lang="en-US" dirty="0"/>
              <a:t>.</a:t>
            </a:r>
          </a:p>
          <a:p>
            <a:r>
              <a:rPr lang="en-US" dirty="0" err="1">
                <a:latin typeface="Consolas" panose="020B0609020204030204" pitchFamily="49" charset="0"/>
              </a:rPr>
              <a:t>DirectoryChooser</a:t>
            </a:r>
            <a:r>
              <a:rPr lang="en-US" dirty="0"/>
              <a:t> method </a:t>
            </a:r>
            <a:r>
              <a:rPr lang="en-US" b="1" dirty="0" err="1">
                <a:latin typeface="Consolas" panose="020B0609020204030204" pitchFamily="49" charset="0"/>
              </a:rPr>
              <a:t>showDialog</a:t>
            </a:r>
            <a:r>
              <a:rPr lang="en-US" dirty="0"/>
              <a:t> to display the dialog—there are not separate open and save dialogs for selecting folders. </a:t>
            </a:r>
          </a:p>
          <a:p>
            <a:r>
              <a:rPr lang="en-US" dirty="0"/>
              <a:t>Method </a:t>
            </a:r>
            <a:r>
              <a:rPr lang="en-US" dirty="0" err="1">
                <a:latin typeface="Consolas" panose="020B0609020204030204" pitchFamily="49" charset="0"/>
              </a:rPr>
              <a:t>showDialog</a:t>
            </a:r>
            <a:r>
              <a:rPr lang="en-US" dirty="0"/>
              <a:t> returns a </a:t>
            </a:r>
            <a:r>
              <a:rPr lang="en-US" dirty="0">
                <a:latin typeface="Consolas" panose="020B0609020204030204" pitchFamily="49" charset="0"/>
              </a:rPr>
              <a:t>File</a:t>
            </a:r>
            <a:r>
              <a:rPr lang="en-US" dirty="0"/>
              <a:t> representing the location of the selected directory, or </a:t>
            </a:r>
            <a:r>
              <a:rPr lang="en-US" dirty="0">
                <a:latin typeface="Consolas" panose="020B0609020204030204" pitchFamily="49" charset="0"/>
              </a:rPr>
              <a:t>null</a:t>
            </a:r>
            <a:r>
              <a:rPr lang="en-US" dirty="0"/>
              <a:t> if the user clicks </a:t>
            </a:r>
            <a:r>
              <a:rPr lang="en-US" b="1" dirty="0"/>
              <a:t>Cancel</a:t>
            </a:r>
            <a:r>
              <a:rPr lang="en-US" dirty="0"/>
              <a:t>. </a:t>
            </a:r>
          </a:p>
        </p:txBody>
      </p:sp>
      <p:sp>
        <p:nvSpPr>
          <p:cNvPr id="4" name="Footer Placeholder 3">
            <a:extLst>
              <a:ext uri="{FF2B5EF4-FFF2-40B4-BE49-F238E27FC236}">
                <a16:creationId xmlns:a16="http://schemas.microsoft.com/office/drawing/2014/main" id="{37404151-BE32-4310-880C-D79300E949B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677275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B84A-E065-4D06-9724-BC22A0498B1F}"/>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15.7  </a:t>
            </a:r>
            <a:r>
              <a:rPr lang="en-US" dirty="0">
                <a:solidFill>
                  <a:srgbClr val="004DCC"/>
                </a:solidFill>
                <a:latin typeface="Calibri" panose="020F0502020204030204" pitchFamily="34" charset="0"/>
              </a:rPr>
              <a:t>(Optional) Additional </a:t>
            </a:r>
            <a:r>
              <a:rPr lang="en-US" dirty="0">
                <a:solidFill>
                  <a:srgbClr val="3380E6"/>
                </a:solidFill>
                <a:latin typeface="Consolas" panose="020B0609020204030204" pitchFamily="49" charset="0"/>
              </a:rPr>
              <a:t>java.io</a:t>
            </a:r>
            <a:r>
              <a:rPr lang="en-US" dirty="0">
                <a:solidFill>
                  <a:srgbClr val="004DCC"/>
                </a:solidFill>
                <a:latin typeface="Calibri" panose="020F0502020204030204" pitchFamily="34" charset="0"/>
              </a:rPr>
              <a:t> Classes</a:t>
            </a:r>
          </a:p>
        </p:txBody>
      </p:sp>
      <p:sp>
        <p:nvSpPr>
          <p:cNvPr id="96259" name="Text Placeholder 2">
            <a:extLst>
              <a:ext uri="{FF2B5EF4-FFF2-40B4-BE49-F238E27FC236}">
                <a16:creationId xmlns:a16="http://schemas.microsoft.com/office/drawing/2014/main" id="{BAF680B6-4C85-4C01-8530-1844C5DA3E62}"/>
              </a:ext>
            </a:extLst>
          </p:cNvPr>
          <p:cNvSpPr>
            <a:spLocks noGrp="1"/>
          </p:cNvSpPr>
          <p:nvPr>
            <p:ph type="body" idx="1"/>
          </p:nvPr>
        </p:nvSpPr>
        <p:spPr/>
        <p:txBody>
          <a:bodyPr/>
          <a:lstStyle/>
          <a:p>
            <a:pPr eaLnBrk="1" hangingPunct="1"/>
            <a:r>
              <a:rPr lang="en-US" altLang="en-US" dirty="0">
                <a:solidFill>
                  <a:srgbClr val="000000"/>
                </a:solidFill>
              </a:rPr>
              <a:t>This section overviews additional interfaces and classes (from package </a:t>
            </a:r>
            <a:r>
              <a:rPr lang="en-US" altLang="en-US" dirty="0">
                <a:solidFill>
                  <a:srgbClr val="000000"/>
                </a:solidFill>
                <a:latin typeface="Consolas" panose="020B0609020204030204" pitchFamily="49" charset="0"/>
              </a:rPr>
              <a:t>java.io</a:t>
            </a:r>
            <a:r>
              <a:rPr lang="en-US" altLang="en-US" dirty="0">
                <a:solidFill>
                  <a:srgbClr val="000000"/>
                </a:solidFill>
              </a:rPr>
              <a:t>).</a:t>
            </a:r>
          </a:p>
        </p:txBody>
      </p:sp>
      <p:sp>
        <p:nvSpPr>
          <p:cNvPr id="4" name="Footer Placeholder 3">
            <a:extLst>
              <a:ext uri="{FF2B5EF4-FFF2-40B4-BE49-F238E27FC236}">
                <a16:creationId xmlns:a16="http://schemas.microsoft.com/office/drawing/2014/main" id="{B27726EA-897A-4469-B5A5-CB6711132FD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697033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CF7B-1D4A-4911-8F69-AD9FDC0835DD}"/>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15.7.1 Interfaces and Classes for Byte-Based Input and Output</a:t>
            </a:r>
          </a:p>
        </p:txBody>
      </p:sp>
      <p:sp>
        <p:nvSpPr>
          <p:cNvPr id="97283" name="Text Placeholder 2">
            <a:extLst>
              <a:ext uri="{FF2B5EF4-FFF2-40B4-BE49-F238E27FC236}">
                <a16:creationId xmlns:a16="http://schemas.microsoft.com/office/drawing/2014/main" id="{719CD497-D9D5-49B6-9B51-DD5A96AA3498}"/>
              </a:ext>
            </a:extLst>
          </p:cNvPr>
          <p:cNvSpPr>
            <a:spLocks noGrp="1"/>
          </p:cNvSpPr>
          <p:nvPr>
            <p:ph type="body" idx="1"/>
          </p:nvPr>
        </p:nvSpPr>
        <p:spPr/>
        <p:txBody>
          <a:bodyPr/>
          <a:lstStyle/>
          <a:p>
            <a:pPr eaLnBrk="1" hangingPunct="1">
              <a:lnSpc>
                <a:spcPct val="90000"/>
              </a:lnSpc>
            </a:pPr>
            <a:r>
              <a:rPr lang="en-US" altLang="en-US" b="1" dirty="0" err="1">
                <a:solidFill>
                  <a:srgbClr val="0000FF"/>
                </a:solidFill>
                <a:latin typeface="Consolas" panose="020B0609020204030204" pitchFamily="49" charset="0"/>
              </a:rPr>
              <a:t>InputStream</a:t>
            </a:r>
            <a:r>
              <a:rPr lang="en-US" altLang="en-US" b="1" dirty="0">
                <a:solidFill>
                  <a:srgbClr val="000000"/>
                </a:solidFill>
              </a:rPr>
              <a:t> </a:t>
            </a:r>
            <a:r>
              <a:rPr lang="en-US" altLang="en-US" dirty="0">
                <a:solidFill>
                  <a:srgbClr val="000000"/>
                </a:solidFill>
              </a:rPr>
              <a:t>and</a:t>
            </a:r>
            <a:r>
              <a:rPr lang="en-US" altLang="en-US" b="1" dirty="0">
                <a:solidFill>
                  <a:srgbClr val="000000"/>
                </a:solidFill>
              </a:rPr>
              <a:t> </a:t>
            </a:r>
            <a:r>
              <a:rPr lang="en-US" altLang="en-US" b="1" dirty="0" err="1">
                <a:solidFill>
                  <a:srgbClr val="0000FF"/>
                </a:solidFill>
                <a:latin typeface="Consolas" panose="020B0609020204030204" pitchFamily="49" charset="0"/>
              </a:rPr>
              <a:t>OutputStream</a:t>
            </a:r>
            <a:r>
              <a:rPr lang="en-US" altLang="en-US" b="1" dirty="0">
                <a:solidFill>
                  <a:srgbClr val="000000"/>
                </a:solidFill>
              </a:rPr>
              <a:t> </a:t>
            </a:r>
            <a:r>
              <a:rPr lang="en-US" altLang="en-US" dirty="0">
                <a:solidFill>
                  <a:srgbClr val="000000"/>
                </a:solidFill>
              </a:rPr>
              <a:t>are </a:t>
            </a:r>
            <a:r>
              <a:rPr lang="en-US" altLang="en-US" dirty="0">
                <a:solidFill>
                  <a:srgbClr val="000000"/>
                </a:solidFill>
                <a:latin typeface="Consolas" panose="020B0609020204030204" pitchFamily="49" charset="0"/>
              </a:rPr>
              <a:t>abstract</a:t>
            </a:r>
            <a:r>
              <a:rPr lang="en-US" altLang="en-US" dirty="0">
                <a:solidFill>
                  <a:srgbClr val="000000"/>
                </a:solidFill>
              </a:rPr>
              <a:t> classes that declare methods for performing byte-based input and output, respectively. </a:t>
            </a:r>
          </a:p>
          <a:p>
            <a:pPr eaLnBrk="1" hangingPunct="1">
              <a:lnSpc>
                <a:spcPct val="90000"/>
              </a:lnSpc>
            </a:pPr>
            <a:r>
              <a:rPr lang="en-US" altLang="en-US" b="1" dirty="0">
                <a:solidFill>
                  <a:srgbClr val="0000FF"/>
                </a:solidFill>
              </a:rPr>
              <a:t>Pipes</a:t>
            </a:r>
            <a:r>
              <a:rPr lang="en-US" altLang="en-US" b="1" dirty="0">
                <a:solidFill>
                  <a:srgbClr val="000000"/>
                </a:solidFill>
              </a:rPr>
              <a:t> </a:t>
            </a:r>
            <a:r>
              <a:rPr lang="en-US" altLang="en-US" dirty="0">
                <a:solidFill>
                  <a:srgbClr val="000000"/>
                </a:solidFill>
              </a:rPr>
              <a:t>are synchronized communication channels between threads. </a:t>
            </a:r>
          </a:p>
          <a:p>
            <a:pPr lvl="1" eaLnBrk="1" hangingPunct="1">
              <a:lnSpc>
                <a:spcPct val="90000"/>
              </a:lnSpc>
            </a:pPr>
            <a:r>
              <a:rPr lang="en-US" altLang="en-US" b="1" dirty="0" err="1">
                <a:solidFill>
                  <a:srgbClr val="0000FF"/>
                </a:solidFill>
                <a:latin typeface="Consolas" panose="020B0609020204030204" pitchFamily="49" charset="0"/>
              </a:rPr>
              <a:t>PipedOutputStream</a:t>
            </a:r>
            <a:r>
              <a:rPr lang="en-US" altLang="en-US" b="1" dirty="0">
                <a:solidFill>
                  <a:srgbClr val="000000"/>
                </a:solidFill>
              </a:rPr>
              <a:t> </a:t>
            </a:r>
            <a:r>
              <a:rPr lang="en-US" altLang="en-US" dirty="0">
                <a:solidFill>
                  <a:srgbClr val="000000"/>
                </a:solidFill>
              </a:rPr>
              <a:t>(a subclass of </a:t>
            </a:r>
            <a:r>
              <a:rPr lang="en-US" altLang="en-US" dirty="0" err="1">
                <a:solidFill>
                  <a:srgbClr val="000000"/>
                </a:solidFill>
                <a:latin typeface="Consolas" panose="020B0609020204030204" pitchFamily="49" charset="0"/>
              </a:rPr>
              <a:t>OutputStream</a:t>
            </a:r>
            <a:r>
              <a:rPr lang="en-US" altLang="en-US" dirty="0">
                <a:solidFill>
                  <a:srgbClr val="000000"/>
                </a:solidFill>
              </a:rPr>
              <a:t>) and </a:t>
            </a:r>
            <a:r>
              <a:rPr lang="en-US" altLang="en-US" b="1" dirty="0" err="1">
                <a:solidFill>
                  <a:srgbClr val="0000FF"/>
                </a:solidFill>
                <a:latin typeface="Consolas" panose="020B0609020204030204" pitchFamily="49" charset="0"/>
              </a:rPr>
              <a:t>PipedInputStream</a:t>
            </a:r>
            <a:r>
              <a:rPr lang="en-US" altLang="en-US" b="1" dirty="0">
                <a:solidFill>
                  <a:srgbClr val="000000"/>
                </a:solidFill>
              </a:rPr>
              <a:t> </a:t>
            </a:r>
            <a:r>
              <a:rPr lang="en-US" altLang="en-US" dirty="0">
                <a:solidFill>
                  <a:srgbClr val="000000"/>
                </a:solidFill>
              </a:rPr>
              <a:t>(a subclass of </a:t>
            </a:r>
            <a:r>
              <a:rPr lang="en-US" altLang="en-US" dirty="0" err="1">
                <a:solidFill>
                  <a:srgbClr val="000000"/>
                </a:solidFill>
                <a:latin typeface="Consolas" panose="020B0609020204030204" pitchFamily="49" charset="0"/>
              </a:rPr>
              <a:t>InputStream</a:t>
            </a:r>
            <a:r>
              <a:rPr lang="en-US" altLang="en-US" dirty="0">
                <a:solidFill>
                  <a:srgbClr val="000000"/>
                </a:solidFill>
              </a:rPr>
              <a:t>) establish pipes between two threads in a program. </a:t>
            </a:r>
          </a:p>
          <a:p>
            <a:pPr lvl="1" eaLnBrk="1" hangingPunct="1">
              <a:lnSpc>
                <a:spcPct val="90000"/>
              </a:lnSpc>
            </a:pPr>
            <a:r>
              <a:rPr lang="en-US" altLang="en-US" dirty="0">
                <a:solidFill>
                  <a:srgbClr val="000000"/>
                </a:solidFill>
              </a:rPr>
              <a:t>One thread sends data to another by writing to a </a:t>
            </a:r>
            <a:r>
              <a:rPr lang="en-US" altLang="en-US" dirty="0" err="1">
                <a:solidFill>
                  <a:srgbClr val="000000"/>
                </a:solidFill>
                <a:latin typeface="Consolas" panose="020B0609020204030204" pitchFamily="49" charset="0"/>
              </a:rPr>
              <a:t>PipedOutputStream</a:t>
            </a:r>
            <a:r>
              <a:rPr lang="en-US" altLang="en-US" dirty="0">
                <a:solidFill>
                  <a:srgbClr val="000000"/>
                </a:solidFill>
              </a:rPr>
              <a:t>. </a:t>
            </a:r>
          </a:p>
          <a:p>
            <a:pPr lvl="1" eaLnBrk="1" hangingPunct="1">
              <a:lnSpc>
                <a:spcPct val="90000"/>
              </a:lnSpc>
            </a:pPr>
            <a:r>
              <a:rPr lang="en-US" altLang="en-US" dirty="0">
                <a:solidFill>
                  <a:srgbClr val="000000"/>
                </a:solidFill>
              </a:rPr>
              <a:t>The target thread reads information from the pipe via a </a:t>
            </a:r>
            <a:r>
              <a:rPr lang="en-US" altLang="en-US" dirty="0" err="1">
                <a:solidFill>
                  <a:srgbClr val="000000"/>
                </a:solidFill>
                <a:latin typeface="Consolas" panose="020B0609020204030204" pitchFamily="49" charset="0"/>
              </a:rPr>
              <a:t>PipedInputStream</a:t>
            </a:r>
            <a:r>
              <a:rPr lang="en-US" altLang="en-US" dirty="0">
                <a:solidFill>
                  <a:srgbClr val="000000"/>
                </a:solidFill>
              </a:rPr>
              <a:t>. </a:t>
            </a:r>
          </a:p>
        </p:txBody>
      </p:sp>
      <p:sp>
        <p:nvSpPr>
          <p:cNvPr id="4" name="Footer Placeholder 3">
            <a:extLst>
              <a:ext uri="{FF2B5EF4-FFF2-40B4-BE49-F238E27FC236}">
                <a16:creationId xmlns:a16="http://schemas.microsoft.com/office/drawing/2014/main" id="{81E5F344-7982-477A-B353-B27E75A058A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896993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895F3-8ECB-4B8F-A857-CE0C8F35FFF5}"/>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15.7.1 Interfaces and Classes for Byte-Based Input and Output (cont.)</a:t>
            </a:r>
          </a:p>
        </p:txBody>
      </p:sp>
      <p:sp>
        <p:nvSpPr>
          <p:cNvPr id="98307" name="Text Placeholder 2">
            <a:extLst>
              <a:ext uri="{FF2B5EF4-FFF2-40B4-BE49-F238E27FC236}">
                <a16:creationId xmlns:a16="http://schemas.microsoft.com/office/drawing/2014/main" id="{014F36FD-0DC8-4E6E-8971-CC25090B5BC5}"/>
              </a:ext>
            </a:extLst>
          </p:cNvPr>
          <p:cNvSpPr>
            <a:spLocks noGrp="1"/>
          </p:cNvSpPr>
          <p:nvPr>
            <p:ph type="body" idx="1"/>
          </p:nvPr>
        </p:nvSpPr>
        <p:spPr/>
        <p:txBody>
          <a:bodyPr/>
          <a:lstStyle/>
          <a:p>
            <a:pPr eaLnBrk="1" hangingPunct="1"/>
            <a:r>
              <a:rPr lang="en-US" altLang="en-US" dirty="0">
                <a:solidFill>
                  <a:srgbClr val="000000"/>
                </a:solidFill>
              </a:rPr>
              <a:t>A </a:t>
            </a:r>
            <a:r>
              <a:rPr lang="en-US" altLang="en-US" b="1" dirty="0" err="1">
                <a:solidFill>
                  <a:srgbClr val="0000FF"/>
                </a:solidFill>
                <a:latin typeface="Consolas" panose="020B0609020204030204" pitchFamily="49" charset="0"/>
              </a:rPr>
              <a:t>FilterInputStream</a:t>
            </a:r>
            <a:r>
              <a:rPr lang="en-US" altLang="en-US" b="1" dirty="0">
                <a:solidFill>
                  <a:srgbClr val="000000"/>
                </a:solidFill>
              </a:rPr>
              <a:t> </a:t>
            </a:r>
            <a:r>
              <a:rPr lang="en-US" altLang="en-US" dirty="0">
                <a:solidFill>
                  <a:srgbClr val="000000"/>
                </a:solidFill>
              </a:rPr>
              <a:t>filters an </a:t>
            </a:r>
            <a:r>
              <a:rPr lang="en-US" altLang="en-US" dirty="0" err="1">
                <a:solidFill>
                  <a:srgbClr val="000000"/>
                </a:solidFill>
                <a:latin typeface="Consolas" panose="020B0609020204030204" pitchFamily="49" charset="0"/>
              </a:rPr>
              <a:t>InputStream</a:t>
            </a:r>
            <a:r>
              <a:rPr lang="en-US" altLang="en-US" dirty="0">
                <a:solidFill>
                  <a:srgbClr val="000000"/>
                </a:solidFill>
              </a:rPr>
              <a:t>, and a </a:t>
            </a:r>
            <a:r>
              <a:rPr lang="en-US" altLang="en-US" dirty="0" err="1">
                <a:solidFill>
                  <a:srgbClr val="000000"/>
                </a:solidFill>
                <a:latin typeface="Consolas" panose="020B0609020204030204" pitchFamily="49" charset="0"/>
              </a:rPr>
              <a:t>FilterOutputStream</a:t>
            </a:r>
            <a:r>
              <a:rPr lang="en-US" altLang="en-US" dirty="0">
                <a:solidFill>
                  <a:srgbClr val="000000"/>
                </a:solidFill>
              </a:rPr>
              <a:t> filters an </a:t>
            </a:r>
            <a:r>
              <a:rPr lang="en-US" altLang="en-US" dirty="0" err="1">
                <a:solidFill>
                  <a:srgbClr val="000000"/>
                </a:solidFill>
                <a:latin typeface="Consolas" panose="020B0609020204030204" pitchFamily="49" charset="0"/>
              </a:rPr>
              <a:t>OutputStream</a:t>
            </a:r>
            <a:r>
              <a:rPr lang="en-US" altLang="en-US" dirty="0">
                <a:solidFill>
                  <a:srgbClr val="000000"/>
                </a:solidFill>
              </a:rPr>
              <a:t>. </a:t>
            </a:r>
          </a:p>
          <a:p>
            <a:pPr eaLnBrk="1" hangingPunct="1"/>
            <a:r>
              <a:rPr lang="en-US" altLang="en-US" b="1" dirty="0">
                <a:solidFill>
                  <a:srgbClr val="0000FF"/>
                </a:solidFill>
              </a:rPr>
              <a:t>Filtering</a:t>
            </a:r>
            <a:r>
              <a:rPr lang="en-US" altLang="en-US" b="1" dirty="0">
                <a:solidFill>
                  <a:srgbClr val="000000"/>
                </a:solidFill>
              </a:rPr>
              <a:t> </a:t>
            </a:r>
            <a:r>
              <a:rPr lang="en-US" altLang="en-US" dirty="0">
                <a:solidFill>
                  <a:srgbClr val="000000"/>
                </a:solidFill>
              </a:rPr>
              <a:t>means simply that the filter stream provides additional functionality, such as aggregating bytes into meaningful primitive-type units. </a:t>
            </a:r>
          </a:p>
          <a:p>
            <a:pPr eaLnBrk="1" hangingPunct="1"/>
            <a:r>
              <a:rPr lang="en-US" altLang="en-US" dirty="0" err="1">
                <a:solidFill>
                  <a:srgbClr val="000000"/>
                </a:solidFill>
                <a:latin typeface="Consolas" panose="020B0609020204030204" pitchFamily="49" charset="0"/>
              </a:rPr>
              <a:t>FilterInputStream</a:t>
            </a:r>
            <a:r>
              <a:rPr lang="en-US" altLang="en-US" dirty="0">
                <a:solidFill>
                  <a:srgbClr val="000000"/>
                </a:solidFill>
              </a:rPr>
              <a:t> and </a:t>
            </a:r>
            <a:r>
              <a:rPr lang="en-US" altLang="en-US" dirty="0" err="1">
                <a:solidFill>
                  <a:srgbClr val="000000"/>
                </a:solidFill>
                <a:latin typeface="Consolas" panose="020B0609020204030204" pitchFamily="49" charset="0"/>
              </a:rPr>
              <a:t>FilterOutputStream</a:t>
            </a:r>
            <a:r>
              <a:rPr lang="en-US" altLang="en-US" dirty="0">
                <a:solidFill>
                  <a:srgbClr val="000000"/>
                </a:solidFill>
              </a:rPr>
              <a:t> are typically used as </a:t>
            </a:r>
            <a:r>
              <a:rPr lang="en-US" altLang="en-US" dirty="0" err="1">
                <a:solidFill>
                  <a:srgbClr val="000000"/>
                </a:solidFill>
              </a:rPr>
              <a:t>superclasses</a:t>
            </a:r>
            <a:r>
              <a:rPr lang="en-US" altLang="en-US" dirty="0">
                <a:solidFill>
                  <a:srgbClr val="000000"/>
                </a:solidFill>
              </a:rPr>
              <a:t>, so some of their filtering capabilities are provided by their subclasses.</a:t>
            </a:r>
          </a:p>
        </p:txBody>
      </p:sp>
      <p:sp>
        <p:nvSpPr>
          <p:cNvPr id="4" name="Footer Placeholder 3">
            <a:extLst>
              <a:ext uri="{FF2B5EF4-FFF2-40B4-BE49-F238E27FC236}">
                <a16:creationId xmlns:a16="http://schemas.microsoft.com/office/drawing/2014/main" id="{87363576-B547-4165-AEDC-F6BF498FC57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39602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E7BB7-BA40-4491-9E6D-E4EB364A0AAC}"/>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15.2  </a:t>
            </a:r>
            <a:r>
              <a:rPr lang="en-US" dirty="0">
                <a:solidFill>
                  <a:srgbClr val="004DCC"/>
                </a:solidFill>
                <a:latin typeface="Calibri" panose="020F0502020204030204" pitchFamily="34" charset="0"/>
              </a:rPr>
              <a:t>Files and Streams (cont.)</a:t>
            </a:r>
          </a:p>
        </p:txBody>
      </p:sp>
      <p:sp>
        <p:nvSpPr>
          <p:cNvPr id="18435" name="Text Placeholder 2">
            <a:extLst>
              <a:ext uri="{FF2B5EF4-FFF2-40B4-BE49-F238E27FC236}">
                <a16:creationId xmlns:a16="http://schemas.microsoft.com/office/drawing/2014/main" id="{BA6CF945-29FF-4877-80AB-791CC3E29836}"/>
              </a:ext>
            </a:extLst>
          </p:cNvPr>
          <p:cNvSpPr>
            <a:spLocks noGrp="1"/>
          </p:cNvSpPr>
          <p:nvPr>
            <p:ph type="body" idx="1"/>
          </p:nvPr>
        </p:nvSpPr>
        <p:spPr/>
        <p:txBody>
          <a:bodyPr/>
          <a:lstStyle/>
          <a:p>
            <a:pPr eaLnBrk="1" hangingPunct="1"/>
            <a:r>
              <a:rPr lang="en-US" altLang="en-US" dirty="0">
                <a:solidFill>
                  <a:srgbClr val="000000"/>
                </a:solidFill>
              </a:rPr>
              <a:t>Java programs perform file processing by using classes from package </a:t>
            </a:r>
            <a:r>
              <a:rPr lang="en-US" altLang="en-US" b="1" dirty="0">
                <a:solidFill>
                  <a:srgbClr val="0000FF"/>
                </a:solidFill>
                <a:latin typeface="Consolas" panose="020B0609020204030204" pitchFamily="49" charset="0"/>
              </a:rPr>
              <a:t>java.io</a:t>
            </a:r>
            <a:r>
              <a:rPr lang="en-US" altLang="en-US" b="1" dirty="0">
                <a:solidFill>
                  <a:srgbClr val="000000"/>
                </a:solidFill>
              </a:rPr>
              <a:t> </a:t>
            </a:r>
            <a:r>
              <a:rPr lang="en-US" altLang="en-US" dirty="0">
                <a:solidFill>
                  <a:srgbClr val="000000"/>
                </a:solidFill>
              </a:rPr>
              <a:t>and the </a:t>
            </a:r>
            <a:r>
              <a:rPr lang="en-US" altLang="en-US" dirty="0" err="1">
                <a:solidFill>
                  <a:srgbClr val="000000"/>
                </a:solidFill>
              </a:rPr>
              <a:t>subpackages</a:t>
            </a:r>
            <a:r>
              <a:rPr lang="en-US" altLang="en-US" dirty="0">
                <a:solidFill>
                  <a:srgbClr val="000000"/>
                </a:solidFill>
              </a:rPr>
              <a:t> of </a:t>
            </a:r>
            <a:r>
              <a:rPr lang="en-US" altLang="en-US" b="1" dirty="0" err="1">
                <a:solidFill>
                  <a:srgbClr val="0000FF"/>
                </a:solidFill>
                <a:latin typeface="Consolas" panose="020B0609020204030204" pitchFamily="49" charset="0"/>
              </a:rPr>
              <a:t>java.nio</a:t>
            </a:r>
            <a:r>
              <a:rPr lang="en-US" altLang="en-US" dirty="0">
                <a:solidFill>
                  <a:srgbClr val="000000"/>
                </a:solidFill>
              </a:rPr>
              <a:t>.</a:t>
            </a:r>
          </a:p>
          <a:p>
            <a:pPr eaLnBrk="1" hangingPunct="1"/>
            <a:r>
              <a:rPr lang="en-US" altLang="en-US" dirty="0">
                <a:solidFill>
                  <a:srgbClr val="000000"/>
                </a:solidFill>
              </a:rPr>
              <a:t>Character-based input and output can be performed with classes </a:t>
            </a:r>
            <a:r>
              <a:rPr lang="en-US" altLang="en-US" dirty="0">
                <a:solidFill>
                  <a:srgbClr val="000000"/>
                </a:solidFill>
                <a:latin typeface="Consolas" panose="020B0609020204030204" pitchFamily="49" charset="0"/>
              </a:rPr>
              <a:t>Scanner</a:t>
            </a:r>
            <a:r>
              <a:rPr lang="en-US" altLang="en-US" dirty="0">
                <a:solidFill>
                  <a:srgbClr val="000000"/>
                </a:solidFill>
              </a:rPr>
              <a:t> and </a:t>
            </a:r>
            <a:r>
              <a:rPr lang="en-US" altLang="en-US" b="1" dirty="0">
                <a:solidFill>
                  <a:srgbClr val="0000FF"/>
                </a:solidFill>
                <a:latin typeface="Consolas" panose="020B0609020204030204" pitchFamily="49" charset="0"/>
              </a:rPr>
              <a:t>Formatter</a:t>
            </a:r>
            <a:r>
              <a:rPr lang="en-US" altLang="en-US" b="1" dirty="0">
                <a:solidFill>
                  <a:srgbClr val="000000"/>
                </a:solidFill>
              </a:rPr>
              <a:t>. </a:t>
            </a:r>
          </a:p>
          <a:p>
            <a:pPr lvl="1" eaLnBrk="1" hangingPunct="1"/>
            <a:r>
              <a:rPr lang="en-US" altLang="en-US" dirty="0">
                <a:solidFill>
                  <a:srgbClr val="000000"/>
                </a:solidFill>
              </a:rPr>
              <a:t>Class </a:t>
            </a:r>
            <a:r>
              <a:rPr lang="en-US" altLang="en-US" dirty="0">
                <a:solidFill>
                  <a:srgbClr val="000000"/>
                </a:solidFill>
                <a:latin typeface="Consolas" panose="020B0609020204030204" pitchFamily="49" charset="0"/>
              </a:rPr>
              <a:t>Scanner</a:t>
            </a:r>
            <a:r>
              <a:rPr lang="en-US" altLang="en-US" dirty="0">
                <a:solidFill>
                  <a:srgbClr val="000000"/>
                </a:solidFill>
              </a:rPr>
              <a:t> is used extensively to input data from the keyboard. This class can also read data from a file. </a:t>
            </a:r>
          </a:p>
          <a:p>
            <a:pPr lvl="1" eaLnBrk="1" hangingPunct="1"/>
            <a:r>
              <a:rPr lang="en-US" altLang="en-US" dirty="0">
                <a:solidFill>
                  <a:srgbClr val="000000"/>
                </a:solidFill>
              </a:rPr>
              <a:t>Class </a:t>
            </a:r>
            <a:r>
              <a:rPr lang="en-US" altLang="en-US" dirty="0">
                <a:solidFill>
                  <a:srgbClr val="000000"/>
                </a:solidFill>
                <a:latin typeface="Consolas" panose="020B0609020204030204" pitchFamily="49" charset="0"/>
              </a:rPr>
              <a:t>Formatter</a:t>
            </a:r>
            <a:r>
              <a:rPr lang="en-US" altLang="en-US" dirty="0">
                <a:solidFill>
                  <a:srgbClr val="000000"/>
                </a:solidFill>
              </a:rPr>
              <a:t> enables formatted data to be output to any text-based stream in a manner similar to method </a:t>
            </a:r>
            <a:r>
              <a:rPr lang="en-US" altLang="en-US" dirty="0" err="1">
                <a:solidFill>
                  <a:srgbClr val="000000"/>
                </a:solidFill>
                <a:latin typeface="Consolas" panose="020B0609020204030204" pitchFamily="49" charset="0"/>
              </a:rPr>
              <a:t>System.out.printf</a:t>
            </a:r>
            <a:r>
              <a:rPr lang="en-US" altLang="en-US" dirty="0">
                <a:solidFill>
                  <a:srgbClr val="000000"/>
                </a:solidFill>
              </a:rPr>
              <a:t>.</a:t>
            </a:r>
          </a:p>
        </p:txBody>
      </p:sp>
      <p:sp>
        <p:nvSpPr>
          <p:cNvPr id="4" name="Footer Placeholder 3">
            <a:extLst>
              <a:ext uri="{FF2B5EF4-FFF2-40B4-BE49-F238E27FC236}">
                <a16:creationId xmlns:a16="http://schemas.microsoft.com/office/drawing/2014/main" id="{B6850F82-6262-4650-9A87-1A34554328D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552122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3772-C29E-4B3C-9355-2B1266321F45}"/>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15.7.1 Interfaces and Classes for Byte-Based Input and Output (cont.)</a:t>
            </a:r>
          </a:p>
        </p:txBody>
      </p:sp>
      <p:sp>
        <p:nvSpPr>
          <p:cNvPr id="99331" name="Text Placeholder 2">
            <a:extLst>
              <a:ext uri="{FF2B5EF4-FFF2-40B4-BE49-F238E27FC236}">
                <a16:creationId xmlns:a16="http://schemas.microsoft.com/office/drawing/2014/main" id="{15175139-7FC8-4798-B764-53EED2A441B9}"/>
              </a:ext>
            </a:extLst>
          </p:cNvPr>
          <p:cNvSpPr>
            <a:spLocks noGrp="1"/>
          </p:cNvSpPr>
          <p:nvPr>
            <p:ph type="body" idx="1"/>
          </p:nvPr>
        </p:nvSpPr>
        <p:spPr/>
        <p:txBody>
          <a:bodyPr/>
          <a:lstStyle/>
          <a:p>
            <a:pPr eaLnBrk="1" hangingPunct="1"/>
            <a:r>
              <a:rPr lang="en-US" altLang="en-US" dirty="0">
                <a:solidFill>
                  <a:srgbClr val="000000"/>
                </a:solidFill>
              </a:rPr>
              <a:t>A </a:t>
            </a:r>
            <a:r>
              <a:rPr lang="en-US" altLang="en-US" b="1" dirty="0" err="1">
                <a:solidFill>
                  <a:srgbClr val="0000FF"/>
                </a:solidFill>
                <a:latin typeface="Consolas" panose="020B0609020204030204" pitchFamily="49" charset="0"/>
              </a:rPr>
              <a:t>PrintStream</a:t>
            </a:r>
            <a:r>
              <a:rPr lang="en-US" altLang="en-US" b="1" dirty="0">
                <a:solidFill>
                  <a:srgbClr val="000000"/>
                </a:solidFill>
              </a:rPr>
              <a:t> </a:t>
            </a:r>
            <a:r>
              <a:rPr lang="en-US" altLang="en-US" dirty="0">
                <a:solidFill>
                  <a:srgbClr val="000000"/>
                </a:solidFill>
              </a:rPr>
              <a:t>(a subclass of </a:t>
            </a:r>
            <a:r>
              <a:rPr lang="en-US" altLang="en-US" dirty="0" err="1">
                <a:solidFill>
                  <a:srgbClr val="000000"/>
                </a:solidFill>
                <a:latin typeface="Consolas" panose="020B0609020204030204" pitchFamily="49" charset="0"/>
              </a:rPr>
              <a:t>FilterOutputStream</a:t>
            </a:r>
            <a:r>
              <a:rPr lang="en-US" altLang="en-US" dirty="0">
                <a:solidFill>
                  <a:srgbClr val="000000"/>
                </a:solidFill>
              </a:rPr>
              <a:t>) performs text output to the specified stream. </a:t>
            </a:r>
          </a:p>
          <a:p>
            <a:pPr eaLnBrk="1" hangingPunct="1"/>
            <a:r>
              <a:rPr lang="en-US" altLang="en-US" dirty="0" err="1">
                <a:solidFill>
                  <a:srgbClr val="000000"/>
                </a:solidFill>
                <a:latin typeface="Consolas" panose="020B0609020204030204" pitchFamily="49" charset="0"/>
              </a:rPr>
              <a:t>System.out</a:t>
            </a:r>
            <a:r>
              <a:rPr lang="en-US" altLang="en-US" dirty="0">
                <a:solidFill>
                  <a:srgbClr val="000000"/>
                </a:solidFill>
              </a:rPr>
              <a:t> and </a:t>
            </a:r>
            <a:r>
              <a:rPr lang="en-US" altLang="en-US" dirty="0" err="1">
                <a:solidFill>
                  <a:srgbClr val="000000"/>
                </a:solidFill>
                <a:latin typeface="Consolas" panose="020B0609020204030204" pitchFamily="49" charset="0"/>
              </a:rPr>
              <a:t>System.err</a:t>
            </a:r>
            <a:r>
              <a:rPr lang="en-US" altLang="en-US" dirty="0">
                <a:solidFill>
                  <a:srgbClr val="000000"/>
                </a:solidFill>
              </a:rPr>
              <a:t> are </a:t>
            </a:r>
            <a:r>
              <a:rPr lang="en-US" altLang="en-US" dirty="0" err="1">
                <a:solidFill>
                  <a:srgbClr val="000000"/>
                </a:solidFill>
                <a:latin typeface="Consolas" panose="020B0609020204030204" pitchFamily="49" charset="0"/>
              </a:rPr>
              <a:t>PrintStream</a:t>
            </a:r>
            <a:r>
              <a:rPr lang="en-US" altLang="en-US" dirty="0">
                <a:solidFill>
                  <a:srgbClr val="000000"/>
                </a:solidFill>
              </a:rPr>
              <a:t> objects. </a:t>
            </a:r>
          </a:p>
        </p:txBody>
      </p:sp>
      <p:sp>
        <p:nvSpPr>
          <p:cNvPr id="4" name="Footer Placeholder 3">
            <a:extLst>
              <a:ext uri="{FF2B5EF4-FFF2-40B4-BE49-F238E27FC236}">
                <a16:creationId xmlns:a16="http://schemas.microsoft.com/office/drawing/2014/main" id="{1A27F698-C993-4843-ADC5-17CBD66446E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9178557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C33EA-E5D6-42AF-B26A-65BD041A1B36}"/>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15.7.1 Interfaces and Classes for Byte-Based Input and Output (cont.)</a:t>
            </a:r>
          </a:p>
        </p:txBody>
      </p:sp>
      <p:sp>
        <p:nvSpPr>
          <p:cNvPr id="100355" name="Text Placeholder 2">
            <a:extLst>
              <a:ext uri="{FF2B5EF4-FFF2-40B4-BE49-F238E27FC236}">
                <a16:creationId xmlns:a16="http://schemas.microsoft.com/office/drawing/2014/main" id="{74D44C17-2F07-48FD-BBCD-9F26C4A39F2B}"/>
              </a:ext>
            </a:extLst>
          </p:cNvPr>
          <p:cNvSpPr>
            <a:spLocks noGrp="1"/>
          </p:cNvSpPr>
          <p:nvPr>
            <p:ph type="body" idx="1"/>
          </p:nvPr>
        </p:nvSpPr>
        <p:spPr/>
        <p:txBody>
          <a:bodyPr/>
          <a:lstStyle/>
          <a:p>
            <a:pPr eaLnBrk="1" hangingPunct="1"/>
            <a:r>
              <a:rPr lang="en-US" altLang="en-US" dirty="0">
                <a:solidFill>
                  <a:srgbClr val="000000"/>
                </a:solidFill>
              </a:rPr>
              <a:t>Usually, programs read data as aggregates of bytes that form </a:t>
            </a:r>
            <a:r>
              <a:rPr lang="en-US" altLang="en-US" dirty="0" err="1">
                <a:solidFill>
                  <a:srgbClr val="000000"/>
                </a:solidFill>
                <a:latin typeface="Consolas" panose="020B0609020204030204" pitchFamily="49" charset="0"/>
              </a:rPr>
              <a:t>int</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float</a:t>
            </a:r>
            <a:r>
              <a:rPr lang="en-US" altLang="en-US" dirty="0">
                <a:solidFill>
                  <a:srgbClr val="000000"/>
                </a:solidFill>
              </a:rPr>
              <a:t>s, </a:t>
            </a:r>
            <a:r>
              <a:rPr lang="en-US" altLang="en-US" dirty="0">
                <a:solidFill>
                  <a:srgbClr val="000000"/>
                </a:solidFill>
                <a:latin typeface="Consolas" panose="020B0609020204030204" pitchFamily="49" charset="0"/>
              </a:rPr>
              <a:t>double</a:t>
            </a:r>
            <a:r>
              <a:rPr lang="en-US" altLang="en-US" dirty="0">
                <a:solidFill>
                  <a:srgbClr val="000000"/>
                </a:solidFill>
              </a:rPr>
              <a:t>s and so on. </a:t>
            </a:r>
          </a:p>
          <a:p>
            <a:pPr eaLnBrk="1" hangingPunct="1"/>
            <a:r>
              <a:rPr lang="en-US" altLang="en-US" dirty="0">
                <a:solidFill>
                  <a:srgbClr val="000000"/>
                </a:solidFill>
              </a:rPr>
              <a:t>Java programs can use several classes to input and output data in aggregate form.</a:t>
            </a:r>
          </a:p>
          <a:p>
            <a:pPr eaLnBrk="1" hangingPunct="1"/>
            <a:r>
              <a:rPr lang="en-US" altLang="en-US" dirty="0">
                <a:solidFill>
                  <a:srgbClr val="000000"/>
                </a:solidFill>
              </a:rPr>
              <a:t>Interface </a:t>
            </a:r>
            <a:r>
              <a:rPr lang="en-US" altLang="en-US" dirty="0" err="1">
                <a:solidFill>
                  <a:srgbClr val="000000"/>
                </a:solidFill>
                <a:latin typeface="Consolas" panose="020B0609020204030204" pitchFamily="49" charset="0"/>
              </a:rPr>
              <a:t>DataInput</a:t>
            </a:r>
            <a:r>
              <a:rPr lang="en-US" altLang="en-US" dirty="0">
                <a:solidFill>
                  <a:srgbClr val="000000"/>
                </a:solidFill>
              </a:rPr>
              <a:t> describes methods for reading primitive types from an input stream. </a:t>
            </a:r>
          </a:p>
          <a:p>
            <a:pPr eaLnBrk="1" hangingPunct="1"/>
            <a:r>
              <a:rPr lang="en-US" altLang="en-US" dirty="0">
                <a:solidFill>
                  <a:srgbClr val="000000"/>
                </a:solidFill>
              </a:rPr>
              <a:t>Classes </a:t>
            </a:r>
            <a:r>
              <a:rPr lang="en-US" altLang="en-US" b="1" dirty="0" err="1">
                <a:solidFill>
                  <a:srgbClr val="0000FF"/>
                </a:solidFill>
                <a:latin typeface="Consolas" panose="020B0609020204030204" pitchFamily="49" charset="0"/>
              </a:rPr>
              <a:t>DataInputStream</a:t>
            </a:r>
            <a:r>
              <a:rPr lang="en-US" altLang="en-US" b="1" dirty="0">
                <a:solidFill>
                  <a:srgbClr val="000000"/>
                </a:solidFill>
              </a:rPr>
              <a:t> </a:t>
            </a:r>
            <a:r>
              <a:rPr lang="en-US" altLang="en-US" dirty="0">
                <a:solidFill>
                  <a:srgbClr val="000000"/>
                </a:solidFill>
              </a:rPr>
              <a:t>and </a:t>
            </a:r>
            <a:r>
              <a:rPr lang="en-US" altLang="en-US" dirty="0" err="1">
                <a:solidFill>
                  <a:srgbClr val="000000"/>
                </a:solidFill>
                <a:latin typeface="Consolas" panose="020B0609020204030204" pitchFamily="49" charset="0"/>
              </a:rPr>
              <a:t>RandomAccessFile</a:t>
            </a:r>
            <a:r>
              <a:rPr lang="en-US" altLang="en-US" dirty="0">
                <a:solidFill>
                  <a:srgbClr val="000000"/>
                </a:solidFill>
              </a:rPr>
              <a:t> each implement this interface to read sets of bytes and process them as primitive-type values. </a:t>
            </a:r>
          </a:p>
        </p:txBody>
      </p:sp>
      <p:sp>
        <p:nvSpPr>
          <p:cNvPr id="4" name="Footer Placeholder 3">
            <a:extLst>
              <a:ext uri="{FF2B5EF4-FFF2-40B4-BE49-F238E27FC236}">
                <a16:creationId xmlns:a16="http://schemas.microsoft.com/office/drawing/2014/main" id="{8F6C045E-F76F-44C4-8ABF-44EEE41A6CC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4076255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9E5D-231F-4C7D-8FBD-F686925320E4}"/>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15.7.1 Interfaces and Classes for Byte-Based Input and Output (cont.)</a:t>
            </a:r>
          </a:p>
        </p:txBody>
      </p:sp>
      <p:sp>
        <p:nvSpPr>
          <p:cNvPr id="101379" name="Text Placeholder 2">
            <a:extLst>
              <a:ext uri="{FF2B5EF4-FFF2-40B4-BE49-F238E27FC236}">
                <a16:creationId xmlns:a16="http://schemas.microsoft.com/office/drawing/2014/main" id="{8FB926BB-1EA0-4993-A66A-6A9F66915B9D}"/>
              </a:ext>
            </a:extLst>
          </p:cNvPr>
          <p:cNvSpPr>
            <a:spLocks noGrp="1"/>
          </p:cNvSpPr>
          <p:nvPr>
            <p:ph type="body" idx="1"/>
          </p:nvPr>
        </p:nvSpPr>
        <p:spPr/>
        <p:txBody>
          <a:bodyPr/>
          <a:lstStyle/>
          <a:p>
            <a:pPr eaLnBrk="1" hangingPunct="1"/>
            <a:r>
              <a:rPr lang="en-US" altLang="en-US" dirty="0">
                <a:solidFill>
                  <a:srgbClr val="000000"/>
                </a:solidFill>
              </a:rPr>
              <a:t>Interface </a:t>
            </a:r>
            <a:r>
              <a:rPr lang="en-US" altLang="en-US" dirty="0" err="1">
                <a:solidFill>
                  <a:srgbClr val="000000"/>
                </a:solidFill>
                <a:latin typeface="Consolas" panose="020B0609020204030204" pitchFamily="49" charset="0"/>
              </a:rPr>
              <a:t>DataOutput</a:t>
            </a:r>
            <a:r>
              <a:rPr lang="en-US" altLang="en-US" dirty="0">
                <a:solidFill>
                  <a:srgbClr val="000000"/>
                </a:solidFill>
              </a:rPr>
              <a:t> describes a set of methods for writing primitive types to an output stream. </a:t>
            </a:r>
          </a:p>
          <a:p>
            <a:pPr eaLnBrk="1" hangingPunct="1"/>
            <a:r>
              <a:rPr lang="en-US" altLang="en-US" dirty="0">
                <a:solidFill>
                  <a:srgbClr val="000000"/>
                </a:solidFill>
              </a:rPr>
              <a:t>Classes </a:t>
            </a:r>
            <a:r>
              <a:rPr lang="en-US" altLang="en-US" b="1" dirty="0" err="1">
                <a:solidFill>
                  <a:srgbClr val="0000FF"/>
                </a:solidFill>
                <a:latin typeface="Consolas" panose="020B0609020204030204" pitchFamily="49" charset="0"/>
              </a:rPr>
              <a:t>DataOutputStream</a:t>
            </a:r>
            <a:r>
              <a:rPr lang="en-US" altLang="en-US" b="1" dirty="0">
                <a:solidFill>
                  <a:srgbClr val="000000"/>
                </a:solidFill>
              </a:rPr>
              <a:t> </a:t>
            </a:r>
            <a:r>
              <a:rPr lang="en-US" altLang="en-US" dirty="0">
                <a:solidFill>
                  <a:srgbClr val="000000"/>
                </a:solidFill>
              </a:rPr>
              <a:t>(a subclass of </a:t>
            </a:r>
            <a:r>
              <a:rPr lang="en-US" altLang="en-US" dirty="0" err="1">
                <a:solidFill>
                  <a:srgbClr val="000000"/>
                </a:solidFill>
                <a:latin typeface="Consolas" panose="020B0609020204030204" pitchFamily="49" charset="0"/>
              </a:rPr>
              <a:t>FilterOutputStream</a:t>
            </a:r>
            <a:r>
              <a:rPr lang="en-US" altLang="en-US" dirty="0">
                <a:solidFill>
                  <a:srgbClr val="000000"/>
                </a:solidFill>
              </a:rPr>
              <a:t>) and </a:t>
            </a:r>
            <a:r>
              <a:rPr lang="en-US" altLang="en-US" dirty="0" err="1">
                <a:solidFill>
                  <a:srgbClr val="000000"/>
                </a:solidFill>
                <a:latin typeface="Consolas" panose="020B0609020204030204" pitchFamily="49" charset="0"/>
              </a:rPr>
              <a:t>RandomAccessFile</a:t>
            </a:r>
            <a:r>
              <a:rPr lang="en-US" altLang="en-US" dirty="0">
                <a:solidFill>
                  <a:srgbClr val="000000"/>
                </a:solidFill>
              </a:rPr>
              <a:t> each implement this interface to write primitive-type values as bytes. </a:t>
            </a:r>
          </a:p>
        </p:txBody>
      </p:sp>
      <p:sp>
        <p:nvSpPr>
          <p:cNvPr id="4" name="Footer Placeholder 3">
            <a:extLst>
              <a:ext uri="{FF2B5EF4-FFF2-40B4-BE49-F238E27FC236}">
                <a16:creationId xmlns:a16="http://schemas.microsoft.com/office/drawing/2014/main" id="{0F86AC9E-0EFD-46D7-AE20-A55BADDEC7B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155138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78CC-3AE9-4983-A04E-710A49849108}"/>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15.7.1 Interfaces and Classes for Byte-Based Input and Output (cont.)</a:t>
            </a:r>
          </a:p>
        </p:txBody>
      </p:sp>
      <p:sp>
        <p:nvSpPr>
          <p:cNvPr id="102403" name="Text Placeholder 2">
            <a:extLst>
              <a:ext uri="{FF2B5EF4-FFF2-40B4-BE49-F238E27FC236}">
                <a16:creationId xmlns:a16="http://schemas.microsoft.com/office/drawing/2014/main" id="{236B11F4-E99B-49C3-9E67-34B5C40BDE6E}"/>
              </a:ext>
            </a:extLst>
          </p:cNvPr>
          <p:cNvSpPr>
            <a:spLocks noGrp="1"/>
          </p:cNvSpPr>
          <p:nvPr>
            <p:ph type="body" idx="1"/>
          </p:nvPr>
        </p:nvSpPr>
        <p:spPr/>
        <p:txBody>
          <a:bodyPr/>
          <a:lstStyle/>
          <a:p>
            <a:pPr eaLnBrk="1" hangingPunct="1">
              <a:lnSpc>
                <a:spcPct val="90000"/>
              </a:lnSpc>
            </a:pPr>
            <a:r>
              <a:rPr lang="en-US" altLang="en-US" sz="2500" b="1" dirty="0">
                <a:solidFill>
                  <a:srgbClr val="0000FF"/>
                </a:solidFill>
              </a:rPr>
              <a:t>Buffering</a:t>
            </a:r>
            <a:r>
              <a:rPr lang="en-US" altLang="en-US" sz="2500" b="1" dirty="0">
                <a:solidFill>
                  <a:srgbClr val="000000"/>
                </a:solidFill>
              </a:rPr>
              <a:t> </a:t>
            </a:r>
            <a:r>
              <a:rPr lang="en-US" altLang="en-US" sz="2500" dirty="0">
                <a:solidFill>
                  <a:srgbClr val="000000"/>
                </a:solidFill>
              </a:rPr>
              <a:t>is an I/O-performance-enhancement technique. </a:t>
            </a:r>
          </a:p>
          <a:p>
            <a:pPr eaLnBrk="1" hangingPunct="1">
              <a:lnSpc>
                <a:spcPct val="90000"/>
              </a:lnSpc>
            </a:pPr>
            <a:r>
              <a:rPr lang="en-US" altLang="en-US" sz="2500" dirty="0">
                <a:solidFill>
                  <a:srgbClr val="000000"/>
                </a:solidFill>
              </a:rPr>
              <a:t>With a </a:t>
            </a:r>
            <a:r>
              <a:rPr lang="en-US" altLang="en-US" sz="2500" b="1" dirty="0" err="1">
                <a:solidFill>
                  <a:srgbClr val="0000FF"/>
                </a:solidFill>
                <a:latin typeface="Consolas" panose="020B0609020204030204" pitchFamily="49" charset="0"/>
              </a:rPr>
              <a:t>BufferedOutputStream</a:t>
            </a:r>
            <a:r>
              <a:rPr lang="en-US" altLang="en-US" sz="2500" dirty="0">
                <a:solidFill>
                  <a:srgbClr val="000000"/>
                </a:solidFill>
              </a:rPr>
              <a:t>, each output operation is directed to a </a:t>
            </a:r>
            <a:r>
              <a:rPr lang="en-US" altLang="en-US" sz="2500" b="1" dirty="0">
                <a:solidFill>
                  <a:srgbClr val="0000FF"/>
                </a:solidFill>
              </a:rPr>
              <a:t>buffer</a:t>
            </a:r>
            <a:r>
              <a:rPr lang="en-US" altLang="en-US" sz="2500" b="1" dirty="0">
                <a:solidFill>
                  <a:srgbClr val="000000"/>
                </a:solidFill>
              </a:rPr>
              <a:t> </a:t>
            </a:r>
            <a:endParaRPr lang="en-US" altLang="en-US" sz="2500" dirty="0">
              <a:solidFill>
                <a:srgbClr val="000000"/>
              </a:solidFill>
            </a:endParaRPr>
          </a:p>
          <a:p>
            <a:pPr lvl="1" eaLnBrk="1" hangingPunct="1">
              <a:lnSpc>
                <a:spcPct val="90000"/>
              </a:lnSpc>
            </a:pPr>
            <a:r>
              <a:rPr lang="en-US" altLang="en-US" sz="2100" dirty="0">
                <a:solidFill>
                  <a:srgbClr val="000000"/>
                </a:solidFill>
              </a:rPr>
              <a:t>holds the data of many output operations </a:t>
            </a:r>
          </a:p>
          <a:p>
            <a:pPr eaLnBrk="1" hangingPunct="1">
              <a:lnSpc>
                <a:spcPct val="90000"/>
              </a:lnSpc>
            </a:pPr>
            <a:r>
              <a:rPr lang="en-US" altLang="en-US" sz="2500" dirty="0">
                <a:solidFill>
                  <a:srgbClr val="000000"/>
                </a:solidFill>
              </a:rPr>
              <a:t>Transfer to the output device is performed in one large </a:t>
            </a:r>
            <a:r>
              <a:rPr lang="en-US" altLang="en-US" sz="2500" b="1" dirty="0">
                <a:solidFill>
                  <a:srgbClr val="0000FF"/>
                </a:solidFill>
              </a:rPr>
              <a:t>physical output operation</a:t>
            </a:r>
            <a:r>
              <a:rPr lang="en-US" altLang="en-US" sz="2500" b="1" dirty="0">
                <a:solidFill>
                  <a:srgbClr val="000000"/>
                </a:solidFill>
              </a:rPr>
              <a:t> </a:t>
            </a:r>
            <a:r>
              <a:rPr lang="en-US" altLang="en-US" sz="2500" dirty="0">
                <a:solidFill>
                  <a:srgbClr val="000000"/>
                </a:solidFill>
              </a:rPr>
              <a:t>each time the buffer fills. </a:t>
            </a:r>
          </a:p>
          <a:p>
            <a:pPr eaLnBrk="1" hangingPunct="1">
              <a:lnSpc>
                <a:spcPct val="90000"/>
              </a:lnSpc>
            </a:pPr>
            <a:r>
              <a:rPr lang="en-US" altLang="en-US" sz="2500" dirty="0">
                <a:solidFill>
                  <a:srgbClr val="000000"/>
                </a:solidFill>
              </a:rPr>
              <a:t>The output operations directed to the output buffer in memory are often called </a:t>
            </a:r>
            <a:r>
              <a:rPr lang="en-US" altLang="en-US" sz="2500" b="1" dirty="0">
                <a:solidFill>
                  <a:srgbClr val="0000FF"/>
                </a:solidFill>
              </a:rPr>
              <a:t>logical output operations</a:t>
            </a:r>
            <a:r>
              <a:rPr lang="en-US" altLang="en-US" sz="2500" b="1" dirty="0">
                <a:solidFill>
                  <a:srgbClr val="000000"/>
                </a:solidFill>
              </a:rPr>
              <a:t>. </a:t>
            </a:r>
          </a:p>
          <a:p>
            <a:pPr eaLnBrk="1" hangingPunct="1">
              <a:lnSpc>
                <a:spcPct val="90000"/>
              </a:lnSpc>
            </a:pPr>
            <a:r>
              <a:rPr lang="en-US" altLang="en-US" sz="2500" dirty="0">
                <a:solidFill>
                  <a:srgbClr val="000000"/>
                </a:solidFill>
              </a:rPr>
              <a:t>A partially filled buffer can be forced out to the device at any time by invoking the stream object’s </a:t>
            </a:r>
            <a:r>
              <a:rPr lang="en-US" altLang="en-US" sz="2500" b="1" dirty="0">
                <a:solidFill>
                  <a:srgbClr val="0000FF"/>
                </a:solidFill>
                <a:latin typeface="Consolas" panose="020B0609020204030204" pitchFamily="49" charset="0"/>
              </a:rPr>
              <a:t>flush</a:t>
            </a:r>
            <a:r>
              <a:rPr lang="en-US" altLang="en-US" sz="2500" b="1" dirty="0">
                <a:solidFill>
                  <a:srgbClr val="000000"/>
                </a:solidFill>
              </a:rPr>
              <a:t> </a:t>
            </a:r>
            <a:r>
              <a:rPr lang="en-US" altLang="en-US" sz="2500" dirty="0">
                <a:solidFill>
                  <a:srgbClr val="000000"/>
                </a:solidFill>
              </a:rPr>
              <a:t>method.</a:t>
            </a:r>
          </a:p>
          <a:p>
            <a:pPr eaLnBrk="1" hangingPunct="1">
              <a:lnSpc>
                <a:spcPct val="90000"/>
              </a:lnSpc>
            </a:pPr>
            <a:r>
              <a:rPr lang="en-US" altLang="en-US" sz="2500" dirty="0">
                <a:solidFill>
                  <a:srgbClr val="000000"/>
                </a:solidFill>
              </a:rPr>
              <a:t>Using buffering can greatly increase the performance of an application. </a:t>
            </a:r>
          </a:p>
        </p:txBody>
      </p:sp>
      <p:sp>
        <p:nvSpPr>
          <p:cNvPr id="4" name="Footer Placeholder 3">
            <a:extLst>
              <a:ext uri="{FF2B5EF4-FFF2-40B4-BE49-F238E27FC236}">
                <a16:creationId xmlns:a16="http://schemas.microsoft.com/office/drawing/2014/main" id="{1965BCE9-474F-4D2B-8A12-7E74D490002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644845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5_Files_Page_53">
            <a:extLst>
              <a:ext uri="{FF2B5EF4-FFF2-40B4-BE49-F238E27FC236}">
                <a16:creationId xmlns:a16="http://schemas.microsoft.com/office/drawing/2014/main" id="{52AADDBF-FFBC-4F02-BCAF-7962967394D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11363"/>
            <a:ext cx="12192000" cy="2835275"/>
          </a:xfrm>
          <a:prstGeom prst="rect">
            <a:avLst/>
          </a:prstGeom>
        </p:spPr>
      </p:pic>
      <p:sp>
        <p:nvSpPr>
          <p:cNvPr id="2" name="Footer Placeholder 1">
            <a:extLst>
              <a:ext uri="{FF2B5EF4-FFF2-40B4-BE49-F238E27FC236}">
                <a16:creationId xmlns:a16="http://schemas.microsoft.com/office/drawing/2014/main" id="{028114D6-5763-4754-B177-44A7B4A0DD0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321783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5A81-052A-4D80-89F6-444E0A6E0CD2}"/>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15.7.1 Interfaces and Classes for Byte-Based Input and Output (cont.)</a:t>
            </a:r>
          </a:p>
        </p:txBody>
      </p:sp>
      <p:sp>
        <p:nvSpPr>
          <p:cNvPr id="104451" name="Text Placeholder 2">
            <a:extLst>
              <a:ext uri="{FF2B5EF4-FFF2-40B4-BE49-F238E27FC236}">
                <a16:creationId xmlns:a16="http://schemas.microsoft.com/office/drawing/2014/main" id="{36F0282E-0D7A-471A-B53A-A66AB953CA99}"/>
              </a:ext>
            </a:extLst>
          </p:cNvPr>
          <p:cNvSpPr>
            <a:spLocks noGrp="1"/>
          </p:cNvSpPr>
          <p:nvPr>
            <p:ph type="body" idx="1"/>
          </p:nvPr>
        </p:nvSpPr>
        <p:spPr/>
        <p:txBody>
          <a:bodyPr/>
          <a:lstStyle/>
          <a:p>
            <a:pPr eaLnBrk="1" hangingPunct="1"/>
            <a:r>
              <a:rPr lang="en-US" altLang="en-US" dirty="0">
                <a:solidFill>
                  <a:srgbClr val="000000"/>
                </a:solidFill>
              </a:rPr>
              <a:t>With a </a:t>
            </a:r>
            <a:r>
              <a:rPr lang="en-US" altLang="en-US" b="1" dirty="0" err="1">
                <a:solidFill>
                  <a:srgbClr val="0000FF"/>
                </a:solidFill>
                <a:latin typeface="Consolas" panose="020B0609020204030204" pitchFamily="49" charset="0"/>
              </a:rPr>
              <a:t>BufferedInputStream</a:t>
            </a:r>
            <a:r>
              <a:rPr lang="en-US" altLang="en-US" dirty="0">
                <a:solidFill>
                  <a:srgbClr val="000000"/>
                </a:solidFill>
              </a:rPr>
              <a:t>, many “logical” chunks of data from a file are read as one large </a:t>
            </a:r>
            <a:r>
              <a:rPr lang="en-US" altLang="en-US" b="1" dirty="0">
                <a:solidFill>
                  <a:srgbClr val="0000FF"/>
                </a:solidFill>
              </a:rPr>
              <a:t>physical input operation</a:t>
            </a:r>
            <a:r>
              <a:rPr lang="en-US" altLang="en-US" b="1" dirty="0">
                <a:solidFill>
                  <a:srgbClr val="000000"/>
                </a:solidFill>
              </a:rPr>
              <a:t> </a:t>
            </a:r>
            <a:r>
              <a:rPr lang="en-US" altLang="en-US" dirty="0">
                <a:solidFill>
                  <a:srgbClr val="000000"/>
                </a:solidFill>
              </a:rPr>
              <a:t>into a memory buffer. </a:t>
            </a:r>
          </a:p>
          <a:p>
            <a:pPr eaLnBrk="1" hangingPunct="1"/>
            <a:r>
              <a:rPr lang="en-US" altLang="en-US" dirty="0">
                <a:solidFill>
                  <a:srgbClr val="000000"/>
                </a:solidFill>
              </a:rPr>
              <a:t>As a program requests each new chunk of data, it’s taken from the buffer. </a:t>
            </a:r>
          </a:p>
          <a:p>
            <a:pPr eaLnBrk="1" hangingPunct="1"/>
            <a:r>
              <a:rPr lang="en-US" altLang="en-US" dirty="0">
                <a:solidFill>
                  <a:srgbClr val="000000"/>
                </a:solidFill>
              </a:rPr>
              <a:t>This procedure is sometimes referred to as a </a:t>
            </a:r>
            <a:r>
              <a:rPr lang="en-US" altLang="en-US" b="1" dirty="0">
                <a:solidFill>
                  <a:srgbClr val="0000FF"/>
                </a:solidFill>
              </a:rPr>
              <a:t>logical input operation</a:t>
            </a:r>
            <a:r>
              <a:rPr lang="en-US" altLang="en-US" b="1" dirty="0">
                <a:solidFill>
                  <a:srgbClr val="000000"/>
                </a:solidFill>
              </a:rPr>
              <a:t>.</a:t>
            </a:r>
          </a:p>
          <a:p>
            <a:pPr eaLnBrk="1" hangingPunct="1"/>
            <a:r>
              <a:rPr lang="en-US" altLang="en-US" dirty="0">
                <a:solidFill>
                  <a:srgbClr val="000000"/>
                </a:solidFill>
              </a:rPr>
              <a:t>When the buffer is empty, the next actual physical input operation from the input device is performed.</a:t>
            </a:r>
          </a:p>
        </p:txBody>
      </p:sp>
      <p:sp>
        <p:nvSpPr>
          <p:cNvPr id="4" name="Footer Placeholder 3">
            <a:extLst>
              <a:ext uri="{FF2B5EF4-FFF2-40B4-BE49-F238E27FC236}">
                <a16:creationId xmlns:a16="http://schemas.microsoft.com/office/drawing/2014/main" id="{434ECFBB-A719-4D91-AA2F-702F79EDEDD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043340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D6CF-1E82-4332-976B-28391C208C4C}"/>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15.7.1 Interfaces and Classes for Byte-Based Input and Output (cont.)</a:t>
            </a:r>
          </a:p>
        </p:txBody>
      </p:sp>
      <p:sp>
        <p:nvSpPr>
          <p:cNvPr id="105475" name="Text Placeholder 2">
            <a:extLst>
              <a:ext uri="{FF2B5EF4-FFF2-40B4-BE49-F238E27FC236}">
                <a16:creationId xmlns:a16="http://schemas.microsoft.com/office/drawing/2014/main" id="{B904CDD4-5018-4988-A90A-330C0D70AD6F}"/>
              </a:ext>
            </a:extLst>
          </p:cNvPr>
          <p:cNvSpPr>
            <a:spLocks noGrp="1"/>
          </p:cNvSpPr>
          <p:nvPr>
            <p:ph type="body" idx="1"/>
          </p:nvPr>
        </p:nvSpPr>
        <p:spPr/>
        <p:txBody>
          <a:bodyPr/>
          <a:lstStyle/>
          <a:p>
            <a:pPr eaLnBrk="1" hangingPunct="1"/>
            <a:r>
              <a:rPr lang="en-US" altLang="en-US" dirty="0">
                <a:solidFill>
                  <a:srgbClr val="000000"/>
                </a:solidFill>
              </a:rPr>
              <a:t>Java stream I/O includes capabilities for inputting from </a:t>
            </a:r>
            <a:r>
              <a:rPr lang="en-US" altLang="en-US" dirty="0">
                <a:solidFill>
                  <a:srgbClr val="000000"/>
                </a:solidFill>
                <a:latin typeface="Consolas" panose="020B0609020204030204" pitchFamily="49" charset="0"/>
              </a:rPr>
              <a:t>byte</a:t>
            </a:r>
            <a:r>
              <a:rPr lang="en-US" altLang="en-US" dirty="0">
                <a:solidFill>
                  <a:srgbClr val="000000"/>
                </a:solidFill>
              </a:rPr>
              <a:t> arrays in memory and outputting to </a:t>
            </a:r>
            <a:r>
              <a:rPr lang="en-US" altLang="en-US" dirty="0">
                <a:solidFill>
                  <a:srgbClr val="000000"/>
                </a:solidFill>
                <a:latin typeface="Consolas" panose="020B0609020204030204" pitchFamily="49" charset="0"/>
              </a:rPr>
              <a:t>byte</a:t>
            </a:r>
            <a:r>
              <a:rPr lang="en-US" altLang="en-US" dirty="0">
                <a:solidFill>
                  <a:srgbClr val="000000"/>
                </a:solidFill>
              </a:rPr>
              <a:t> arrays in memory. </a:t>
            </a:r>
          </a:p>
          <a:p>
            <a:pPr eaLnBrk="1" hangingPunct="1"/>
            <a:r>
              <a:rPr lang="en-US" altLang="en-US" dirty="0">
                <a:solidFill>
                  <a:srgbClr val="000000"/>
                </a:solidFill>
              </a:rPr>
              <a:t>A </a:t>
            </a:r>
            <a:r>
              <a:rPr lang="en-US" altLang="en-US" dirty="0" err="1">
                <a:solidFill>
                  <a:srgbClr val="000000"/>
                </a:solidFill>
                <a:latin typeface="Consolas" panose="020B0609020204030204" pitchFamily="49" charset="0"/>
              </a:rPr>
              <a:t>ByteArrayInputStream</a:t>
            </a:r>
            <a:r>
              <a:rPr lang="en-US" altLang="en-US" dirty="0">
                <a:solidFill>
                  <a:srgbClr val="000000"/>
                </a:solidFill>
              </a:rPr>
              <a:t> (a subclass of </a:t>
            </a:r>
            <a:r>
              <a:rPr lang="en-US" altLang="en-US" dirty="0" err="1">
                <a:solidFill>
                  <a:srgbClr val="000000"/>
                </a:solidFill>
                <a:latin typeface="Consolas" panose="020B0609020204030204" pitchFamily="49" charset="0"/>
              </a:rPr>
              <a:t>InputStream</a:t>
            </a:r>
            <a:r>
              <a:rPr lang="en-US" altLang="en-US" dirty="0">
                <a:solidFill>
                  <a:srgbClr val="000000"/>
                </a:solidFill>
              </a:rPr>
              <a:t>) reads from a </a:t>
            </a:r>
            <a:r>
              <a:rPr lang="en-US" altLang="en-US" dirty="0">
                <a:solidFill>
                  <a:srgbClr val="000000"/>
                </a:solidFill>
                <a:latin typeface="Consolas" panose="020B0609020204030204" pitchFamily="49" charset="0"/>
              </a:rPr>
              <a:t>byte</a:t>
            </a:r>
            <a:r>
              <a:rPr lang="en-US" altLang="en-US" dirty="0">
                <a:solidFill>
                  <a:srgbClr val="000000"/>
                </a:solidFill>
              </a:rPr>
              <a:t> array in memory. </a:t>
            </a:r>
          </a:p>
          <a:p>
            <a:pPr eaLnBrk="1" hangingPunct="1"/>
            <a:r>
              <a:rPr lang="en-US" altLang="en-US" dirty="0">
                <a:solidFill>
                  <a:srgbClr val="000000"/>
                </a:solidFill>
              </a:rPr>
              <a:t>A </a:t>
            </a:r>
            <a:r>
              <a:rPr lang="en-US" altLang="en-US" dirty="0" err="1">
                <a:solidFill>
                  <a:srgbClr val="000000"/>
                </a:solidFill>
                <a:latin typeface="Consolas" panose="020B0609020204030204" pitchFamily="49" charset="0"/>
              </a:rPr>
              <a:t>ByteArrayOutputStream</a:t>
            </a:r>
            <a:r>
              <a:rPr lang="en-US" altLang="en-US" dirty="0">
                <a:solidFill>
                  <a:srgbClr val="000000"/>
                </a:solidFill>
              </a:rPr>
              <a:t> (a subclass of </a:t>
            </a:r>
            <a:r>
              <a:rPr lang="en-US" altLang="en-US" dirty="0" err="1">
                <a:solidFill>
                  <a:srgbClr val="000000"/>
                </a:solidFill>
                <a:latin typeface="Consolas" panose="020B0609020204030204" pitchFamily="49" charset="0"/>
              </a:rPr>
              <a:t>OutputStream</a:t>
            </a:r>
            <a:r>
              <a:rPr lang="en-US" altLang="en-US" dirty="0">
                <a:solidFill>
                  <a:srgbClr val="000000"/>
                </a:solidFill>
              </a:rPr>
              <a:t>) outputs to a </a:t>
            </a:r>
            <a:r>
              <a:rPr lang="en-US" altLang="en-US" dirty="0">
                <a:solidFill>
                  <a:srgbClr val="000000"/>
                </a:solidFill>
                <a:latin typeface="Consolas" panose="020B0609020204030204" pitchFamily="49" charset="0"/>
              </a:rPr>
              <a:t>byte</a:t>
            </a:r>
            <a:r>
              <a:rPr lang="en-US" altLang="en-US" dirty="0">
                <a:solidFill>
                  <a:srgbClr val="000000"/>
                </a:solidFill>
              </a:rPr>
              <a:t> array in memory. </a:t>
            </a:r>
          </a:p>
        </p:txBody>
      </p:sp>
      <p:sp>
        <p:nvSpPr>
          <p:cNvPr id="4" name="Footer Placeholder 3">
            <a:extLst>
              <a:ext uri="{FF2B5EF4-FFF2-40B4-BE49-F238E27FC236}">
                <a16:creationId xmlns:a16="http://schemas.microsoft.com/office/drawing/2014/main" id="{1A0C17F6-0F23-4960-AD82-C8102D84E40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715547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B376-BAE6-4222-89AE-D002D52F7309}"/>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15.7.1 Interfaces and Classes for Byte-Based Input and Output (cont.)</a:t>
            </a:r>
          </a:p>
        </p:txBody>
      </p:sp>
      <p:sp>
        <p:nvSpPr>
          <p:cNvPr id="106499" name="Text Placeholder 2">
            <a:extLst>
              <a:ext uri="{FF2B5EF4-FFF2-40B4-BE49-F238E27FC236}">
                <a16:creationId xmlns:a16="http://schemas.microsoft.com/office/drawing/2014/main" id="{28710743-B3ED-4691-A00D-E8F1E3BDC8C9}"/>
              </a:ext>
            </a:extLst>
          </p:cNvPr>
          <p:cNvSpPr>
            <a:spLocks noGrp="1"/>
          </p:cNvSpPr>
          <p:nvPr>
            <p:ph type="body" idx="1"/>
          </p:nvPr>
        </p:nvSpPr>
        <p:spPr/>
        <p:txBody>
          <a:bodyPr/>
          <a:lstStyle/>
          <a:p>
            <a:pPr eaLnBrk="1" hangingPunct="1"/>
            <a:r>
              <a:rPr lang="en-US" altLang="en-US" dirty="0">
                <a:solidFill>
                  <a:srgbClr val="000000"/>
                </a:solidFill>
              </a:rPr>
              <a:t>A </a:t>
            </a:r>
            <a:r>
              <a:rPr lang="en-US" altLang="en-US" dirty="0" err="1">
                <a:solidFill>
                  <a:srgbClr val="000000"/>
                </a:solidFill>
                <a:latin typeface="Consolas" panose="020B0609020204030204" pitchFamily="49" charset="0"/>
              </a:rPr>
              <a:t>SequenceInputStream</a:t>
            </a:r>
            <a:r>
              <a:rPr lang="en-US" altLang="en-US" dirty="0">
                <a:solidFill>
                  <a:srgbClr val="000000"/>
                </a:solidFill>
              </a:rPr>
              <a:t> (a subclass of </a:t>
            </a:r>
            <a:r>
              <a:rPr lang="en-US" altLang="en-US" dirty="0" err="1">
                <a:solidFill>
                  <a:srgbClr val="000000"/>
                </a:solidFill>
                <a:latin typeface="Consolas" panose="020B0609020204030204" pitchFamily="49" charset="0"/>
              </a:rPr>
              <a:t>InputStream</a:t>
            </a:r>
            <a:r>
              <a:rPr lang="en-US" altLang="en-US" dirty="0">
                <a:solidFill>
                  <a:srgbClr val="000000"/>
                </a:solidFill>
              </a:rPr>
              <a:t>) logically concatenates several </a:t>
            </a:r>
            <a:r>
              <a:rPr lang="en-US" altLang="en-US" dirty="0" err="1">
                <a:solidFill>
                  <a:srgbClr val="000000"/>
                </a:solidFill>
                <a:latin typeface="Consolas" panose="020B0609020204030204" pitchFamily="49" charset="0"/>
              </a:rPr>
              <a:t>InputStream</a:t>
            </a:r>
            <a:r>
              <a:rPr lang="en-US" altLang="en-US" dirty="0" err="1">
                <a:solidFill>
                  <a:srgbClr val="000000"/>
                </a:solidFill>
              </a:rPr>
              <a:t>s</a:t>
            </a:r>
            <a:endParaRPr lang="en-US" altLang="en-US" dirty="0">
              <a:solidFill>
                <a:srgbClr val="000000"/>
              </a:solidFill>
            </a:endParaRPr>
          </a:p>
          <a:p>
            <a:pPr eaLnBrk="1" hangingPunct="1"/>
            <a:r>
              <a:rPr lang="en-US" altLang="en-US" dirty="0">
                <a:solidFill>
                  <a:srgbClr val="000000"/>
                </a:solidFill>
              </a:rPr>
              <a:t>The program sees the group as one continuous </a:t>
            </a:r>
            <a:r>
              <a:rPr lang="en-US" altLang="en-US" dirty="0" err="1">
                <a:solidFill>
                  <a:srgbClr val="000000"/>
                </a:solidFill>
                <a:latin typeface="Consolas" panose="020B0609020204030204" pitchFamily="49" charset="0"/>
              </a:rPr>
              <a:t>InputStream</a:t>
            </a:r>
            <a:r>
              <a:rPr lang="en-US" altLang="en-US" dirty="0">
                <a:solidFill>
                  <a:srgbClr val="000000"/>
                </a:solidFill>
              </a:rPr>
              <a:t>. </a:t>
            </a:r>
          </a:p>
          <a:p>
            <a:pPr eaLnBrk="1" hangingPunct="1"/>
            <a:r>
              <a:rPr lang="en-US" altLang="en-US" dirty="0">
                <a:solidFill>
                  <a:srgbClr val="000000"/>
                </a:solidFill>
              </a:rPr>
              <a:t>When the program reaches the end of one input stream, that stream closes, and the next stream in the sequence opens.</a:t>
            </a:r>
          </a:p>
        </p:txBody>
      </p:sp>
      <p:sp>
        <p:nvSpPr>
          <p:cNvPr id="4" name="Footer Placeholder 3">
            <a:extLst>
              <a:ext uri="{FF2B5EF4-FFF2-40B4-BE49-F238E27FC236}">
                <a16:creationId xmlns:a16="http://schemas.microsoft.com/office/drawing/2014/main" id="{27C74855-C525-4E14-A33E-7DBDE82F181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26513023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4D4C-D604-4C93-80A8-546F045D1D64}"/>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15.7.2 Interfaces and Classes for Character-Based Input and Output</a:t>
            </a:r>
          </a:p>
        </p:txBody>
      </p:sp>
      <p:sp>
        <p:nvSpPr>
          <p:cNvPr id="107523" name="Text Placeholder 2">
            <a:extLst>
              <a:ext uri="{FF2B5EF4-FFF2-40B4-BE49-F238E27FC236}">
                <a16:creationId xmlns:a16="http://schemas.microsoft.com/office/drawing/2014/main" id="{24469027-17B9-40B6-B84D-86E6B0B5F259}"/>
              </a:ext>
            </a:extLst>
          </p:cNvPr>
          <p:cNvSpPr>
            <a:spLocks noGrp="1"/>
          </p:cNvSpPr>
          <p:nvPr>
            <p:ph type="body" idx="1"/>
          </p:nvPr>
        </p:nvSpPr>
        <p:spPr/>
        <p:txBody>
          <a:bodyPr/>
          <a:lstStyle/>
          <a:p>
            <a:pPr eaLnBrk="1" hangingPunct="1"/>
            <a:r>
              <a:rPr lang="en-US" altLang="en-US" dirty="0">
                <a:solidFill>
                  <a:srgbClr val="000000"/>
                </a:solidFill>
              </a:rPr>
              <a:t>The </a:t>
            </a:r>
            <a:r>
              <a:rPr lang="en-US" altLang="en-US" b="1" dirty="0">
                <a:solidFill>
                  <a:srgbClr val="0000FF"/>
                </a:solidFill>
                <a:latin typeface="Consolas" panose="020B0609020204030204" pitchFamily="49" charset="0"/>
              </a:rPr>
              <a:t>Reader</a:t>
            </a:r>
            <a:r>
              <a:rPr lang="en-US" altLang="en-US" b="1" dirty="0">
                <a:solidFill>
                  <a:srgbClr val="000000"/>
                </a:solidFill>
              </a:rPr>
              <a:t> </a:t>
            </a:r>
            <a:r>
              <a:rPr lang="en-US" altLang="en-US" dirty="0">
                <a:solidFill>
                  <a:srgbClr val="000000"/>
                </a:solidFill>
              </a:rPr>
              <a:t>and</a:t>
            </a:r>
            <a:r>
              <a:rPr lang="en-US" altLang="en-US" b="1" dirty="0">
                <a:solidFill>
                  <a:srgbClr val="000000"/>
                </a:solidFill>
              </a:rPr>
              <a:t> </a:t>
            </a:r>
            <a:r>
              <a:rPr lang="en-US" altLang="en-US" b="1" dirty="0">
                <a:solidFill>
                  <a:srgbClr val="0000FF"/>
                </a:solidFill>
                <a:latin typeface="Consolas" panose="020B0609020204030204" pitchFamily="49" charset="0"/>
              </a:rPr>
              <a:t>Writer</a:t>
            </a:r>
            <a:r>
              <a:rPr lang="en-US" altLang="en-US" b="1" dirty="0">
                <a:solidFill>
                  <a:srgbClr val="000000"/>
                </a:solidFill>
              </a:rPr>
              <a:t> </a:t>
            </a:r>
            <a:r>
              <a:rPr lang="en-US" altLang="en-US" dirty="0">
                <a:solidFill>
                  <a:srgbClr val="000000"/>
                </a:solidFill>
                <a:latin typeface="Consolas" panose="020B0609020204030204" pitchFamily="49" charset="0"/>
              </a:rPr>
              <a:t>abstract</a:t>
            </a:r>
            <a:r>
              <a:rPr lang="en-US" altLang="en-US" dirty="0">
                <a:solidFill>
                  <a:srgbClr val="000000"/>
                </a:solidFill>
              </a:rPr>
              <a:t> classes are Unicode two-byte, character-based streams. </a:t>
            </a:r>
          </a:p>
          <a:p>
            <a:pPr eaLnBrk="1" hangingPunct="1"/>
            <a:r>
              <a:rPr lang="en-US" altLang="en-US" dirty="0">
                <a:solidFill>
                  <a:srgbClr val="000000"/>
                </a:solidFill>
              </a:rPr>
              <a:t>Most of the byte-based streams have corresponding character-based concrete </a:t>
            </a:r>
            <a:r>
              <a:rPr lang="en-US" altLang="en-US" dirty="0">
                <a:solidFill>
                  <a:srgbClr val="000000"/>
                </a:solidFill>
                <a:latin typeface="Consolas" panose="020B0609020204030204" pitchFamily="49" charset="0"/>
              </a:rPr>
              <a:t>Reader</a:t>
            </a:r>
            <a:r>
              <a:rPr lang="en-US" altLang="en-US" dirty="0">
                <a:solidFill>
                  <a:srgbClr val="000000"/>
                </a:solidFill>
              </a:rPr>
              <a:t> or </a:t>
            </a:r>
            <a:r>
              <a:rPr lang="en-US" altLang="en-US" dirty="0">
                <a:solidFill>
                  <a:srgbClr val="000000"/>
                </a:solidFill>
                <a:latin typeface="Consolas" panose="020B0609020204030204" pitchFamily="49" charset="0"/>
              </a:rPr>
              <a:t>Writer</a:t>
            </a:r>
            <a:r>
              <a:rPr lang="en-US" altLang="en-US" dirty="0">
                <a:solidFill>
                  <a:srgbClr val="000000"/>
                </a:solidFill>
              </a:rPr>
              <a:t> classes.</a:t>
            </a:r>
          </a:p>
        </p:txBody>
      </p:sp>
      <p:sp>
        <p:nvSpPr>
          <p:cNvPr id="4" name="Footer Placeholder 3">
            <a:extLst>
              <a:ext uri="{FF2B5EF4-FFF2-40B4-BE49-F238E27FC236}">
                <a16:creationId xmlns:a16="http://schemas.microsoft.com/office/drawing/2014/main" id="{F6B39AE7-A021-4C85-9B78-BE477A50B7D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2820595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497A-70BB-40B8-AD5D-E10E265E44B1}"/>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15.7.2 Interfaces and Classes for Character-Based Input and Output (cont.)</a:t>
            </a:r>
          </a:p>
        </p:txBody>
      </p:sp>
      <p:sp>
        <p:nvSpPr>
          <p:cNvPr id="108547" name="Text Placeholder 2">
            <a:extLst>
              <a:ext uri="{FF2B5EF4-FFF2-40B4-BE49-F238E27FC236}">
                <a16:creationId xmlns:a16="http://schemas.microsoft.com/office/drawing/2014/main" id="{82EB582C-EEFE-448C-BBBF-22A0524B0F30}"/>
              </a:ext>
            </a:extLst>
          </p:cNvPr>
          <p:cNvSpPr>
            <a:spLocks noGrp="1"/>
          </p:cNvSpPr>
          <p:nvPr>
            <p:ph type="body" idx="1"/>
          </p:nvPr>
        </p:nvSpPr>
        <p:spPr/>
        <p:txBody>
          <a:bodyPr/>
          <a:lstStyle/>
          <a:p>
            <a:pPr eaLnBrk="1" hangingPunct="1"/>
            <a:r>
              <a:rPr lang="en-US" altLang="en-US" dirty="0">
                <a:solidFill>
                  <a:srgbClr val="000000"/>
                </a:solidFill>
              </a:rPr>
              <a:t>Classes </a:t>
            </a:r>
            <a:r>
              <a:rPr lang="en-US" altLang="en-US" b="1" dirty="0" err="1">
                <a:solidFill>
                  <a:srgbClr val="0000FF"/>
                </a:solidFill>
                <a:latin typeface="Consolas" panose="020B0609020204030204" pitchFamily="49" charset="0"/>
              </a:rPr>
              <a:t>BufferedReader</a:t>
            </a:r>
            <a:r>
              <a:rPr lang="en-US" altLang="en-US" b="1" dirty="0">
                <a:solidFill>
                  <a:srgbClr val="000000"/>
                </a:solidFill>
              </a:rPr>
              <a:t> </a:t>
            </a:r>
            <a:r>
              <a:rPr lang="en-US" altLang="en-US" dirty="0">
                <a:solidFill>
                  <a:srgbClr val="000000"/>
                </a:solidFill>
              </a:rPr>
              <a:t>(a subclass of </a:t>
            </a:r>
            <a:r>
              <a:rPr lang="en-US" altLang="en-US" dirty="0">
                <a:solidFill>
                  <a:srgbClr val="000000"/>
                </a:solidFill>
                <a:latin typeface="Consolas" panose="020B0609020204030204" pitchFamily="49" charset="0"/>
              </a:rPr>
              <a:t>abstract</a:t>
            </a:r>
            <a:r>
              <a:rPr lang="en-US" altLang="en-US" dirty="0">
                <a:solidFill>
                  <a:srgbClr val="000000"/>
                </a:solidFill>
              </a:rPr>
              <a:t> class </a:t>
            </a:r>
            <a:r>
              <a:rPr lang="en-US" altLang="en-US" dirty="0">
                <a:solidFill>
                  <a:srgbClr val="000000"/>
                </a:solidFill>
                <a:latin typeface="Consolas" panose="020B0609020204030204" pitchFamily="49" charset="0"/>
              </a:rPr>
              <a:t>Reader</a:t>
            </a:r>
            <a:r>
              <a:rPr lang="en-US" altLang="en-US" dirty="0">
                <a:solidFill>
                  <a:srgbClr val="000000"/>
                </a:solidFill>
              </a:rPr>
              <a:t>) and </a:t>
            </a:r>
            <a:r>
              <a:rPr lang="en-US" altLang="en-US" b="1" dirty="0" err="1">
                <a:solidFill>
                  <a:srgbClr val="0000FF"/>
                </a:solidFill>
                <a:latin typeface="Consolas" panose="020B0609020204030204" pitchFamily="49" charset="0"/>
              </a:rPr>
              <a:t>BufferedWriter</a:t>
            </a:r>
            <a:r>
              <a:rPr lang="en-US" altLang="en-US" b="1" dirty="0">
                <a:solidFill>
                  <a:srgbClr val="000000"/>
                </a:solidFill>
              </a:rPr>
              <a:t> </a:t>
            </a:r>
            <a:r>
              <a:rPr lang="en-US" altLang="en-US" dirty="0">
                <a:solidFill>
                  <a:srgbClr val="000000"/>
                </a:solidFill>
              </a:rPr>
              <a:t>(a subclass of </a:t>
            </a:r>
            <a:r>
              <a:rPr lang="en-US" altLang="en-US" dirty="0">
                <a:solidFill>
                  <a:srgbClr val="000000"/>
                </a:solidFill>
                <a:latin typeface="Consolas" panose="020B0609020204030204" pitchFamily="49" charset="0"/>
              </a:rPr>
              <a:t>abstract</a:t>
            </a:r>
            <a:r>
              <a:rPr lang="en-US" altLang="en-US" dirty="0">
                <a:solidFill>
                  <a:srgbClr val="000000"/>
                </a:solidFill>
              </a:rPr>
              <a:t> class </a:t>
            </a:r>
            <a:r>
              <a:rPr lang="en-US" altLang="en-US" dirty="0">
                <a:solidFill>
                  <a:srgbClr val="000000"/>
                </a:solidFill>
                <a:latin typeface="Consolas" panose="020B0609020204030204" pitchFamily="49" charset="0"/>
              </a:rPr>
              <a:t>Writer</a:t>
            </a:r>
            <a:r>
              <a:rPr lang="en-US" altLang="en-US" dirty="0">
                <a:solidFill>
                  <a:srgbClr val="000000"/>
                </a:solidFill>
              </a:rPr>
              <a:t>) enable buffering for character-based streams.</a:t>
            </a:r>
          </a:p>
          <a:p>
            <a:pPr eaLnBrk="1" hangingPunct="1"/>
            <a:r>
              <a:rPr lang="en-US" altLang="en-US" dirty="0">
                <a:solidFill>
                  <a:srgbClr val="000000"/>
                </a:solidFill>
              </a:rPr>
              <a:t>Classes </a:t>
            </a:r>
            <a:r>
              <a:rPr lang="en-US" altLang="en-US" b="1" dirty="0" err="1">
                <a:solidFill>
                  <a:srgbClr val="0000FF"/>
                </a:solidFill>
                <a:latin typeface="Consolas" panose="020B0609020204030204" pitchFamily="49" charset="0"/>
              </a:rPr>
              <a:t>CharArrayReader</a:t>
            </a:r>
            <a:r>
              <a:rPr lang="en-US" altLang="en-US" b="1" dirty="0">
                <a:solidFill>
                  <a:srgbClr val="000000"/>
                </a:solidFill>
              </a:rPr>
              <a:t> </a:t>
            </a:r>
            <a:r>
              <a:rPr lang="en-US" altLang="en-US" dirty="0">
                <a:solidFill>
                  <a:srgbClr val="000000"/>
                </a:solidFill>
              </a:rPr>
              <a:t>and </a:t>
            </a:r>
            <a:r>
              <a:rPr lang="en-US" altLang="en-US" b="1" dirty="0" err="1">
                <a:solidFill>
                  <a:srgbClr val="0000FF"/>
                </a:solidFill>
                <a:latin typeface="Consolas" panose="020B0609020204030204" pitchFamily="49" charset="0"/>
              </a:rPr>
              <a:t>CharArrayWriter</a:t>
            </a:r>
            <a:r>
              <a:rPr lang="en-US" altLang="en-US" b="1" dirty="0">
                <a:solidFill>
                  <a:srgbClr val="000000"/>
                </a:solidFill>
              </a:rPr>
              <a:t> </a:t>
            </a:r>
            <a:r>
              <a:rPr lang="en-US" altLang="en-US" dirty="0">
                <a:solidFill>
                  <a:srgbClr val="000000"/>
                </a:solidFill>
              </a:rPr>
              <a:t>read and write, respectively, a stream of characters to a </a:t>
            </a:r>
            <a:r>
              <a:rPr lang="en-US" altLang="en-US" dirty="0">
                <a:solidFill>
                  <a:srgbClr val="000000"/>
                </a:solidFill>
                <a:latin typeface="Consolas" panose="020B0609020204030204" pitchFamily="49" charset="0"/>
              </a:rPr>
              <a:t>char</a:t>
            </a:r>
            <a:r>
              <a:rPr lang="en-US" altLang="en-US" dirty="0">
                <a:solidFill>
                  <a:srgbClr val="000000"/>
                </a:solidFill>
              </a:rPr>
              <a:t> array.</a:t>
            </a:r>
            <a:r>
              <a:rPr lang="en-US" altLang="en-US" b="1" dirty="0">
                <a:solidFill>
                  <a:srgbClr val="000000"/>
                </a:solidFill>
              </a:rPr>
              <a:t> </a:t>
            </a:r>
          </a:p>
          <a:p>
            <a:pPr eaLnBrk="1" hangingPunct="1"/>
            <a:r>
              <a:rPr lang="en-US" altLang="en-US" dirty="0">
                <a:solidFill>
                  <a:srgbClr val="000000"/>
                </a:solidFill>
              </a:rPr>
              <a:t>A </a:t>
            </a:r>
            <a:r>
              <a:rPr lang="en-US" altLang="en-US" b="1" dirty="0" err="1">
                <a:solidFill>
                  <a:srgbClr val="0000FF"/>
                </a:solidFill>
                <a:latin typeface="Consolas" panose="020B0609020204030204" pitchFamily="49" charset="0"/>
              </a:rPr>
              <a:t>LineNumberReader</a:t>
            </a:r>
            <a:r>
              <a:rPr lang="en-US" altLang="en-US" b="1" dirty="0">
                <a:solidFill>
                  <a:srgbClr val="000000"/>
                </a:solidFill>
              </a:rPr>
              <a:t> </a:t>
            </a:r>
            <a:r>
              <a:rPr lang="en-US" altLang="en-US" dirty="0">
                <a:solidFill>
                  <a:srgbClr val="000000"/>
                </a:solidFill>
              </a:rPr>
              <a:t>(a subclass of </a:t>
            </a:r>
            <a:r>
              <a:rPr lang="en-US" altLang="en-US" dirty="0">
                <a:solidFill>
                  <a:srgbClr val="000000"/>
                </a:solidFill>
                <a:latin typeface="Consolas" panose="020B0609020204030204" pitchFamily="49" charset="0"/>
              </a:rPr>
              <a:t>Buffered-Reader</a:t>
            </a:r>
            <a:r>
              <a:rPr lang="en-US" altLang="en-US" dirty="0">
                <a:solidFill>
                  <a:srgbClr val="000000"/>
                </a:solidFill>
              </a:rPr>
              <a:t>) is a buffered character stream that keeps track of the number of lines read.</a:t>
            </a:r>
          </a:p>
        </p:txBody>
      </p:sp>
      <p:sp>
        <p:nvSpPr>
          <p:cNvPr id="4" name="Footer Placeholder 3">
            <a:extLst>
              <a:ext uri="{FF2B5EF4-FFF2-40B4-BE49-F238E27FC236}">
                <a16:creationId xmlns:a16="http://schemas.microsoft.com/office/drawing/2014/main" id="{F9B8918D-EBC5-4E13-AFF7-ED6AB3F1BD3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067487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JHTP11_08</Template>
  <TotalTime>2551</TotalTime>
  <Words>4694</Words>
  <Application>Microsoft Office PowerPoint</Application>
  <PresentationFormat>Widescreen</PresentationFormat>
  <Paragraphs>409</Paragraphs>
  <Slides>100</Slides>
  <Notes>50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100</vt:i4>
      </vt:variant>
    </vt:vector>
  </HeadingPairs>
  <TitlesOfParts>
    <vt:vector size="112" baseType="lpstr">
      <vt:lpstr>SimHei</vt:lpstr>
      <vt:lpstr>Arial</vt:lpstr>
      <vt:lpstr>Calibri</vt:lpstr>
      <vt:lpstr>Cambria</vt:lpstr>
      <vt:lpstr>Consolas</vt:lpstr>
      <vt:lpstr>Lucida Sans Unicode</vt:lpstr>
      <vt:lpstr>Times New Roman</vt:lpstr>
      <vt:lpstr>Verdana</vt:lpstr>
      <vt:lpstr>Wingdings</vt:lpstr>
      <vt:lpstr>Wingdings 2</vt:lpstr>
      <vt:lpstr>Wingdings 3</vt:lpstr>
      <vt:lpstr>Concourse</vt:lpstr>
      <vt:lpstr>Chapter 15 Files, Input/Output Streams, NIO and XML Serialization</vt:lpstr>
      <vt:lpstr>PowerPoint Presentation</vt:lpstr>
      <vt:lpstr>PowerPoint Presentation</vt:lpstr>
      <vt:lpstr>15.1  Introduction</vt:lpstr>
      <vt:lpstr>15.2  Files and Streams</vt:lpstr>
      <vt:lpstr>PowerPoint Presentation</vt:lpstr>
      <vt:lpstr>15.2  Files and Streams (cont.)</vt:lpstr>
      <vt:lpstr>15.2  Files and Streams (cont.)</vt:lpstr>
      <vt:lpstr>15.2  Files and Streams (cont.)</vt:lpstr>
      <vt:lpstr>15.2  Files and Streams (cont.)</vt:lpstr>
      <vt:lpstr>15.3  Using NIO Classes and Interfaces to Get File and Directory Information</vt:lpstr>
      <vt:lpstr>15.3  Using NIO Classes and Interfaces to Get File and Directory Information (Cont.)</vt:lpstr>
      <vt:lpstr>15.3  Using NIO Classes and Interfaces to Get File and Directory Information (Cont.)</vt:lpstr>
      <vt:lpstr>15.3  Using NIO Classes and Interfaces to Get File and Directory Information (Cont.)</vt:lpstr>
      <vt:lpstr>15.3  Using NIO Classes and Interfaces to Get File and Directory Information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15.4  Sequential Text Files</vt:lpstr>
      <vt:lpstr>15.4.1 Creating a Sequential   Text File</vt:lpstr>
      <vt:lpstr>15.4.1 Creating a Sequential   Text File (cont.)</vt:lpstr>
      <vt:lpstr>PowerPoint Presentation</vt:lpstr>
      <vt:lpstr>PowerPoint Presentation</vt:lpstr>
      <vt:lpstr>PowerPoint Presentation</vt:lpstr>
      <vt:lpstr>15.4.1 Creating a Sequential Text File (cont.)</vt:lpstr>
      <vt:lpstr>PowerPoint Presentation</vt:lpstr>
      <vt:lpstr>15.4.1 Creating a Sequential Text File (cont.)</vt:lpstr>
      <vt:lpstr>PowerPoint Presentation</vt:lpstr>
      <vt:lpstr>15.4.2 Reading Data from a Sequential Text File</vt:lpstr>
      <vt:lpstr>PowerPoint Presentation</vt:lpstr>
      <vt:lpstr>PowerPoint Presentation</vt:lpstr>
      <vt:lpstr>15.4.3 Case Study: A Credit-Inquiry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15.4.4 Updating Sequential  Files</vt:lpstr>
      <vt:lpstr>15.5  XML Serialization</vt:lpstr>
      <vt:lpstr>15.5  XML Serialization</vt:lpstr>
      <vt:lpstr>15.5.1  Creating a Sequential File Using XML Serialization</vt:lpstr>
      <vt:lpstr>PowerPoint Presentation</vt:lpstr>
      <vt:lpstr>PowerPoint Presentation</vt:lpstr>
      <vt:lpstr>PowerPoint Presentation</vt:lpstr>
      <vt:lpstr>15.5.1  Creating a Sequential File Using XML Serialization (cont.)</vt:lpstr>
      <vt:lpstr>15.5.1  Creating a Sequential File Using XML Serialization (cont.)</vt:lpstr>
      <vt:lpstr>15.5.1  Creating a Sequential File Using XML Serialization (cont.)</vt:lpstr>
      <vt:lpstr>15.5.1  Creating a Sequential File Using XML Serialization (cont.)</vt:lpstr>
      <vt:lpstr>PowerPoint Presentation</vt:lpstr>
      <vt:lpstr>PowerPoint Presentation</vt:lpstr>
      <vt:lpstr>PowerPoint Presentation</vt:lpstr>
      <vt:lpstr>PowerPoint Presentation</vt:lpstr>
      <vt:lpstr>15.5.1  Creating a Sequential File Using XML Serialization (cont.)</vt:lpstr>
      <vt:lpstr>15.5.1  Creating a Sequential File Using XML Serialization (cont.)</vt:lpstr>
      <vt:lpstr>PowerPoint Presentation</vt:lpstr>
      <vt:lpstr>PowerPoint Presentation</vt:lpstr>
      <vt:lpstr>15.5.1  Creating a Sequential File Using XML Serialization (cont.)</vt:lpstr>
      <vt:lpstr>15.5.2  Reading and Deserializing Data from a Sequential File</vt:lpstr>
      <vt:lpstr>PowerPoint Presentation</vt:lpstr>
      <vt:lpstr>PowerPoint Presentation</vt:lpstr>
      <vt:lpstr>15.5.2  Reading and Deserializing Data from a Sequential File (cont.)</vt:lpstr>
      <vt:lpstr>15.6  FileChooser and DirectoryChooser Dialogs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15.6  FileChooser and DirectoryChooser Dialogs (cont.)</vt:lpstr>
      <vt:lpstr>15.6  FileChooser and DirectoryChooser Dialogs (cont.)</vt:lpstr>
      <vt:lpstr>15.6  FileChooser and DirectoryChooser Dialogs (cont.)</vt:lpstr>
      <vt:lpstr>15.6  FileChooser and DirectoryChooser Dialogs (cont.)</vt:lpstr>
      <vt:lpstr>15.7  (Optional) Additional java.io Classes</vt:lpstr>
      <vt:lpstr>15.7.1 Interfaces and Classes for Byte-Based Input and Output</vt:lpstr>
      <vt:lpstr>15.7.1 Interfaces and Classes for Byte-Based Input and Output (cont.)</vt:lpstr>
      <vt:lpstr>15.7.1 Interfaces and Classes for Byte-Based Input and Output (cont.)</vt:lpstr>
      <vt:lpstr>15.7.1 Interfaces and Classes for Byte-Based Input and Output (cont.)</vt:lpstr>
      <vt:lpstr>15.7.1 Interfaces and Classes for Byte-Based Input and Output (cont.)</vt:lpstr>
      <vt:lpstr>15.7.1 Interfaces and Classes for Byte-Based Input and Output (cont.)</vt:lpstr>
      <vt:lpstr>PowerPoint Presentation</vt:lpstr>
      <vt:lpstr>15.7.1 Interfaces and Classes for Byte-Based Input and Output (cont.)</vt:lpstr>
      <vt:lpstr>15.7.1 Interfaces and Classes for Byte-Based Input and Output (cont.)</vt:lpstr>
      <vt:lpstr>15.7.1 Interfaces and Classes for Byte-Based Input and Output (cont.)</vt:lpstr>
      <vt:lpstr>15.7.2 Interfaces and Classes for Character-Based Input and Output</vt:lpstr>
      <vt:lpstr>15.7.2 Interfaces and Classes for Character-Based Input and Output (cont.)</vt:lpstr>
      <vt:lpstr>15.7.2 Interfaces and Classes for Character-Based Input and Output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Files, Input/Output Stream, NIO and XML Serialization</dc:title>
  <dc:creator>Paul Deitel</dc:creator>
  <cp:lastModifiedBy>Sencun Zhu</cp:lastModifiedBy>
  <cp:revision>18</cp:revision>
  <dcterms:created xsi:type="dcterms:W3CDTF">2017-07-15T16:28:53Z</dcterms:created>
  <dcterms:modified xsi:type="dcterms:W3CDTF">2019-03-13T15:57:25Z</dcterms:modified>
</cp:coreProperties>
</file>