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329" r:id="rId2"/>
    <p:sldId id="258" r:id="rId3"/>
    <p:sldId id="259" r:id="rId4"/>
    <p:sldId id="330" r:id="rId5"/>
    <p:sldId id="331" r:id="rId6"/>
    <p:sldId id="262" r:id="rId7"/>
    <p:sldId id="332" r:id="rId8"/>
    <p:sldId id="333" r:id="rId9"/>
    <p:sldId id="263" r:id="rId10"/>
    <p:sldId id="334" r:id="rId11"/>
    <p:sldId id="335" r:id="rId12"/>
    <p:sldId id="264" r:id="rId13"/>
    <p:sldId id="265" r:id="rId14"/>
    <p:sldId id="336" r:id="rId15"/>
    <p:sldId id="337" r:id="rId16"/>
    <p:sldId id="338" r:id="rId17"/>
    <p:sldId id="266" r:id="rId18"/>
    <p:sldId id="267" r:id="rId19"/>
    <p:sldId id="268" r:id="rId20"/>
    <p:sldId id="269" r:id="rId21"/>
    <p:sldId id="270" r:id="rId22"/>
    <p:sldId id="271" r:id="rId23"/>
    <p:sldId id="339" r:id="rId24"/>
    <p:sldId id="340" r:id="rId25"/>
    <p:sldId id="341" r:id="rId26"/>
    <p:sldId id="342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343" r:id="rId35"/>
    <p:sldId id="279" r:id="rId36"/>
    <p:sldId id="344" r:id="rId37"/>
    <p:sldId id="280" r:id="rId38"/>
    <p:sldId id="281" r:id="rId39"/>
    <p:sldId id="282" r:id="rId40"/>
    <p:sldId id="345" r:id="rId41"/>
    <p:sldId id="283" r:id="rId42"/>
    <p:sldId id="346" r:id="rId43"/>
    <p:sldId id="284" r:id="rId44"/>
    <p:sldId id="347" r:id="rId45"/>
    <p:sldId id="285" r:id="rId46"/>
    <p:sldId id="286" r:id="rId47"/>
    <p:sldId id="287" r:id="rId48"/>
    <p:sldId id="348" r:id="rId49"/>
    <p:sldId id="288" r:id="rId50"/>
    <p:sldId id="289" r:id="rId51"/>
    <p:sldId id="290" r:id="rId52"/>
    <p:sldId id="291" r:id="rId53"/>
    <p:sldId id="292" r:id="rId54"/>
    <p:sldId id="349" r:id="rId55"/>
    <p:sldId id="293" r:id="rId56"/>
    <p:sldId id="294" r:id="rId57"/>
    <p:sldId id="295" r:id="rId58"/>
    <p:sldId id="296" r:id="rId59"/>
    <p:sldId id="350" r:id="rId60"/>
    <p:sldId id="297" r:id="rId61"/>
    <p:sldId id="298" r:id="rId62"/>
    <p:sldId id="299" r:id="rId63"/>
    <p:sldId id="351" r:id="rId64"/>
    <p:sldId id="300" r:id="rId65"/>
    <p:sldId id="301" r:id="rId66"/>
    <p:sldId id="302" r:id="rId67"/>
    <p:sldId id="352" r:id="rId68"/>
    <p:sldId id="303" r:id="rId69"/>
    <p:sldId id="304" r:id="rId70"/>
    <p:sldId id="353" r:id="rId71"/>
    <p:sldId id="305" r:id="rId72"/>
    <p:sldId id="306" r:id="rId73"/>
    <p:sldId id="354" r:id="rId74"/>
    <p:sldId id="307" r:id="rId75"/>
    <p:sldId id="308" r:id="rId76"/>
    <p:sldId id="355" r:id="rId77"/>
    <p:sldId id="356" r:id="rId78"/>
    <p:sldId id="309" r:id="rId79"/>
    <p:sldId id="310" r:id="rId80"/>
    <p:sldId id="311" r:id="rId81"/>
    <p:sldId id="312" r:id="rId82"/>
    <p:sldId id="313" r:id="rId83"/>
    <p:sldId id="357" r:id="rId84"/>
    <p:sldId id="314" r:id="rId85"/>
    <p:sldId id="358" r:id="rId86"/>
    <p:sldId id="315" r:id="rId87"/>
    <p:sldId id="359" r:id="rId88"/>
    <p:sldId id="316" r:id="rId89"/>
    <p:sldId id="317" r:id="rId90"/>
    <p:sldId id="360" r:id="rId91"/>
    <p:sldId id="361" r:id="rId92"/>
    <p:sldId id="318" r:id="rId93"/>
    <p:sldId id="319" r:id="rId94"/>
    <p:sldId id="320" r:id="rId95"/>
    <p:sldId id="321" r:id="rId96"/>
    <p:sldId id="322" r:id="rId97"/>
    <p:sldId id="362" r:id="rId98"/>
    <p:sldId id="323" r:id="rId99"/>
    <p:sldId id="324" r:id="rId100"/>
    <p:sldId id="325" r:id="rId101"/>
    <p:sldId id="326" r:id="rId102"/>
    <p:sldId id="363" r:id="rId103"/>
    <p:sldId id="327" r:id="rId104"/>
    <p:sldId id="364" r:id="rId105"/>
    <p:sldId id="328" r:id="rId106"/>
    <p:sldId id="365" r:id="rId107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332883-F950-45F4-AB66-0EB796FF4D04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A16B928-8D0D-46A4-A964-AD9AE7127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AE8C5471-A31C-4077-9FBD-957F30AC8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673EC2BC-0A4E-4C18-ADBB-896EF4F7B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EDB07900-D843-44E0-8BDC-94E8DC857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F9F132-66A5-42C9-9A15-EAD4877C10E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7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824C1871-D517-4117-A116-311D908CA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71A13132-A4CE-4518-ACFF-C9296C720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2F8107C4-7F6C-4531-A43D-D37622DE6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274D9E-02DE-480A-AA14-0F7092FB1F5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2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1A5AF1C8-C7AC-4C18-847B-DA957F248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DE3D2E1D-8E48-4863-9619-4520465FCB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4B9E7C2C-69E7-411B-99C8-C0AD1F37C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DF007C-C836-442F-8F46-BAE4BDEB825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7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898F78A2-BD8C-4589-A2A1-DAAE86F0B8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D52D6A56-7D8F-487D-92D2-E9A8CA54E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1D1E8311-587B-466A-A4EC-F1E005632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7A109-199D-4998-B09A-3552D841BFC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8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A7F95524-ED14-4818-8214-DFD8DB1B2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746702D2-3711-41D1-BB49-F57393DC6F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DFF27240-B2F7-48DF-932F-4E742B1BE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D97AB-4277-407A-AFDA-0BAB12898C1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2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1872BD1A-4220-494A-AC83-FC83C4417F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C797AA10-D5DC-41E8-94D4-A5025F6A5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854B2A75-38B3-4EB2-87A9-B7426FD41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22CB6-0483-4D44-A1A5-CA470E75C4A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9DFDA340-E1ED-4019-9CF0-4BE9435725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309EA742-114B-484A-AC95-0350B4448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70CE0221-32FE-44D0-A916-5959B32B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685515-62FD-43D6-B8AE-7AB00B31FB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54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2C8B2878-E19A-4AB3-9F32-53B95BC52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02261D7D-435C-4D07-92F8-100233538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3AE24282-3D6B-4F78-871F-488076004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DBBF5-D12B-41E7-96E5-6D51CFA8ABA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CF8A96F0-32F1-44A5-9F80-67112F6B68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D7C5D277-256A-41AA-BD6F-DB23C1D8F5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7F1F7BC1-EBB2-483E-B976-6A489649B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B3432C-34A7-4A5C-A202-41D40A1C669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2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D4DF5EDA-1A93-40EE-8DC3-983F4F0E5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AB61B6A0-6699-4A6A-8E1F-7174C51FE7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56F027D5-508D-408B-BBF2-BC50F22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1F130-9EB5-4846-A5CB-DEF8FF48ED4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2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2A2F42A9-ED64-4BBB-AC02-4300E68DF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DA66688A-ECDE-4232-BC4D-1A7DA06937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5FCB0870-EF76-4264-BD8B-BC6E24015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D6CF77-304E-4938-A9EA-C27144D96D4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5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CEEAFB95-CAB6-4916-A920-3ACC0B9140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DA7C8362-B387-488D-BF84-54524846F1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D82D09FF-DBCC-4317-BF7D-558986BCB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9292A-08F9-4919-86D6-B16DB85A607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14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17B1DE8C-B34C-4FF0-8DEA-9F9CEB6A94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E940B0C6-DB8D-475B-BC9C-E0FC6E57D2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675CEDDD-2895-43B0-A95C-22D61D3F9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7301BF-6041-4C87-9B21-68F342527DA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5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CE0EC3ED-38C4-454D-913C-9A865A0E3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646B24C7-A2FE-487D-9C95-3B5FDD43B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BB7A5EC9-8AAD-424E-80CF-AE688BEDD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12D4CA-2BE9-47EE-AB5D-CC44A717AAB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9836F722-06C6-4AC4-B52B-BBC504C567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50F17B13-34CE-4573-BF96-EEC5B3F501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E821B42A-1126-4846-AEA2-14783D3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5445C-FE70-49B7-9900-757A0B84547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63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452677D9-B4EF-4E5B-BD72-269D28DCB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5F0E005F-DB87-4261-8B5C-864B23941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EB81E574-B0FC-4F3E-899D-A57E3A946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A6A979-668B-4D6E-9CC9-4A26DD3E474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35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E9C19E4A-9F14-4786-BDED-F650E1058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E6DC44F0-9D29-4E43-8FD9-023B51A684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4220D459-97E5-47BC-80BF-4AA7057E6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3DF52-493B-457B-8AF8-2DB80817AE4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56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D743586C-A10A-4E4C-90BC-611DEF007C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DE89F6CD-23E6-4C35-AE5C-E363F68B9F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C42BCDE7-A7B9-4BCE-85C6-14C8C0678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9910E7-8AA0-4D0E-BE75-816550056A4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53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70D65BA6-2352-4B5C-96AE-CE2B77939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7C4FE7EC-941E-4070-AB8A-64B971163A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F2EE82D3-8B75-4E05-ACC7-CFF2350E6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A3DA6-231D-4270-9460-B8B71D29E31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32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B9625016-8D3B-4BA4-8CC1-00F6CCC0B3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7C80140B-1732-4ACC-9E1F-3B4E258F7F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37C9B27E-90FF-453D-B0F3-783FC1848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0804E0-C042-477D-9897-721743B102D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4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B108024F-E3FE-4156-B4A9-ABB56DB7B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FEEE5CDC-E31C-4F3E-9DD2-C58C91964F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D4D0C894-088B-429E-B368-906414C37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A5DDB9-8B41-4A91-A1E2-88E9968AD9E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9FA40353-EFFA-4F02-8F54-9CB60FDBD2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8B4CA530-3BF7-44A6-A555-098224E0DB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F8B13395-4842-4D5F-90D1-358E8412D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15F377-8E7D-49CF-A7C4-E03E64D9563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76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9C62B39B-F89E-485D-BACF-B3B0F1F6F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3928A2FD-B5FD-49AB-9F26-2CF026A074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4020" name="Slide Number Placeholder 3">
            <a:extLst>
              <a:ext uri="{FF2B5EF4-FFF2-40B4-BE49-F238E27FC236}">
                <a16:creationId xmlns:a16="http://schemas.microsoft.com/office/drawing/2014/main" id="{4343C9A8-4E25-4673-835D-30A93B600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A34D7C-09DE-452B-ADF4-68685A8528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6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CDB2679B-57A0-4C3B-BD65-D329D706E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3059EBB7-975E-422A-BD4B-BFBD1A49CA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6068" name="Slide Number Placeholder 3">
            <a:extLst>
              <a:ext uri="{FF2B5EF4-FFF2-40B4-BE49-F238E27FC236}">
                <a16:creationId xmlns:a16="http://schemas.microsoft.com/office/drawing/2014/main" id="{79369E66-7030-4AC3-A0C6-A18FE61F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4F4FD9-02FC-46C2-A72F-BE0FB953459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92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70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66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5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12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5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86A0EC85-0CBF-44A0-82E9-2DFFCE4FE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CEA6F91F-22B8-4239-85D5-83BCD5F95F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C0AD2364-E651-456E-9A6A-44095A4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9CECAF-339C-41D6-8650-75EDD7E4AE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1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4CFAEFBC-78AE-4D5E-AFE8-336068D9F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B93E60C4-3C73-4270-9FB4-DD10B5ADCE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F2FC0EFD-7664-4B3F-AE8C-B10ED4017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802EBF-4AB8-4710-AD86-3311EF583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4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FA167F27-1632-4293-9401-DF459AAA31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7C486B1B-4604-49AA-941F-1B57A25C8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DABFF183-31B4-4675-8D25-8180EFF39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D7AB95-EC30-457B-97CC-67BF55852CB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3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A3341182-AE31-4FA3-857D-AE1FF1C280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CC71809-5928-4681-B492-E5146B3B13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A04E1A8B-EB6E-44D2-9C99-EE6181004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595F5-2A54-4DB9-8B94-E35AD6410EF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2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4668CCB8-E8C6-44D8-8765-AE0504B91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AC138C2-D98D-4626-8D59-8E0EAE600B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73F662FC-10C0-4290-A654-1B1F315BB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839570-2D42-488E-BBF4-363DFDD741E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7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3650056E-28FE-4132-9952-6B3604204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36874F5F-0C62-44CA-AEEB-9825E845AF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EFAEC360-E424-4262-972A-6982A4C23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882E04-6B97-4A44-8144-4B7E46A916C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FA9E84C8-932D-47CC-84EE-D94CEF0246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87A78A85-D0C3-41A6-90A1-61670F7A0C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1864D29A-8041-4DAD-8D68-21940B7E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03B8DB-C27E-4447-8F2A-C1BE773146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7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16</a:t>
            </a:r>
            <a:br>
              <a:rPr lang="en-US" dirty="0"/>
            </a:br>
            <a:r>
              <a:rPr lang="en-US" dirty="0"/>
              <a:t>Generic Collections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C631-6842-4A8B-B759-DFCA7ED1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16.4  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Autoboxing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Auto-Unboxing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77280B78-0F45-4007-A6EA-9DC9B72A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</a:t>
            </a:r>
            <a:r>
              <a:rPr lang="en-US" altLang="en-US" sz="2300" dirty="0">
                <a:solidFill>
                  <a:srgbClr val="0000FF"/>
                </a:solidFill>
              </a:rPr>
              <a:t>boxing conversion</a:t>
            </a:r>
            <a:r>
              <a:rPr lang="en-US" altLang="en-US" sz="2300" dirty="0">
                <a:solidFill>
                  <a:srgbClr val="000000"/>
                </a:solidFill>
              </a:rPr>
              <a:t> converts a value of a primitive type to an object of the corresponding type-wrapper class.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An </a:t>
            </a:r>
            <a:r>
              <a:rPr lang="en-US" altLang="en-US" sz="2300" dirty="0">
                <a:solidFill>
                  <a:srgbClr val="0000FF"/>
                </a:solidFill>
              </a:rPr>
              <a:t>unboxing conversion</a:t>
            </a:r>
            <a:r>
              <a:rPr lang="en-US" altLang="en-US" sz="2300" dirty="0">
                <a:solidFill>
                  <a:srgbClr val="000000"/>
                </a:solidFill>
              </a:rPr>
              <a:t> converts an object of a type-wrapper class to a value of the corresponding primitive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These conversions are performed automatically—called </a:t>
            </a:r>
            <a:r>
              <a:rPr lang="en-US" altLang="en-US" sz="2300" dirty="0">
                <a:solidFill>
                  <a:srgbClr val="0000FF"/>
                </a:solidFill>
              </a:rPr>
              <a:t>autoboxing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</a:rPr>
              <a:t>auto-unboxing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Integer[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assign Integer 10 to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[ 0 ] </a:t>
            </a:r>
            <a:endParaRPr lang="en-US" altLang="en-US" sz="2000" dirty="0" smtClean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get </a:t>
            </a:r>
            <a:r>
              <a:rPr lang="en-US" altLang="en-US" sz="2000" dirty="0" err="1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 value of Integer </a:t>
            </a:r>
            <a:b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integerArray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E294-DFEE-4C82-B600-53F00DE4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72797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9">
            <a:extLst>
              <a:ext uri="{FF2B5EF4-FFF2-40B4-BE49-F238E27FC236}">
                <a16:creationId xmlns:a16="http://schemas.microsoft.com/office/drawing/2014/main" id="{E2709C06-DF5F-45DF-B262-9CBECAFE92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775"/>
            <a:ext cx="12192000" cy="3854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FC46-D93F-419F-BC5A-A8B7D54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0939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0">
            <a:extLst>
              <a:ext uri="{FF2B5EF4-FFF2-40B4-BE49-F238E27FC236}">
                <a16:creationId xmlns:a16="http://schemas.microsoft.com/office/drawing/2014/main" id="{FC2C6F59-D282-4098-AD0A-B411D07263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0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4EEE4-17A0-4D86-980C-F0DD2097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15077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</a:pP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b="1" i="1" dirty="0">
                <a:solidFill>
                  <a:srgbClr val="000000"/>
                </a:solidFill>
              </a:rPr>
              <a:t> Interface’s Convenience Factory Method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2500" b="1" i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’s method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2500" dirty="0">
                <a:solidFill>
                  <a:srgbClr val="000000"/>
                </a:solidFill>
              </a:rPr>
              <a:t> has overloads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s of zero to 10 elements and an additional overload that can receive any number of elements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Note in the two sample outputs of this program that the order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’s elements is different in each output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According to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 interface’s documentation, the iteration order is unspecified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s returned by the convenience factory methods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That order can change between executions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4020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1">
            <a:extLst>
              <a:ext uri="{FF2B5EF4-FFF2-40B4-BE49-F238E27FC236}">
                <a16:creationId xmlns:a16="http://schemas.microsoft.com/office/drawing/2014/main" id="{EB012B50-CEB6-46EE-B54F-1B73923A77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5"/>
            <a:ext cx="12192000" cy="2800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6F62-E003-42DF-B4E4-62BA239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626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Map</a:t>
            </a:r>
            <a:r>
              <a:rPr lang="en-US" b="1" i="1" dirty="0"/>
              <a:t> Interface’s Convenience Factory Method </a:t>
            </a:r>
            <a:r>
              <a:rPr lang="en-US" b="1" i="1" dirty="0">
                <a:latin typeface="Consolas" panose="020B0609020204030204" pitchFamily="49" charset="0"/>
              </a:rPr>
              <a:t>of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convenience factory method </a:t>
            </a:r>
            <a:r>
              <a:rPr lang="en-US" b="1" dirty="0">
                <a:latin typeface="Consolas" panose="020B0609020204030204" pitchFamily="49" charset="0"/>
              </a:rPr>
              <a:t>of</a:t>
            </a:r>
            <a:r>
              <a:rPr lang="en-US" dirty="0"/>
              <a:t> creates an immutable </a:t>
            </a:r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method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has overloads for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of zero to 10 key–value pair</a:t>
            </a:r>
          </a:p>
          <a:p>
            <a:r>
              <a:rPr lang="en-US" dirty="0"/>
              <a:t>Each pair of arguments represents one key–value pair</a:t>
            </a:r>
          </a:p>
          <a:p>
            <a:r>
              <a:rPr lang="en-US" dirty="0"/>
              <a:t>For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with more than 10 key–value pairs, interface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provides the method </a:t>
            </a:r>
            <a:r>
              <a:rPr lang="en-US" dirty="0" err="1">
                <a:latin typeface="Consolas" panose="020B0609020204030204" pitchFamily="49" charset="0"/>
              </a:rPr>
              <a:t>ofEntries</a:t>
            </a:r>
            <a:endParaRPr lang="en-US" dirty="0"/>
          </a:p>
          <a:p>
            <a:r>
              <a:rPr lang="en-US" dirty="0"/>
              <a:t>According to the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interface’s documentation, the iteration order is </a:t>
            </a:r>
            <a:r>
              <a:rPr lang="en-US" i="1" dirty="0"/>
              <a:t>unspecified</a:t>
            </a:r>
            <a:r>
              <a:rPr lang="en-US" dirty="0"/>
              <a:t> for the keys in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s returned by the convenience factory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83604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2">
            <a:extLst>
              <a:ext uri="{FF2B5EF4-FFF2-40B4-BE49-F238E27FC236}">
                <a16:creationId xmlns:a16="http://schemas.microsoft.com/office/drawing/2014/main" id="{F2FB4468-53A4-42C9-9876-5CFE14A9C3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3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978B-3643-4D32-A538-EC12905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19940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Map</a:t>
            </a:r>
            <a:r>
              <a:rPr lang="en-US" b="1" i="1" dirty="0"/>
              <a:t> Interface’s Convenience Factory Method </a:t>
            </a:r>
            <a:r>
              <a:rPr lang="en-US" b="1" i="1" dirty="0" err="1">
                <a:latin typeface="Consolas" panose="020B0609020204030204" pitchFamily="49" charset="0"/>
              </a:rPr>
              <a:t>ofEntries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convenience factory method </a:t>
            </a:r>
            <a:r>
              <a:rPr lang="en-US" b="1" dirty="0" err="1">
                <a:latin typeface="Consolas" panose="020B0609020204030204" pitchFamily="49" charset="0"/>
              </a:rPr>
              <a:t>ofEntries</a:t>
            </a:r>
            <a:r>
              <a:rPr lang="en-US" dirty="0"/>
              <a:t> creates an immutable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endParaRPr lang="en-US" dirty="0"/>
          </a:p>
          <a:p>
            <a:r>
              <a:rPr lang="en-US" dirty="0"/>
              <a:t>Each of this method’s variable number of arguments is the result of a call to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-method </a:t>
            </a:r>
            <a:r>
              <a:rPr lang="en-US" b="1" dirty="0">
                <a:latin typeface="Consolas" panose="020B0609020204030204" pitchFamily="49" charset="0"/>
              </a:rPr>
              <a:t>entry</a:t>
            </a:r>
            <a:r>
              <a:rPr lang="en-US" dirty="0"/>
              <a:t>, which creates and returns a </a:t>
            </a:r>
            <a:r>
              <a:rPr lang="en-US" b="1" dirty="0" err="1">
                <a:latin typeface="Consolas" panose="020B0609020204030204" pitchFamily="49" charset="0"/>
              </a:rPr>
              <a:t>Map.Entry</a:t>
            </a:r>
            <a:r>
              <a:rPr lang="en-US" dirty="0"/>
              <a:t> object representing one key–</a:t>
            </a:r>
            <a:r>
              <a:rPr lang="en-US"/>
              <a:t>value pair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7E99-46E8-46F5-8A57-28F65CC0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Interface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Collections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AFC72483-A46A-44A3-829F-D7130397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481138"/>
            <a:ext cx="8229600" cy="4995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contains </a:t>
            </a:r>
            <a:r>
              <a:rPr lang="en-US" altLang="en-US" sz="2300" dirty="0">
                <a:solidFill>
                  <a:srgbClr val="0000FF"/>
                </a:solidFill>
              </a:rPr>
              <a:t>bulk operations</a:t>
            </a:r>
            <a:r>
              <a:rPr lang="en-US" altLang="en-US" sz="2300" dirty="0">
                <a:solidFill>
                  <a:srgbClr val="000000"/>
                </a:solidFill>
              </a:rPr>
              <a:t> for </a:t>
            </a:r>
            <a:r>
              <a:rPr lang="en-US" altLang="en-US" sz="2300" i="1" dirty="0">
                <a:solidFill>
                  <a:srgbClr val="000000"/>
                </a:solidFill>
              </a:rPr>
              <a:t>adding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i="1" dirty="0">
                <a:solidFill>
                  <a:srgbClr val="000000"/>
                </a:solidFill>
              </a:rPr>
              <a:t>clearing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i="1" dirty="0">
                <a:solidFill>
                  <a:srgbClr val="000000"/>
                </a:solidFill>
              </a:rPr>
              <a:t>comparing</a:t>
            </a:r>
            <a:r>
              <a:rPr lang="en-US" altLang="en-US" sz="2300" dirty="0">
                <a:solidFill>
                  <a:srgbClr val="000000"/>
                </a:solidFill>
              </a:rPr>
              <a:t> objects in a collection.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can be converted to an array.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provides a method that returns an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300" dirty="0">
                <a:solidFill>
                  <a:srgbClr val="000000"/>
                </a:solidFill>
              </a:rPr>
              <a:t> object, which allows a program to walk through the collection and remove elements from the collection during the iteration.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300" dirty="0">
                <a:solidFill>
                  <a:srgbClr val="000000"/>
                </a:solidFill>
              </a:rPr>
              <a:t> provides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300" dirty="0">
                <a:solidFill>
                  <a:srgbClr val="000000"/>
                </a:solidFill>
              </a:rPr>
              <a:t> methods that </a:t>
            </a:r>
            <a:r>
              <a:rPr lang="en-US" altLang="en-US" sz="2300" i="1" dirty="0">
                <a:solidFill>
                  <a:srgbClr val="000000"/>
                </a:solidFill>
              </a:rPr>
              <a:t>search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i="1" dirty="0">
                <a:solidFill>
                  <a:srgbClr val="000000"/>
                </a:solidFill>
              </a:rPr>
              <a:t>sort</a:t>
            </a:r>
            <a:r>
              <a:rPr lang="en-US" altLang="en-US" sz="2300" dirty="0">
                <a:solidFill>
                  <a:srgbClr val="000000"/>
                </a:solidFill>
              </a:rPr>
              <a:t> and perform other operations on collections.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6BF39-2EAD-4F0B-855D-B330A0C4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040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8">
            <a:extLst>
              <a:ext uri="{FF2B5EF4-FFF2-40B4-BE49-F238E27FC236}">
                <a16:creationId xmlns:a16="http://schemas.microsoft.com/office/drawing/2014/main" id="{19910FE6-D5F3-4475-8172-CAA098029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13"/>
            <a:ext cx="12192000" cy="3354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08D3-E7E7-45D5-AA4B-E8558CA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29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9">
            <a:extLst>
              <a:ext uri="{FF2B5EF4-FFF2-40B4-BE49-F238E27FC236}">
                <a16:creationId xmlns:a16="http://schemas.microsoft.com/office/drawing/2014/main" id="{7928BD98-AED7-4087-9B3D-C0A00B28A2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12192000" cy="392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B9B8-1DA1-4D61-8C85-60C17E81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582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E3E4-D580-41CE-AB00-A7FC6DFB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Lists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2D4359B6-A500-4F8E-A4A2-2DA31B4F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(sometimes called a </a:t>
            </a:r>
            <a:r>
              <a:rPr lang="en-US" altLang="en-US" sz="2500" dirty="0">
                <a:solidFill>
                  <a:srgbClr val="0000FF"/>
                </a:solidFill>
              </a:rPr>
              <a:t>sequence</a:t>
            </a:r>
            <a:r>
              <a:rPr lang="en-US" altLang="en-US" sz="2500" dirty="0">
                <a:solidFill>
                  <a:srgbClr val="000000"/>
                </a:solidFill>
              </a:rPr>
              <a:t>) is an </a:t>
            </a:r>
            <a:r>
              <a:rPr lang="en-US" altLang="en-US" sz="2500" i="1" dirty="0">
                <a:solidFill>
                  <a:srgbClr val="000000"/>
                </a:solidFill>
              </a:rPr>
              <a:t>ordered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that can contain duplicate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indices are zero based.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addition to the methods inherited from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provides methods for manipulating elements via their indices, manipulating a specified range of elements, searching for elements and obtaining a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sz="2500" dirty="0">
                <a:solidFill>
                  <a:srgbClr val="000000"/>
                </a:solidFill>
              </a:rPr>
              <a:t> to access the elements.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is implemented by several classes, including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Autoboxing occurs when you add primitive-type values to objects of these classes, because they store only references to objects.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E43A8-CD39-441A-AEDD-47E5E6F1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953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2CA5-FB4C-46B8-82F2-36E6FD20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Lists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D5938588-D8C2-4DE1-86FF-DDECB5B3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are resizable-array implementations of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Inserting an element between existing elements of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i="1" dirty="0">
                <a:solidFill>
                  <a:srgbClr val="000000"/>
                </a:solidFill>
              </a:rPr>
              <a:t>inefficient</a:t>
            </a:r>
            <a:r>
              <a:rPr lang="en-US" altLang="en-US" sz="2100" dirty="0">
                <a:solidFill>
                  <a:srgbClr val="000000"/>
                </a:solidFill>
              </a:rPr>
              <a:t> operation.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100" dirty="0">
                <a:solidFill>
                  <a:srgbClr val="000000"/>
                </a:solidFill>
              </a:rPr>
              <a:t> enables </a:t>
            </a:r>
            <a:r>
              <a:rPr lang="en-US" altLang="en-US" sz="2100" i="1" dirty="0">
                <a:solidFill>
                  <a:srgbClr val="000000"/>
                </a:solidFill>
              </a:rPr>
              <a:t>efficient</a:t>
            </a:r>
            <a:r>
              <a:rPr lang="en-US" altLang="en-US" sz="2100" dirty="0">
                <a:solidFill>
                  <a:srgbClr val="000000"/>
                </a:solidFill>
              </a:rPr>
              <a:t> insertion (or removal) of elements in the middle of a collection, but is much less efficient than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for jumping to a specific element in the collection.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We discuss the architecture of linked lists in Chapter 21.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primary difference between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is that operations 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s are </a:t>
            </a:r>
            <a:r>
              <a:rPr lang="en-US" altLang="en-US" sz="2100" i="1" dirty="0">
                <a:solidFill>
                  <a:srgbClr val="000000"/>
                </a:solidFill>
              </a:rPr>
              <a:t>synchronized</a:t>
            </a:r>
            <a:r>
              <a:rPr lang="en-US" altLang="en-US" sz="2100" dirty="0">
                <a:solidFill>
                  <a:srgbClr val="000000"/>
                </a:solidFill>
              </a:rPr>
              <a:t> by default, whereas those on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 err="1">
                <a:solidFill>
                  <a:srgbClr val="000000"/>
                </a:solidFill>
              </a:rPr>
              <a:t>s</a:t>
            </a:r>
            <a:r>
              <a:rPr lang="en-US" altLang="en-US" sz="2100" dirty="0">
                <a:solidFill>
                  <a:srgbClr val="000000"/>
                </a:solidFill>
              </a:rPr>
              <a:t> are not.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Unsynchronized collections provide better performance than synchronized ones.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For this reason,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 is typically preferred over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100" dirty="0">
                <a:solidFill>
                  <a:srgbClr val="000000"/>
                </a:solidFill>
              </a:rPr>
              <a:t> in programs that do not share a collection among threads.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6646F-277F-4607-8F0E-72D09FA6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0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18DF-5306-41C0-8DA8-5598647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16.6.1 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3EFF0998-A475-4708-AD25-4DA38F905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100" dirty="0">
                <a:solidFill>
                  <a:srgbClr val="000000"/>
                </a:solidFill>
              </a:rPr>
              <a:t> adds an item to the end of a list.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</a:rPr>
              <a:t>retursn</a:t>
            </a:r>
            <a:r>
              <a:rPr lang="en-US" altLang="en-US" sz="2100" dirty="0">
                <a:solidFill>
                  <a:srgbClr val="000000"/>
                </a:solidFill>
              </a:rPr>
              <a:t> the number of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100" dirty="0">
                <a:solidFill>
                  <a:srgbClr val="000000"/>
                </a:solidFill>
              </a:rPr>
              <a:t> retrieves an individual element’s value from the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00"/>
                </a:solidFill>
              </a:rPr>
              <a:t> gets an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00"/>
                </a:solidFill>
              </a:rPr>
              <a:t> for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Iterator-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100" dirty="0">
                <a:solidFill>
                  <a:srgbClr val="000000"/>
                </a:solidFill>
              </a:rPr>
              <a:t> determines whether there are more elements to iterate through.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Returns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800" dirty="0">
                <a:solidFill>
                  <a:srgbClr val="000000"/>
                </a:solidFill>
              </a:rPr>
              <a:t> if another element exists and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800" dirty="0">
                <a:solidFill>
                  <a:srgbClr val="000000"/>
                </a:solidFill>
              </a:rPr>
              <a:t> otherwise.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2100" dirty="0">
                <a:solidFill>
                  <a:srgbClr val="000000"/>
                </a:solidFill>
              </a:rPr>
              <a:t> obtains a reference to the next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altLang="en-US" sz="2100" dirty="0">
                <a:solidFill>
                  <a:srgbClr val="000000"/>
                </a:solidFill>
              </a:rPr>
              <a:t> determine whether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contains a specified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altLang="en-US" sz="2100" dirty="0">
                <a:solidFill>
                  <a:srgbClr val="0000FF"/>
                </a:solidFill>
              </a:rPr>
              <a:t> method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2100" dirty="0">
                <a:solidFill>
                  <a:srgbClr val="000000"/>
                </a:solidFill>
              </a:rPr>
              <a:t> removes the current element from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A5B6C-604A-46F0-8398-C5403BFC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259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0">
            <a:extLst>
              <a:ext uri="{FF2B5EF4-FFF2-40B4-BE49-F238E27FC236}">
                <a16:creationId xmlns:a16="http://schemas.microsoft.com/office/drawing/2014/main" id="{14302B42-5B02-4794-842D-F33CA7E0F2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1F14-3442-4F16-87B7-11AE802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05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1">
            <a:extLst>
              <a:ext uri="{FF2B5EF4-FFF2-40B4-BE49-F238E27FC236}">
                <a16:creationId xmlns:a16="http://schemas.microsoft.com/office/drawing/2014/main" id="{F28050DD-10C4-4F59-B777-906AAECDD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DB14-E13A-42AF-906F-09E2690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13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2">
            <a:extLst>
              <a:ext uri="{FF2B5EF4-FFF2-40B4-BE49-F238E27FC236}">
                <a16:creationId xmlns:a16="http://schemas.microsoft.com/office/drawing/2014/main" id="{D751DB75-59A0-4EB0-8D11-29F2DFF35C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6AD3-76DF-4048-8DAF-2B27FE3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206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2">
            <a:extLst>
              <a:ext uri="{FF2B5EF4-FFF2-40B4-BE49-F238E27FC236}">
                <a16:creationId xmlns:a16="http://schemas.microsoft.com/office/drawing/2014/main" id="{EC18549F-90B2-4053-A6ED-43CF1ABF82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3" y="0"/>
            <a:ext cx="9566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B3CA-22B1-456C-B4D3-941C5034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59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3">
            <a:extLst>
              <a:ext uri="{FF2B5EF4-FFF2-40B4-BE49-F238E27FC236}">
                <a16:creationId xmlns:a16="http://schemas.microsoft.com/office/drawing/2014/main" id="{A248CA70-88A7-440B-A867-44A159EDD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97251-CAD6-4189-BF54-8393EA23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2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4">
            <a:extLst>
              <a:ext uri="{FF2B5EF4-FFF2-40B4-BE49-F238E27FC236}">
                <a16:creationId xmlns:a16="http://schemas.microsoft.com/office/drawing/2014/main" id="{E0E98650-369B-4991-9910-7710611ECC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0"/>
            <a:ext cx="101234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74BBA-1FB0-4620-9339-06D25A4E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25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5">
            <a:extLst>
              <a:ext uri="{FF2B5EF4-FFF2-40B4-BE49-F238E27FC236}">
                <a16:creationId xmlns:a16="http://schemas.microsoft.com/office/drawing/2014/main" id="{FB931324-C516-40B9-96DC-C61A0CBC2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0"/>
            <a:ext cx="10085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B65-E106-4E2A-B62F-70C7CD5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956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48-C695-4FEA-8FAF-35F76459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16.6.1 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37DE5C77-9D5F-4E8B-9D48-A274BC47D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Type Inference with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400" dirty="0">
                <a:solidFill>
                  <a:srgbClr val="000000"/>
                </a:solidFill>
              </a:rPr>
              <a:t> 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Lines 14 and 21 specify the type stored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</a:rPr>
              <a:t> (that is,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) on the left and right sides of the initialization statements.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Java SE 7 introduced </a:t>
            </a:r>
            <a:r>
              <a:rPr lang="en-US" altLang="en-US" sz="2400" i="1" dirty="0">
                <a:solidFill>
                  <a:srgbClr val="000000"/>
                </a:solidFill>
              </a:rPr>
              <a:t>type inferencing </a:t>
            </a:r>
            <a:r>
              <a:rPr lang="en-US" altLang="en-US" sz="2400" dirty="0">
                <a:solidFill>
                  <a:srgbClr val="000000"/>
                </a:solidFill>
              </a:rPr>
              <a:t>with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400" dirty="0">
                <a:solidFill>
                  <a:srgbClr val="000000"/>
                </a:solidFill>
              </a:rPr>
              <a:t> notation—known as the </a:t>
            </a:r>
            <a:r>
              <a:rPr lang="en-US" altLang="en-US" sz="2400" dirty="0">
                <a:solidFill>
                  <a:srgbClr val="0000FF"/>
                </a:solidFill>
              </a:rPr>
              <a:t>diamond notation</a:t>
            </a:r>
            <a:r>
              <a:rPr lang="en-US" altLang="en-US" sz="2400" dirty="0">
                <a:solidFill>
                  <a:srgbClr val="000000"/>
                </a:solidFill>
              </a:rPr>
              <a:t>—in statements that declare and create generic type variables and objects. For example, line 14 can be written as:</a:t>
            </a:r>
          </a:p>
          <a:p>
            <a:pPr lvl="1" eaLnBrk="1" hangingPunct="1">
              <a:lnSpc>
                <a:spcPct val="80000"/>
              </a:lnSpc>
              <a:buFont typeface="Verdana" panose="020B0604030504040204" pitchFamily="34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Verdana" panose="020B0604030504040204" pitchFamily="34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List&lt;String&gt; list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Java uses the type in angle brackets on the left of the declaration (that is,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) as the type stored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</a:rPr>
              <a:t> created on the right side of the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6FA9-9321-4848-B4DC-E042E9A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51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23D5-C80A-4196-90B4-ED49D47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757E633F-CCEE-4850-AA1A-A8B3AC33A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i="1" dirty="0">
                <a:solidFill>
                  <a:srgbClr val="000000"/>
                </a:solidFill>
              </a:rPr>
              <a:t>appends all elements </a:t>
            </a:r>
            <a:r>
              <a:rPr lang="en-US" altLang="en-US" sz="2300" dirty="0">
                <a:solidFill>
                  <a:srgbClr val="000000"/>
                </a:solidFill>
              </a:rPr>
              <a:t>of a collection to the end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sz="2300" dirty="0">
                <a:solidFill>
                  <a:srgbClr val="000000"/>
                </a:solidFill>
              </a:rPr>
              <a:t> gets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’s </a:t>
            </a:r>
            <a:r>
              <a:rPr lang="en-US" altLang="en-US" sz="2300" dirty="0">
                <a:solidFill>
                  <a:srgbClr val="0000FF"/>
                </a:solidFill>
              </a:rPr>
              <a:t>bidirectional iterator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en-US" sz="2300" dirty="0">
                <a:solidFill>
                  <a:srgbClr val="000000"/>
                </a:solidFill>
              </a:rPr>
              <a:t> gets an uppercase version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List-Iterator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300" dirty="0">
                <a:solidFill>
                  <a:srgbClr val="000000"/>
                </a:solidFill>
              </a:rPr>
              <a:t> replaces the current element to which the iterator refers with the specified object.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en-US" sz="2300" dirty="0">
                <a:solidFill>
                  <a:srgbClr val="0000FF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returns a lowercase version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subList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</a:rPr>
              <a:t>obtaina</a:t>
            </a:r>
            <a:r>
              <a:rPr lang="en-US" altLang="en-US" sz="2300" dirty="0">
                <a:solidFill>
                  <a:srgbClr val="000000"/>
                </a:solidFill>
              </a:rPr>
              <a:t> a portion of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This is a so-called </a:t>
            </a:r>
            <a:r>
              <a:rPr lang="en-US" altLang="en-US" sz="2000" dirty="0">
                <a:solidFill>
                  <a:srgbClr val="0000FF"/>
                </a:solidFill>
              </a:rPr>
              <a:t>range-view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method</a:t>
            </a:r>
            <a:r>
              <a:rPr lang="en-US" altLang="en-US" sz="2000" dirty="0">
                <a:solidFill>
                  <a:srgbClr val="000000"/>
                </a:solidFill>
              </a:rPr>
              <a:t>, which enables the program to view a portion of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7650-FE9E-42AD-95AF-67798750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02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2EE2-9D2B-4CDB-94A9-FBE9EB2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68262C62-9E68-4DA5-A530-03A36F664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US" altLang="en-US" dirty="0">
                <a:solidFill>
                  <a:srgbClr val="000000"/>
                </a:solidFill>
              </a:rPr>
              <a:t> remove the elements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</a:rPr>
              <a:t> returns the number of items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</a:rPr>
              <a:t> method 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hasPrevious</a:t>
            </a:r>
            <a:r>
              <a:rPr lang="en-US" altLang="en-US" dirty="0">
                <a:solidFill>
                  <a:srgbClr val="000000"/>
                </a:solidFill>
              </a:rPr>
              <a:t> determines whether there are more elements while traversing the list backward.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ListIterator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previous</a:t>
            </a:r>
            <a:r>
              <a:rPr lang="en-US" altLang="en-US" dirty="0">
                <a:solidFill>
                  <a:srgbClr val="000000"/>
                </a:solidFill>
              </a:rPr>
              <a:t> gets the previous element from the list.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D2C1-78B4-4A2D-AE6E-4D96522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688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2BF1-567F-4F90-98B4-3F2C6544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DD18131F-97B1-45A4-AE12-3FA116014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2300" dirty="0">
                <a:solidFill>
                  <a:srgbClr val="000000"/>
                </a:solidFill>
              </a:rPr>
              <a:t> provides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300" dirty="0">
                <a:solidFill>
                  <a:srgbClr val="000000"/>
                </a:solidFill>
              </a:rPr>
              <a:t> method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2300" dirty="0">
                <a:solidFill>
                  <a:srgbClr val="000000"/>
                </a:solidFill>
              </a:rPr>
              <a:t> to view an array as a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collection.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000" dirty="0">
                <a:solidFill>
                  <a:srgbClr val="000000"/>
                </a:solidFill>
              </a:rPr>
              <a:t> view allows you to manipulate the array as if it were a list.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This is useful for adding the elements in an array to a collection and for sorting array elements.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Any modifications made through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view change the array, and any modifications made to the array change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view.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only operation permitted on the view returned by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2300" dirty="0">
                <a:solidFill>
                  <a:srgbClr val="000000"/>
                </a:solidFill>
              </a:rPr>
              <a:t> is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300" dirty="0">
                <a:solidFill>
                  <a:srgbClr val="000000"/>
                </a:solidFill>
              </a:rPr>
              <a:t>, which changes the value of the view and the backing array.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Any other attempts to change the view result in an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UnsupportedOperationException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FF"/>
                </a:solidFill>
              </a:rPr>
              <a:t> method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toArray</a:t>
            </a:r>
            <a:r>
              <a:rPr lang="en-US" altLang="en-US" sz="2300" dirty="0">
                <a:solidFill>
                  <a:srgbClr val="000000"/>
                </a:solidFill>
              </a:rPr>
              <a:t> gets an array from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300" dirty="0">
                <a:solidFill>
                  <a:srgbClr val="000000"/>
                </a:solidFill>
              </a:rPr>
              <a:t> collection.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B2FE-D8D7-43DB-9500-79246857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784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6">
            <a:extLst>
              <a:ext uri="{FF2B5EF4-FFF2-40B4-BE49-F238E27FC236}">
                <a16:creationId xmlns:a16="http://schemas.microsoft.com/office/drawing/2014/main" id="{42D31518-D5EF-4ECB-B68E-44AA067C9E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10A-BB93-47F7-9F00-96425FE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8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7">
            <a:extLst>
              <a:ext uri="{FF2B5EF4-FFF2-40B4-BE49-F238E27FC236}">
                <a16:creationId xmlns:a16="http://schemas.microsoft.com/office/drawing/2014/main" id="{552A9E22-E06E-4B55-8B78-3B852336A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1617-E6B5-4FF3-9F30-4AD7CE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88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8">
            <a:extLst>
              <a:ext uri="{FF2B5EF4-FFF2-40B4-BE49-F238E27FC236}">
                <a16:creationId xmlns:a16="http://schemas.microsoft.com/office/drawing/2014/main" id="{3EDF387C-2356-4407-9E06-A557D57726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FF6-E347-45F4-B264-123F6F3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95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3">
            <a:extLst>
              <a:ext uri="{FF2B5EF4-FFF2-40B4-BE49-F238E27FC236}">
                <a16:creationId xmlns:a16="http://schemas.microsoft.com/office/drawing/2014/main" id="{1D1B923C-EA17-460A-A7E1-629A0855B0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0"/>
            <a:ext cx="9420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8E9-C18A-4942-87D3-4A0FDD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332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9">
            <a:extLst>
              <a:ext uri="{FF2B5EF4-FFF2-40B4-BE49-F238E27FC236}">
                <a16:creationId xmlns:a16="http://schemas.microsoft.com/office/drawing/2014/main" id="{1D96DC79-80B1-434D-B564-0F87E491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CC5A7-A93C-4AB7-AF15-E19F7DF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18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0">
            <a:extLst>
              <a:ext uri="{FF2B5EF4-FFF2-40B4-BE49-F238E27FC236}">
                <a16:creationId xmlns:a16="http://schemas.microsoft.com/office/drawing/2014/main" id="{17F6E36B-9C78-42AB-B2FB-A322AB300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C2A98-7CD5-4651-8BE8-AC12819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87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1">
            <a:extLst>
              <a:ext uri="{FF2B5EF4-FFF2-40B4-BE49-F238E27FC236}">
                <a16:creationId xmlns:a16="http://schemas.microsoft.com/office/drawing/2014/main" id="{3E618FCF-D49D-4D50-B770-A471FBF66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CF62E-F7A8-4679-8B5D-0AEB384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0240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2">
            <a:extLst>
              <a:ext uri="{FF2B5EF4-FFF2-40B4-BE49-F238E27FC236}">
                <a16:creationId xmlns:a16="http://schemas.microsoft.com/office/drawing/2014/main" id="{640D06A0-BF04-457C-8C48-BBC77C547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0"/>
            <a:ext cx="11137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5D4E-B485-440F-9B0C-E885479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1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7A9-635D-468B-B59C-20470887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16.6.2 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AD6E87E8-CD51-4193-9169-13DE7E90C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addLast</a:t>
            </a:r>
            <a:r>
              <a:rPr lang="en-US" altLang="en-US" dirty="0">
                <a:solidFill>
                  <a:srgbClr val="000000"/>
                </a:solidFill>
              </a:rPr>
              <a:t> adds an element to the end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dirty="0">
                <a:solidFill>
                  <a:srgbClr val="000000"/>
                </a:solidFill>
              </a:rPr>
              <a:t> also adds an element to the end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addFirst</a:t>
            </a:r>
            <a:r>
              <a:rPr lang="en-US" altLang="en-US" dirty="0">
                <a:solidFill>
                  <a:srgbClr val="000000"/>
                </a:solidFill>
              </a:rPr>
              <a:t> adds an element to the beginning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53E43-BDCD-4A09-9B4F-4483023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8536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3">
            <a:extLst>
              <a:ext uri="{FF2B5EF4-FFF2-40B4-BE49-F238E27FC236}">
                <a16:creationId xmlns:a16="http://schemas.microsoft.com/office/drawing/2014/main" id="{A4117443-F79E-4D28-9F1E-BD1CE4961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110061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F5F27-F6C6-4C48-B82A-859B738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175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98F-11B7-4854-92D0-52A52C08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Collections Methods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08BD3A3C-5577-458B-B093-9698F001C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provides several high-performance algorithms for manipulating collection elements.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algorithms (Fig. 16.5) are implemented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39FC0-97F4-4579-A5BD-898F3768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04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4">
            <a:extLst>
              <a:ext uri="{FF2B5EF4-FFF2-40B4-BE49-F238E27FC236}">
                <a16:creationId xmlns:a16="http://schemas.microsoft.com/office/drawing/2014/main" id="{B3CDDDF1-EA09-493F-BEAC-216362ED5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12192000" cy="3957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EFD3-4C9D-42F9-A2F8-2B3B4641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3212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5">
            <a:extLst>
              <a:ext uri="{FF2B5EF4-FFF2-40B4-BE49-F238E27FC236}">
                <a16:creationId xmlns:a16="http://schemas.microsoft.com/office/drawing/2014/main" id="{DDE84E61-56C9-4F7C-BA26-B0D8DC447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C4B2-A8AD-487C-8C2C-F8AD0F6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71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6">
            <a:extLst>
              <a:ext uri="{FF2B5EF4-FFF2-40B4-BE49-F238E27FC236}">
                <a16:creationId xmlns:a16="http://schemas.microsoft.com/office/drawing/2014/main" id="{2395FFD9-09A0-4EA0-A558-C7AA96E69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8"/>
            <a:ext cx="12192000" cy="5621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E03-C626-4B50-BB36-A4ADA48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6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27AA-ADBF-40DE-9FEC-64666D89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79D26C5D-6204-496C-9535-DF854D96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collections framework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Contains </a:t>
            </a:r>
            <a:r>
              <a:rPr lang="en-US" altLang="en-US" i="1" dirty="0">
                <a:solidFill>
                  <a:srgbClr val="000000"/>
                </a:solidFill>
              </a:rPr>
              <a:t>prebuilt</a:t>
            </a:r>
            <a:r>
              <a:rPr lang="en-US" altLang="en-US" dirty="0">
                <a:solidFill>
                  <a:srgbClr val="000000"/>
                </a:solidFill>
              </a:rPr>
              <a:t> generic data structures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After reading Chapter 17, Java SE 8 Lambdas and Streams, you’ll be able to reimplement many of Chapter 16’s examples in a more concise and elegant manner, and in a way that makes them easier to parallelize to improve performance on today’s multi-core systems.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E3581-02EC-49C2-AEF2-65D1B0B9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B62-0543-4B68-BE59-55B2D001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80E4BFD1-0476-4A49-83BB-F8FA85A9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sorts the elements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elements must implement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dirty="0">
                <a:solidFill>
                  <a:srgbClr val="0000FF"/>
                </a:solidFill>
              </a:rPr>
              <a:t> interface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order is determined by the natural order of the elements’ type as implemented by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</a:rPr>
              <a:t>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dirty="0">
                <a:solidFill>
                  <a:srgbClr val="000000"/>
                </a:solidFill>
              </a:rPr>
              <a:t> is declared in interface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en-US" dirty="0">
                <a:solidFill>
                  <a:srgbClr val="000000"/>
                </a:solidFill>
              </a:rPr>
              <a:t> and is sometimes called the </a:t>
            </a:r>
            <a:r>
              <a:rPr lang="en-US" altLang="en-US" dirty="0">
                <a:solidFill>
                  <a:srgbClr val="0000FF"/>
                </a:solidFill>
              </a:rPr>
              <a:t>natural comparison method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call may specify as a second argument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object that determines an alternative ordering of the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354A-AAAA-4584-974A-1F398153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3760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7">
            <a:extLst>
              <a:ext uri="{FF2B5EF4-FFF2-40B4-BE49-F238E27FC236}">
                <a16:creationId xmlns:a16="http://schemas.microsoft.com/office/drawing/2014/main" id="{FFF7387B-F30F-45BC-A373-7CF1679EE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0"/>
            <a:ext cx="102076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7E88-62AE-4014-A4C4-7E30B78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46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2A91-D0C6-4960-862E-FBCB2D9E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04068E77-4AD3-4C69-AE94-65DC8073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interface is used for sorting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’s elements in a different order.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reverseOrder</a:t>
            </a:r>
            <a:r>
              <a:rPr lang="en-US" altLang="en-US" dirty="0">
                <a:solidFill>
                  <a:srgbClr val="000000"/>
                </a:solidFill>
              </a:rPr>
              <a:t>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dirty="0">
                <a:solidFill>
                  <a:srgbClr val="000000"/>
                </a:solidFill>
              </a:rPr>
              <a:t> object that orders the collection’s elements in reverse order.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79236-1C25-4E83-B1CD-C11773E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686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8">
            <a:extLst>
              <a:ext uri="{FF2B5EF4-FFF2-40B4-BE49-F238E27FC236}">
                <a16:creationId xmlns:a16="http://schemas.microsoft.com/office/drawing/2014/main" id="{E1E49E12-34B3-489E-A82E-42025BE39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6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D7A6-92CE-4B60-A048-AC4AD50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8076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67E-FFFB-4609-9075-EBD54FB6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65058716-7591-4FE5-AA56-B0A2F0CB4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Figure 16.8 creates a custom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class, named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TimeComparator</a:t>
            </a:r>
            <a:r>
              <a:rPr lang="en-US" altLang="en-US" sz="2500" dirty="0">
                <a:solidFill>
                  <a:srgbClr val="000000"/>
                </a:solidFill>
              </a:rPr>
              <a:t>, that implements 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to compare two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Time2</a:t>
            </a:r>
            <a:r>
              <a:rPr lang="en-US" altLang="en-US" sz="2500" dirty="0">
                <a:solidFill>
                  <a:srgbClr val="000000"/>
                </a:solidFill>
              </a:rPr>
              <a:t>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Time2</a:t>
            </a:r>
            <a:r>
              <a:rPr lang="en-US" altLang="en-US" sz="2500" dirty="0">
                <a:solidFill>
                  <a:srgbClr val="000000"/>
                </a:solidFill>
              </a:rPr>
              <a:t>, declared in Fig. 8.5, represents times with hours, minutes and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TimeComparator</a:t>
            </a:r>
            <a:r>
              <a:rPr lang="en-US" altLang="en-US" sz="2500" dirty="0">
                <a:solidFill>
                  <a:srgbClr val="000000"/>
                </a:solidFill>
              </a:rPr>
              <a:t> implements interface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, a generic type that takes one type argument.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 that implements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 must declare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en-US" sz="2500" dirty="0">
                <a:solidFill>
                  <a:srgbClr val="000000"/>
                </a:solidFill>
              </a:rPr>
              <a:t> method that receives two arguments and returns a negative integer if the first argument is less than the second, 0 if the arguments are equal or a positive integer if the first argument is greater than the second.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2E33-8CCE-44F8-B44B-9A52A2D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785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9">
            <a:extLst>
              <a:ext uri="{FF2B5EF4-FFF2-40B4-BE49-F238E27FC236}">
                <a16:creationId xmlns:a16="http://schemas.microsoft.com/office/drawing/2014/main" id="{0E282834-2636-459C-9612-5C0AFD28FB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33D4-CFEA-4A26-80EE-8968F9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46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0">
            <a:extLst>
              <a:ext uri="{FF2B5EF4-FFF2-40B4-BE49-F238E27FC236}">
                <a16:creationId xmlns:a16="http://schemas.microsoft.com/office/drawing/2014/main" id="{835D3C33-B2AD-4A29-8BA3-64D57EBAA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2C31-1EC4-4C35-A11B-AC7582E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2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1">
            <a:extLst>
              <a:ext uri="{FF2B5EF4-FFF2-40B4-BE49-F238E27FC236}">
                <a16:creationId xmlns:a16="http://schemas.microsoft.com/office/drawing/2014/main" id="{0995C4FD-35A1-4BC2-A320-9F87B894D5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B21D-4A59-4779-BA47-D1A48AF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667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4A7C-1C21-4996-A741-7647C91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shuffle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C5073B5A-940C-4676-BB1D-FD9FB1BD6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shuffle</a:t>
            </a:r>
            <a:r>
              <a:rPr lang="en-US" altLang="en-US" dirty="0">
                <a:solidFill>
                  <a:srgbClr val="000000"/>
                </a:solidFill>
              </a:rPr>
              <a:t> randomly orders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’s elements.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A25EB-60AC-4E2A-8EFC-E05C529C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3355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2">
            <a:extLst>
              <a:ext uri="{FF2B5EF4-FFF2-40B4-BE49-F238E27FC236}">
                <a16:creationId xmlns:a16="http://schemas.microsoft.com/office/drawing/2014/main" id="{3191AC2A-3739-406C-A3D4-91CB970A8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06F1-34A6-466D-8C01-1CAB514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0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21B7-A73F-4913-A6F5-8F3462B9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Collections Overview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812E2F1D-667F-48E2-84B7-123100CBF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 is a data structure—actually, an object—that can hold references to other objects.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Usually, collections contain references to objects of any type  that has the </a:t>
            </a:r>
            <a:r>
              <a:rPr lang="en-US" altLang="en-US" i="1" dirty="0">
                <a:solidFill>
                  <a:srgbClr val="000000"/>
                </a:solidFill>
              </a:rPr>
              <a:t>is-a</a:t>
            </a:r>
            <a:r>
              <a:rPr lang="en-US" altLang="en-US" dirty="0">
                <a:solidFill>
                  <a:srgbClr val="000000"/>
                </a:solidFill>
              </a:rPr>
              <a:t> relationship with the type stored in the collection.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16.1 lists some of the collections framework interfaces.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3020C-C70A-4D10-BD46-8F22E158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701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3">
            <a:extLst>
              <a:ext uri="{FF2B5EF4-FFF2-40B4-BE49-F238E27FC236}">
                <a16:creationId xmlns:a16="http://schemas.microsoft.com/office/drawing/2014/main" id="{8BB80AF1-3DA8-4A91-A903-0E86EF4A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708-96EC-4FFD-9C9D-1E2139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5241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4">
            <a:extLst>
              <a:ext uri="{FF2B5EF4-FFF2-40B4-BE49-F238E27FC236}">
                <a16:creationId xmlns:a16="http://schemas.microsoft.com/office/drawing/2014/main" id="{CE32E042-AF9F-407F-A042-4DFAC7477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FB07-0506-40D0-B46C-7306BFCC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2723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5">
            <a:extLst>
              <a:ext uri="{FF2B5EF4-FFF2-40B4-BE49-F238E27FC236}">
                <a16:creationId xmlns:a16="http://schemas.microsoft.com/office/drawing/2014/main" id="{61BCBE09-80C0-4B93-9AE3-768B96E0FD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3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BCE5-C2C1-41F7-9576-D0E1391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529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6">
            <a:extLst>
              <a:ext uri="{FF2B5EF4-FFF2-40B4-BE49-F238E27FC236}">
                <a16:creationId xmlns:a16="http://schemas.microsoft.com/office/drawing/2014/main" id="{F2E056ED-B9D9-46F5-BD38-A76DDED3EE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84B4-DA96-45D3-8B2F-46494DE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654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A132-C60F-4550-A500-13C2792E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fill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5B89C42F-8F1B-40AF-A918-AD45E9FC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reverse</a:t>
            </a:r>
            <a:r>
              <a:rPr lang="en-US" altLang="en-US" sz="2500" dirty="0">
                <a:solidFill>
                  <a:srgbClr val="000000"/>
                </a:solidFill>
              </a:rPr>
              <a:t> reverses the order of the elements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fill</a:t>
            </a:r>
            <a:r>
              <a:rPr lang="en-US" altLang="en-US" sz="2500" dirty="0">
                <a:solidFill>
                  <a:srgbClr val="000000"/>
                </a:solidFill>
              </a:rPr>
              <a:t> overwrites elements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with a specified value.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destination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 and a source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Each source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element is copied to 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must be at least as long as the source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; otherwise,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en-US" sz="2100" dirty="0">
                <a:solidFill>
                  <a:srgbClr val="000000"/>
                </a:solidFill>
              </a:rPr>
              <a:t> occurs.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If the destination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is longer, the elements not overwritten are unchanged.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2500" dirty="0">
                <a:solidFill>
                  <a:srgbClr val="000000"/>
                </a:solidFill>
              </a:rPr>
              <a:t> each operate on any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2100" dirty="0">
                <a:solidFill>
                  <a:srgbClr val="000000"/>
                </a:solidFill>
              </a:rPr>
              <a:t> returns the smallest element in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, and 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2100" dirty="0">
                <a:solidFill>
                  <a:srgbClr val="000000"/>
                </a:solidFill>
              </a:rPr>
              <a:t> returns the largest element in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1436-F15B-4F43-B5DB-D0CE63F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9333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7">
            <a:extLst>
              <a:ext uri="{FF2B5EF4-FFF2-40B4-BE49-F238E27FC236}">
                <a16:creationId xmlns:a16="http://schemas.microsoft.com/office/drawing/2014/main" id="{C2D49EC9-A465-426A-8890-2EFC7CCA36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8FE2-F92D-430A-A422-E0B36F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7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8">
            <a:extLst>
              <a:ext uri="{FF2B5EF4-FFF2-40B4-BE49-F238E27FC236}">
                <a16:creationId xmlns:a16="http://schemas.microsoft.com/office/drawing/2014/main" id="{B626F19D-EFF7-4A0A-9883-85EBCB2AE0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93BBC-2BDD-4171-B2F2-91A18C5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941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9">
            <a:extLst>
              <a:ext uri="{FF2B5EF4-FFF2-40B4-BE49-F238E27FC236}">
                <a16:creationId xmlns:a16="http://schemas.microsoft.com/office/drawing/2014/main" id="{1D4434D1-8F55-45D3-9A49-2B8B3D478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90C-E8BA-4AB0-A2F4-12AB148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950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0">
            <a:extLst>
              <a:ext uri="{FF2B5EF4-FFF2-40B4-BE49-F238E27FC236}">
                <a16:creationId xmlns:a16="http://schemas.microsoft.com/office/drawing/2014/main" id="{A3CD37C7-BA12-4DAD-887F-9CC8B616C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25799-D910-4196-9004-842206B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4629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112-0738-43B2-80A6-83E8BD3E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16.7.4 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DEAF5C84-08D0-47AF-B758-77665F3EB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FF"/>
                </a:solidFill>
              </a:rPr>
              <a:t> method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locates an object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object is found, its index is returned.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object is not found,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returns a negative value.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determines this negative value by first calculating the insertion point and making its sign negative.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Then,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subtracts 1 from the insertion point to obtain the return value, which guarantees that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returns positive numbers (&gt;= 0) if and only if the object is found.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CA1F-E4DD-4866-9C7E-346D3890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1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6">
            <a:extLst>
              <a:ext uri="{FF2B5EF4-FFF2-40B4-BE49-F238E27FC236}">
                <a16:creationId xmlns:a16="http://schemas.microsoft.com/office/drawing/2014/main" id="{DD1E0999-5E0E-4E55-A24B-116D133923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9C88-8C97-4EDE-9098-934D774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274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1">
            <a:extLst>
              <a:ext uri="{FF2B5EF4-FFF2-40B4-BE49-F238E27FC236}">
                <a16:creationId xmlns:a16="http://schemas.microsoft.com/office/drawing/2014/main" id="{2A1561A7-191C-407F-94AF-5433C7473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25E7-FB92-469D-AE1F-E2874E3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2">
            <a:extLst>
              <a:ext uri="{FF2B5EF4-FFF2-40B4-BE49-F238E27FC236}">
                <a16:creationId xmlns:a16="http://schemas.microsoft.com/office/drawing/2014/main" id="{637BA17B-62ED-4BDF-B6B7-56A8A5E001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16A12-22BB-43CA-A52D-18F029C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361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3">
            <a:extLst>
              <a:ext uri="{FF2B5EF4-FFF2-40B4-BE49-F238E27FC236}">
                <a16:creationId xmlns:a16="http://schemas.microsoft.com/office/drawing/2014/main" id="{DBDAA945-C9BC-4047-8848-84918867B6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100A-5216-4125-8C87-F1D1073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9717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EFC0-423B-4A76-BA3A-74B8363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16.7.5 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Methods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addAll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frequency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disjoint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269D1397-FFE4-47EF-91EC-DA2983F5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addAll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into which to </a:t>
            </a:r>
            <a:r>
              <a:rPr lang="en-US" altLang="en-US" sz="2500" i="1" dirty="0">
                <a:solidFill>
                  <a:srgbClr val="000000"/>
                </a:solidFill>
              </a:rPr>
              <a:t>insert</a:t>
            </a:r>
            <a:r>
              <a:rPr lang="en-US" altLang="en-US" sz="2500" dirty="0">
                <a:solidFill>
                  <a:srgbClr val="000000"/>
                </a:solidFill>
              </a:rPr>
              <a:t> the new element(s) and an array that provides elements to be inserted. </a:t>
            </a:r>
          </a:p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500" dirty="0">
                <a:solidFill>
                  <a:srgbClr val="000000"/>
                </a:solidFill>
              </a:rPr>
              <a:t> takes two arguments—a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to be searched and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500" dirty="0">
                <a:solidFill>
                  <a:srgbClr val="000000"/>
                </a:solidFill>
              </a:rPr>
              <a:t> to be searched for in the collection.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100" dirty="0">
                <a:solidFill>
                  <a:srgbClr val="000000"/>
                </a:solidFill>
              </a:rPr>
              <a:t> returns the number of times that the second argument appears in the collection. </a:t>
            </a:r>
          </a:p>
          <a:p>
            <a:pPr eaLnBrk="1" hangingPunct="1"/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sz="2500" dirty="0">
                <a:solidFill>
                  <a:srgbClr val="0000FF"/>
                </a:solidFill>
              </a:rPr>
              <a:t> 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disjoint</a:t>
            </a:r>
            <a:r>
              <a:rPr lang="en-US" altLang="en-US" sz="2500" dirty="0">
                <a:solidFill>
                  <a:srgbClr val="000000"/>
                </a:solidFill>
              </a:rPr>
              <a:t> takes two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s and returns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500" dirty="0">
                <a:solidFill>
                  <a:srgbClr val="000000"/>
                </a:solidFill>
              </a:rPr>
              <a:t> if they have </a:t>
            </a:r>
            <a:r>
              <a:rPr lang="en-US" altLang="en-US" sz="2500" i="1" dirty="0">
                <a:solidFill>
                  <a:srgbClr val="000000"/>
                </a:solidFill>
              </a:rPr>
              <a:t>no elements in common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BACF6-665D-4F7B-827B-0AA0898C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2394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4">
            <a:extLst>
              <a:ext uri="{FF2B5EF4-FFF2-40B4-BE49-F238E27FC236}">
                <a16:creationId xmlns:a16="http://schemas.microsoft.com/office/drawing/2014/main" id="{4C0D836F-593D-4BB4-95E0-2179AA9291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C1C8-D37A-4CE9-88F3-B1BD18F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379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5">
            <a:extLst>
              <a:ext uri="{FF2B5EF4-FFF2-40B4-BE49-F238E27FC236}">
                <a16:creationId xmlns:a16="http://schemas.microsoft.com/office/drawing/2014/main" id="{707939C1-A859-4BDD-9D27-B89620030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582-5EFF-41C0-BC1E-504244F2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022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6">
            <a:extLst>
              <a:ext uri="{FF2B5EF4-FFF2-40B4-BE49-F238E27FC236}">
                <a16:creationId xmlns:a16="http://schemas.microsoft.com/office/drawing/2014/main" id="{FF835AAE-B1D2-400C-B680-BF0F6C4B03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FA97-C045-45FD-8CDE-367CE763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286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C65-6914-4D0A-9B1A-7C8DB75B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PriorityQueue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Interface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46CA3E83-FF50-4098-8B4F-881EA9A46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Interface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Queue</a:t>
            </a:r>
            <a:r>
              <a:rPr lang="en-US" altLang="en-US" sz="2300" dirty="0">
                <a:solidFill>
                  <a:srgbClr val="000000"/>
                </a:solidFill>
              </a:rPr>
              <a:t> extends interface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300" dirty="0">
                <a:solidFill>
                  <a:srgbClr val="000000"/>
                </a:solidFill>
              </a:rPr>
              <a:t> and provides additional operations for inserting, removing and inspecting elements in a queue.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300" dirty="0">
                <a:solidFill>
                  <a:srgbClr val="000000"/>
                </a:solidFill>
              </a:rPr>
              <a:t> orders elements by their natural ordering.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Elements are inserted in priority order such that the highest-priority element (i.e., the largest value) will be the first element removed from the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Common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US" altLang="en-US" sz="2300" dirty="0">
                <a:solidFill>
                  <a:srgbClr val="000000"/>
                </a:solidFill>
              </a:rPr>
              <a:t> operations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offer</a:t>
            </a:r>
            <a:r>
              <a:rPr lang="en-US" altLang="en-US" sz="2000" dirty="0">
                <a:solidFill>
                  <a:srgbClr val="000000"/>
                </a:solidFill>
              </a:rPr>
              <a:t> to insert an element at the appropriate location based on priority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poll</a:t>
            </a:r>
            <a:r>
              <a:rPr lang="en-US" altLang="en-US" sz="2000" dirty="0">
                <a:solidFill>
                  <a:srgbClr val="000000"/>
                </a:solidFill>
              </a:rPr>
              <a:t> to remove the highest-priority element of the priority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peek</a:t>
            </a:r>
            <a:r>
              <a:rPr lang="en-US" altLang="en-US" sz="2000" dirty="0">
                <a:solidFill>
                  <a:srgbClr val="000000"/>
                </a:solidFill>
              </a:rPr>
              <a:t> to get a reference to the highest-priority element of the priority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US" altLang="en-US" sz="2000" dirty="0">
                <a:solidFill>
                  <a:srgbClr val="000000"/>
                </a:solidFill>
              </a:rPr>
              <a:t> to remove all elements in the priority queue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000" dirty="0">
                <a:solidFill>
                  <a:srgbClr val="000000"/>
                </a:solidFill>
              </a:rPr>
              <a:t> to get the number of elements in the queue.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38CD7-EFB5-4EEF-A7F1-CA48D36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7099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7">
            <a:extLst>
              <a:ext uri="{FF2B5EF4-FFF2-40B4-BE49-F238E27FC236}">
                <a16:creationId xmlns:a16="http://schemas.microsoft.com/office/drawing/2014/main" id="{3D97C0DE-6E00-44B0-9576-C47557C600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089B-08FB-4F6B-AF93-682330B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629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8">
            <a:extLst>
              <a:ext uri="{FF2B5EF4-FFF2-40B4-BE49-F238E27FC236}">
                <a16:creationId xmlns:a16="http://schemas.microsoft.com/office/drawing/2014/main" id="{9E1243C5-1595-4EE2-8AD5-22D653A6B2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5413-0A63-4421-9BEF-8CEAB3A6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20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854-F479-4C21-BA19-D3F11F4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Type-Wrapper Classes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AD46C40D-AA3E-4564-A5B7-C152B8A05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primitive type has a corresponding </a:t>
            </a:r>
            <a:r>
              <a:rPr lang="en-US" altLang="en-US" dirty="0">
                <a:solidFill>
                  <a:srgbClr val="0000FF"/>
                </a:solidFill>
              </a:rPr>
              <a:t>type-wrapper class </a:t>
            </a:r>
            <a:r>
              <a:rPr lang="en-US" altLang="en-US" dirty="0">
                <a:solidFill>
                  <a:srgbClr val="000000"/>
                </a:solidFill>
              </a:rPr>
              <a:t>(in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Character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type-wrapper class enables you to manipulate primitive-type values as objects.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Collections cannot manipulate variables of primitive types.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They can manipulate objects of the type-wrapper classes, because every class ultimately derives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2BA16-A640-4B96-8BF0-1E404F6E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53715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3812-2FAD-4464-8F21-EC1B254A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Sets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63BE7C81-EF34-4F52-A921-3E26C77B2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is an </a:t>
            </a:r>
            <a:r>
              <a:rPr lang="en-US" altLang="en-US" i="1" dirty="0">
                <a:solidFill>
                  <a:srgbClr val="000000"/>
                </a:solidFill>
              </a:rPr>
              <a:t>unordered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dirty="0">
                <a:solidFill>
                  <a:srgbClr val="000000"/>
                </a:solidFill>
              </a:rPr>
              <a:t> of unique elements (i.e., </a:t>
            </a:r>
            <a:r>
              <a:rPr lang="en-US" altLang="en-US" i="1" dirty="0">
                <a:solidFill>
                  <a:srgbClr val="000000"/>
                </a:solidFill>
              </a:rPr>
              <a:t>no duplicates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collections framework contains several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implementations, including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altLang="en-US" dirty="0">
                <a:solidFill>
                  <a:srgbClr val="000000"/>
                </a:solidFill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</a:rPr>
              <a:t>hash table</a:t>
            </a:r>
            <a:r>
              <a:rPr lang="en-US" altLang="en-US" dirty="0">
                <a:solidFill>
                  <a:srgbClr val="000000"/>
                </a:solidFill>
              </a:rPr>
              <a:t>,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dirty="0">
                <a:solidFill>
                  <a:srgbClr val="000000"/>
                </a:solidFill>
              </a:rPr>
              <a:t> stores its elements in a </a:t>
            </a:r>
            <a:r>
              <a:rPr lang="en-US" altLang="en-US" i="1" dirty="0">
                <a:solidFill>
                  <a:srgbClr val="000000"/>
                </a:solidFill>
              </a:rPr>
              <a:t>tree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180D4-900B-426C-9250-E897D918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403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9">
            <a:extLst>
              <a:ext uri="{FF2B5EF4-FFF2-40B4-BE49-F238E27FC236}">
                <a16:creationId xmlns:a16="http://schemas.microsoft.com/office/drawing/2014/main" id="{AB8860C9-4F16-48B2-8566-F39E621006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571-C399-42EC-98D6-5CDB20B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6714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0">
            <a:extLst>
              <a:ext uri="{FF2B5EF4-FFF2-40B4-BE49-F238E27FC236}">
                <a16:creationId xmlns:a16="http://schemas.microsoft.com/office/drawing/2014/main" id="{2DD4409D-B91A-47B1-8A00-69D992225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2550-E1F3-462B-BC15-63D0D0E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4932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C17E-4A4B-42E5-8658-F7B529D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Sets (cont.)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:a16="http://schemas.microsoft.com/office/drawing/2014/main" id="{40BA454D-439E-4645-8B2E-C07214BED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collections framework also includes the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FF"/>
                </a:solidFill>
              </a:rPr>
              <a:t> interface </a:t>
            </a:r>
            <a:r>
              <a:rPr lang="en-US" altLang="en-US" sz="2500" dirty="0">
                <a:solidFill>
                  <a:srgbClr val="000000"/>
                </a:solidFill>
              </a:rPr>
              <a:t>(which extends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500" dirty="0">
                <a:solidFill>
                  <a:srgbClr val="000000"/>
                </a:solidFill>
              </a:rPr>
              <a:t>) for sets that maintain their elements in </a:t>
            </a:r>
            <a:r>
              <a:rPr lang="en-US" altLang="en-US" sz="2500" i="1" dirty="0">
                <a:solidFill>
                  <a:srgbClr val="000000"/>
                </a:solidFill>
              </a:rPr>
              <a:t>sorted</a:t>
            </a:r>
            <a:r>
              <a:rPr lang="en-US" altLang="en-US" sz="2500" dirty="0">
                <a:solidFill>
                  <a:srgbClr val="000000"/>
                </a:solidFill>
              </a:rPr>
              <a:t> order.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00"/>
                </a:solidFill>
              </a:rPr>
              <a:t> implements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00"/>
                </a:solidFill>
              </a:rPr>
              <a:t>.  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headSet</a:t>
            </a:r>
            <a:r>
              <a:rPr lang="en-US" altLang="en-US" sz="2500" dirty="0">
                <a:solidFill>
                  <a:srgbClr val="000000"/>
                </a:solidFill>
              </a:rPr>
              <a:t> gets a subset of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00"/>
                </a:solidFill>
              </a:rPr>
              <a:t> in which every element is less than the specified value. 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TreeSet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tailSet</a:t>
            </a:r>
            <a:r>
              <a:rPr lang="en-US" altLang="en-US" sz="2500" dirty="0">
                <a:solidFill>
                  <a:srgbClr val="000000"/>
                </a:solidFill>
              </a:rPr>
              <a:t> gets a subset in which each element is greater than or equal to the specified value.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SortedSet</a:t>
            </a:r>
            <a:r>
              <a:rPr lang="en-US" altLang="en-US" sz="2500" dirty="0">
                <a:solidFill>
                  <a:srgbClr val="0000FF"/>
                </a:solidFill>
              </a:rPr>
              <a:t> methods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first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last</a:t>
            </a:r>
            <a:r>
              <a:rPr lang="en-US" altLang="en-US" sz="2500" dirty="0">
                <a:solidFill>
                  <a:srgbClr val="000000"/>
                </a:solidFill>
              </a:rPr>
              <a:t> get the smallest and largest elements of the set, respectively. </a:t>
            </a:r>
          </a:p>
          <a:p>
            <a:pPr eaLnBrk="1" hangingPunct="1"/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5535C-2E91-4091-B9BF-69207F45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6148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1">
            <a:extLst>
              <a:ext uri="{FF2B5EF4-FFF2-40B4-BE49-F238E27FC236}">
                <a16:creationId xmlns:a16="http://schemas.microsoft.com/office/drawing/2014/main" id="{B9856B99-BAA5-4CB8-B592-11DA7133BF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6A82-2BA4-4100-90A0-5F0263A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8266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2">
            <a:extLst>
              <a:ext uri="{FF2B5EF4-FFF2-40B4-BE49-F238E27FC236}">
                <a16:creationId xmlns:a16="http://schemas.microsoft.com/office/drawing/2014/main" id="{E7E4959C-6BEE-4073-A89C-BAB6AFE1B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EF4A-7416-4E84-B250-29CF27B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219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D79-3CF0-46EF-B453-E8B3CEE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E0B02E45-FF35-41D6-8F6A-78F322DB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FF"/>
                </a:solidFill>
              </a:rPr>
              <a:t>s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associate keys to values.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keys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must be unique, but the associated values need not be.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contains both unique keys and unique values, it is said to implement a </a:t>
            </a:r>
            <a:r>
              <a:rPr lang="en-US" altLang="en-US" dirty="0">
                <a:solidFill>
                  <a:srgbClr val="0000FF"/>
                </a:solidFill>
              </a:rPr>
              <a:t>one-to-one mapping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only the keys are unique,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is said to implement a </a:t>
            </a:r>
            <a:r>
              <a:rPr lang="en-US" altLang="en-US" dirty="0">
                <a:solidFill>
                  <a:srgbClr val="0000FF"/>
                </a:solidFill>
              </a:rPr>
              <a:t>many-to-one mapping</a:t>
            </a:r>
            <a:r>
              <a:rPr lang="en-US" altLang="en-US" dirty="0">
                <a:solidFill>
                  <a:srgbClr val="000000"/>
                </a:solidFill>
              </a:rPr>
              <a:t>—many keys can map to one value.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Three of the several classes that implement interface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>
                <a:solidFill>
                  <a:srgbClr val="000000"/>
                </a:solidFill>
              </a:rPr>
              <a:t> are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Hashtable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store elements in hash tables,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store elements in trees.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5117-D528-41ED-8CA8-8B9F62D1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5393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01D1-9AC3-44D3-B861-51384D3C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 (Cont.)</a:t>
            </a:r>
          </a:p>
        </p:txBody>
      </p:sp>
      <p:sp>
        <p:nvSpPr>
          <p:cNvPr id="96259" name="Text Placeholder 2">
            <a:extLst>
              <a:ext uri="{FF2B5EF4-FFF2-40B4-BE49-F238E27FC236}">
                <a16:creationId xmlns:a16="http://schemas.microsoft.com/office/drawing/2014/main" id="{8EBB4691-DFA5-4C8F-B60A-EAF5E4C0B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Interface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SortedMap</a:t>
            </a:r>
            <a:r>
              <a:rPr lang="en-US" altLang="en-US" sz="2500" dirty="0">
                <a:solidFill>
                  <a:srgbClr val="000000"/>
                </a:solidFill>
              </a:rPr>
              <a:t> extends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 and maintains its keys in </a:t>
            </a:r>
            <a:r>
              <a:rPr lang="en-US" altLang="en-US" sz="2500" i="1" dirty="0">
                <a:solidFill>
                  <a:srgbClr val="000000"/>
                </a:solidFill>
              </a:rPr>
              <a:t>sorted</a:t>
            </a:r>
            <a:r>
              <a:rPr lang="en-US" altLang="en-US" sz="2500" dirty="0">
                <a:solidFill>
                  <a:srgbClr val="000000"/>
                </a:solidFill>
              </a:rPr>
              <a:t> order—either the elements’ </a:t>
            </a:r>
            <a:r>
              <a:rPr lang="en-US" altLang="en-US" sz="2500" i="1" dirty="0">
                <a:solidFill>
                  <a:srgbClr val="000000"/>
                </a:solidFill>
              </a:rPr>
              <a:t>natural</a:t>
            </a:r>
            <a:r>
              <a:rPr lang="en-US" altLang="en-US" sz="2500" dirty="0">
                <a:solidFill>
                  <a:srgbClr val="000000"/>
                </a:solidFill>
              </a:rPr>
              <a:t> order or an order specified by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altLang="en-US" sz="2500" dirty="0">
                <a:solidFill>
                  <a:srgbClr val="000000"/>
                </a:solidFill>
              </a:rPr>
              <a:t> implements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Hashing is a high-speed scheme for converting keys into unique array indices.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hash table’s </a:t>
            </a:r>
            <a:r>
              <a:rPr lang="en-US" altLang="en-US" sz="2500" dirty="0">
                <a:solidFill>
                  <a:srgbClr val="0000FF"/>
                </a:solidFill>
              </a:rPr>
              <a:t>load factor </a:t>
            </a:r>
            <a:r>
              <a:rPr lang="en-US" altLang="en-US" sz="2500" dirty="0">
                <a:solidFill>
                  <a:srgbClr val="000000"/>
                </a:solidFill>
              </a:rPr>
              <a:t>affects the performance of hashing schemes.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load factor is the ratio of the number of occupied cells in the hash table to the total number of cells in the hash table.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closer this ratio gets to 1.0, the greater the chance of collisions.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C30F-85D0-423C-9640-B5BB2C3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5569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3">
            <a:extLst>
              <a:ext uri="{FF2B5EF4-FFF2-40B4-BE49-F238E27FC236}">
                <a16:creationId xmlns:a16="http://schemas.microsoft.com/office/drawing/2014/main" id="{92F5E38E-7B1B-41C2-BFCD-5C063D3B8A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690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D103-5877-48C4-BCAA-832D268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48296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4">
            <a:extLst>
              <a:ext uri="{FF2B5EF4-FFF2-40B4-BE49-F238E27FC236}">
                <a16:creationId xmlns:a16="http://schemas.microsoft.com/office/drawing/2014/main" id="{8A9B8F45-F7C0-43A6-B0B9-4A6BC402F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882B-0852-41DB-9A37-573B347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1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8783-9AE9-4DFD-82F4-45ED87CC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Type-Wrapper Classes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A9515E95-38A3-45A3-A1CA-C521D2CF1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of the numeric type-wrapper classes—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—extends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type-wrapper classes are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classes, so you cannot extend them.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Primitive types do not have methods, so the methods related to a primitive type are located in the corresponding type-wrapper 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F00D-EF21-4780-A592-16860F2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82258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5">
            <a:extLst>
              <a:ext uri="{FF2B5EF4-FFF2-40B4-BE49-F238E27FC236}">
                <a16:creationId xmlns:a16="http://schemas.microsoft.com/office/drawing/2014/main" id="{CCC30C16-3D1C-403B-956E-E2541C128D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7356-F5DF-4B2B-869E-C68C2AD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6">
            <a:extLst>
              <a:ext uri="{FF2B5EF4-FFF2-40B4-BE49-F238E27FC236}">
                <a16:creationId xmlns:a16="http://schemas.microsoft.com/office/drawing/2014/main" id="{D901E2CA-F43A-4EAC-8686-2097A2A73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B89-A353-486F-8FAF-EDF23A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575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7">
            <a:extLst>
              <a:ext uri="{FF2B5EF4-FFF2-40B4-BE49-F238E27FC236}">
                <a16:creationId xmlns:a16="http://schemas.microsoft.com/office/drawing/2014/main" id="{BED96E72-4FB3-446A-9A9E-533311C6A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7291-46AC-41C9-A3E3-3D69AFCF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983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180-D5B0-4ECD-9AB8-10A634D3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Maps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:a16="http://schemas.microsoft.com/office/drawing/2014/main" id="{398A2D62-C11F-432F-B9C1-B9AD18458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containsKey</a:t>
            </a:r>
            <a:r>
              <a:rPr lang="en-US" altLang="en-US" sz="2500" dirty="0">
                <a:solidFill>
                  <a:srgbClr val="000000"/>
                </a:solidFill>
              </a:rPr>
              <a:t> determines whether a key is in a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2500" dirty="0">
                <a:solidFill>
                  <a:srgbClr val="000000"/>
                </a:solidFill>
              </a:rPr>
              <a:t> creates a new entry or replaces an existing entry’s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2100" dirty="0">
                <a:solidFill>
                  <a:srgbClr val="000000"/>
                </a:solidFill>
              </a:rPr>
              <a:t> returns the key’s prior associated value,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100" dirty="0">
                <a:solidFill>
                  <a:srgbClr val="000000"/>
                </a:solidFill>
              </a:rPr>
              <a:t> if the key was not in the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</a:rPr>
              <a:t> obtain the specified key’s associated value in the map.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keySet</a:t>
            </a:r>
            <a:r>
              <a:rPr lang="en-US" altLang="en-US" sz="2500" dirty="0">
                <a:solidFill>
                  <a:srgbClr val="000000"/>
                </a:solidFill>
              </a:rPr>
              <a:t> returns a set of the keys.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</a:rPr>
              <a:t> returns the number of key/value pairs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FF"/>
                </a:solidFill>
              </a:rPr>
              <a:t> method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500" dirty="0">
                <a:solidFill>
                  <a:srgbClr val="000000"/>
                </a:solidFill>
              </a:rPr>
              <a:t> returns 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indicating whether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500" dirty="0">
                <a:solidFill>
                  <a:srgbClr val="000000"/>
                </a:solidFill>
              </a:rPr>
              <a:t> is empty.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BB12-0C4B-49D5-B0F8-27CC3F1A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534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8">
            <a:extLst>
              <a:ext uri="{FF2B5EF4-FFF2-40B4-BE49-F238E27FC236}">
                <a16:creationId xmlns:a16="http://schemas.microsoft.com/office/drawing/2014/main" id="{F030ED13-586C-40B3-9FDA-04B9379E68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12192000" cy="5002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5C137-AC33-4110-AE6C-46B3F99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507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14D1-DB87-45C4-8809-1C6CAF36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Synchronized Collections</a:t>
            </a:r>
          </a:p>
        </p:txBody>
      </p:sp>
      <p:sp>
        <p:nvSpPr>
          <p:cNvPr id="113667" name="Text Placeholder 2">
            <a:extLst>
              <a:ext uri="{FF2B5EF4-FFF2-40B4-BE49-F238E27FC236}">
                <a16:creationId xmlns:a16="http://schemas.microsoft.com/office/drawing/2014/main" id="{1BBA8596-5EC8-4D18-83ED-1E024C61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Synchronization wrappers</a:t>
            </a:r>
            <a:r>
              <a:rPr lang="en-US" altLang="en-US" dirty="0">
                <a:solidFill>
                  <a:srgbClr val="000000"/>
                </a:solidFill>
              </a:rPr>
              <a:t> are used for collections that might be accessed by multiple threads.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wrapper</a:t>
            </a:r>
            <a:r>
              <a:rPr lang="en-US" altLang="en-US" dirty="0">
                <a:solidFill>
                  <a:srgbClr val="000000"/>
                </a:solidFill>
              </a:rPr>
              <a:t> object receives method calls, adds thread synchronization and delegates the calls to the wrapped collection object.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API provides a set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wrapping collections as synchronized versions.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Method headers for the synchronization wrappers are listed in Fig. 16.20.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FC8E-37D0-4BDD-BE29-4A7696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5447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9">
            <a:extLst>
              <a:ext uri="{FF2B5EF4-FFF2-40B4-BE49-F238E27FC236}">
                <a16:creationId xmlns:a16="http://schemas.microsoft.com/office/drawing/2014/main" id="{4A4D4977-F48B-4EC5-AB57-1833AE100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92000" cy="518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038C-666C-44D1-AC26-88368429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48837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2CD9-037B-4CB6-8BBD-CFB8C8F8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Unmodifiable Collections</a:t>
            </a:r>
          </a:p>
        </p:txBody>
      </p:sp>
      <p:sp>
        <p:nvSpPr>
          <p:cNvPr id="115715" name="Text Placeholder 2">
            <a:extLst>
              <a:ext uri="{FF2B5EF4-FFF2-40B4-BE49-F238E27FC236}">
                <a16:creationId xmlns:a16="http://schemas.microsoft.com/office/drawing/2014/main" id="{7405A067-E941-484F-BC9E-5F525AEF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en-US" dirty="0">
                <a:solidFill>
                  <a:srgbClr val="000000"/>
                </a:solidFill>
              </a:rPr>
              <a:t> class provides a set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that create </a:t>
            </a:r>
            <a:r>
              <a:rPr lang="en-US" altLang="en-US" dirty="0">
                <a:solidFill>
                  <a:srgbClr val="0000FF"/>
                </a:solidFill>
              </a:rPr>
              <a:t>unmodifiable wrappers</a:t>
            </a:r>
            <a:r>
              <a:rPr lang="en-US" altLang="en-US" dirty="0">
                <a:solidFill>
                  <a:srgbClr val="000000"/>
                </a:solidFill>
              </a:rPr>
              <a:t> for collections.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Unmodifiable wrappers throw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UnsupportedOperationException</a:t>
            </a:r>
            <a:r>
              <a:rPr lang="en-US" altLang="en-US" dirty="0" err="1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if attempts are made to modify the collection.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an unmodifiable collection, the references stored in the collection are not modifiable, but the objects they refer </a:t>
            </a:r>
            <a:r>
              <a:rPr lang="en-US" altLang="en-US" i="1" dirty="0">
                <a:solidFill>
                  <a:srgbClr val="000000"/>
                </a:solidFill>
              </a:rPr>
              <a:t>are modifiable </a:t>
            </a:r>
            <a:r>
              <a:rPr lang="en-US" altLang="en-US" dirty="0">
                <a:solidFill>
                  <a:srgbClr val="000000"/>
                </a:solidFill>
              </a:rPr>
              <a:t>unless they belong to an immutable class like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Headers for these methods are listed in Fig. 16.21.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E0B7C-EECB-4E4F-911F-F002A08B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41889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0">
            <a:extLst>
              <a:ext uri="{FF2B5EF4-FFF2-40B4-BE49-F238E27FC236}">
                <a16:creationId xmlns:a16="http://schemas.microsoft.com/office/drawing/2014/main" id="{A43EC8FE-CEF9-4339-BF77-190D877047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76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A282A-C70E-4679-BDAF-2610281D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9825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1">
            <a:extLst>
              <a:ext uri="{FF2B5EF4-FFF2-40B4-BE49-F238E27FC236}">
                <a16:creationId xmlns:a16="http://schemas.microsoft.com/office/drawing/2014/main" id="{AAFBB994-CB84-4EB5-871F-B7440D45EE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12192000" cy="524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DC05-7CB3-4CEF-A75B-169A20F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938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7">
            <a:extLst>
              <a:ext uri="{FF2B5EF4-FFF2-40B4-BE49-F238E27FC236}">
                <a16:creationId xmlns:a16="http://schemas.microsoft.com/office/drawing/2014/main" id="{F90C6135-8224-43F4-8184-4CE4D5B7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12192000" cy="4398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E8B8-A6EB-46AF-AB32-7749DE9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7007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Abstract Implementations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collections framework provides various abstract implementations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500" dirty="0">
                <a:solidFill>
                  <a:srgbClr val="000000"/>
                </a:solidFill>
              </a:rPr>
              <a:t> interfaces from which you can quickly “flesh out” complete customized implementations.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These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thin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AbstractCollection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implementation that allows </a:t>
            </a:r>
            <a:r>
              <a:rPr lang="en-US" altLang="en-US" sz="2100" i="1" dirty="0">
                <a:solidFill>
                  <a:srgbClr val="000000"/>
                </a:solidFill>
              </a:rPr>
              <a:t>array-like access </a:t>
            </a:r>
            <a:r>
              <a:rPr lang="en-US" altLang="en-US" sz="2100" dirty="0">
                <a:solidFill>
                  <a:srgbClr val="000000"/>
                </a:solidFill>
              </a:rPr>
              <a:t>to its elements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AbstractList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AbstractMap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2100" dirty="0">
                <a:solidFill>
                  <a:srgbClr val="000000"/>
                </a:solidFill>
              </a:rPr>
              <a:t> implementation that allows </a:t>
            </a:r>
            <a:r>
              <a:rPr lang="en-US" altLang="en-US" sz="2100" i="1" dirty="0">
                <a:solidFill>
                  <a:srgbClr val="000000"/>
                </a:solidFill>
              </a:rPr>
              <a:t>sequential access</a:t>
            </a:r>
            <a:r>
              <a:rPr lang="en-US" altLang="en-US" sz="2100" dirty="0">
                <a:solidFill>
                  <a:srgbClr val="000000"/>
                </a:solidFill>
              </a:rPr>
              <a:t> (from beginning to end) to its elements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AbstractSequentialList</a:t>
            </a:r>
            <a:endParaRPr lang="en-US" altLang="en-US" sz="2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an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AbstractSet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Queue</a:t>
            </a:r>
            <a:r>
              <a:rPr lang="en-US" altLang="en-US" sz="2100" dirty="0">
                <a:solidFill>
                  <a:srgbClr val="000000"/>
                </a:solidFill>
              </a:rPr>
              <a:t> implementation called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AbstractQueue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0289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 9 adds new static </a:t>
            </a:r>
            <a:r>
              <a:rPr lang="en-US" i="1" dirty="0"/>
              <a:t>convenience factory methods</a:t>
            </a:r>
            <a:r>
              <a:rPr lang="en-US" dirty="0"/>
              <a:t> to interfaces List, Set and Map that enable you to create small </a:t>
            </a:r>
            <a:r>
              <a:rPr lang="en-US" i="1" dirty="0"/>
              <a:t>immutable</a:t>
            </a:r>
            <a:r>
              <a:rPr lang="en-US" dirty="0"/>
              <a:t> collections</a:t>
            </a:r>
          </a:p>
          <a:p>
            <a:r>
              <a:rPr lang="en-US" dirty="0"/>
              <a:t>You simply pass the elements as arguments to a convenience factory method, which creates the collection </a:t>
            </a:r>
          </a:p>
          <a:p>
            <a:r>
              <a:rPr lang="en-US" dirty="0"/>
              <a:t>The convenience factory methods instead return custom collection objects that are optimized to store small collections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6349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2">
            <a:extLst>
              <a:ext uri="{FF2B5EF4-FFF2-40B4-BE49-F238E27FC236}">
                <a16:creationId xmlns:a16="http://schemas.microsoft.com/office/drawing/2014/main" id="{7532D99B-848B-4A90-8492-94BC91F68C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38"/>
            <a:ext cx="12192000" cy="3792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C176-3C1D-49CE-A50C-A7F95195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05023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3">
            <a:extLst>
              <a:ext uri="{FF2B5EF4-FFF2-40B4-BE49-F238E27FC236}">
                <a16:creationId xmlns:a16="http://schemas.microsoft.com/office/drawing/2014/main" id="{B031E86C-EF4F-462F-B732-CB7DAC833C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12192000" cy="3368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7F03-640D-427B-BB36-E2874EDD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76905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4">
            <a:extLst>
              <a:ext uri="{FF2B5EF4-FFF2-40B4-BE49-F238E27FC236}">
                <a16:creationId xmlns:a16="http://schemas.microsoft.com/office/drawing/2014/main" id="{10542024-675D-4FF6-B950-6B292DBC6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54AE6-B1E5-43BE-9FC3-9EEFFB8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953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5">
            <a:extLst>
              <a:ext uri="{FF2B5EF4-FFF2-40B4-BE49-F238E27FC236}">
                <a16:creationId xmlns:a16="http://schemas.microsoft.com/office/drawing/2014/main" id="{72F9AFD1-DC33-4533-A831-2855568C0A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B113-F43E-454B-AC24-FF93EC8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2526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6">
            <a:extLst>
              <a:ext uri="{FF2B5EF4-FFF2-40B4-BE49-F238E27FC236}">
                <a16:creationId xmlns:a16="http://schemas.microsoft.com/office/drawing/2014/main" id="{5D2A96A4-70DA-4F47-989F-76340DA0AC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4C49-451C-4952-96F0-23742FE3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73451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F1-72C0-4EF7-A841-F72FC3E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16.14  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SE 9: Convenience Factory Methods for Immutable Collections (cont.)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7B80C617-69B3-4659-89DF-424E52C9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>
                <a:latin typeface="Consolas" panose="020B0609020204030204" pitchFamily="49" charset="0"/>
              </a:rPr>
              <a:t>List</a:t>
            </a:r>
            <a:r>
              <a:rPr lang="en-US" b="1" i="1" dirty="0"/>
              <a:t> Interface’s Convenience Factory Method </a:t>
            </a:r>
            <a:r>
              <a:rPr lang="en-US" b="1" i="1" dirty="0">
                <a:latin typeface="Consolas" panose="020B0609020204030204" pitchFamily="49" charset="0"/>
              </a:rPr>
              <a:t>of</a:t>
            </a:r>
            <a:r>
              <a:rPr lang="en-US" b="1" i="1" dirty="0"/>
              <a:t>  </a:t>
            </a:r>
          </a:p>
          <a:p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convenience factory method </a:t>
            </a:r>
            <a:r>
              <a:rPr lang="en-US" b="1" dirty="0">
                <a:latin typeface="Consolas" panose="020B0609020204030204" pitchFamily="49" charset="0"/>
              </a:rPr>
              <a:t>of</a:t>
            </a:r>
            <a:r>
              <a:rPr lang="en-US" dirty="0"/>
              <a:t> to create an immutable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has overloads for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s of zero to 10 elements and an additional overload that can receive any number of elements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’s elements are guaranteed to be in the </a:t>
            </a:r>
            <a:r>
              <a:rPr lang="en-US" i="1" dirty="0"/>
              <a:t>same</a:t>
            </a:r>
            <a:r>
              <a:rPr lang="en-US" dirty="0"/>
              <a:t> order as method </a:t>
            </a:r>
            <a:r>
              <a:rPr lang="en-US" dirty="0" err="1">
                <a:latin typeface="Consolas" panose="020B0609020204030204" pitchFamily="49" charset="0"/>
              </a:rPr>
              <a:t>of</a:t>
            </a:r>
            <a:r>
              <a:rPr lang="en-US" dirty="0" err="1"/>
              <a:t>’s</a:t>
            </a:r>
            <a:r>
              <a:rPr lang="en-US" dirty="0"/>
              <a:t> arguments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CAE9-A6BA-4C9D-A531-BEAF316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28509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7">
            <a:extLst>
              <a:ext uri="{FF2B5EF4-FFF2-40B4-BE49-F238E27FC236}">
                <a16:creationId xmlns:a16="http://schemas.microsoft.com/office/drawing/2014/main" id="{AB4105AC-4FE6-494F-A9F1-7B4843EF85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9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CEDF-9097-46C4-99B1-B61E817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92456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8">
            <a:extLst>
              <a:ext uri="{FF2B5EF4-FFF2-40B4-BE49-F238E27FC236}">
                <a16:creationId xmlns:a16="http://schemas.microsoft.com/office/drawing/2014/main" id="{8A58216A-CBC7-48D2-9965-39F6789E12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13"/>
            <a:ext cx="12192000" cy="3762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7B2C-F3AB-47FD-88A1-84B9FCCC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456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JHTP11_10</Template>
  <TotalTime>157</TotalTime>
  <Words>3909</Words>
  <Application>Microsoft Office PowerPoint</Application>
  <PresentationFormat>Widescreen</PresentationFormat>
  <Paragraphs>360</Paragraphs>
  <Slides>106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6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16 Generic Collections</vt:lpstr>
      <vt:lpstr>PowerPoint Presentation</vt:lpstr>
      <vt:lpstr>PowerPoint Presentation</vt:lpstr>
      <vt:lpstr>16.1  Introduction</vt:lpstr>
      <vt:lpstr>16.2  Collections Overview</vt:lpstr>
      <vt:lpstr>PowerPoint Presentation</vt:lpstr>
      <vt:lpstr>16.3  Type-Wrapper Classes</vt:lpstr>
      <vt:lpstr>16.3  Type-Wrapper Classes (cont.)</vt:lpstr>
      <vt:lpstr>PowerPoint Presentation</vt:lpstr>
      <vt:lpstr>16.4  Autoboxing and Auto-Unboxing</vt:lpstr>
      <vt:lpstr>16.5  Interface Collection and Class Collections</vt:lpstr>
      <vt:lpstr>PowerPoint Presentation</vt:lpstr>
      <vt:lpstr>PowerPoint Presentation</vt:lpstr>
      <vt:lpstr>16.6  Lists</vt:lpstr>
      <vt:lpstr>16.6  Lists (cont.)</vt:lpstr>
      <vt:lpstr>16.6.1 ArrayList and Iterator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16.6.1 ArrayList and Iterator </vt:lpstr>
      <vt:lpstr>16.6.2 LinkedList </vt:lpstr>
      <vt:lpstr>16.6.2 LinkedList (cont.)</vt:lpstr>
      <vt:lpstr>16.6.2 LinkedList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16.6.2 LinkedList (cont.)</vt:lpstr>
      <vt:lpstr>PowerPoint Presentation</vt:lpstr>
      <vt:lpstr>16.7  Collections Methods</vt:lpstr>
      <vt:lpstr>PowerPoint Presentation</vt:lpstr>
      <vt:lpstr>PowerPoint Presentation</vt:lpstr>
      <vt:lpstr>PowerPoint Presentation</vt:lpstr>
      <vt:lpstr>16.7.1 Method sort </vt:lpstr>
      <vt:lpstr>PowerPoint Presentation</vt:lpstr>
      <vt:lpstr>16.7.1 Method sort (cont.)</vt:lpstr>
      <vt:lpstr>PowerPoint Presentation</vt:lpstr>
      <vt:lpstr>16.7.1 Method sort (cont.)</vt:lpstr>
      <vt:lpstr>PowerPoint Presentation</vt:lpstr>
      <vt:lpstr>PowerPoint Presentation</vt:lpstr>
      <vt:lpstr>PowerPoint Presentation</vt:lpstr>
      <vt:lpstr>16.7.2 Method shuffle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16.7.3 Methods reverse, fill, copy, max and min </vt:lpstr>
      <vt:lpstr>PowerPoint Presentation</vt:lpstr>
      <vt:lpstr>PowerPoint Presentation</vt:lpstr>
      <vt:lpstr>PowerPoint Presentation</vt:lpstr>
      <vt:lpstr>PowerPoint Presentation</vt:lpstr>
      <vt:lpstr>16.7.4 Method binarySearch </vt:lpstr>
      <vt:lpstr>PowerPoint Presentation</vt:lpstr>
      <vt:lpstr>PowerPoint Presentation</vt:lpstr>
      <vt:lpstr>PowerPoint Presentation</vt:lpstr>
      <vt:lpstr>16.7.5 Methods addAll, frequency and disjoint</vt:lpstr>
      <vt:lpstr>PowerPoint Presentation</vt:lpstr>
      <vt:lpstr>PowerPoint Presentation</vt:lpstr>
      <vt:lpstr>PowerPoint Presentation</vt:lpstr>
      <vt:lpstr>16.8  Class PriorityQueue and Interface Queue </vt:lpstr>
      <vt:lpstr>PowerPoint Presentation</vt:lpstr>
      <vt:lpstr>PowerPoint Presentation</vt:lpstr>
      <vt:lpstr>16.9  Sets</vt:lpstr>
      <vt:lpstr>PowerPoint Presentation</vt:lpstr>
      <vt:lpstr>PowerPoint Presentation</vt:lpstr>
      <vt:lpstr>16.9  Sets (cont.)</vt:lpstr>
      <vt:lpstr>PowerPoint Presentation</vt:lpstr>
      <vt:lpstr>PowerPoint Presentation</vt:lpstr>
      <vt:lpstr>16.10  Maps</vt:lpstr>
      <vt:lpstr>16.10  Maps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16.10  Maps (Cont.)</vt:lpstr>
      <vt:lpstr>PowerPoint Presentation</vt:lpstr>
      <vt:lpstr>16.11  Synchronized Collections</vt:lpstr>
      <vt:lpstr>PowerPoint Presentation</vt:lpstr>
      <vt:lpstr>16.12  Unmodifiable Collections</vt:lpstr>
      <vt:lpstr>PowerPoint Presentation</vt:lpstr>
      <vt:lpstr>PowerPoint Presentation</vt:lpstr>
      <vt:lpstr>16.13  Abstract Implementations</vt:lpstr>
      <vt:lpstr>16.14  Java SE 9: Convenience Factory Methods for Immutable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16.14  Java SE 9: Convenience Factory Methods for Immutable Collections (cont.)</vt:lpstr>
      <vt:lpstr>PowerPoint Presentation</vt:lpstr>
      <vt:lpstr>PowerPoint Presentation</vt:lpstr>
      <vt:lpstr>PowerPoint Presentation</vt:lpstr>
      <vt:lpstr>PowerPoint Presentation</vt:lpstr>
      <vt:lpstr>16.14  Java SE 9: Convenience Factory Methods for Immutable Collections (cont.)</vt:lpstr>
      <vt:lpstr>PowerPoint Presentation</vt:lpstr>
      <vt:lpstr>16.14  Java SE 9: Convenience Factory Methods for Immutable Collections (cont.)</vt:lpstr>
      <vt:lpstr>PowerPoint Presentation</vt:lpstr>
      <vt:lpstr>16.14  Java SE 9: Convenience Factory Methods for Immutable Collections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Generic Collections</dc:title>
  <dc:creator>Paul Deitel</dc:creator>
  <cp:lastModifiedBy>Sencun Zhu</cp:lastModifiedBy>
  <cp:revision>10</cp:revision>
  <dcterms:created xsi:type="dcterms:W3CDTF">2017-07-15T16:32:34Z</dcterms:created>
  <dcterms:modified xsi:type="dcterms:W3CDTF">2019-03-12T03:17:18Z</dcterms:modified>
</cp:coreProperties>
</file>