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92" r:id="rId2"/>
    <p:sldId id="258" r:id="rId3"/>
    <p:sldId id="259" r:id="rId4"/>
    <p:sldId id="293" r:id="rId5"/>
    <p:sldId id="294" r:id="rId6"/>
    <p:sldId id="260" r:id="rId7"/>
    <p:sldId id="261" r:id="rId8"/>
    <p:sldId id="262" r:id="rId9"/>
    <p:sldId id="263" r:id="rId10"/>
    <p:sldId id="295" r:id="rId11"/>
    <p:sldId id="264" r:id="rId12"/>
    <p:sldId id="265" r:id="rId13"/>
    <p:sldId id="296" r:id="rId14"/>
    <p:sldId id="266" r:id="rId15"/>
    <p:sldId id="267" r:id="rId16"/>
    <p:sldId id="268" r:id="rId17"/>
    <p:sldId id="297" r:id="rId18"/>
    <p:sldId id="269" r:id="rId19"/>
    <p:sldId id="270" r:id="rId20"/>
    <p:sldId id="271" r:id="rId21"/>
    <p:sldId id="298" r:id="rId22"/>
    <p:sldId id="299" r:id="rId23"/>
    <p:sldId id="272" r:id="rId24"/>
    <p:sldId id="300" r:id="rId25"/>
    <p:sldId id="301" r:id="rId26"/>
    <p:sldId id="273" r:id="rId27"/>
    <p:sldId id="274" r:id="rId28"/>
    <p:sldId id="275" r:id="rId29"/>
    <p:sldId id="276" r:id="rId30"/>
    <p:sldId id="277" r:id="rId31"/>
    <p:sldId id="278" r:id="rId32"/>
    <p:sldId id="279" r:id="rId33"/>
    <p:sldId id="280" r:id="rId34"/>
    <p:sldId id="302" r:id="rId35"/>
    <p:sldId id="281" r:id="rId36"/>
    <p:sldId id="282" r:id="rId37"/>
    <p:sldId id="283" r:id="rId38"/>
    <p:sldId id="284" r:id="rId39"/>
    <p:sldId id="303" r:id="rId40"/>
    <p:sldId id="285" r:id="rId41"/>
    <p:sldId id="286" r:id="rId42"/>
    <p:sldId id="304" r:id="rId43"/>
    <p:sldId id="305" r:id="rId44"/>
    <p:sldId id="306" r:id="rId45"/>
    <p:sldId id="287" r:id="rId46"/>
    <p:sldId id="288" r:id="rId47"/>
    <p:sldId id="289" r:id="rId48"/>
    <p:sldId id="290" r:id="rId49"/>
    <p:sldId id="307" r:id="rId50"/>
    <p:sldId id="291" r:id="rId51"/>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65" autoAdjust="0"/>
    <p:restoredTop sz="94660"/>
  </p:normalViewPr>
  <p:slideViewPr>
    <p:cSldViewPr snapToGrid="0">
      <p:cViewPr varScale="1">
        <p:scale>
          <a:sx n="84" d="100"/>
          <a:sy n="84" d="100"/>
        </p:scale>
        <p:origin x="114"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51935B7D-1736-4B67-B5B7-F427C7F8CEFC}" type="datetimeFigureOut">
              <a:rPr lang="en-US" smtClean="0"/>
              <a:pPr/>
              <a:t>8/5/2017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E4110940-9DBB-490E-A14F-4B31F269DEF5}" type="slidenum">
              <a:rPr lang="en-US" smtClean="0"/>
              <a:pPr/>
              <a:t>‹#›</a:t>
            </a:fld>
            <a:endParaRPr lang="en-US" dirty="0"/>
          </a:p>
        </p:txBody>
      </p:sp>
    </p:spTree>
    <p:extLst>
      <p:ext uri="{BB962C8B-B14F-4D97-AF65-F5344CB8AC3E}">
        <p14:creationId xmlns:p14="http://schemas.microsoft.com/office/powerpoint/2010/main" val="92761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0460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F0987617-03EC-4FCE-84AC-E58B482A17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02C7CD98-2352-410E-AE81-6E9617DB28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04" name="Slide Number Placeholder 3">
            <a:extLst>
              <a:ext uri="{FF2B5EF4-FFF2-40B4-BE49-F238E27FC236}">
                <a16:creationId xmlns:a16="http://schemas.microsoft.com/office/drawing/2014/main" id="{2ED0EDE8-768C-4915-BF4E-194B35529B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B92B2C-6A50-473F-8F32-6C68E6BFF334}"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1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EA261DAB-1430-46F0-A773-D78AB67BD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1111D4EF-7FFF-4D3D-B1C6-82D9745E68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1620" name="Slide Number Placeholder 3">
            <a:extLst>
              <a:ext uri="{FF2B5EF4-FFF2-40B4-BE49-F238E27FC236}">
                <a16:creationId xmlns:a16="http://schemas.microsoft.com/office/drawing/2014/main" id="{EEEE04F5-F919-430F-ABE4-2573A2593C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EFEFDC-EA61-44E9-A90F-DFD7674BCD25}"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5814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B619E0D0-05B7-4EC7-9E16-5FC373A167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C1B87FBB-C952-4D34-836B-DF9AE15D2D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a:extLst>
              <a:ext uri="{FF2B5EF4-FFF2-40B4-BE49-F238E27FC236}">
                <a16:creationId xmlns:a16="http://schemas.microsoft.com/office/drawing/2014/main" id="{D1422DE0-5898-4BEC-A0EB-F5AADE87E43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D6D12F-09BB-4B2F-9864-ABCE4579BAA7}"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261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F9BD8421-7D1F-4676-B976-9B7C43262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7118C516-30C1-46D4-AFEE-3D573C21CF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97F5FF0D-5AE8-4FEF-928D-6D34071F8AB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71D219-A37F-4B5B-8725-68C5698E02A1}"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527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83A3B97D-1C45-4BEB-B0DA-5ADA24A13A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FD837C38-8A86-48EA-B6FF-239C866D91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058D585C-ECC3-4044-A9AF-B4A55FCFB8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8B493F-570D-4CEA-9F47-2447FCD8F84F}"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7734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81E3F9F9-6539-4583-8557-31DD10F7B4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985D89A4-91C3-4C18-AF3D-81A7C1D9A3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0052" name="Slide Number Placeholder 3">
            <a:extLst>
              <a:ext uri="{FF2B5EF4-FFF2-40B4-BE49-F238E27FC236}">
                <a16:creationId xmlns:a16="http://schemas.microsoft.com/office/drawing/2014/main" id="{B1B5554E-544F-43C9-AEEA-31810EA1C14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17768E-CA5C-49F1-9137-1ECBECC81E37}"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878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066A2E03-2A82-4AF6-9D81-593EDD659C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B4B175F5-945C-4208-86BD-BB396B40F6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64DF127E-12B5-40C8-9441-523D542DF20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C5CFB8-0AC3-4748-BA73-6595A9B83D54}"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623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7679525F-722B-4431-82D2-CB0807DBBF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AD47E311-AD12-4FF2-AFA5-A91D4E9BEC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a:extLst>
              <a:ext uri="{FF2B5EF4-FFF2-40B4-BE49-F238E27FC236}">
                <a16:creationId xmlns:a16="http://schemas.microsoft.com/office/drawing/2014/main" id="{82C0AA88-4748-46B6-9E53-A8A2AF35B1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DB47B0-B853-41A2-8B64-53D189B25EAD}"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034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1641DCE2-BF8D-4772-AA2F-EBEF26707B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A1276892-F42E-4522-9167-C049BCBA96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a:extLst>
              <a:ext uri="{FF2B5EF4-FFF2-40B4-BE49-F238E27FC236}">
                <a16:creationId xmlns:a16="http://schemas.microsoft.com/office/drawing/2014/main" id="{D59C5B29-5DD9-4E5B-AFB6-232ECEC7536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3DE328-0DFC-4D57-B20E-4D7BDA564D20}"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878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C50A73CF-B4FA-4189-BED4-5E2245D395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F4951255-6283-43E7-B233-9E993709D4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3CFE9926-8434-48D8-8889-AA204235A10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795CC6-DFE5-47CB-9ED7-321525AC88DD}"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6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68C7A13B-C674-4340-8B9D-A774F663A8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93669C5D-AF8A-4ED9-BD71-FD90C0D2FC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a:extLst>
              <a:ext uri="{FF2B5EF4-FFF2-40B4-BE49-F238E27FC236}">
                <a16:creationId xmlns:a16="http://schemas.microsoft.com/office/drawing/2014/main" id="{78016BFB-2362-4A8C-8004-538C073D94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7529B3-E28E-4E29-811F-5F0420F01846}"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935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010E5415-5303-4DDE-83DC-1D1998347E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E5C942FE-31FC-4D1C-B059-27C206C19B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164" name="Slide Number Placeholder 3">
            <a:extLst>
              <a:ext uri="{FF2B5EF4-FFF2-40B4-BE49-F238E27FC236}">
                <a16:creationId xmlns:a16="http://schemas.microsoft.com/office/drawing/2014/main" id="{7A952959-3E9E-4344-A8C3-B93D3589D21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8801D0-722E-4FCB-A7C6-4976B387E103}"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680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73726A8B-F59D-4C97-A828-F65F9FDB7A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6E3BE96C-B6FA-4656-B8EC-5FEEAC9E6A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4212" name="Slide Number Placeholder 3">
            <a:extLst>
              <a:ext uri="{FF2B5EF4-FFF2-40B4-BE49-F238E27FC236}">
                <a16:creationId xmlns:a16="http://schemas.microsoft.com/office/drawing/2014/main" id="{20EEB1A2-6C81-42EB-84C7-A3CCDC7691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198CDE-012E-4A89-B6D5-734D0618E6F1}"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9985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D7994F95-BE21-4E06-9A0B-1809F028DA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DB020226-047F-4438-96E4-F1953B2229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5236" name="Slide Number Placeholder 3">
            <a:extLst>
              <a:ext uri="{FF2B5EF4-FFF2-40B4-BE49-F238E27FC236}">
                <a16:creationId xmlns:a16="http://schemas.microsoft.com/office/drawing/2014/main" id="{748003DD-9EB1-4C77-91C2-203B5EB7BF4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CB061-E26A-4A19-B441-4607DDCF3DCD}" type="slidenum">
              <a:rPr lang="en-US" altLang="en-US">
                <a:latin typeface="Calibri" panose="020F0502020204030204" pitchFamily="34" charset="0"/>
                <a:cs typeface="Calibri" panose="020F0502020204030204" pitchFamily="34" charset="0"/>
              </a:rPr>
              <a:pPr eaLnBrk="1" hangingPunct="1"/>
              <a:t>22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550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D5140305-67B3-48A8-A84E-77000D41AE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D937FE01-C652-40C5-962E-CFD3AB3CE0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1380" name="Slide Number Placeholder 3">
            <a:extLst>
              <a:ext uri="{FF2B5EF4-FFF2-40B4-BE49-F238E27FC236}">
                <a16:creationId xmlns:a16="http://schemas.microsoft.com/office/drawing/2014/main" id="{E27BFC5A-2F78-479E-BF05-71F5B83639E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874128-0484-4E3C-8D86-48C365FD56CB}"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222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307E9AD-C7E8-4E96-9C0D-E9E604DFE325}"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193202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278605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78645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98178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325369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2013742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66200142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158915710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367538725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11367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9691262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407674676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9307E9AD-C7E8-4E96-9C0D-E9E604DFE325}" type="slidenum">
              <a:rPr lang="en-US" smtClean="0"/>
              <a:t>‹#›</a:t>
            </a:fld>
            <a:endParaRPr lang="en-US"/>
          </a:p>
        </p:txBody>
      </p:sp>
    </p:spTree>
    <p:extLst>
      <p:ext uri="{BB962C8B-B14F-4D97-AF65-F5344CB8AC3E}">
        <p14:creationId xmlns:p14="http://schemas.microsoft.com/office/powerpoint/2010/main" val="44855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20</a:t>
            </a:r>
            <a:br>
              <a:rPr lang="en-US" dirty="0"/>
            </a:br>
            <a:r>
              <a:rPr lang="en-US" dirty="0"/>
              <a:t>Generic Classes and Methods: </a:t>
            </a:r>
            <a:br>
              <a:rPr lang="en-US" dirty="0"/>
            </a:br>
            <a:r>
              <a:rPr lang="en-US" dirty="0"/>
              <a:t>A Deeper Look</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3D06-E536-425B-B27F-6EE35AE689D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20.3  </a:t>
            </a:r>
            <a:r>
              <a:rPr lang="en-US" dirty="0">
                <a:solidFill>
                  <a:srgbClr val="3380E6"/>
                </a:solidFill>
                <a:latin typeface="Calibri" panose="020F0502020204030204" pitchFamily="34" charset="0"/>
              </a:rPr>
              <a:t>Generic Methods: Implementation and Compile-Time Translation</a:t>
            </a:r>
          </a:p>
        </p:txBody>
      </p:sp>
      <p:sp>
        <p:nvSpPr>
          <p:cNvPr id="19459" name="Text Placeholder 2">
            <a:extLst>
              <a:ext uri="{FF2B5EF4-FFF2-40B4-BE49-F238E27FC236}">
                <a16:creationId xmlns:a16="http://schemas.microsoft.com/office/drawing/2014/main" id="{48FDFADF-2223-435B-A780-FA89CC60DCF9}"/>
              </a:ext>
            </a:extLst>
          </p:cNvPr>
          <p:cNvSpPr>
            <a:spLocks noGrp="1"/>
          </p:cNvSpPr>
          <p:nvPr>
            <p:ph type="body" idx="1"/>
          </p:nvPr>
        </p:nvSpPr>
        <p:spPr/>
        <p:txBody>
          <a:bodyPr/>
          <a:lstStyle/>
          <a:p>
            <a:pPr eaLnBrk="1" hangingPunct="1"/>
            <a:r>
              <a:rPr lang="en-US" altLang="en-US" dirty="0">
                <a:solidFill>
                  <a:srgbClr val="000000"/>
                </a:solidFill>
              </a:rPr>
              <a:t>If the operations performed by several overloaded methods are </a:t>
            </a:r>
            <a:r>
              <a:rPr lang="en-US" altLang="en-US" i="1" dirty="0">
                <a:solidFill>
                  <a:srgbClr val="000000"/>
                </a:solidFill>
              </a:rPr>
              <a:t>identical</a:t>
            </a:r>
            <a:r>
              <a:rPr lang="en-US" altLang="en-US" dirty="0">
                <a:solidFill>
                  <a:srgbClr val="000000"/>
                </a:solidFill>
              </a:rPr>
              <a:t> for each argument type, the overloaded methods can be more conveniently coded using a generic method. </a:t>
            </a:r>
          </a:p>
          <a:p>
            <a:pPr eaLnBrk="1" hangingPunct="1"/>
            <a:r>
              <a:rPr lang="en-US" altLang="en-US" dirty="0">
                <a:solidFill>
                  <a:srgbClr val="000000"/>
                </a:solidFill>
              </a:rPr>
              <a:t>You can write a single generic method declaration that can be called with arguments of different types. </a:t>
            </a:r>
          </a:p>
          <a:p>
            <a:pPr eaLnBrk="1" hangingPunct="1"/>
            <a:r>
              <a:rPr lang="en-US" altLang="en-US" dirty="0">
                <a:solidFill>
                  <a:srgbClr val="000000"/>
                </a:solidFill>
              </a:rPr>
              <a:t>Based on the types of the arguments passed to the generic method, the compiler handles each method call appropriately. </a:t>
            </a:r>
          </a:p>
        </p:txBody>
      </p:sp>
      <p:sp>
        <p:nvSpPr>
          <p:cNvPr id="4" name="Footer Placeholder 3">
            <a:extLst>
              <a:ext uri="{FF2B5EF4-FFF2-40B4-BE49-F238E27FC236}">
                <a16:creationId xmlns:a16="http://schemas.microsoft.com/office/drawing/2014/main" id="{2423B8A0-F04A-47B7-9E1C-AAB436A724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8089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8">
            <a:extLst>
              <a:ext uri="{FF2B5EF4-FFF2-40B4-BE49-F238E27FC236}">
                <a16:creationId xmlns:a16="http://schemas.microsoft.com/office/drawing/2014/main" id="{1484E93C-A9DB-48C5-AA6F-0AE9BC3EA7C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F820FBAE-7A99-4689-A620-8540DBB01C2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7895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9">
            <a:extLst>
              <a:ext uri="{FF2B5EF4-FFF2-40B4-BE49-F238E27FC236}">
                <a16:creationId xmlns:a16="http://schemas.microsoft.com/office/drawing/2014/main" id="{EB66C3D8-63C0-4E4A-BBAB-67AE78ED74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2725"/>
            <a:ext cx="12192000" cy="6432550"/>
          </a:xfrm>
          <a:prstGeom prst="rect">
            <a:avLst/>
          </a:prstGeom>
        </p:spPr>
      </p:pic>
      <p:sp>
        <p:nvSpPr>
          <p:cNvPr id="4" name="Footer Placeholder 3">
            <a:extLst>
              <a:ext uri="{FF2B5EF4-FFF2-40B4-BE49-F238E27FC236}">
                <a16:creationId xmlns:a16="http://schemas.microsoft.com/office/drawing/2014/main" id="{E8AF9889-35E9-4539-8313-1AC59C42D12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825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42FB-46F2-429A-BCAF-3921B76BC68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20.3  </a:t>
            </a:r>
            <a:r>
              <a:rPr lang="en-US" dirty="0">
                <a:solidFill>
                  <a:srgbClr val="3380E6"/>
                </a:solidFill>
                <a:latin typeface="Calibri" panose="020F0502020204030204" pitchFamily="34" charset="0"/>
              </a:rPr>
              <a:t>Generic Methods: Implementation and Compile-Time Translation (cont.)</a:t>
            </a:r>
          </a:p>
        </p:txBody>
      </p:sp>
      <p:sp>
        <p:nvSpPr>
          <p:cNvPr id="22531" name="Text Placeholder 2">
            <a:extLst>
              <a:ext uri="{FF2B5EF4-FFF2-40B4-BE49-F238E27FC236}">
                <a16:creationId xmlns:a16="http://schemas.microsoft.com/office/drawing/2014/main" id="{B4267D95-728E-40D5-8CAE-6989B0DB18E1}"/>
              </a:ext>
            </a:extLst>
          </p:cNvPr>
          <p:cNvSpPr>
            <a:spLocks noGrp="1"/>
          </p:cNvSpPr>
          <p:nvPr>
            <p:ph type="body" idx="1"/>
          </p:nvPr>
        </p:nvSpPr>
        <p:spPr/>
        <p:txBody>
          <a:bodyPr/>
          <a:lstStyle/>
          <a:p>
            <a:pPr eaLnBrk="1" hangingPunct="1">
              <a:lnSpc>
                <a:spcPct val="80000"/>
              </a:lnSpc>
            </a:pPr>
            <a:r>
              <a:rPr lang="en-US" altLang="en-US" sz="2100" dirty="0">
                <a:solidFill>
                  <a:srgbClr val="000000"/>
                </a:solidFill>
              </a:rPr>
              <a:t>All generic method declarations have a </a:t>
            </a:r>
            <a:r>
              <a:rPr lang="en-US" altLang="en-US" sz="2100" dirty="0">
                <a:solidFill>
                  <a:srgbClr val="0000FF"/>
                </a:solidFill>
              </a:rPr>
              <a:t>type-parameter section</a:t>
            </a:r>
            <a:r>
              <a:rPr lang="en-US" altLang="en-US" sz="2100" dirty="0">
                <a:solidFill>
                  <a:srgbClr val="000000"/>
                </a:solidFill>
              </a:rPr>
              <a:t>  (</a:t>
            </a:r>
            <a:r>
              <a:rPr lang="en-US" altLang="en-US" sz="2100" dirty="0">
                <a:solidFill>
                  <a:srgbClr val="000000"/>
                </a:solidFill>
                <a:latin typeface="Consolas" panose="020B0609020204030204" pitchFamily="49" charset="0"/>
              </a:rPr>
              <a:t>&lt;</a:t>
            </a:r>
            <a:r>
              <a:rPr lang="en-US" altLang="en-US" sz="2100" dirty="0">
                <a:solidFill>
                  <a:srgbClr val="000000"/>
                </a:solidFill>
              </a:rPr>
              <a:t> </a:t>
            </a:r>
            <a:r>
              <a:rPr lang="en-US" altLang="en-US" sz="2100" dirty="0">
                <a:solidFill>
                  <a:srgbClr val="000000"/>
                </a:solidFill>
                <a:latin typeface="Consolas" panose="020B0609020204030204" pitchFamily="49" charset="0"/>
              </a:rPr>
              <a:t>T</a:t>
            </a:r>
            <a:r>
              <a:rPr lang="en-US" altLang="en-US" sz="2100" dirty="0">
                <a:solidFill>
                  <a:srgbClr val="000000"/>
                </a:solidFill>
              </a:rPr>
              <a:t> </a:t>
            </a:r>
            <a:r>
              <a:rPr lang="en-US" altLang="en-US" sz="2100" dirty="0">
                <a:solidFill>
                  <a:srgbClr val="000000"/>
                </a:solidFill>
                <a:latin typeface="Consolas" panose="020B0609020204030204" pitchFamily="49" charset="0"/>
              </a:rPr>
              <a:t>&gt;</a:t>
            </a:r>
            <a:r>
              <a:rPr lang="en-US" altLang="en-US" sz="2100" dirty="0">
                <a:solidFill>
                  <a:srgbClr val="000000"/>
                </a:solidFill>
              </a:rPr>
              <a:t> in this example) delimited by </a:t>
            </a:r>
            <a:r>
              <a:rPr lang="en-US" altLang="en-US" sz="2100" dirty="0">
                <a:solidFill>
                  <a:srgbClr val="0000FF"/>
                </a:solidFill>
              </a:rPr>
              <a:t>angle brackets</a:t>
            </a:r>
            <a:r>
              <a:rPr lang="en-US" altLang="en-US" sz="2100" i="1" dirty="0">
                <a:solidFill>
                  <a:srgbClr val="000000"/>
                </a:solidFill>
              </a:rPr>
              <a:t> </a:t>
            </a:r>
            <a:r>
              <a:rPr lang="en-US" altLang="en-US" sz="2100" dirty="0">
                <a:solidFill>
                  <a:srgbClr val="000000"/>
                </a:solidFill>
              </a:rPr>
              <a:t>that precedes the method’s return type. </a:t>
            </a:r>
          </a:p>
          <a:p>
            <a:pPr eaLnBrk="1" hangingPunct="1">
              <a:lnSpc>
                <a:spcPct val="80000"/>
              </a:lnSpc>
            </a:pPr>
            <a:r>
              <a:rPr lang="en-US" altLang="en-US" sz="2100" dirty="0">
                <a:solidFill>
                  <a:srgbClr val="000000"/>
                </a:solidFill>
              </a:rPr>
              <a:t>Each type-parameter section contains one or more </a:t>
            </a:r>
            <a:r>
              <a:rPr lang="en-US" altLang="en-US" sz="2100" dirty="0">
                <a:solidFill>
                  <a:srgbClr val="0000FF"/>
                </a:solidFill>
              </a:rPr>
              <a:t>type parameters</a:t>
            </a:r>
            <a:r>
              <a:rPr lang="en-US" altLang="en-US" sz="2100" dirty="0">
                <a:solidFill>
                  <a:srgbClr val="000000"/>
                </a:solidFill>
              </a:rPr>
              <a:t>, separated by commas. </a:t>
            </a:r>
          </a:p>
          <a:p>
            <a:pPr eaLnBrk="1" hangingPunct="1">
              <a:lnSpc>
                <a:spcPct val="80000"/>
              </a:lnSpc>
            </a:pPr>
            <a:r>
              <a:rPr lang="en-US" altLang="en-US" sz="2100" dirty="0">
                <a:solidFill>
                  <a:srgbClr val="000000"/>
                </a:solidFill>
              </a:rPr>
              <a:t>A type parameter, also known as a </a:t>
            </a:r>
            <a:r>
              <a:rPr lang="en-US" altLang="en-US" sz="2100" dirty="0">
                <a:solidFill>
                  <a:srgbClr val="0000FF"/>
                </a:solidFill>
              </a:rPr>
              <a:t>type variable</a:t>
            </a:r>
            <a:r>
              <a:rPr lang="en-US" altLang="en-US" sz="2100" dirty="0">
                <a:solidFill>
                  <a:srgbClr val="000000"/>
                </a:solidFill>
              </a:rPr>
              <a:t>, is an identifier that specifies a generic type name. </a:t>
            </a:r>
          </a:p>
          <a:p>
            <a:pPr eaLnBrk="1" hangingPunct="1">
              <a:lnSpc>
                <a:spcPct val="80000"/>
              </a:lnSpc>
            </a:pPr>
            <a:r>
              <a:rPr lang="en-US" altLang="en-US" sz="2100" dirty="0">
                <a:solidFill>
                  <a:srgbClr val="000000"/>
                </a:solidFill>
              </a:rPr>
              <a:t>Can be used to declare the return type, parameter types and local variable types in a generic method, and act as placeholders for the types of the arguments passed to the generic method (</a:t>
            </a:r>
            <a:r>
              <a:rPr lang="en-US" altLang="en-US" sz="2100" dirty="0">
                <a:solidFill>
                  <a:srgbClr val="0000FF"/>
                </a:solidFill>
              </a:rPr>
              <a:t>actual type arguments</a:t>
            </a:r>
            <a:r>
              <a:rPr lang="en-US" altLang="en-US" sz="2100" dirty="0">
                <a:solidFill>
                  <a:srgbClr val="000000"/>
                </a:solidFill>
              </a:rPr>
              <a:t>).</a:t>
            </a:r>
          </a:p>
          <a:p>
            <a:pPr eaLnBrk="1" hangingPunct="1">
              <a:lnSpc>
                <a:spcPct val="80000"/>
              </a:lnSpc>
            </a:pPr>
            <a:r>
              <a:rPr lang="en-US" altLang="en-US" sz="2100" dirty="0">
                <a:solidFill>
                  <a:srgbClr val="000000"/>
                </a:solidFill>
              </a:rPr>
              <a:t>A generic method’s body is declared like that of any other method. </a:t>
            </a:r>
          </a:p>
          <a:p>
            <a:pPr eaLnBrk="1" hangingPunct="1">
              <a:lnSpc>
                <a:spcPct val="80000"/>
              </a:lnSpc>
            </a:pPr>
            <a:r>
              <a:rPr lang="en-US" altLang="en-US" sz="2100" i="1" dirty="0">
                <a:solidFill>
                  <a:srgbClr val="000000"/>
                </a:solidFill>
              </a:rPr>
              <a:t>Type parameters can represent only reference types</a:t>
            </a:r>
            <a:r>
              <a:rPr lang="en-US" altLang="en-US" sz="2100" dirty="0">
                <a:solidFill>
                  <a:srgbClr val="000000"/>
                </a:solidFill>
              </a:rPr>
              <a:t>—not primitive types.</a:t>
            </a:r>
          </a:p>
        </p:txBody>
      </p:sp>
      <p:sp>
        <p:nvSpPr>
          <p:cNvPr id="4" name="Footer Placeholder 3">
            <a:extLst>
              <a:ext uri="{FF2B5EF4-FFF2-40B4-BE49-F238E27FC236}">
                <a16:creationId xmlns:a16="http://schemas.microsoft.com/office/drawing/2014/main" id="{396EB738-E0C4-44CB-8D47-4A36A9BCFDF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3304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0">
            <a:extLst>
              <a:ext uri="{FF2B5EF4-FFF2-40B4-BE49-F238E27FC236}">
                <a16:creationId xmlns:a16="http://schemas.microsoft.com/office/drawing/2014/main" id="{A8A48E09-C755-408C-BFB7-15926DA59E3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5388"/>
            <a:ext cx="12192000" cy="4467225"/>
          </a:xfrm>
          <a:prstGeom prst="rect">
            <a:avLst/>
          </a:prstGeom>
        </p:spPr>
      </p:pic>
      <p:sp>
        <p:nvSpPr>
          <p:cNvPr id="4" name="Footer Placeholder 3">
            <a:extLst>
              <a:ext uri="{FF2B5EF4-FFF2-40B4-BE49-F238E27FC236}">
                <a16:creationId xmlns:a16="http://schemas.microsoft.com/office/drawing/2014/main" id="{6AAABAC0-5BA8-4113-8272-047A5CF9ADA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514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1">
            <a:extLst>
              <a:ext uri="{FF2B5EF4-FFF2-40B4-BE49-F238E27FC236}">
                <a16:creationId xmlns:a16="http://schemas.microsoft.com/office/drawing/2014/main" id="{DDCD4D1A-5A7F-4572-A55D-8D5D174873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4" name="Footer Placeholder 3">
            <a:extLst>
              <a:ext uri="{FF2B5EF4-FFF2-40B4-BE49-F238E27FC236}">
                <a16:creationId xmlns:a16="http://schemas.microsoft.com/office/drawing/2014/main" id="{C2764050-2F4B-4EB1-8426-391211B9EB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2919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2">
            <a:extLst>
              <a:ext uri="{FF2B5EF4-FFF2-40B4-BE49-F238E27FC236}">
                <a16:creationId xmlns:a16="http://schemas.microsoft.com/office/drawing/2014/main" id="{D5C1458A-5775-41EF-B3EA-CABEA95AF4D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01675"/>
            <a:ext cx="12192000" cy="5454650"/>
          </a:xfrm>
          <a:prstGeom prst="rect">
            <a:avLst/>
          </a:prstGeom>
        </p:spPr>
      </p:pic>
      <p:sp>
        <p:nvSpPr>
          <p:cNvPr id="4" name="Footer Placeholder 3">
            <a:extLst>
              <a:ext uri="{FF2B5EF4-FFF2-40B4-BE49-F238E27FC236}">
                <a16:creationId xmlns:a16="http://schemas.microsoft.com/office/drawing/2014/main" id="{E6C30B2E-53B3-4D1D-92C6-7B5ED02901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944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614A-A7BA-46C7-B041-95723AE29CE5}"/>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20.3  </a:t>
            </a:r>
            <a:r>
              <a:rPr lang="en-US" dirty="0">
                <a:solidFill>
                  <a:srgbClr val="3380E6"/>
                </a:solidFill>
                <a:latin typeface="Calibri" panose="020F0502020204030204" pitchFamily="34" charset="0"/>
              </a:rPr>
              <a:t>Generic Methods: Implementation and Compile-Time Translation (cont.)</a:t>
            </a:r>
          </a:p>
        </p:txBody>
      </p:sp>
      <p:sp>
        <p:nvSpPr>
          <p:cNvPr id="26627" name="Text Placeholder 2">
            <a:extLst>
              <a:ext uri="{FF2B5EF4-FFF2-40B4-BE49-F238E27FC236}">
                <a16:creationId xmlns:a16="http://schemas.microsoft.com/office/drawing/2014/main" id="{21E48D43-7D36-48E9-B852-F34BA1A9A47B}"/>
              </a:ext>
            </a:extLst>
          </p:cNvPr>
          <p:cNvSpPr>
            <a:spLocks noGrp="1"/>
          </p:cNvSpPr>
          <p:nvPr>
            <p:ph type="body" idx="1"/>
          </p:nvPr>
        </p:nvSpPr>
        <p:spPr/>
        <p:txBody>
          <a:bodyPr/>
          <a:lstStyle/>
          <a:p>
            <a:pPr eaLnBrk="1" hangingPunct="1">
              <a:lnSpc>
                <a:spcPct val="90000"/>
              </a:lnSpc>
            </a:pPr>
            <a:r>
              <a:rPr lang="en-US" altLang="en-US" dirty="0">
                <a:solidFill>
                  <a:srgbClr val="000000"/>
                </a:solidFill>
              </a:rPr>
              <a:t>When the compiler translates generic method </a:t>
            </a:r>
            <a:r>
              <a:rPr lang="en-US" altLang="en-US" dirty="0" err="1">
                <a:solidFill>
                  <a:srgbClr val="000000"/>
                </a:solidFill>
                <a:latin typeface="Consolas" panose="020B0609020204030204" pitchFamily="49" charset="0"/>
              </a:rPr>
              <a:t>printArray</a:t>
            </a:r>
            <a:r>
              <a:rPr lang="en-US" altLang="en-US" dirty="0">
                <a:solidFill>
                  <a:srgbClr val="000000"/>
                </a:solidFill>
              </a:rPr>
              <a:t> into Java bytecodes, it removes the type-parameter section and </a:t>
            </a:r>
            <a:r>
              <a:rPr lang="en-US" altLang="en-US" i="1" dirty="0">
                <a:solidFill>
                  <a:srgbClr val="000000"/>
                </a:solidFill>
              </a:rPr>
              <a:t>replaces the type parameters with actual types</a:t>
            </a:r>
            <a:r>
              <a:rPr lang="en-US" altLang="en-US" dirty="0">
                <a:solidFill>
                  <a:srgbClr val="000000"/>
                </a:solidFill>
              </a:rPr>
              <a:t>. </a:t>
            </a:r>
          </a:p>
          <a:p>
            <a:pPr eaLnBrk="1" hangingPunct="1">
              <a:lnSpc>
                <a:spcPct val="90000"/>
              </a:lnSpc>
            </a:pPr>
            <a:r>
              <a:rPr lang="en-US" altLang="en-US" dirty="0">
                <a:solidFill>
                  <a:srgbClr val="000000"/>
                </a:solidFill>
              </a:rPr>
              <a:t>This process is known as </a:t>
            </a:r>
            <a:r>
              <a:rPr lang="en-US" altLang="en-US" dirty="0">
                <a:solidFill>
                  <a:srgbClr val="0000FF"/>
                </a:solidFill>
              </a:rPr>
              <a:t>erasure</a:t>
            </a:r>
            <a:r>
              <a:rPr lang="en-US" altLang="en-US" dirty="0">
                <a:solidFill>
                  <a:srgbClr val="000000"/>
                </a:solidFill>
              </a:rPr>
              <a:t>. </a:t>
            </a:r>
          </a:p>
          <a:p>
            <a:pPr eaLnBrk="1" hangingPunct="1">
              <a:lnSpc>
                <a:spcPct val="90000"/>
              </a:lnSpc>
            </a:pPr>
            <a:r>
              <a:rPr lang="en-US" altLang="en-US" dirty="0">
                <a:solidFill>
                  <a:srgbClr val="000000"/>
                </a:solidFill>
              </a:rPr>
              <a:t>By default all generic types are replaced with type </a:t>
            </a:r>
            <a:r>
              <a:rPr lang="en-US" altLang="en-US" dirty="0">
                <a:solidFill>
                  <a:srgbClr val="000000"/>
                </a:solidFill>
                <a:latin typeface="Consolas" panose="020B0609020204030204" pitchFamily="49" charset="0"/>
              </a:rPr>
              <a:t>Object</a:t>
            </a:r>
            <a:r>
              <a:rPr lang="en-US" altLang="en-US" dirty="0">
                <a:solidFill>
                  <a:srgbClr val="000000"/>
                </a:solidFill>
              </a:rPr>
              <a:t>. </a:t>
            </a:r>
          </a:p>
          <a:p>
            <a:pPr eaLnBrk="1" hangingPunct="1">
              <a:lnSpc>
                <a:spcPct val="90000"/>
              </a:lnSpc>
            </a:pPr>
            <a:r>
              <a:rPr lang="en-US" altLang="en-US" dirty="0">
                <a:solidFill>
                  <a:srgbClr val="000000"/>
                </a:solidFill>
              </a:rPr>
              <a:t>So the compiled version of method </a:t>
            </a:r>
            <a:r>
              <a:rPr lang="en-US" altLang="en-US" dirty="0" err="1">
                <a:solidFill>
                  <a:srgbClr val="000000"/>
                </a:solidFill>
                <a:latin typeface="Consolas" panose="020B0609020204030204" pitchFamily="49" charset="0"/>
              </a:rPr>
              <a:t>printArray</a:t>
            </a:r>
            <a:r>
              <a:rPr lang="en-US" altLang="en-US" dirty="0">
                <a:solidFill>
                  <a:srgbClr val="000000"/>
                </a:solidFill>
              </a:rPr>
              <a:t> appears as shown in Fig. 20.4—there is only </a:t>
            </a:r>
            <a:r>
              <a:rPr lang="en-US" altLang="en-US" i="1" dirty="0">
                <a:solidFill>
                  <a:srgbClr val="000000"/>
                </a:solidFill>
              </a:rPr>
              <a:t>one</a:t>
            </a:r>
            <a:r>
              <a:rPr lang="en-US" altLang="en-US" dirty="0">
                <a:solidFill>
                  <a:srgbClr val="000000"/>
                </a:solidFill>
              </a:rPr>
              <a:t> copy of this code, which is used for all </a:t>
            </a:r>
            <a:r>
              <a:rPr lang="en-US" altLang="en-US" dirty="0" err="1">
                <a:solidFill>
                  <a:srgbClr val="000000"/>
                </a:solidFill>
                <a:latin typeface="Consolas" panose="020B0609020204030204" pitchFamily="49" charset="0"/>
              </a:rPr>
              <a:t>printArray</a:t>
            </a:r>
            <a:r>
              <a:rPr lang="en-US" altLang="en-US" dirty="0">
                <a:solidFill>
                  <a:srgbClr val="000000"/>
                </a:solidFill>
              </a:rPr>
              <a:t> calls in the example. </a:t>
            </a:r>
          </a:p>
        </p:txBody>
      </p:sp>
      <p:sp>
        <p:nvSpPr>
          <p:cNvPr id="4" name="Footer Placeholder 3">
            <a:extLst>
              <a:ext uri="{FF2B5EF4-FFF2-40B4-BE49-F238E27FC236}">
                <a16:creationId xmlns:a16="http://schemas.microsoft.com/office/drawing/2014/main" id="{7E9FE56E-FB2D-435B-BE75-DF8AB6C027A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8860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3">
            <a:extLst>
              <a:ext uri="{FF2B5EF4-FFF2-40B4-BE49-F238E27FC236}">
                <a16:creationId xmlns:a16="http://schemas.microsoft.com/office/drawing/2014/main" id="{BB63336C-9D45-4343-A0B3-AF3B978EC74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33500"/>
            <a:ext cx="12192000" cy="4189413"/>
          </a:xfrm>
          <a:prstGeom prst="rect">
            <a:avLst/>
          </a:prstGeom>
        </p:spPr>
      </p:pic>
      <p:sp>
        <p:nvSpPr>
          <p:cNvPr id="4" name="Footer Placeholder 3">
            <a:extLst>
              <a:ext uri="{FF2B5EF4-FFF2-40B4-BE49-F238E27FC236}">
                <a16:creationId xmlns:a16="http://schemas.microsoft.com/office/drawing/2014/main" id="{D52A5B12-5710-47CD-A227-001F51B1C7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789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4">
            <a:extLst>
              <a:ext uri="{FF2B5EF4-FFF2-40B4-BE49-F238E27FC236}">
                <a16:creationId xmlns:a16="http://schemas.microsoft.com/office/drawing/2014/main" id="{BC86A1FC-9BC6-40A5-8490-00B88DD3F30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A08775CE-BCE2-4800-A7A2-9E34357CDB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945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2">
            <a:extLst>
              <a:ext uri="{FF2B5EF4-FFF2-40B4-BE49-F238E27FC236}">
                <a16:creationId xmlns:a16="http://schemas.microsoft.com/office/drawing/2014/main" id="{5DDFBDDD-81DE-42F3-8198-8B883A306A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8150" y="0"/>
            <a:ext cx="11314113" cy="6858000"/>
          </a:xfrm>
          <a:prstGeom prst="rect">
            <a:avLst/>
          </a:prstGeom>
        </p:spPr>
      </p:pic>
      <p:sp>
        <p:nvSpPr>
          <p:cNvPr id="4" name="Footer Placeholder 3">
            <a:extLst>
              <a:ext uri="{FF2B5EF4-FFF2-40B4-BE49-F238E27FC236}">
                <a16:creationId xmlns:a16="http://schemas.microsoft.com/office/drawing/2014/main" id="{47D6E25E-869F-444D-A2AC-BD16D4A8B2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73969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5">
            <a:extLst>
              <a:ext uri="{FF2B5EF4-FFF2-40B4-BE49-F238E27FC236}">
                <a16:creationId xmlns:a16="http://schemas.microsoft.com/office/drawing/2014/main" id="{7637DD19-ED4A-4C38-90AF-5A976D2E00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2138" y="0"/>
            <a:ext cx="11007725" cy="6858000"/>
          </a:xfrm>
          <a:prstGeom prst="rect">
            <a:avLst/>
          </a:prstGeom>
        </p:spPr>
      </p:pic>
      <p:sp>
        <p:nvSpPr>
          <p:cNvPr id="4" name="Footer Placeholder 3">
            <a:extLst>
              <a:ext uri="{FF2B5EF4-FFF2-40B4-BE49-F238E27FC236}">
                <a16:creationId xmlns:a16="http://schemas.microsoft.com/office/drawing/2014/main" id="{70251CFC-7E41-410C-94FF-39DFDCA4561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3199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C4DA-786A-492C-9691-2288D93FB7F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20.4  </a:t>
            </a:r>
            <a:r>
              <a:rPr lang="en-US" dirty="0">
                <a:solidFill>
                  <a:srgbClr val="3380E6"/>
                </a:solidFill>
                <a:latin typeface="Calibri" panose="020F0502020204030204" pitchFamily="34" charset="0"/>
              </a:rPr>
              <a:t>Additional Compile-Time Translation Issues: Methods That Use a Type Parameter as the Return Type</a:t>
            </a:r>
          </a:p>
        </p:txBody>
      </p:sp>
      <p:sp>
        <p:nvSpPr>
          <p:cNvPr id="28675" name="Text Placeholder 2">
            <a:extLst>
              <a:ext uri="{FF2B5EF4-FFF2-40B4-BE49-F238E27FC236}">
                <a16:creationId xmlns:a16="http://schemas.microsoft.com/office/drawing/2014/main" id="{EEDFF60E-0C12-493F-8A10-3E9051B7A2C5}"/>
              </a:ext>
            </a:extLst>
          </p:cNvPr>
          <p:cNvSpPr>
            <a:spLocks noGrp="1"/>
          </p:cNvSpPr>
          <p:nvPr>
            <p:ph type="body" idx="1"/>
          </p:nvPr>
        </p:nvSpPr>
        <p:spPr>
          <a:xfrm>
            <a:off x="609600" y="1722438"/>
            <a:ext cx="10972800" cy="4525962"/>
          </a:xfrm>
        </p:spPr>
        <p:txBody>
          <a:bodyPr/>
          <a:lstStyle/>
          <a:p>
            <a:pPr eaLnBrk="1" hangingPunct="1">
              <a:lnSpc>
                <a:spcPct val="90000"/>
              </a:lnSpc>
            </a:pPr>
            <a:r>
              <a:rPr lang="en-US" altLang="en-US" dirty="0">
                <a:solidFill>
                  <a:srgbClr val="000000"/>
                </a:solidFill>
              </a:rPr>
              <a:t>Generic method </a:t>
            </a:r>
            <a:r>
              <a:rPr lang="en-US" altLang="en-US" dirty="0">
                <a:solidFill>
                  <a:srgbClr val="000000"/>
                </a:solidFill>
                <a:latin typeface="Consolas" panose="020B0609020204030204" pitchFamily="49" charset="0"/>
              </a:rPr>
              <a:t>maximum</a:t>
            </a:r>
            <a:r>
              <a:rPr lang="en-US" altLang="en-US" dirty="0">
                <a:solidFill>
                  <a:srgbClr val="000000"/>
                </a:solidFill>
              </a:rPr>
              <a:t> determines and returns the largest of its three arguments of the same type. </a:t>
            </a:r>
          </a:p>
          <a:p>
            <a:pPr eaLnBrk="1" hangingPunct="1">
              <a:lnSpc>
                <a:spcPct val="90000"/>
              </a:lnSpc>
            </a:pPr>
            <a:r>
              <a:rPr lang="en-US" altLang="en-US" i="1" dirty="0">
                <a:solidFill>
                  <a:srgbClr val="000000"/>
                </a:solidFill>
              </a:rPr>
              <a:t>The relational operator </a:t>
            </a:r>
            <a:r>
              <a:rPr lang="en-US" altLang="en-US" i="1" dirty="0">
                <a:solidFill>
                  <a:srgbClr val="000000"/>
                </a:solidFill>
                <a:latin typeface="Consolas" panose="020B0609020204030204" pitchFamily="49" charset="0"/>
              </a:rPr>
              <a:t>&gt;</a:t>
            </a:r>
            <a:r>
              <a:rPr lang="en-US" altLang="en-US" i="1" dirty="0">
                <a:solidFill>
                  <a:srgbClr val="000000"/>
                </a:solidFill>
              </a:rPr>
              <a:t> cannot be used with reference types</a:t>
            </a:r>
            <a:r>
              <a:rPr lang="en-US" altLang="en-US" dirty="0">
                <a:solidFill>
                  <a:srgbClr val="000000"/>
                </a:solidFill>
              </a:rPr>
              <a:t>, but it’s possible to compare two objects of the same class if that class implements the generic </a:t>
            </a:r>
            <a:r>
              <a:rPr lang="en-US" altLang="en-US" dirty="0">
                <a:solidFill>
                  <a:srgbClr val="0000FF"/>
                </a:solidFill>
              </a:rPr>
              <a:t>interface </a:t>
            </a:r>
            <a:r>
              <a:rPr lang="en-US" altLang="en-US" dirty="0">
                <a:solidFill>
                  <a:srgbClr val="0000FF"/>
                </a:solidFill>
                <a:latin typeface="Consolas" panose="020B0609020204030204" pitchFamily="49" charset="0"/>
              </a:rPr>
              <a:t>Comparable&lt;T&gt;</a:t>
            </a:r>
            <a:r>
              <a:rPr lang="en-US" altLang="en-US" dirty="0">
                <a:solidFill>
                  <a:srgbClr val="000000"/>
                </a:solidFill>
              </a:rPr>
              <a:t> (package </a:t>
            </a:r>
            <a:r>
              <a:rPr lang="en-US" altLang="en-US" sz="2000" dirty="0" err="1">
                <a:solidFill>
                  <a:srgbClr val="000000"/>
                </a:solidFill>
                <a:latin typeface="Consolas" panose="020B0609020204030204" pitchFamily="49" charset="0"/>
              </a:rPr>
              <a:t>java.lang</a:t>
            </a:r>
            <a:r>
              <a:rPr lang="en-US" altLang="en-US" dirty="0">
                <a:solidFill>
                  <a:srgbClr val="000000"/>
                </a:solidFill>
              </a:rPr>
              <a:t>). </a:t>
            </a:r>
          </a:p>
          <a:p>
            <a:pPr lvl="1" eaLnBrk="1" hangingPunct="1">
              <a:lnSpc>
                <a:spcPct val="90000"/>
              </a:lnSpc>
            </a:pPr>
            <a:r>
              <a:rPr lang="en-US" altLang="en-US" dirty="0">
                <a:solidFill>
                  <a:srgbClr val="000000"/>
                </a:solidFill>
              </a:rPr>
              <a:t>All the type-wrapper classes for primitive types implement this interface. </a:t>
            </a:r>
          </a:p>
          <a:p>
            <a:pPr eaLnBrk="1" hangingPunct="1">
              <a:lnSpc>
                <a:spcPct val="90000"/>
              </a:lnSpc>
            </a:pPr>
            <a:r>
              <a:rPr lang="en-US" altLang="en-US" dirty="0">
                <a:solidFill>
                  <a:srgbClr val="0000FF"/>
                </a:solidFill>
              </a:rPr>
              <a:t>Generic interfaces</a:t>
            </a:r>
            <a:r>
              <a:rPr lang="en-US" altLang="en-US" dirty="0">
                <a:solidFill>
                  <a:srgbClr val="000000"/>
                </a:solidFill>
              </a:rPr>
              <a:t> enable you to specify, with a single interface declaration, a set of related types. </a:t>
            </a:r>
          </a:p>
        </p:txBody>
      </p:sp>
      <p:sp>
        <p:nvSpPr>
          <p:cNvPr id="4" name="Footer Placeholder 3">
            <a:extLst>
              <a:ext uri="{FF2B5EF4-FFF2-40B4-BE49-F238E27FC236}">
                <a16:creationId xmlns:a16="http://schemas.microsoft.com/office/drawing/2014/main" id="{C5267BC2-D395-4E06-A093-91C7E4E9281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1744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0C58-D9C8-43E1-A070-84BA7BE7F63E}"/>
              </a:ext>
            </a:extLst>
          </p:cNvPr>
          <p:cNvSpPr>
            <a:spLocks noGrp="1"/>
          </p:cNvSpPr>
          <p:nvPr>
            <p:ph type="title"/>
          </p:nvPr>
        </p:nvSpPr>
        <p:spPr/>
        <p:txBody>
          <a:bodyPr>
            <a:noAutofit/>
          </a:bodyPr>
          <a:lstStyle/>
          <a:p>
            <a:pPr fontAlgn="auto">
              <a:spcAft>
                <a:spcPts val="0"/>
              </a:spcAft>
              <a:defRPr/>
            </a:pPr>
            <a:r>
              <a:rPr lang="en-US" sz="2800" dirty="0">
                <a:solidFill>
                  <a:srgbClr val="24B5A1"/>
                </a:solidFill>
                <a:latin typeface="Calibri" panose="020F0502020204030204" pitchFamily="34" charset="0"/>
              </a:rPr>
              <a:t>20.4  </a:t>
            </a:r>
            <a:r>
              <a:rPr lang="en-US" sz="2800" dirty="0">
                <a:solidFill>
                  <a:srgbClr val="3380E6"/>
                </a:solidFill>
                <a:latin typeface="Calibri" panose="020F0502020204030204" pitchFamily="34" charset="0"/>
              </a:rPr>
              <a:t>Additional Compile-Time Translation Issues: Methods That Use a Type Parameter as the Return Type (cont.)</a:t>
            </a:r>
          </a:p>
        </p:txBody>
      </p:sp>
      <p:sp>
        <p:nvSpPr>
          <p:cNvPr id="29699" name="Text Placeholder 2">
            <a:extLst>
              <a:ext uri="{FF2B5EF4-FFF2-40B4-BE49-F238E27FC236}">
                <a16:creationId xmlns:a16="http://schemas.microsoft.com/office/drawing/2014/main" id="{CDF2F2DC-8991-4A13-9624-2F0D81005E9C}"/>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Comparable&lt;T&gt;</a:t>
            </a:r>
            <a:r>
              <a:rPr lang="en-US" altLang="en-US" dirty="0">
                <a:solidFill>
                  <a:srgbClr val="000000"/>
                </a:solidFill>
              </a:rPr>
              <a:t> objects have a </a:t>
            </a:r>
            <a:r>
              <a:rPr lang="en-US" altLang="en-US" dirty="0" err="1">
                <a:solidFill>
                  <a:srgbClr val="0000FF"/>
                </a:solidFill>
                <a:latin typeface="Consolas" panose="020B0609020204030204" pitchFamily="49" charset="0"/>
              </a:rPr>
              <a:t>compareTo</a:t>
            </a:r>
            <a:r>
              <a:rPr lang="en-US" altLang="en-US" dirty="0">
                <a:solidFill>
                  <a:srgbClr val="0000FF"/>
                </a:solidFill>
              </a:rPr>
              <a:t> method</a:t>
            </a:r>
            <a:r>
              <a:rPr lang="en-US" altLang="en-US" dirty="0">
                <a:solidFill>
                  <a:srgbClr val="000000"/>
                </a:solidFill>
              </a:rPr>
              <a:t>. </a:t>
            </a:r>
          </a:p>
          <a:p>
            <a:pPr lvl="1" eaLnBrk="1" hangingPunct="1"/>
            <a:r>
              <a:rPr lang="en-US" altLang="en-US" dirty="0">
                <a:solidFill>
                  <a:srgbClr val="000000"/>
                </a:solidFill>
              </a:rPr>
              <a:t>The method </a:t>
            </a:r>
            <a:r>
              <a:rPr lang="en-US" altLang="en-US" i="1" dirty="0">
                <a:solidFill>
                  <a:srgbClr val="000000"/>
                </a:solidFill>
              </a:rPr>
              <a:t>must</a:t>
            </a:r>
            <a:r>
              <a:rPr lang="en-US" altLang="en-US" dirty="0">
                <a:solidFill>
                  <a:srgbClr val="000000"/>
                </a:solidFill>
              </a:rPr>
              <a:t> return </a:t>
            </a:r>
            <a:r>
              <a:rPr lang="en-US" altLang="en-US" dirty="0">
                <a:solidFill>
                  <a:srgbClr val="000000"/>
                </a:solidFill>
                <a:latin typeface="Consolas" panose="020B0609020204030204" pitchFamily="49" charset="0"/>
              </a:rPr>
              <a:t>0</a:t>
            </a:r>
            <a:r>
              <a:rPr lang="en-US" altLang="en-US" dirty="0">
                <a:solidFill>
                  <a:srgbClr val="000000"/>
                </a:solidFill>
              </a:rPr>
              <a:t> if the objects are equal, a negative integer if </a:t>
            </a:r>
            <a:r>
              <a:rPr lang="en-US" altLang="en-US" dirty="0">
                <a:solidFill>
                  <a:srgbClr val="000000"/>
                </a:solidFill>
                <a:latin typeface="Consolas" panose="020B0609020204030204" pitchFamily="49" charset="0"/>
              </a:rPr>
              <a:t>object1</a:t>
            </a:r>
            <a:r>
              <a:rPr lang="en-US" altLang="en-US" dirty="0">
                <a:solidFill>
                  <a:srgbClr val="000000"/>
                </a:solidFill>
              </a:rPr>
              <a:t> is less than </a:t>
            </a:r>
            <a:r>
              <a:rPr lang="en-US" altLang="en-US" dirty="0">
                <a:solidFill>
                  <a:srgbClr val="000000"/>
                </a:solidFill>
                <a:latin typeface="Consolas" panose="020B0609020204030204" pitchFamily="49" charset="0"/>
              </a:rPr>
              <a:t>object2</a:t>
            </a:r>
            <a:r>
              <a:rPr lang="en-US" altLang="en-US" dirty="0">
                <a:solidFill>
                  <a:srgbClr val="000000"/>
                </a:solidFill>
              </a:rPr>
              <a:t> or a positive integer if </a:t>
            </a:r>
            <a:r>
              <a:rPr lang="en-US" altLang="en-US" dirty="0">
                <a:solidFill>
                  <a:srgbClr val="000000"/>
                </a:solidFill>
                <a:latin typeface="Consolas" panose="020B0609020204030204" pitchFamily="49" charset="0"/>
              </a:rPr>
              <a:t>object1</a:t>
            </a:r>
            <a:r>
              <a:rPr lang="en-US" altLang="en-US" dirty="0">
                <a:solidFill>
                  <a:srgbClr val="000000"/>
                </a:solidFill>
              </a:rPr>
              <a:t> is greater than </a:t>
            </a:r>
            <a:r>
              <a:rPr lang="en-US" altLang="en-US" dirty="0">
                <a:solidFill>
                  <a:srgbClr val="000000"/>
                </a:solidFill>
                <a:latin typeface="Consolas" panose="020B0609020204030204" pitchFamily="49" charset="0"/>
              </a:rPr>
              <a:t>object2</a:t>
            </a:r>
            <a:r>
              <a:rPr lang="en-US" altLang="en-US" dirty="0">
                <a:solidFill>
                  <a:srgbClr val="000000"/>
                </a:solidFill>
              </a:rPr>
              <a:t>. </a:t>
            </a:r>
          </a:p>
          <a:p>
            <a:pPr eaLnBrk="1" hangingPunct="1"/>
            <a:r>
              <a:rPr lang="en-US" altLang="en-US" dirty="0">
                <a:solidFill>
                  <a:srgbClr val="000000"/>
                </a:solidFill>
              </a:rPr>
              <a:t>A benefit of implementing interface </a:t>
            </a:r>
            <a:r>
              <a:rPr lang="en-US" altLang="en-US" dirty="0">
                <a:solidFill>
                  <a:srgbClr val="000000"/>
                </a:solidFill>
                <a:latin typeface="Consolas" panose="020B0609020204030204" pitchFamily="49" charset="0"/>
              </a:rPr>
              <a:t>Comparable&lt;T&gt;</a:t>
            </a:r>
            <a:r>
              <a:rPr lang="en-US" altLang="en-US" dirty="0">
                <a:solidFill>
                  <a:srgbClr val="000000"/>
                </a:solidFill>
              </a:rPr>
              <a:t> is that </a:t>
            </a:r>
            <a:r>
              <a:rPr lang="en-US" altLang="en-US" dirty="0">
                <a:solidFill>
                  <a:srgbClr val="000000"/>
                </a:solidFill>
                <a:latin typeface="Consolas" panose="020B0609020204030204" pitchFamily="49" charset="0"/>
              </a:rPr>
              <a:t>Comparable&lt;T&gt;</a:t>
            </a:r>
            <a:r>
              <a:rPr lang="en-US" altLang="en-US" dirty="0">
                <a:solidFill>
                  <a:srgbClr val="000000"/>
                </a:solidFill>
              </a:rPr>
              <a:t> objects can be used with the sorting and searching methods of class </a:t>
            </a:r>
            <a:r>
              <a:rPr lang="en-US" altLang="en-US" dirty="0">
                <a:solidFill>
                  <a:srgbClr val="000000"/>
                </a:solidFill>
                <a:latin typeface="Consolas" panose="020B0609020204030204" pitchFamily="49" charset="0"/>
              </a:rPr>
              <a:t>Collections</a:t>
            </a:r>
            <a:r>
              <a:rPr lang="en-US" altLang="en-US" dirty="0">
                <a:solidFill>
                  <a:srgbClr val="000000"/>
                </a:solidFill>
              </a:rPr>
              <a:t> (package </a:t>
            </a:r>
            <a:r>
              <a:rPr lang="en-US" altLang="en-US" dirty="0" err="1">
                <a:solidFill>
                  <a:srgbClr val="000000"/>
                </a:solidFill>
                <a:latin typeface="Consolas" panose="020B0609020204030204" pitchFamily="49" charset="0"/>
              </a:rPr>
              <a:t>java.util</a:t>
            </a:r>
            <a:r>
              <a:rPr lang="en-US" altLang="en-US" dirty="0">
                <a:solidFill>
                  <a:srgbClr val="000000"/>
                </a:solidFill>
              </a:rPr>
              <a:t>). </a:t>
            </a:r>
          </a:p>
        </p:txBody>
      </p:sp>
      <p:sp>
        <p:nvSpPr>
          <p:cNvPr id="4" name="Footer Placeholder 3">
            <a:extLst>
              <a:ext uri="{FF2B5EF4-FFF2-40B4-BE49-F238E27FC236}">
                <a16:creationId xmlns:a16="http://schemas.microsoft.com/office/drawing/2014/main" id="{D46F6530-27B5-4FBD-BB19-54D5578BF5D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8060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6">
            <a:extLst>
              <a:ext uri="{FF2B5EF4-FFF2-40B4-BE49-F238E27FC236}">
                <a16:creationId xmlns:a16="http://schemas.microsoft.com/office/drawing/2014/main" id="{9B9D6E39-6049-46C3-BEBB-F534F8C66D7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F1CB2D3F-7B41-49E4-8AAE-585D56673D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0627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99C1-D241-42BE-B096-84EDE5EDA07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20.5  </a:t>
            </a:r>
            <a:r>
              <a:rPr lang="en-US" dirty="0">
                <a:solidFill>
                  <a:srgbClr val="3380E6"/>
                </a:solidFill>
                <a:latin typeface="Calibri" panose="020F0502020204030204" pitchFamily="34" charset="0"/>
              </a:rPr>
              <a:t>Overloading Generic Methods</a:t>
            </a:r>
          </a:p>
        </p:txBody>
      </p:sp>
      <p:sp>
        <p:nvSpPr>
          <p:cNvPr id="35843" name="Text Placeholder 2">
            <a:extLst>
              <a:ext uri="{FF2B5EF4-FFF2-40B4-BE49-F238E27FC236}">
                <a16:creationId xmlns:a16="http://schemas.microsoft.com/office/drawing/2014/main" id="{33EA9C90-E0EF-432E-ACE3-E32C4B01A80F}"/>
              </a:ext>
            </a:extLst>
          </p:cNvPr>
          <p:cNvSpPr>
            <a:spLocks noGrp="1"/>
          </p:cNvSpPr>
          <p:nvPr>
            <p:ph type="body" idx="1"/>
          </p:nvPr>
        </p:nvSpPr>
        <p:spPr>
          <a:xfrm>
            <a:off x="1981200" y="1417638"/>
            <a:ext cx="8229600" cy="4525962"/>
          </a:xfrm>
        </p:spPr>
        <p:txBody>
          <a:bodyPr/>
          <a:lstStyle/>
          <a:p>
            <a:pPr eaLnBrk="1" hangingPunct="1"/>
            <a:r>
              <a:rPr lang="en-US" altLang="en-US" sz="2500" i="1" dirty="0">
                <a:solidFill>
                  <a:srgbClr val="000000"/>
                </a:solidFill>
              </a:rPr>
              <a:t>A generic method may be overloaded like any other method. </a:t>
            </a:r>
          </a:p>
          <a:p>
            <a:pPr eaLnBrk="1" hangingPunct="1"/>
            <a:r>
              <a:rPr lang="en-US" altLang="en-US" sz="2500" dirty="0">
                <a:solidFill>
                  <a:srgbClr val="000000"/>
                </a:solidFill>
              </a:rPr>
              <a:t>A class can provide two or more generic methods that specify the same method name but different method parameters. </a:t>
            </a:r>
          </a:p>
          <a:p>
            <a:pPr eaLnBrk="1" hangingPunct="1"/>
            <a:r>
              <a:rPr lang="en-US" altLang="en-US" sz="2500" dirty="0">
                <a:solidFill>
                  <a:srgbClr val="000000"/>
                </a:solidFill>
              </a:rPr>
              <a:t>A generic method can also be overloaded by </a:t>
            </a:r>
            <a:r>
              <a:rPr lang="en-US" altLang="en-US" sz="2500" dirty="0" err="1">
                <a:solidFill>
                  <a:srgbClr val="000000"/>
                </a:solidFill>
              </a:rPr>
              <a:t>nongeneric</a:t>
            </a:r>
            <a:r>
              <a:rPr lang="en-US" altLang="en-US" sz="2500" dirty="0">
                <a:solidFill>
                  <a:srgbClr val="000000"/>
                </a:solidFill>
              </a:rPr>
              <a:t> methods. </a:t>
            </a:r>
          </a:p>
          <a:p>
            <a:pPr eaLnBrk="1" hangingPunct="1"/>
            <a:r>
              <a:rPr lang="en-US" altLang="en-US" sz="2500" dirty="0">
                <a:solidFill>
                  <a:srgbClr val="000000"/>
                </a:solidFill>
              </a:rPr>
              <a:t>When the compiler encounters a method call, it searches for the method declaration that best matches the method name and the argument types specified in the call—an error occurs if two or more overloaded methods both could be considered best matches. </a:t>
            </a:r>
          </a:p>
        </p:txBody>
      </p:sp>
      <p:sp>
        <p:nvSpPr>
          <p:cNvPr id="4" name="Footer Placeholder 3">
            <a:extLst>
              <a:ext uri="{FF2B5EF4-FFF2-40B4-BE49-F238E27FC236}">
                <a16:creationId xmlns:a16="http://schemas.microsoft.com/office/drawing/2014/main" id="{6AD34D25-275E-48C2-845A-8EC6FE7DFE0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8816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666C-8467-4F66-9BC4-688F48ACE0A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20.6  </a:t>
            </a:r>
            <a:r>
              <a:rPr lang="en-US" dirty="0">
                <a:solidFill>
                  <a:srgbClr val="3380E6"/>
                </a:solidFill>
                <a:latin typeface="Calibri" panose="020F0502020204030204" pitchFamily="34" charset="0"/>
              </a:rPr>
              <a:t>Generic Classes</a:t>
            </a:r>
          </a:p>
        </p:txBody>
      </p:sp>
      <p:sp>
        <p:nvSpPr>
          <p:cNvPr id="36867" name="Text Placeholder 2">
            <a:extLst>
              <a:ext uri="{FF2B5EF4-FFF2-40B4-BE49-F238E27FC236}">
                <a16:creationId xmlns:a16="http://schemas.microsoft.com/office/drawing/2014/main" id="{FF690F6C-77FF-4EDF-95FB-31D1699A37D1}"/>
              </a:ext>
            </a:extLst>
          </p:cNvPr>
          <p:cNvSpPr>
            <a:spLocks noGrp="1"/>
          </p:cNvSpPr>
          <p:nvPr>
            <p:ph type="body" idx="1"/>
          </p:nvPr>
        </p:nvSpPr>
        <p:spPr/>
        <p:txBody>
          <a:bodyPr/>
          <a:lstStyle/>
          <a:p>
            <a:pPr eaLnBrk="1" hangingPunct="1"/>
            <a:r>
              <a:rPr lang="en-US" altLang="en-US" dirty="0">
                <a:solidFill>
                  <a:srgbClr val="000000"/>
                </a:solidFill>
              </a:rPr>
              <a:t>The concept of a data structure, such as a stack, can be understood </a:t>
            </a:r>
            <a:r>
              <a:rPr lang="en-US" altLang="en-US" i="1" dirty="0">
                <a:solidFill>
                  <a:srgbClr val="000000"/>
                </a:solidFill>
              </a:rPr>
              <a:t>independently</a:t>
            </a:r>
            <a:r>
              <a:rPr lang="en-US" altLang="en-US" dirty="0">
                <a:solidFill>
                  <a:srgbClr val="000000"/>
                </a:solidFill>
              </a:rPr>
              <a:t> of the element type it manipulates. </a:t>
            </a:r>
          </a:p>
          <a:p>
            <a:pPr eaLnBrk="1" hangingPunct="1"/>
            <a:r>
              <a:rPr lang="en-US" altLang="en-US" dirty="0">
                <a:solidFill>
                  <a:srgbClr val="000000"/>
                </a:solidFill>
              </a:rPr>
              <a:t>Generic classes provide a means for describing the concept of a stack (or any other class) in a ty</a:t>
            </a:r>
            <a:r>
              <a:rPr lang="en-US" altLang="en-US" i="1" dirty="0">
                <a:solidFill>
                  <a:srgbClr val="000000"/>
                </a:solidFill>
              </a:rPr>
              <a:t>pe-independent</a:t>
            </a:r>
            <a:r>
              <a:rPr lang="en-US" altLang="en-US" dirty="0">
                <a:solidFill>
                  <a:srgbClr val="000000"/>
                </a:solidFill>
              </a:rPr>
              <a:t> manner. </a:t>
            </a:r>
          </a:p>
          <a:p>
            <a:pPr eaLnBrk="1" hangingPunct="1"/>
            <a:r>
              <a:rPr lang="en-US" altLang="en-US" dirty="0">
                <a:solidFill>
                  <a:srgbClr val="000000"/>
                </a:solidFill>
              </a:rPr>
              <a:t>These classes are known as </a:t>
            </a:r>
            <a:r>
              <a:rPr lang="en-US" altLang="en-US" dirty="0">
                <a:solidFill>
                  <a:srgbClr val="0000FF"/>
                </a:solidFill>
              </a:rPr>
              <a:t>parameterized classes</a:t>
            </a:r>
            <a:r>
              <a:rPr lang="en-US" altLang="en-US" dirty="0">
                <a:solidFill>
                  <a:srgbClr val="000000"/>
                </a:solidFill>
              </a:rPr>
              <a:t> or </a:t>
            </a:r>
            <a:r>
              <a:rPr lang="en-US" altLang="en-US" dirty="0">
                <a:solidFill>
                  <a:srgbClr val="0000FF"/>
                </a:solidFill>
              </a:rPr>
              <a:t>parameterized types</a:t>
            </a:r>
            <a:r>
              <a:rPr lang="en-US" altLang="en-US" dirty="0">
                <a:solidFill>
                  <a:srgbClr val="000000"/>
                </a:solidFill>
              </a:rPr>
              <a:t> because they accept one or more type parameters. </a:t>
            </a:r>
          </a:p>
        </p:txBody>
      </p:sp>
      <p:sp>
        <p:nvSpPr>
          <p:cNvPr id="4" name="Footer Placeholder 3">
            <a:extLst>
              <a:ext uri="{FF2B5EF4-FFF2-40B4-BE49-F238E27FC236}">
                <a16:creationId xmlns:a16="http://schemas.microsoft.com/office/drawing/2014/main" id="{9527B839-2A80-4DCF-B8C0-619520A1E8E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829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7">
            <a:extLst>
              <a:ext uri="{FF2B5EF4-FFF2-40B4-BE49-F238E27FC236}">
                <a16:creationId xmlns:a16="http://schemas.microsoft.com/office/drawing/2014/main" id="{1EB14C46-8914-4C83-8DE8-1E85BFE173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6D356D75-0CC4-4880-8816-5A7FBA9D56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8703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8">
            <a:extLst>
              <a:ext uri="{FF2B5EF4-FFF2-40B4-BE49-F238E27FC236}">
                <a16:creationId xmlns:a16="http://schemas.microsoft.com/office/drawing/2014/main" id="{4E9907A7-E4E5-4C4E-82EC-D114E02BE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65314F7D-F42C-49E5-8BDD-9CF978831A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655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19">
            <a:extLst>
              <a:ext uri="{FF2B5EF4-FFF2-40B4-BE49-F238E27FC236}">
                <a16:creationId xmlns:a16="http://schemas.microsoft.com/office/drawing/2014/main" id="{5A5E210D-C2DB-445E-96B5-274383ED1B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1D1E6839-CAF7-4D45-A68C-8C19AA7AC68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6753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0">
            <a:extLst>
              <a:ext uri="{FF2B5EF4-FFF2-40B4-BE49-F238E27FC236}">
                <a16:creationId xmlns:a16="http://schemas.microsoft.com/office/drawing/2014/main" id="{4116F257-61C4-456D-AC39-F886BC3BE8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07EA7C89-D1C6-4D96-A086-BCC7C1CB032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658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3">
            <a:extLst>
              <a:ext uri="{FF2B5EF4-FFF2-40B4-BE49-F238E27FC236}">
                <a16:creationId xmlns:a16="http://schemas.microsoft.com/office/drawing/2014/main" id="{3053DB00-33BD-4BC8-A9E8-DD299860AE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4913" y="0"/>
            <a:ext cx="9782175" cy="6858000"/>
          </a:xfrm>
          <a:prstGeom prst="rect">
            <a:avLst/>
          </a:prstGeom>
        </p:spPr>
      </p:pic>
      <p:sp>
        <p:nvSpPr>
          <p:cNvPr id="4" name="Footer Placeholder 3">
            <a:extLst>
              <a:ext uri="{FF2B5EF4-FFF2-40B4-BE49-F238E27FC236}">
                <a16:creationId xmlns:a16="http://schemas.microsoft.com/office/drawing/2014/main" id="{014DC6B2-F0AB-45C8-A066-D9C29CE909B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24877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1">
            <a:extLst>
              <a:ext uri="{FF2B5EF4-FFF2-40B4-BE49-F238E27FC236}">
                <a16:creationId xmlns:a16="http://schemas.microsoft.com/office/drawing/2014/main" id="{47AD744C-C5CC-495A-9C83-2D4B3ED370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DF9AF1A0-ADDC-44E6-8218-AC190C1B299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7377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2">
            <a:extLst>
              <a:ext uri="{FF2B5EF4-FFF2-40B4-BE49-F238E27FC236}">
                <a16:creationId xmlns:a16="http://schemas.microsoft.com/office/drawing/2014/main" id="{7C322EC3-8F68-4B15-BC74-FFA6684436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A448DFFE-9241-4373-A0CA-25AFF2E8F0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397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3">
            <a:extLst>
              <a:ext uri="{FF2B5EF4-FFF2-40B4-BE49-F238E27FC236}">
                <a16:creationId xmlns:a16="http://schemas.microsoft.com/office/drawing/2014/main" id="{C70BFB05-F67A-49D9-AE15-788AB9D98F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9E49C9FA-AE71-460E-93AF-EA453593DF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20732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4">
            <a:extLst>
              <a:ext uri="{FF2B5EF4-FFF2-40B4-BE49-F238E27FC236}">
                <a16:creationId xmlns:a16="http://schemas.microsoft.com/office/drawing/2014/main" id="{9F2F8E8A-1563-4758-B57B-D3F06AA12D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DC8974DF-A339-4874-82F6-212B95DB64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25712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1100-C76B-432C-84E7-01E2FAA469A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20.6  </a:t>
            </a:r>
            <a:r>
              <a:rPr lang="en-US" dirty="0">
                <a:solidFill>
                  <a:srgbClr val="3380E6"/>
                </a:solidFill>
                <a:latin typeface="Calibri" panose="020F0502020204030204" pitchFamily="34" charset="0"/>
              </a:rPr>
              <a:t>Generic Classes (cont.)</a:t>
            </a:r>
          </a:p>
        </p:txBody>
      </p:sp>
      <p:sp>
        <p:nvSpPr>
          <p:cNvPr id="47107" name="Text Placeholder 2">
            <a:extLst>
              <a:ext uri="{FF2B5EF4-FFF2-40B4-BE49-F238E27FC236}">
                <a16:creationId xmlns:a16="http://schemas.microsoft.com/office/drawing/2014/main" id="{AC8A5825-E0C1-4BA7-8EE3-C4A2B24C1193}"/>
              </a:ext>
            </a:extLst>
          </p:cNvPr>
          <p:cNvSpPr>
            <a:spLocks noGrp="1"/>
          </p:cNvSpPr>
          <p:nvPr>
            <p:ph type="body" idx="1"/>
          </p:nvPr>
        </p:nvSpPr>
        <p:spPr/>
        <p:txBody>
          <a:bodyPr/>
          <a:lstStyle/>
          <a:p>
            <a:pPr eaLnBrk="1" hangingPunct="1"/>
            <a:r>
              <a:rPr lang="en-US" altLang="en-US" dirty="0">
                <a:solidFill>
                  <a:srgbClr val="000000"/>
                </a:solidFill>
              </a:rPr>
              <a:t>The code in methods </a:t>
            </a:r>
            <a:r>
              <a:rPr lang="en-US" altLang="en-US" dirty="0" err="1">
                <a:solidFill>
                  <a:srgbClr val="000000"/>
                </a:solidFill>
                <a:latin typeface="Consolas" panose="020B0609020204030204" pitchFamily="49" charset="0"/>
              </a:rPr>
              <a:t>testPushDouble</a:t>
            </a:r>
            <a:r>
              <a:rPr lang="en-US" altLang="en-US" dirty="0">
                <a:solidFill>
                  <a:srgbClr val="000000"/>
                </a:solidFill>
              </a:rPr>
              <a:t> and </a:t>
            </a:r>
            <a:r>
              <a:rPr lang="en-US" altLang="en-US" dirty="0" err="1">
                <a:solidFill>
                  <a:srgbClr val="000000"/>
                </a:solidFill>
                <a:latin typeface="Consolas" panose="020B0609020204030204" pitchFamily="49" charset="0"/>
              </a:rPr>
              <a:t>testPushInteger</a:t>
            </a:r>
            <a:r>
              <a:rPr lang="en-US" altLang="en-US" dirty="0">
                <a:solidFill>
                  <a:srgbClr val="000000"/>
                </a:solidFill>
              </a:rPr>
              <a:t> from the previous example is </a:t>
            </a:r>
            <a:r>
              <a:rPr lang="en-US" altLang="en-US" i="1" dirty="0">
                <a:solidFill>
                  <a:srgbClr val="000000"/>
                </a:solidFill>
              </a:rPr>
              <a:t>almost identical </a:t>
            </a:r>
            <a:r>
              <a:rPr lang="en-US" altLang="en-US" dirty="0">
                <a:solidFill>
                  <a:srgbClr val="000000"/>
                </a:solidFill>
              </a:rPr>
              <a:t>for pushing values onto a </a:t>
            </a:r>
            <a:r>
              <a:rPr lang="en-US" altLang="en-US" dirty="0">
                <a:solidFill>
                  <a:srgbClr val="000000"/>
                </a:solidFill>
                <a:latin typeface="Consolas" panose="020B0609020204030204" pitchFamily="49" charset="0"/>
              </a:rPr>
              <a:t>Stack&lt;Double&gt;</a:t>
            </a:r>
            <a:r>
              <a:rPr lang="en-US" altLang="en-US" dirty="0">
                <a:solidFill>
                  <a:srgbClr val="000000"/>
                </a:solidFill>
              </a:rPr>
              <a:t> or a </a:t>
            </a:r>
            <a:r>
              <a:rPr lang="en-US" altLang="en-US" dirty="0">
                <a:solidFill>
                  <a:srgbClr val="000000"/>
                </a:solidFill>
                <a:latin typeface="Consolas" panose="020B0609020204030204" pitchFamily="49" charset="0"/>
              </a:rPr>
              <a:t>Stack&lt;Integer&gt;</a:t>
            </a:r>
            <a:r>
              <a:rPr lang="en-US" altLang="en-US" dirty="0">
                <a:solidFill>
                  <a:srgbClr val="000000"/>
                </a:solidFill>
              </a:rPr>
              <a:t>, respectively, and the code in methods </a:t>
            </a:r>
            <a:r>
              <a:rPr lang="en-US" altLang="en-US" dirty="0" err="1">
                <a:solidFill>
                  <a:srgbClr val="000000"/>
                </a:solidFill>
                <a:latin typeface="Consolas" panose="020B0609020204030204" pitchFamily="49" charset="0"/>
              </a:rPr>
              <a:t>testPopDouble</a:t>
            </a:r>
            <a:r>
              <a:rPr lang="en-US" altLang="en-US" dirty="0">
                <a:solidFill>
                  <a:srgbClr val="000000"/>
                </a:solidFill>
              </a:rPr>
              <a:t> and </a:t>
            </a:r>
            <a:r>
              <a:rPr lang="en-US" altLang="en-US" dirty="0" err="1">
                <a:solidFill>
                  <a:srgbClr val="000000"/>
                </a:solidFill>
                <a:latin typeface="Consolas" panose="020B0609020204030204" pitchFamily="49" charset="0"/>
              </a:rPr>
              <a:t>testPopInteger</a:t>
            </a:r>
            <a:r>
              <a:rPr lang="en-US" altLang="en-US" dirty="0">
                <a:solidFill>
                  <a:srgbClr val="000000"/>
                </a:solidFill>
              </a:rPr>
              <a:t> is almost identical for popping values from a </a:t>
            </a:r>
            <a:r>
              <a:rPr lang="en-US" altLang="en-US" dirty="0">
                <a:solidFill>
                  <a:srgbClr val="000000"/>
                </a:solidFill>
                <a:latin typeface="Consolas" panose="020B0609020204030204" pitchFamily="49" charset="0"/>
              </a:rPr>
              <a:t>Stack&lt;Double&gt;</a:t>
            </a:r>
            <a:r>
              <a:rPr lang="en-US" altLang="en-US" dirty="0">
                <a:solidFill>
                  <a:srgbClr val="000000"/>
                </a:solidFill>
              </a:rPr>
              <a:t> or a </a:t>
            </a:r>
            <a:r>
              <a:rPr lang="en-US" altLang="en-US" dirty="0">
                <a:solidFill>
                  <a:srgbClr val="000000"/>
                </a:solidFill>
                <a:latin typeface="Consolas" panose="020B0609020204030204" pitchFamily="49" charset="0"/>
              </a:rPr>
              <a:t>Stack&lt;Integer&gt;</a:t>
            </a:r>
            <a:r>
              <a:rPr lang="en-US" altLang="en-US" dirty="0">
                <a:solidFill>
                  <a:srgbClr val="000000"/>
                </a:solidFill>
              </a:rPr>
              <a:t>, respectively. </a:t>
            </a:r>
          </a:p>
          <a:p>
            <a:pPr eaLnBrk="1" hangingPunct="1"/>
            <a:r>
              <a:rPr lang="en-US" altLang="en-US" dirty="0">
                <a:solidFill>
                  <a:srgbClr val="000000"/>
                </a:solidFill>
              </a:rPr>
              <a:t>This presents another opportunity to use generic methods. </a:t>
            </a:r>
          </a:p>
        </p:txBody>
      </p:sp>
      <p:sp>
        <p:nvSpPr>
          <p:cNvPr id="4" name="Footer Placeholder 3">
            <a:extLst>
              <a:ext uri="{FF2B5EF4-FFF2-40B4-BE49-F238E27FC236}">
                <a16:creationId xmlns:a16="http://schemas.microsoft.com/office/drawing/2014/main" id="{B8A79CB0-EF14-4828-BEFF-474C92B85AA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60804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5">
            <a:extLst>
              <a:ext uri="{FF2B5EF4-FFF2-40B4-BE49-F238E27FC236}">
                <a16:creationId xmlns:a16="http://schemas.microsoft.com/office/drawing/2014/main" id="{989A4970-EEBF-453E-8A65-C9B096C766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4713A4C6-5957-4D79-9A60-54C1BEC104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10725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6">
            <a:extLst>
              <a:ext uri="{FF2B5EF4-FFF2-40B4-BE49-F238E27FC236}">
                <a16:creationId xmlns:a16="http://schemas.microsoft.com/office/drawing/2014/main" id="{1C80FF5D-25ED-4EF1-823C-655B79C254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7922B575-D533-4E0F-B987-0CD3E64BB84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8091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7">
            <a:extLst>
              <a:ext uri="{FF2B5EF4-FFF2-40B4-BE49-F238E27FC236}">
                <a16:creationId xmlns:a16="http://schemas.microsoft.com/office/drawing/2014/main" id="{8996A28F-AB61-4E76-9896-C9AA95E509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33E5C97F-A9E8-47E9-ACAF-E05A6F0981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0747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8">
            <a:extLst>
              <a:ext uri="{FF2B5EF4-FFF2-40B4-BE49-F238E27FC236}">
                <a16:creationId xmlns:a16="http://schemas.microsoft.com/office/drawing/2014/main" id="{971F5B1B-BE0F-4C1D-BDF1-4EEB0457A54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5403D2A9-1012-4636-B7B5-01486D48A5D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64966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1A6E-738A-42F7-AC9C-0D169CE8B579}"/>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20.7  </a:t>
            </a:r>
            <a:r>
              <a:rPr lang="en-US" dirty="0">
                <a:solidFill>
                  <a:srgbClr val="3380E6"/>
                </a:solidFill>
                <a:latin typeface="Calibri" panose="020F0502020204030204" pitchFamily="34" charset="0"/>
              </a:rPr>
              <a:t> Wildcards in Methods That Accept Type Parameters</a:t>
            </a:r>
            <a:endParaRPr lang="en-US" dirty="0">
              <a:solidFill>
                <a:srgbClr val="000000"/>
              </a:solidFill>
            </a:endParaRPr>
          </a:p>
        </p:txBody>
      </p:sp>
      <p:sp>
        <p:nvSpPr>
          <p:cNvPr id="60419" name="Text Placeholder 2">
            <a:extLst>
              <a:ext uri="{FF2B5EF4-FFF2-40B4-BE49-F238E27FC236}">
                <a16:creationId xmlns:a16="http://schemas.microsoft.com/office/drawing/2014/main" id="{2A4AB8BC-E470-4FE2-86E6-A59276B5E643}"/>
              </a:ext>
            </a:extLst>
          </p:cNvPr>
          <p:cNvSpPr>
            <a:spLocks noGrp="1"/>
          </p:cNvSpPr>
          <p:nvPr>
            <p:ph type="body" idx="1"/>
          </p:nvPr>
        </p:nvSpPr>
        <p:spPr/>
        <p:txBody>
          <a:bodyPr/>
          <a:lstStyle/>
          <a:p>
            <a:pPr eaLnBrk="1" hangingPunct="1">
              <a:lnSpc>
                <a:spcPct val="80000"/>
              </a:lnSpc>
            </a:pPr>
            <a:r>
              <a:rPr lang="en-US" altLang="en-US" sz="2500" dirty="0">
                <a:solidFill>
                  <a:srgbClr val="000000"/>
                </a:solidFill>
                <a:cs typeface="Times New Roman" panose="02020603050405020304" pitchFamily="18" charset="0"/>
              </a:rPr>
              <a:t>In this section, we introduce a powerful generics concept known as </a:t>
            </a:r>
            <a:r>
              <a:rPr lang="en-US" altLang="en-US" sz="2500" dirty="0">
                <a:solidFill>
                  <a:srgbClr val="0000FF"/>
                </a:solidFill>
                <a:cs typeface="Times New Roman" panose="02020603050405020304" pitchFamily="18" charset="0"/>
              </a:rPr>
              <a:t>wildcards</a:t>
            </a:r>
            <a:r>
              <a:rPr lang="en-US" altLang="en-US" sz="2500" dirty="0">
                <a:solidFill>
                  <a:srgbClr val="000000"/>
                </a:solidFill>
                <a:cs typeface="Times New Roman" panose="02020603050405020304" pitchFamily="18" charset="0"/>
              </a:rPr>
              <a:t>. </a:t>
            </a:r>
          </a:p>
          <a:p>
            <a:pPr eaLnBrk="1" hangingPunct="1">
              <a:lnSpc>
                <a:spcPct val="80000"/>
              </a:lnSpc>
            </a:pPr>
            <a:r>
              <a:rPr lang="en-US" altLang="en-US" sz="2500" dirty="0">
                <a:solidFill>
                  <a:srgbClr val="000000"/>
                </a:solidFill>
              </a:rPr>
              <a:t>Suppose that you’d like to implement a generic method </a:t>
            </a:r>
            <a:r>
              <a:rPr lang="en-US" altLang="en-US" sz="2500" dirty="0">
                <a:solidFill>
                  <a:srgbClr val="000000"/>
                </a:solidFill>
                <a:latin typeface="Consolas" panose="020B0609020204030204" pitchFamily="49" charset="0"/>
              </a:rPr>
              <a:t>sum</a:t>
            </a:r>
            <a:r>
              <a:rPr lang="en-US" altLang="en-US" sz="2500" dirty="0">
                <a:solidFill>
                  <a:srgbClr val="000000"/>
                </a:solidFill>
              </a:rPr>
              <a:t> that totals the numbers in a </a:t>
            </a:r>
            <a:r>
              <a:rPr lang="en-US" altLang="en-US" sz="2500" dirty="0">
                <a:solidFill>
                  <a:srgbClr val="000000"/>
                </a:solidFill>
                <a:latin typeface="Consolas" panose="020B0609020204030204" pitchFamily="49" charset="0"/>
              </a:rPr>
              <a:t>List</a:t>
            </a:r>
            <a:r>
              <a:rPr lang="en-US" altLang="en-US" sz="2500" dirty="0">
                <a:solidFill>
                  <a:srgbClr val="000000"/>
                </a:solidFill>
              </a:rPr>
              <a:t>. </a:t>
            </a:r>
          </a:p>
          <a:p>
            <a:pPr lvl="1" eaLnBrk="1" hangingPunct="1">
              <a:lnSpc>
                <a:spcPct val="80000"/>
              </a:lnSpc>
            </a:pPr>
            <a:r>
              <a:rPr lang="en-US" altLang="en-US" sz="2100" dirty="0">
                <a:solidFill>
                  <a:srgbClr val="000000"/>
                </a:solidFill>
              </a:rPr>
              <a:t>You’d begin by inserting the numbers in the collection. </a:t>
            </a:r>
          </a:p>
          <a:p>
            <a:pPr lvl="1" eaLnBrk="1" hangingPunct="1">
              <a:lnSpc>
                <a:spcPct val="80000"/>
              </a:lnSpc>
            </a:pPr>
            <a:r>
              <a:rPr lang="en-US" altLang="en-US" sz="2100" dirty="0">
                <a:solidFill>
                  <a:srgbClr val="000000"/>
                </a:solidFill>
              </a:rPr>
              <a:t>The numbers would be </a:t>
            </a:r>
            <a:r>
              <a:rPr lang="en-US" altLang="en-US" sz="2100" i="1" dirty="0" err="1">
                <a:solidFill>
                  <a:srgbClr val="000000"/>
                </a:solidFill>
              </a:rPr>
              <a:t>autoboxed</a:t>
            </a:r>
            <a:r>
              <a:rPr lang="en-US" altLang="en-US" sz="2100" dirty="0">
                <a:solidFill>
                  <a:srgbClr val="000000"/>
                </a:solidFill>
              </a:rPr>
              <a:t> as objects of the type-wrapper classes—any </a:t>
            </a:r>
            <a:r>
              <a:rPr lang="en-US" altLang="en-US" sz="2100" dirty="0" err="1">
                <a:solidFill>
                  <a:srgbClr val="000000"/>
                </a:solidFill>
                <a:latin typeface="Consolas" panose="020B0609020204030204" pitchFamily="49" charset="0"/>
              </a:rPr>
              <a:t>int</a:t>
            </a:r>
            <a:r>
              <a:rPr lang="en-US" altLang="en-US" sz="2100" dirty="0">
                <a:solidFill>
                  <a:srgbClr val="000000"/>
                </a:solidFill>
              </a:rPr>
              <a:t> value would be </a:t>
            </a:r>
            <a:r>
              <a:rPr lang="en-US" altLang="en-US" sz="2100" i="1" dirty="0" err="1">
                <a:solidFill>
                  <a:srgbClr val="000000"/>
                </a:solidFill>
              </a:rPr>
              <a:t>autoboxed</a:t>
            </a:r>
            <a:r>
              <a:rPr lang="en-US" altLang="en-US" sz="2100" dirty="0">
                <a:solidFill>
                  <a:srgbClr val="000000"/>
                </a:solidFill>
              </a:rPr>
              <a:t> as an </a:t>
            </a:r>
            <a:r>
              <a:rPr lang="en-US" altLang="en-US" sz="2100" dirty="0">
                <a:solidFill>
                  <a:srgbClr val="000000"/>
                </a:solidFill>
                <a:latin typeface="Consolas" panose="020B0609020204030204" pitchFamily="49" charset="0"/>
              </a:rPr>
              <a:t>Integer</a:t>
            </a:r>
            <a:r>
              <a:rPr lang="en-US" altLang="en-US" sz="2100" dirty="0">
                <a:solidFill>
                  <a:srgbClr val="000000"/>
                </a:solidFill>
              </a:rPr>
              <a:t> object, and any </a:t>
            </a:r>
            <a:r>
              <a:rPr lang="en-US" altLang="en-US" sz="2100" dirty="0">
                <a:solidFill>
                  <a:srgbClr val="000000"/>
                </a:solidFill>
                <a:latin typeface="Consolas" panose="020B0609020204030204" pitchFamily="49" charset="0"/>
              </a:rPr>
              <a:t>double</a:t>
            </a:r>
            <a:r>
              <a:rPr lang="en-US" altLang="en-US" sz="2100" dirty="0">
                <a:solidFill>
                  <a:srgbClr val="000000"/>
                </a:solidFill>
              </a:rPr>
              <a:t> value would be </a:t>
            </a:r>
            <a:r>
              <a:rPr lang="en-US" altLang="en-US" sz="2100" i="1" dirty="0" err="1">
                <a:solidFill>
                  <a:srgbClr val="000000"/>
                </a:solidFill>
              </a:rPr>
              <a:t>autoboxed</a:t>
            </a:r>
            <a:r>
              <a:rPr lang="en-US" altLang="en-US" sz="2100" dirty="0">
                <a:solidFill>
                  <a:srgbClr val="000000"/>
                </a:solidFill>
              </a:rPr>
              <a:t> as a </a:t>
            </a:r>
            <a:r>
              <a:rPr lang="en-US" altLang="en-US" sz="2100" dirty="0">
                <a:solidFill>
                  <a:srgbClr val="000000"/>
                </a:solidFill>
                <a:latin typeface="Consolas" panose="020B0609020204030204" pitchFamily="49" charset="0"/>
              </a:rPr>
              <a:t>Double</a:t>
            </a:r>
            <a:r>
              <a:rPr lang="en-US" altLang="en-US" sz="2100" dirty="0">
                <a:solidFill>
                  <a:srgbClr val="000000"/>
                </a:solidFill>
              </a:rPr>
              <a:t> object. </a:t>
            </a:r>
          </a:p>
          <a:p>
            <a:pPr lvl="1" eaLnBrk="1" hangingPunct="1">
              <a:lnSpc>
                <a:spcPct val="80000"/>
              </a:lnSpc>
            </a:pPr>
            <a:r>
              <a:rPr lang="en-US" altLang="en-US" sz="2100" dirty="0">
                <a:solidFill>
                  <a:srgbClr val="000000"/>
                </a:solidFill>
              </a:rPr>
              <a:t>We’d like to be able to total all the numbers in the </a:t>
            </a:r>
            <a:r>
              <a:rPr lang="en-US" altLang="en-US" sz="2100" dirty="0">
                <a:solidFill>
                  <a:srgbClr val="000000"/>
                </a:solidFill>
                <a:latin typeface="Consolas" panose="020B0609020204030204" pitchFamily="49" charset="0"/>
              </a:rPr>
              <a:t>List</a:t>
            </a:r>
            <a:r>
              <a:rPr lang="en-US" altLang="en-US" sz="2100" dirty="0">
                <a:solidFill>
                  <a:srgbClr val="000000"/>
                </a:solidFill>
              </a:rPr>
              <a:t> regardless of their type. </a:t>
            </a:r>
          </a:p>
          <a:p>
            <a:pPr lvl="1">
              <a:lnSpc>
                <a:spcPct val="80000"/>
              </a:lnSpc>
            </a:pPr>
            <a:r>
              <a:rPr lang="en-US" altLang="en-US" sz="2100" dirty="0">
                <a:solidFill>
                  <a:srgbClr val="000000"/>
                </a:solidFill>
              </a:rPr>
              <a:t>For this reason, we’ll declare the </a:t>
            </a:r>
            <a:r>
              <a:rPr lang="en-US" altLang="en-US" sz="2100" dirty="0">
                <a:solidFill>
                  <a:srgbClr val="000000"/>
                </a:solidFill>
                <a:latin typeface="Consolas" panose="020B0609020204030204" pitchFamily="49" charset="0"/>
              </a:rPr>
              <a:t>List</a:t>
            </a:r>
            <a:r>
              <a:rPr lang="en-US" altLang="en-US" sz="2100" dirty="0">
                <a:solidFill>
                  <a:srgbClr val="000000"/>
                </a:solidFill>
              </a:rPr>
              <a:t> with the type argument </a:t>
            </a:r>
            <a:r>
              <a:rPr lang="en-US" altLang="en-US" sz="2100" dirty="0">
                <a:solidFill>
                  <a:srgbClr val="000000"/>
                </a:solidFill>
                <a:latin typeface="Consolas" panose="020B0609020204030204" pitchFamily="49" charset="0"/>
              </a:rPr>
              <a:t>Number</a:t>
            </a:r>
            <a:r>
              <a:rPr lang="en-US" altLang="en-US" sz="2100" dirty="0">
                <a:solidFill>
                  <a:srgbClr val="000000"/>
                </a:solidFill>
              </a:rPr>
              <a:t>, which is the superclass of both </a:t>
            </a:r>
            <a:r>
              <a:rPr lang="en-US" altLang="en-US" sz="2100" dirty="0">
                <a:solidFill>
                  <a:srgbClr val="000000"/>
                </a:solidFill>
                <a:latin typeface="Consolas" panose="020B0609020204030204" pitchFamily="49" charset="0"/>
              </a:rPr>
              <a:t>Integer</a:t>
            </a:r>
            <a:r>
              <a:rPr lang="en-US" altLang="en-US" sz="2100" dirty="0">
                <a:solidFill>
                  <a:srgbClr val="000000"/>
                </a:solidFill>
              </a:rPr>
              <a:t> and </a:t>
            </a:r>
            <a:r>
              <a:rPr lang="en-US" altLang="en-US" sz="2100" dirty="0">
                <a:solidFill>
                  <a:srgbClr val="000000"/>
                </a:solidFill>
                <a:latin typeface="Consolas" panose="020B0609020204030204" pitchFamily="49" charset="0"/>
              </a:rPr>
              <a:t>Double</a:t>
            </a:r>
            <a:r>
              <a:rPr lang="en-US" altLang="en-US" sz="2100" dirty="0">
                <a:solidFill>
                  <a:srgbClr val="000000"/>
                </a:solidFill>
              </a:rPr>
              <a:t>. </a:t>
            </a:r>
          </a:p>
          <a:p>
            <a:pPr lvl="1">
              <a:lnSpc>
                <a:spcPct val="80000"/>
              </a:lnSpc>
            </a:pPr>
            <a:r>
              <a:rPr lang="en-US" altLang="en-US" sz="2100" dirty="0">
                <a:solidFill>
                  <a:srgbClr val="000000"/>
                </a:solidFill>
              </a:rPr>
              <a:t>In addition, method </a:t>
            </a:r>
            <a:r>
              <a:rPr lang="en-US" altLang="en-US" sz="2100" dirty="0">
                <a:solidFill>
                  <a:srgbClr val="000000"/>
                </a:solidFill>
                <a:latin typeface="Consolas" panose="020B0609020204030204" pitchFamily="49" charset="0"/>
              </a:rPr>
              <a:t>sum</a:t>
            </a:r>
            <a:r>
              <a:rPr lang="en-US" altLang="en-US" sz="2100" dirty="0">
                <a:solidFill>
                  <a:srgbClr val="000000"/>
                </a:solidFill>
              </a:rPr>
              <a:t> will receive a parameter of type </a:t>
            </a:r>
            <a:r>
              <a:rPr lang="en-US" altLang="en-US" sz="2100" dirty="0">
                <a:solidFill>
                  <a:srgbClr val="000000"/>
                </a:solidFill>
                <a:latin typeface="Consolas" panose="020B0609020204030204" pitchFamily="49" charset="0"/>
              </a:rPr>
              <a:t>List &lt;Number&gt;</a:t>
            </a:r>
            <a:r>
              <a:rPr lang="en-US" altLang="en-US" sz="2100" dirty="0">
                <a:solidFill>
                  <a:srgbClr val="000000"/>
                </a:solidFill>
              </a:rPr>
              <a:t> and total its elements. </a:t>
            </a:r>
          </a:p>
        </p:txBody>
      </p:sp>
      <p:sp>
        <p:nvSpPr>
          <p:cNvPr id="4" name="Footer Placeholder 3">
            <a:extLst>
              <a:ext uri="{FF2B5EF4-FFF2-40B4-BE49-F238E27FC236}">
                <a16:creationId xmlns:a16="http://schemas.microsoft.com/office/drawing/2014/main" id="{99EB7279-C990-4AC8-8424-3EB1D780E53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8729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D84A-1C31-4D40-8D78-C9EA527456D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20.1  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F4917342-D8BE-4895-B69E-0DD00EA1536F}"/>
              </a:ext>
            </a:extLst>
          </p:cNvPr>
          <p:cNvSpPr>
            <a:spLocks noGrp="1"/>
          </p:cNvSpPr>
          <p:nvPr>
            <p:ph type="body" idx="1"/>
          </p:nvPr>
        </p:nvSpPr>
        <p:spPr/>
        <p:txBody>
          <a:bodyPr/>
          <a:lstStyle/>
          <a:p>
            <a:pPr eaLnBrk="1" hangingPunct="1"/>
            <a:r>
              <a:rPr lang="en-US" altLang="en-US" dirty="0">
                <a:solidFill>
                  <a:srgbClr val="0000FF"/>
                </a:solidFill>
              </a:rPr>
              <a:t>Detect </a:t>
            </a:r>
            <a:r>
              <a:rPr lang="en-US" altLang="en-US" dirty="0"/>
              <a:t>type mismatches at </a:t>
            </a:r>
            <a:r>
              <a:rPr lang="en-US" altLang="en-US" i="1" dirty="0"/>
              <a:t>compile time</a:t>
            </a:r>
            <a:r>
              <a:rPr lang="en-US" altLang="en-US" dirty="0"/>
              <a:t>—known as </a:t>
            </a:r>
            <a:r>
              <a:rPr lang="en-US" altLang="en-US" dirty="0">
                <a:solidFill>
                  <a:srgbClr val="0000FF"/>
                </a:solidFill>
              </a:rPr>
              <a:t>compile-time type safety</a:t>
            </a:r>
            <a:r>
              <a:rPr lang="en-US" altLang="en-US" dirty="0"/>
              <a:t>.</a:t>
            </a:r>
            <a:r>
              <a:rPr lang="en-US" altLang="en-US" dirty="0">
                <a:solidFill>
                  <a:srgbClr val="0000FF"/>
                </a:solidFill>
              </a:rPr>
              <a:t> </a:t>
            </a:r>
          </a:p>
          <a:p>
            <a:pPr eaLnBrk="1" hangingPunct="1"/>
            <a:r>
              <a:rPr lang="en-US" altLang="en-US" dirty="0">
                <a:solidFill>
                  <a:srgbClr val="0000FF"/>
                </a:solidFill>
              </a:rPr>
              <a:t>Generic methods</a:t>
            </a:r>
            <a:r>
              <a:rPr lang="en-US" altLang="en-US" dirty="0">
                <a:solidFill>
                  <a:srgbClr val="000000"/>
                </a:solidFill>
              </a:rPr>
              <a:t> and </a:t>
            </a:r>
            <a:r>
              <a:rPr lang="en-US" altLang="en-US" dirty="0">
                <a:solidFill>
                  <a:srgbClr val="0000FF"/>
                </a:solidFill>
              </a:rPr>
              <a:t>generic classes</a:t>
            </a:r>
            <a:r>
              <a:rPr lang="en-US" altLang="en-US" dirty="0">
                <a:solidFill>
                  <a:srgbClr val="000000"/>
                </a:solidFill>
              </a:rPr>
              <a:t> provide the means to create type safe general models. </a:t>
            </a:r>
          </a:p>
        </p:txBody>
      </p:sp>
      <p:sp>
        <p:nvSpPr>
          <p:cNvPr id="4" name="Footer Placeholder 3">
            <a:extLst>
              <a:ext uri="{FF2B5EF4-FFF2-40B4-BE49-F238E27FC236}">
                <a16:creationId xmlns:a16="http://schemas.microsoft.com/office/drawing/2014/main" id="{2897CA17-EDC1-4B02-8304-58F19E11EAC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97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29">
            <a:extLst>
              <a:ext uri="{FF2B5EF4-FFF2-40B4-BE49-F238E27FC236}">
                <a16:creationId xmlns:a16="http://schemas.microsoft.com/office/drawing/2014/main" id="{A683088B-0E64-487C-9E27-B84449F07BA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1371AC5D-B9A0-4C57-B3A5-A0B0AC4D4CA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74010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0">
            <a:extLst>
              <a:ext uri="{FF2B5EF4-FFF2-40B4-BE49-F238E27FC236}">
                <a16:creationId xmlns:a16="http://schemas.microsoft.com/office/drawing/2014/main" id="{DBE789CA-DEE6-43C3-95EB-2295CC6D7E6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8"/>
            <a:ext cx="12192000" cy="6740525"/>
          </a:xfrm>
          <a:prstGeom prst="rect">
            <a:avLst/>
          </a:prstGeom>
        </p:spPr>
      </p:pic>
      <p:sp>
        <p:nvSpPr>
          <p:cNvPr id="4" name="Footer Placeholder 3">
            <a:extLst>
              <a:ext uri="{FF2B5EF4-FFF2-40B4-BE49-F238E27FC236}">
                <a16:creationId xmlns:a16="http://schemas.microsoft.com/office/drawing/2014/main" id="{40A8CB5D-DB03-4601-A127-CE8D5107C4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2902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35F7-C123-4484-88C6-27F88E045CA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20.7 </a:t>
            </a:r>
            <a:r>
              <a:rPr lang="en-US" dirty="0">
                <a:solidFill>
                  <a:srgbClr val="3380E6"/>
                </a:solidFill>
                <a:latin typeface="Calibri" panose="020F0502020204030204" pitchFamily="34" charset="0"/>
              </a:rPr>
              <a:t> Wildcards in Methods That Accept Type Parameters (cont.)</a:t>
            </a:r>
          </a:p>
        </p:txBody>
      </p:sp>
      <p:sp>
        <p:nvSpPr>
          <p:cNvPr id="63491" name="Text Placeholder 2">
            <a:extLst>
              <a:ext uri="{FF2B5EF4-FFF2-40B4-BE49-F238E27FC236}">
                <a16:creationId xmlns:a16="http://schemas.microsoft.com/office/drawing/2014/main" id="{CD419995-BD17-4502-BEED-84314F7EBA44}"/>
              </a:ext>
            </a:extLst>
          </p:cNvPr>
          <p:cNvSpPr>
            <a:spLocks noGrp="1"/>
          </p:cNvSpPr>
          <p:nvPr>
            <p:ph type="body" idx="1"/>
          </p:nvPr>
        </p:nvSpPr>
        <p:spPr/>
        <p:txBody>
          <a:bodyPr/>
          <a:lstStyle/>
          <a:p>
            <a:pPr eaLnBrk="1" hangingPunct="1"/>
            <a:r>
              <a:rPr lang="en-US" altLang="en-US" dirty="0">
                <a:solidFill>
                  <a:srgbClr val="000000"/>
                </a:solidFill>
              </a:rPr>
              <a:t>In method sum:</a:t>
            </a:r>
          </a:p>
          <a:p>
            <a:pPr lvl="1" eaLnBrk="1" hangingPunct="1"/>
            <a:r>
              <a:rPr lang="en-US" altLang="en-US" dirty="0">
                <a:solidFill>
                  <a:srgbClr val="000000"/>
                </a:solidFill>
              </a:rPr>
              <a:t>The </a:t>
            </a:r>
            <a:r>
              <a:rPr lang="en-US" altLang="en-US" dirty="0">
                <a:solidFill>
                  <a:srgbClr val="000000"/>
                </a:solidFill>
                <a:latin typeface="Consolas" panose="020B0609020204030204" pitchFamily="49" charset="0"/>
              </a:rPr>
              <a:t>for</a:t>
            </a:r>
            <a:r>
              <a:rPr lang="en-US" altLang="en-US" dirty="0">
                <a:solidFill>
                  <a:srgbClr val="000000"/>
                </a:solidFill>
              </a:rPr>
              <a:t> statement assigns each </a:t>
            </a:r>
            <a:r>
              <a:rPr lang="en-US" altLang="en-US" dirty="0">
                <a:solidFill>
                  <a:srgbClr val="000000"/>
                </a:solidFill>
                <a:latin typeface="Consolas" panose="020B0609020204030204" pitchFamily="49" charset="0"/>
              </a:rPr>
              <a:t>Number</a:t>
            </a:r>
            <a:r>
              <a:rPr lang="en-US" altLang="en-US" dirty="0">
                <a:solidFill>
                  <a:srgbClr val="000000"/>
                </a:solidFill>
              </a:rPr>
              <a:t> in the </a:t>
            </a:r>
            <a:r>
              <a:rPr lang="en-US" altLang="en-US" dirty="0">
                <a:solidFill>
                  <a:srgbClr val="000000"/>
                </a:solidFill>
                <a:latin typeface="Consolas" panose="020B0609020204030204" pitchFamily="49" charset="0"/>
              </a:rPr>
              <a:t>List</a:t>
            </a:r>
            <a:r>
              <a:rPr lang="en-US" altLang="en-US" dirty="0">
                <a:solidFill>
                  <a:srgbClr val="000000"/>
                </a:solidFill>
              </a:rPr>
              <a:t> to variable </a:t>
            </a:r>
            <a:r>
              <a:rPr lang="en-US" altLang="en-US" dirty="0">
                <a:solidFill>
                  <a:srgbClr val="000000"/>
                </a:solidFill>
                <a:latin typeface="Consolas" panose="020B0609020204030204" pitchFamily="49" charset="0"/>
              </a:rPr>
              <a:t>element</a:t>
            </a:r>
            <a:r>
              <a:rPr lang="en-US" altLang="en-US" dirty="0">
                <a:solidFill>
                  <a:srgbClr val="000000"/>
                </a:solidFill>
              </a:rPr>
              <a:t>, then uses </a:t>
            </a:r>
            <a:r>
              <a:rPr lang="en-US" altLang="en-US" dirty="0">
                <a:solidFill>
                  <a:srgbClr val="0000FF"/>
                </a:solidFill>
                <a:latin typeface="Consolas" panose="020B0609020204030204" pitchFamily="49" charset="0"/>
              </a:rPr>
              <a:t>Number</a:t>
            </a:r>
            <a:r>
              <a:rPr lang="en-US" altLang="en-US" dirty="0">
                <a:solidFill>
                  <a:srgbClr val="0000FF"/>
                </a:solidFill>
              </a:rPr>
              <a:t> method </a:t>
            </a:r>
            <a:r>
              <a:rPr lang="en-US" altLang="en-US" dirty="0" err="1">
                <a:solidFill>
                  <a:srgbClr val="0000FF"/>
                </a:solidFill>
                <a:latin typeface="Consolas" panose="020B0609020204030204" pitchFamily="49" charset="0"/>
              </a:rPr>
              <a:t>doubleValue</a:t>
            </a:r>
            <a:r>
              <a:rPr lang="en-US" altLang="en-US" dirty="0">
                <a:solidFill>
                  <a:srgbClr val="000000"/>
                </a:solidFill>
              </a:rPr>
              <a:t> to obtain the </a:t>
            </a:r>
            <a:r>
              <a:rPr lang="en-US" altLang="en-US" dirty="0">
                <a:solidFill>
                  <a:srgbClr val="000000"/>
                </a:solidFill>
                <a:latin typeface="Consolas" panose="020B0609020204030204" pitchFamily="49" charset="0"/>
              </a:rPr>
              <a:t>Number</a:t>
            </a:r>
            <a:r>
              <a:rPr lang="en-US" altLang="en-US" dirty="0">
                <a:solidFill>
                  <a:srgbClr val="000000"/>
                </a:solidFill>
              </a:rPr>
              <a:t>’s underlying primitive value as a </a:t>
            </a:r>
            <a:r>
              <a:rPr lang="en-US" altLang="en-US" dirty="0">
                <a:solidFill>
                  <a:srgbClr val="000000"/>
                </a:solidFill>
                <a:latin typeface="Consolas" panose="020B0609020204030204" pitchFamily="49" charset="0"/>
              </a:rPr>
              <a:t>double</a:t>
            </a:r>
            <a:r>
              <a:rPr lang="en-US" altLang="en-US" dirty="0">
                <a:solidFill>
                  <a:srgbClr val="000000"/>
                </a:solidFill>
              </a:rPr>
              <a:t> value. </a:t>
            </a:r>
          </a:p>
          <a:p>
            <a:pPr lvl="1" eaLnBrk="1" hangingPunct="1"/>
            <a:r>
              <a:rPr lang="en-US" altLang="en-US" dirty="0">
                <a:solidFill>
                  <a:srgbClr val="000000"/>
                </a:solidFill>
              </a:rPr>
              <a:t>The result is added to </a:t>
            </a:r>
            <a:r>
              <a:rPr lang="en-US" altLang="en-US" dirty="0">
                <a:solidFill>
                  <a:srgbClr val="000000"/>
                </a:solidFill>
                <a:latin typeface="Consolas" panose="020B0609020204030204" pitchFamily="49" charset="0"/>
              </a:rPr>
              <a:t>total</a:t>
            </a:r>
            <a:r>
              <a:rPr lang="en-US" altLang="en-US" dirty="0">
                <a:solidFill>
                  <a:srgbClr val="000000"/>
                </a:solidFill>
              </a:rPr>
              <a:t>. </a:t>
            </a:r>
          </a:p>
          <a:p>
            <a:pPr lvl="1" eaLnBrk="1" hangingPunct="1"/>
            <a:r>
              <a:rPr lang="en-US" altLang="en-US" dirty="0">
                <a:solidFill>
                  <a:srgbClr val="000000"/>
                </a:solidFill>
              </a:rPr>
              <a:t>When the loop terminates, the method returns the </a:t>
            </a:r>
            <a:r>
              <a:rPr lang="en-US" altLang="en-US" dirty="0">
                <a:solidFill>
                  <a:srgbClr val="000000"/>
                </a:solidFill>
                <a:latin typeface="Consolas" panose="020B0609020204030204" pitchFamily="49" charset="0"/>
              </a:rPr>
              <a:t>total</a:t>
            </a:r>
            <a:r>
              <a:rPr lang="en-US" altLang="en-US" dirty="0">
                <a:solidFill>
                  <a:srgbClr val="000000"/>
                </a:solidFill>
              </a:rPr>
              <a:t>.</a:t>
            </a:r>
          </a:p>
        </p:txBody>
      </p:sp>
      <p:sp>
        <p:nvSpPr>
          <p:cNvPr id="4" name="Footer Placeholder 3">
            <a:extLst>
              <a:ext uri="{FF2B5EF4-FFF2-40B4-BE49-F238E27FC236}">
                <a16:creationId xmlns:a16="http://schemas.microsoft.com/office/drawing/2014/main" id="{B46C7113-A760-4F00-A14B-5F8A8098C97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30797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3082-BC69-4B4E-B168-95248F576A4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20.7  </a:t>
            </a:r>
            <a:r>
              <a:rPr lang="en-US" dirty="0">
                <a:solidFill>
                  <a:srgbClr val="3380E6"/>
                </a:solidFill>
                <a:latin typeface="Calibri" panose="020F0502020204030204" pitchFamily="34" charset="0"/>
              </a:rPr>
              <a:t> Wildcards in Methods That Accept Type Parameters (cont.)</a:t>
            </a:r>
          </a:p>
        </p:txBody>
      </p:sp>
      <p:sp>
        <p:nvSpPr>
          <p:cNvPr id="64515" name="Text Placeholder 2">
            <a:extLst>
              <a:ext uri="{FF2B5EF4-FFF2-40B4-BE49-F238E27FC236}">
                <a16:creationId xmlns:a16="http://schemas.microsoft.com/office/drawing/2014/main" id="{6B0325DA-7EDF-44F1-AE9E-DE5A7D8B99B7}"/>
              </a:ext>
            </a:extLst>
          </p:cNvPr>
          <p:cNvSpPr>
            <a:spLocks noGrp="1"/>
          </p:cNvSpPr>
          <p:nvPr>
            <p:ph type="body" idx="1"/>
          </p:nvPr>
        </p:nvSpPr>
        <p:spPr/>
        <p:txBody>
          <a:bodyPr/>
          <a:lstStyle/>
          <a:p>
            <a:pPr>
              <a:lnSpc>
                <a:spcPct val="80000"/>
              </a:lnSpc>
            </a:pPr>
            <a:r>
              <a:rPr lang="en-US" altLang="en-US" sz="2100" dirty="0">
                <a:solidFill>
                  <a:srgbClr val="000000"/>
                </a:solidFill>
              </a:rPr>
              <a:t>Given that method </a:t>
            </a:r>
            <a:r>
              <a:rPr lang="en-US" altLang="en-US" sz="2100" dirty="0">
                <a:solidFill>
                  <a:srgbClr val="000000"/>
                </a:solidFill>
                <a:latin typeface="Consolas" panose="020B0609020204030204" pitchFamily="49" charset="0"/>
              </a:rPr>
              <a:t>sum</a:t>
            </a:r>
            <a:r>
              <a:rPr lang="en-US" altLang="en-US" sz="2100" dirty="0">
                <a:solidFill>
                  <a:srgbClr val="000000"/>
                </a:solidFill>
              </a:rPr>
              <a:t> can total the elements of a </a:t>
            </a:r>
            <a:r>
              <a:rPr lang="en-US" altLang="en-US" sz="2100" dirty="0">
                <a:solidFill>
                  <a:srgbClr val="000000"/>
                </a:solidFill>
                <a:latin typeface="Consolas" panose="020B0609020204030204" pitchFamily="49" charset="0"/>
              </a:rPr>
              <a:t>List</a:t>
            </a:r>
            <a:r>
              <a:rPr lang="en-US" altLang="en-US" sz="2100" dirty="0">
                <a:solidFill>
                  <a:srgbClr val="000000"/>
                </a:solidFill>
              </a:rPr>
              <a:t> of </a:t>
            </a:r>
            <a:r>
              <a:rPr lang="en-US" altLang="en-US" sz="2100" dirty="0">
                <a:solidFill>
                  <a:srgbClr val="000000"/>
                </a:solidFill>
                <a:latin typeface="Consolas" panose="020B0609020204030204" pitchFamily="49" charset="0"/>
              </a:rPr>
              <a:t>Number</a:t>
            </a:r>
            <a:r>
              <a:rPr lang="en-US" altLang="en-US" sz="2100" dirty="0">
                <a:solidFill>
                  <a:srgbClr val="000000"/>
                </a:solidFill>
              </a:rPr>
              <a:t>s, you might expect that the method would also work for </a:t>
            </a:r>
            <a:r>
              <a:rPr lang="en-US" altLang="en-US" sz="2100" dirty="0">
                <a:solidFill>
                  <a:srgbClr val="000000"/>
                </a:solidFill>
                <a:latin typeface="Consolas" panose="020B0609020204030204" pitchFamily="49" charset="0"/>
              </a:rPr>
              <a:t>List</a:t>
            </a:r>
            <a:r>
              <a:rPr lang="en-US" altLang="en-US" sz="2100" dirty="0">
                <a:solidFill>
                  <a:srgbClr val="000000"/>
                </a:solidFill>
              </a:rPr>
              <a:t>s that contain elements of only one numeric type, such as </a:t>
            </a:r>
            <a:r>
              <a:rPr lang="en-US" altLang="en-US" sz="2100" dirty="0">
                <a:solidFill>
                  <a:srgbClr val="000000"/>
                </a:solidFill>
                <a:latin typeface="Consolas" panose="020B0609020204030204" pitchFamily="49" charset="0"/>
              </a:rPr>
              <a:t>List&lt;Integer&gt;</a:t>
            </a:r>
            <a:r>
              <a:rPr lang="en-US" altLang="en-US" sz="2100" dirty="0">
                <a:solidFill>
                  <a:srgbClr val="000000"/>
                </a:solidFill>
              </a:rPr>
              <a:t>. </a:t>
            </a:r>
          </a:p>
          <a:p>
            <a:pPr>
              <a:lnSpc>
                <a:spcPct val="80000"/>
              </a:lnSpc>
            </a:pPr>
            <a:r>
              <a:rPr lang="en-US" altLang="en-US" sz="2100" dirty="0">
                <a:solidFill>
                  <a:srgbClr val="000000"/>
                </a:solidFill>
              </a:rPr>
              <a:t>Modified class </a:t>
            </a:r>
            <a:r>
              <a:rPr lang="en-US" altLang="en-US" sz="2100" dirty="0" err="1">
                <a:solidFill>
                  <a:srgbClr val="000000"/>
                </a:solidFill>
                <a:latin typeface="Consolas" panose="020B0609020204030204" pitchFamily="49" charset="0"/>
              </a:rPr>
              <a:t>TotalNumbers</a:t>
            </a:r>
            <a:r>
              <a:rPr lang="en-US" altLang="en-US" sz="2100" dirty="0">
                <a:solidFill>
                  <a:srgbClr val="000000"/>
                </a:solidFill>
              </a:rPr>
              <a:t> to create an </a:t>
            </a:r>
            <a:r>
              <a:rPr lang="en-US" altLang="en-US" sz="2100" dirty="0">
                <a:solidFill>
                  <a:srgbClr val="000000"/>
                </a:solidFill>
                <a:latin typeface="Consolas" panose="020B0609020204030204" pitchFamily="49" charset="0"/>
              </a:rPr>
              <a:t>List</a:t>
            </a:r>
            <a:r>
              <a:rPr lang="en-US" altLang="en-US" sz="2100" dirty="0">
                <a:solidFill>
                  <a:srgbClr val="000000"/>
                </a:solidFill>
              </a:rPr>
              <a:t> of </a:t>
            </a:r>
            <a:r>
              <a:rPr lang="en-US" altLang="en-US" sz="2100" dirty="0">
                <a:solidFill>
                  <a:srgbClr val="000000"/>
                </a:solidFill>
                <a:latin typeface="Consolas" panose="020B0609020204030204" pitchFamily="49" charset="0"/>
              </a:rPr>
              <a:t>Integer</a:t>
            </a:r>
            <a:r>
              <a:rPr lang="en-US" altLang="en-US" sz="2100" dirty="0">
                <a:solidFill>
                  <a:srgbClr val="000000"/>
                </a:solidFill>
              </a:rPr>
              <a:t>s and pass it to method </a:t>
            </a:r>
            <a:r>
              <a:rPr lang="en-US" altLang="en-US" sz="2100" dirty="0">
                <a:solidFill>
                  <a:srgbClr val="000000"/>
                </a:solidFill>
                <a:latin typeface="Consolas" panose="020B0609020204030204" pitchFamily="49" charset="0"/>
              </a:rPr>
              <a:t>sum</a:t>
            </a:r>
            <a:r>
              <a:rPr lang="en-US" altLang="en-US" sz="2100" dirty="0">
                <a:solidFill>
                  <a:srgbClr val="000000"/>
                </a:solidFill>
              </a:rPr>
              <a:t>. </a:t>
            </a:r>
          </a:p>
          <a:p>
            <a:pPr eaLnBrk="1" hangingPunct="1">
              <a:lnSpc>
                <a:spcPct val="80000"/>
              </a:lnSpc>
            </a:pPr>
            <a:r>
              <a:rPr lang="en-US" altLang="en-US" sz="2100" dirty="0">
                <a:solidFill>
                  <a:srgbClr val="000000"/>
                </a:solidFill>
              </a:rPr>
              <a:t>When we compile the program, the compiler issues the following error message:</a:t>
            </a:r>
          </a:p>
          <a:p>
            <a:pPr lvl="2" eaLnBrk="1" hangingPunct="1">
              <a:lnSpc>
                <a:spcPct val="80000"/>
              </a:lnSpc>
            </a:pPr>
            <a:r>
              <a:rPr lang="en-US" altLang="en-US" sz="1600" dirty="0">
                <a:solidFill>
                  <a:srgbClr val="000000"/>
                </a:solidFill>
                <a:latin typeface="Consolas" panose="020B0609020204030204" pitchFamily="49" charset="0"/>
              </a:rPr>
              <a:t>sum(</a:t>
            </a:r>
            <a:r>
              <a:rPr lang="en-US" altLang="en-US" sz="1600" dirty="0" err="1">
                <a:solidFill>
                  <a:srgbClr val="000000"/>
                </a:solidFill>
                <a:latin typeface="Consolas" panose="020B0609020204030204" pitchFamily="49" charset="0"/>
              </a:rPr>
              <a:t>java.util.List</a:t>
            </a:r>
            <a:r>
              <a:rPr lang="en-US" altLang="en-US" sz="1600" dirty="0">
                <a:solidFill>
                  <a:srgbClr val="000000"/>
                </a:solidFill>
                <a:latin typeface="Consolas" panose="020B0609020204030204" pitchFamily="49" charset="0"/>
              </a:rPr>
              <a:t>&lt;</a:t>
            </a:r>
            <a:r>
              <a:rPr lang="en-US" altLang="en-US" sz="1600" dirty="0" err="1">
                <a:solidFill>
                  <a:srgbClr val="000000"/>
                </a:solidFill>
                <a:latin typeface="Consolas" panose="020B0609020204030204" pitchFamily="49" charset="0"/>
              </a:rPr>
              <a:t>java.lang.Number</a:t>
            </a:r>
            <a:r>
              <a:rPr lang="en-US" altLang="en-US" sz="1600" dirty="0">
                <a:solidFill>
                  <a:srgbClr val="000000"/>
                </a:solidFill>
                <a:latin typeface="Consolas" panose="020B0609020204030204" pitchFamily="49" charset="0"/>
              </a:rPr>
              <a:t>&gt;) in </a:t>
            </a:r>
            <a:r>
              <a:rPr lang="en-US" altLang="en-US" sz="1600" dirty="0" err="1">
                <a:solidFill>
                  <a:srgbClr val="000000"/>
                </a:solidFill>
                <a:latin typeface="Consolas" panose="020B0609020204030204" pitchFamily="49" charset="0"/>
              </a:rPr>
              <a:t>TotalNumbersErrors</a:t>
            </a:r>
            <a:r>
              <a:rPr lang="en-US" altLang="en-US" sz="1600" dirty="0">
                <a:solidFill>
                  <a:srgbClr val="000000"/>
                </a:solidFill>
                <a:latin typeface="Consolas" panose="020B0609020204030204" pitchFamily="49" charset="0"/>
              </a:rPr>
              <a:t> cannot be applied to (</a:t>
            </a:r>
            <a:r>
              <a:rPr lang="en-US" altLang="en-US" sz="1600" dirty="0" err="1">
                <a:solidFill>
                  <a:srgbClr val="000000"/>
                </a:solidFill>
                <a:latin typeface="Consolas" panose="020B0609020204030204" pitchFamily="49" charset="0"/>
              </a:rPr>
              <a:t>java.util.List</a:t>
            </a:r>
            <a:r>
              <a:rPr lang="en-US" altLang="en-US" sz="1600" dirty="0">
                <a:solidFill>
                  <a:srgbClr val="000000"/>
                </a:solidFill>
                <a:latin typeface="Consolas" panose="020B0609020204030204" pitchFamily="49" charset="0"/>
              </a:rPr>
              <a:t>&lt;</a:t>
            </a:r>
            <a:r>
              <a:rPr lang="en-US" altLang="en-US" sz="1600" dirty="0" err="1">
                <a:solidFill>
                  <a:srgbClr val="000000"/>
                </a:solidFill>
                <a:latin typeface="Consolas" panose="020B0609020204030204" pitchFamily="49" charset="0"/>
              </a:rPr>
              <a:t>java.lang.Integer</a:t>
            </a:r>
            <a:r>
              <a:rPr lang="en-US" altLang="en-US" sz="1600" dirty="0">
                <a:solidFill>
                  <a:srgbClr val="000000"/>
                </a:solidFill>
                <a:latin typeface="Consolas" panose="020B0609020204030204" pitchFamily="49" charset="0"/>
              </a:rPr>
              <a:t>&gt;)</a:t>
            </a:r>
          </a:p>
          <a:p>
            <a:pPr>
              <a:lnSpc>
                <a:spcPct val="80000"/>
              </a:lnSpc>
            </a:pPr>
            <a:r>
              <a:rPr lang="en-US" altLang="en-US" sz="2100" dirty="0">
                <a:solidFill>
                  <a:srgbClr val="000000"/>
                </a:solidFill>
              </a:rPr>
              <a:t>Although </a:t>
            </a:r>
            <a:r>
              <a:rPr lang="en-US" altLang="en-US" sz="2100" dirty="0">
                <a:solidFill>
                  <a:srgbClr val="000000"/>
                </a:solidFill>
                <a:latin typeface="Consolas" panose="020B0609020204030204" pitchFamily="49" charset="0"/>
              </a:rPr>
              <a:t>Number</a:t>
            </a:r>
            <a:r>
              <a:rPr lang="en-US" altLang="en-US" sz="2100" dirty="0">
                <a:solidFill>
                  <a:srgbClr val="000000"/>
                </a:solidFill>
              </a:rPr>
              <a:t> is the superclass of </a:t>
            </a:r>
            <a:r>
              <a:rPr lang="en-US" altLang="en-US" sz="2100" dirty="0">
                <a:solidFill>
                  <a:srgbClr val="000000"/>
                </a:solidFill>
                <a:latin typeface="Consolas" panose="020B0609020204030204" pitchFamily="49" charset="0"/>
              </a:rPr>
              <a:t>Integer</a:t>
            </a:r>
            <a:r>
              <a:rPr lang="en-US" altLang="en-US" sz="2100" dirty="0">
                <a:solidFill>
                  <a:srgbClr val="000000"/>
                </a:solidFill>
              </a:rPr>
              <a:t>, the compiler doesn’t consider the parameterized type </a:t>
            </a:r>
            <a:r>
              <a:rPr lang="en-US" altLang="en-US" sz="2100" dirty="0">
                <a:solidFill>
                  <a:srgbClr val="000000"/>
                </a:solidFill>
                <a:latin typeface="Consolas" panose="020B0609020204030204" pitchFamily="49" charset="0"/>
              </a:rPr>
              <a:t>List&lt;Number&gt;</a:t>
            </a:r>
            <a:r>
              <a:rPr lang="en-US" altLang="en-US" sz="2100" dirty="0">
                <a:solidFill>
                  <a:srgbClr val="000000"/>
                </a:solidFill>
              </a:rPr>
              <a:t> to be a superclass of </a:t>
            </a:r>
            <a:r>
              <a:rPr lang="en-US" altLang="en-US" sz="2100" dirty="0">
                <a:solidFill>
                  <a:srgbClr val="000000"/>
                </a:solidFill>
                <a:latin typeface="Consolas" panose="020B0609020204030204" pitchFamily="49" charset="0"/>
              </a:rPr>
              <a:t>List&lt;Integer&gt;</a:t>
            </a:r>
            <a:r>
              <a:rPr lang="en-US" altLang="en-US" sz="2100" dirty="0">
                <a:solidFill>
                  <a:srgbClr val="000000"/>
                </a:solidFill>
              </a:rPr>
              <a:t>. </a:t>
            </a:r>
          </a:p>
          <a:p>
            <a:pPr>
              <a:lnSpc>
                <a:spcPct val="80000"/>
              </a:lnSpc>
            </a:pPr>
            <a:r>
              <a:rPr lang="en-US" altLang="en-US" sz="2100" dirty="0">
                <a:solidFill>
                  <a:srgbClr val="000000"/>
                </a:solidFill>
              </a:rPr>
              <a:t>If it were, then every operation we could perform on </a:t>
            </a:r>
            <a:r>
              <a:rPr lang="en-US" altLang="en-US" sz="2100" dirty="0">
                <a:solidFill>
                  <a:srgbClr val="000000"/>
                </a:solidFill>
                <a:latin typeface="Consolas" panose="020B0609020204030204" pitchFamily="49" charset="0"/>
              </a:rPr>
              <a:t>List&lt;Number&gt;</a:t>
            </a:r>
            <a:r>
              <a:rPr lang="en-US" altLang="en-US" sz="2100" dirty="0">
                <a:solidFill>
                  <a:srgbClr val="000000"/>
                </a:solidFill>
              </a:rPr>
              <a:t> would also work on an </a:t>
            </a:r>
            <a:r>
              <a:rPr lang="en-US" altLang="en-US" sz="2100" dirty="0">
                <a:solidFill>
                  <a:srgbClr val="000000"/>
                </a:solidFill>
                <a:latin typeface="Consolas" panose="020B0609020204030204" pitchFamily="49" charset="0"/>
              </a:rPr>
              <a:t>List&lt;Integer&gt;</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61A5F669-F6E5-47B2-A758-4E6E466EB96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850786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EC7F-BFD7-404B-8C12-BCD1C47D2513}"/>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20.7  </a:t>
            </a:r>
            <a:r>
              <a:rPr lang="en-US" dirty="0">
                <a:solidFill>
                  <a:srgbClr val="3380E6"/>
                </a:solidFill>
                <a:latin typeface="Calibri" panose="020F0502020204030204" pitchFamily="34" charset="0"/>
              </a:rPr>
              <a:t> Wildcards in Methods That Accept Type Parameters (cont.)</a:t>
            </a:r>
          </a:p>
        </p:txBody>
      </p:sp>
      <p:sp>
        <p:nvSpPr>
          <p:cNvPr id="65539" name="Text Placeholder 2">
            <a:extLst>
              <a:ext uri="{FF2B5EF4-FFF2-40B4-BE49-F238E27FC236}">
                <a16:creationId xmlns:a16="http://schemas.microsoft.com/office/drawing/2014/main" id="{BC632F4A-69AF-45FC-8EE9-D66461979613}"/>
              </a:ext>
            </a:extLst>
          </p:cNvPr>
          <p:cNvSpPr>
            <a:spLocks noGrp="1"/>
          </p:cNvSpPr>
          <p:nvPr>
            <p:ph type="body" idx="1"/>
          </p:nvPr>
        </p:nvSpPr>
        <p:spPr/>
        <p:txBody>
          <a:bodyPr/>
          <a:lstStyle/>
          <a:p>
            <a:pPr eaLnBrk="1" hangingPunct="1">
              <a:lnSpc>
                <a:spcPct val="80000"/>
              </a:lnSpc>
            </a:pPr>
            <a:r>
              <a:rPr lang="en-US" altLang="en-US" sz="2300" dirty="0">
                <a:solidFill>
                  <a:srgbClr val="000000"/>
                </a:solidFill>
              </a:rPr>
              <a:t>To create a more flexible version of the </a:t>
            </a:r>
            <a:r>
              <a:rPr lang="en-US" altLang="en-US" sz="2300" dirty="0">
                <a:solidFill>
                  <a:srgbClr val="000000"/>
                </a:solidFill>
                <a:latin typeface="Consolas" panose="020B0609020204030204" pitchFamily="49" charset="0"/>
              </a:rPr>
              <a:t>sum</a:t>
            </a:r>
            <a:r>
              <a:rPr lang="en-US" altLang="en-US" sz="2300" dirty="0">
                <a:solidFill>
                  <a:srgbClr val="000000"/>
                </a:solidFill>
              </a:rPr>
              <a:t> method that can total the elements of any </a:t>
            </a:r>
            <a:r>
              <a:rPr lang="en-US" altLang="en-US" sz="2300" dirty="0">
                <a:solidFill>
                  <a:srgbClr val="000000"/>
                </a:solidFill>
                <a:latin typeface="Consolas" panose="020B0609020204030204" pitchFamily="49" charset="0"/>
              </a:rPr>
              <a:t>List</a:t>
            </a:r>
            <a:r>
              <a:rPr lang="en-US" altLang="en-US" sz="2300" dirty="0">
                <a:solidFill>
                  <a:srgbClr val="000000"/>
                </a:solidFill>
              </a:rPr>
              <a:t> containing elements of any subclass of </a:t>
            </a:r>
            <a:r>
              <a:rPr lang="en-US" altLang="en-US" sz="2300" dirty="0">
                <a:solidFill>
                  <a:srgbClr val="000000"/>
                </a:solidFill>
                <a:latin typeface="Consolas" panose="020B0609020204030204" pitchFamily="49" charset="0"/>
              </a:rPr>
              <a:t>Number</a:t>
            </a:r>
            <a:r>
              <a:rPr lang="en-US" altLang="en-US" sz="2300" dirty="0">
                <a:solidFill>
                  <a:srgbClr val="000000"/>
                </a:solidFill>
              </a:rPr>
              <a:t> we use </a:t>
            </a:r>
            <a:r>
              <a:rPr lang="en-US" altLang="en-US" sz="2300" dirty="0">
                <a:solidFill>
                  <a:srgbClr val="0000FF"/>
                </a:solidFill>
              </a:rPr>
              <a:t>wildcard-type arguments</a:t>
            </a:r>
            <a:r>
              <a:rPr lang="en-US" altLang="en-US" sz="2300" dirty="0">
                <a:solidFill>
                  <a:srgbClr val="000000"/>
                </a:solidFill>
              </a:rPr>
              <a:t>. </a:t>
            </a:r>
          </a:p>
          <a:p>
            <a:pPr eaLnBrk="1" hangingPunct="1">
              <a:lnSpc>
                <a:spcPct val="80000"/>
              </a:lnSpc>
            </a:pPr>
            <a:r>
              <a:rPr lang="en-US" altLang="en-US" sz="2300" dirty="0">
                <a:solidFill>
                  <a:srgbClr val="000000"/>
                </a:solidFill>
              </a:rPr>
              <a:t>Wildcards enable you to specify method parameters, return values, variables or fields, and so on, that act as </a:t>
            </a:r>
            <a:r>
              <a:rPr lang="en-US" altLang="en-US" sz="2300" dirty="0" err="1">
                <a:solidFill>
                  <a:srgbClr val="000000"/>
                </a:solidFill>
              </a:rPr>
              <a:t>supertypes</a:t>
            </a:r>
            <a:r>
              <a:rPr lang="en-US" altLang="en-US" sz="2300" dirty="0">
                <a:solidFill>
                  <a:srgbClr val="000000"/>
                </a:solidFill>
              </a:rPr>
              <a:t> or subtypes of parameterized types. </a:t>
            </a:r>
          </a:p>
          <a:p>
            <a:pPr eaLnBrk="1" hangingPunct="1">
              <a:lnSpc>
                <a:spcPct val="80000"/>
              </a:lnSpc>
            </a:pPr>
            <a:r>
              <a:rPr lang="en-US" altLang="en-US" sz="2300" dirty="0">
                <a:solidFill>
                  <a:srgbClr val="000000"/>
                </a:solidFill>
              </a:rPr>
              <a:t>In Fig. 20.11, method </a:t>
            </a:r>
            <a:r>
              <a:rPr lang="en-US" altLang="en-US" sz="2300" dirty="0">
                <a:solidFill>
                  <a:srgbClr val="000000"/>
                </a:solidFill>
                <a:latin typeface="Consolas" panose="020B0609020204030204" pitchFamily="49" charset="0"/>
              </a:rPr>
              <a:t>sum</a:t>
            </a:r>
            <a:r>
              <a:rPr lang="en-US" altLang="en-US" sz="2300" dirty="0">
                <a:solidFill>
                  <a:srgbClr val="000000"/>
                </a:solidFill>
              </a:rPr>
              <a:t>’s parameter is declared with the type:</a:t>
            </a:r>
          </a:p>
          <a:p>
            <a:pPr lvl="1">
              <a:lnSpc>
                <a:spcPct val="80000"/>
              </a:lnSpc>
            </a:pPr>
            <a:r>
              <a:rPr lang="en-US" altLang="en-US" sz="2000" dirty="0">
                <a:solidFill>
                  <a:srgbClr val="000000"/>
                </a:solidFill>
                <a:latin typeface="Consolas" panose="020B0609020204030204" pitchFamily="49" charset="0"/>
              </a:rPr>
              <a:t>List&lt;? </a:t>
            </a:r>
            <a:r>
              <a:rPr lang="en-US" altLang="en-US" sz="2000" dirty="0">
                <a:solidFill>
                  <a:srgbClr val="0000FF"/>
                </a:solidFill>
                <a:latin typeface="Consolas" panose="020B0609020204030204" pitchFamily="49" charset="0"/>
              </a:rPr>
              <a:t>extends</a:t>
            </a:r>
            <a:r>
              <a:rPr lang="en-US" altLang="en-US" sz="2000" dirty="0">
                <a:solidFill>
                  <a:srgbClr val="000000"/>
                </a:solidFill>
                <a:latin typeface="Consolas" panose="020B0609020204030204" pitchFamily="49" charset="0"/>
              </a:rPr>
              <a:t> Number&gt;</a:t>
            </a:r>
          </a:p>
          <a:p>
            <a:pPr eaLnBrk="1" hangingPunct="1">
              <a:lnSpc>
                <a:spcPct val="80000"/>
              </a:lnSpc>
            </a:pPr>
            <a:r>
              <a:rPr lang="en-US" altLang="en-US" sz="2300" dirty="0">
                <a:solidFill>
                  <a:srgbClr val="000000"/>
                </a:solidFill>
              </a:rPr>
              <a:t>A wildcard-type argument is denoted by a question mark (</a:t>
            </a:r>
            <a:r>
              <a:rPr lang="en-US" altLang="en-US" sz="2300" dirty="0">
                <a:solidFill>
                  <a:srgbClr val="0000FF"/>
                </a:solidFill>
                <a:latin typeface="Consolas" panose="020B0609020204030204" pitchFamily="49" charset="0"/>
              </a:rPr>
              <a:t>?</a:t>
            </a:r>
            <a:r>
              <a:rPr lang="en-US" altLang="en-US" sz="2300" dirty="0">
                <a:solidFill>
                  <a:srgbClr val="000000"/>
                </a:solidFill>
              </a:rPr>
              <a:t>), which by itself represents an “unknown type.” </a:t>
            </a:r>
          </a:p>
          <a:p>
            <a:pPr lvl="1" eaLnBrk="1" hangingPunct="1">
              <a:lnSpc>
                <a:spcPct val="80000"/>
              </a:lnSpc>
            </a:pPr>
            <a:r>
              <a:rPr lang="en-US" altLang="en-US" sz="2000" dirty="0">
                <a:solidFill>
                  <a:srgbClr val="000000"/>
                </a:solidFill>
              </a:rPr>
              <a:t>In this case, the wildcard extends class </a:t>
            </a:r>
            <a:r>
              <a:rPr lang="en-US" altLang="en-US" sz="2000" dirty="0">
                <a:solidFill>
                  <a:srgbClr val="000000"/>
                </a:solidFill>
                <a:latin typeface="Consolas" panose="020B0609020204030204" pitchFamily="49" charset="0"/>
              </a:rPr>
              <a:t>Number</a:t>
            </a:r>
            <a:r>
              <a:rPr lang="en-US" altLang="en-US" sz="2000" dirty="0">
                <a:solidFill>
                  <a:srgbClr val="000000"/>
                </a:solidFill>
              </a:rPr>
              <a:t>, which means that the wildcard has an upper bound of </a:t>
            </a:r>
            <a:r>
              <a:rPr lang="en-US" altLang="en-US" sz="2000" dirty="0">
                <a:solidFill>
                  <a:srgbClr val="000000"/>
                </a:solidFill>
                <a:latin typeface="Consolas" panose="020B0609020204030204" pitchFamily="49" charset="0"/>
              </a:rPr>
              <a:t>Number</a:t>
            </a:r>
            <a:r>
              <a:rPr lang="en-US" altLang="en-US" sz="2000" dirty="0">
                <a:solidFill>
                  <a:srgbClr val="000000"/>
                </a:solidFill>
              </a:rPr>
              <a:t>. </a:t>
            </a:r>
          </a:p>
          <a:p>
            <a:pPr lvl="1" eaLnBrk="1" hangingPunct="1">
              <a:lnSpc>
                <a:spcPct val="80000"/>
              </a:lnSpc>
            </a:pPr>
            <a:r>
              <a:rPr lang="en-US" altLang="en-US" sz="2000" dirty="0">
                <a:solidFill>
                  <a:srgbClr val="000000"/>
                </a:solidFill>
              </a:rPr>
              <a:t>Thus, the unknown-type argument must be either </a:t>
            </a:r>
            <a:r>
              <a:rPr lang="en-US" altLang="en-US" sz="2000" dirty="0">
                <a:solidFill>
                  <a:srgbClr val="000000"/>
                </a:solidFill>
                <a:latin typeface="Consolas" panose="020B0609020204030204" pitchFamily="49" charset="0"/>
              </a:rPr>
              <a:t>Number</a:t>
            </a:r>
            <a:r>
              <a:rPr lang="en-US" altLang="en-US" sz="2000" dirty="0">
                <a:solidFill>
                  <a:srgbClr val="000000"/>
                </a:solidFill>
              </a:rPr>
              <a:t> or a subclass of </a:t>
            </a:r>
            <a:r>
              <a:rPr lang="en-US" altLang="en-US" sz="2000" dirty="0">
                <a:solidFill>
                  <a:srgbClr val="000000"/>
                </a:solidFill>
                <a:latin typeface="Consolas" panose="020B0609020204030204" pitchFamily="49" charset="0"/>
              </a:rPr>
              <a:t>Number</a:t>
            </a:r>
            <a:r>
              <a:rPr lang="en-US" altLang="en-US" sz="2000" dirty="0">
                <a:solidFill>
                  <a:srgbClr val="000000"/>
                </a:solidFill>
              </a:rPr>
              <a:t>. </a:t>
            </a:r>
          </a:p>
        </p:txBody>
      </p:sp>
      <p:sp>
        <p:nvSpPr>
          <p:cNvPr id="4" name="Footer Placeholder 3">
            <a:extLst>
              <a:ext uri="{FF2B5EF4-FFF2-40B4-BE49-F238E27FC236}">
                <a16:creationId xmlns:a16="http://schemas.microsoft.com/office/drawing/2014/main" id="{BED1C747-DF46-4583-A5A6-C3710AA9B9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62426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1">
            <a:extLst>
              <a:ext uri="{FF2B5EF4-FFF2-40B4-BE49-F238E27FC236}">
                <a16:creationId xmlns:a16="http://schemas.microsoft.com/office/drawing/2014/main" id="{6E1D364E-42A5-40C1-8975-723CFC8B574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6000DD50-E826-49C2-BEA2-DEE0F052ED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28952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2">
            <a:extLst>
              <a:ext uri="{FF2B5EF4-FFF2-40B4-BE49-F238E27FC236}">
                <a16:creationId xmlns:a16="http://schemas.microsoft.com/office/drawing/2014/main" id="{88A899D6-FA81-4EE9-B6D5-AA38E83AB4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E9E85CB6-00EF-428B-A637-59D11DD2352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4933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3">
            <a:extLst>
              <a:ext uri="{FF2B5EF4-FFF2-40B4-BE49-F238E27FC236}">
                <a16:creationId xmlns:a16="http://schemas.microsoft.com/office/drawing/2014/main" id="{8A8F3269-8E06-4897-B007-0A7AB10312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82723823-900E-4D6C-AA13-E14CF3164A5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13476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4">
            <a:extLst>
              <a:ext uri="{FF2B5EF4-FFF2-40B4-BE49-F238E27FC236}">
                <a16:creationId xmlns:a16="http://schemas.microsoft.com/office/drawing/2014/main" id="{ED0EA778-1AFB-4822-805D-89549A9ACF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25513" y="0"/>
            <a:ext cx="10339387" cy="6858000"/>
          </a:xfrm>
          <a:prstGeom prst="rect">
            <a:avLst/>
          </a:prstGeom>
        </p:spPr>
      </p:pic>
      <p:sp>
        <p:nvSpPr>
          <p:cNvPr id="4" name="Footer Placeholder 3">
            <a:extLst>
              <a:ext uri="{FF2B5EF4-FFF2-40B4-BE49-F238E27FC236}">
                <a16:creationId xmlns:a16="http://schemas.microsoft.com/office/drawing/2014/main" id="{BAFFF0E7-69AA-4CBA-B634-C037585EBF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6744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449B-8D0C-4D68-9AD8-B58CA24C1A1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20.7  </a:t>
            </a:r>
            <a:r>
              <a:rPr lang="en-US" dirty="0">
                <a:solidFill>
                  <a:srgbClr val="3380E6"/>
                </a:solidFill>
                <a:latin typeface="Calibri" panose="020F0502020204030204" pitchFamily="34" charset="0"/>
              </a:rPr>
              <a:t> Wildcards in Methods That Accept Type Parameters (cont.)</a:t>
            </a:r>
          </a:p>
        </p:txBody>
      </p:sp>
      <p:sp>
        <p:nvSpPr>
          <p:cNvPr id="70659" name="Text Placeholder 2">
            <a:extLst>
              <a:ext uri="{FF2B5EF4-FFF2-40B4-BE49-F238E27FC236}">
                <a16:creationId xmlns:a16="http://schemas.microsoft.com/office/drawing/2014/main" id="{643F105B-171D-4E3C-8872-FCDB38AD5A5F}"/>
              </a:ext>
            </a:extLst>
          </p:cNvPr>
          <p:cNvSpPr>
            <a:spLocks noGrp="1"/>
          </p:cNvSpPr>
          <p:nvPr>
            <p:ph type="body" idx="1"/>
          </p:nvPr>
        </p:nvSpPr>
        <p:spPr/>
        <p:txBody>
          <a:bodyPr/>
          <a:lstStyle/>
          <a:p>
            <a:pPr eaLnBrk="1" hangingPunct="1">
              <a:lnSpc>
                <a:spcPct val="80000"/>
              </a:lnSpc>
            </a:pPr>
            <a:r>
              <a:rPr lang="en-US" altLang="en-US" sz="2100" dirty="0">
                <a:solidFill>
                  <a:srgbClr val="000000"/>
                </a:solidFill>
              </a:rPr>
              <a:t>Because the wildcard (</a:t>
            </a:r>
            <a:r>
              <a:rPr lang="en-US" altLang="en-US" sz="2100" dirty="0">
                <a:solidFill>
                  <a:srgbClr val="000000"/>
                </a:solidFill>
                <a:latin typeface="Consolas" panose="020B0609020204030204" pitchFamily="49" charset="0"/>
              </a:rPr>
              <a:t>?</a:t>
            </a:r>
            <a:r>
              <a:rPr lang="en-US" altLang="en-US" sz="2100" dirty="0">
                <a:solidFill>
                  <a:srgbClr val="000000"/>
                </a:solidFill>
              </a:rPr>
              <a:t>) in the method’s header does not specify a type-parameter name, you cannot use it as a type name throughout the method’s body</a:t>
            </a:r>
          </a:p>
          <a:p>
            <a:pPr eaLnBrk="1" hangingPunct="1">
              <a:lnSpc>
                <a:spcPct val="80000"/>
              </a:lnSpc>
            </a:pPr>
            <a:r>
              <a:rPr lang="en-US" altLang="en-US" sz="2100" dirty="0">
                <a:solidFill>
                  <a:srgbClr val="000000"/>
                </a:solidFill>
              </a:rPr>
              <a:t>You could, however, declare method </a:t>
            </a:r>
            <a:r>
              <a:rPr lang="en-US" altLang="en-US" sz="2100" dirty="0">
                <a:solidFill>
                  <a:srgbClr val="000000"/>
                </a:solidFill>
                <a:latin typeface="Consolas" panose="020B0609020204030204" pitchFamily="49" charset="0"/>
              </a:rPr>
              <a:t>sum</a:t>
            </a:r>
            <a:r>
              <a:rPr lang="en-US" altLang="en-US" sz="2100" dirty="0">
                <a:solidFill>
                  <a:srgbClr val="000000"/>
                </a:solidFill>
              </a:rPr>
              <a:t> as follows:</a:t>
            </a:r>
          </a:p>
          <a:p>
            <a:pPr lvl="1" eaLnBrk="1" hangingPunct="1">
              <a:lnSpc>
                <a:spcPct val="80000"/>
              </a:lnSpc>
            </a:pPr>
            <a:r>
              <a:rPr lang="en-US" altLang="en-US" sz="1800" dirty="0">
                <a:solidFill>
                  <a:srgbClr val="0000FF"/>
                </a:solidFill>
                <a:latin typeface="Consolas" panose="020B0609020204030204" pitchFamily="49" charset="0"/>
              </a:rPr>
              <a:t>public static</a:t>
            </a:r>
            <a:r>
              <a:rPr lang="en-US" altLang="en-US" sz="1800" dirty="0">
                <a:solidFill>
                  <a:srgbClr val="000000"/>
                </a:solidFill>
                <a:latin typeface="Consolas" panose="020B0609020204030204" pitchFamily="49" charset="0"/>
              </a:rPr>
              <a:t> &lt;T </a:t>
            </a:r>
            <a:r>
              <a:rPr lang="en-US" altLang="en-US" sz="1800" dirty="0">
                <a:solidFill>
                  <a:srgbClr val="0000FF"/>
                </a:solidFill>
                <a:latin typeface="Consolas" panose="020B0609020204030204" pitchFamily="49" charset="0"/>
              </a:rPr>
              <a:t>extends</a:t>
            </a:r>
            <a:r>
              <a:rPr lang="en-US" altLang="en-US" sz="1800" dirty="0">
                <a:solidFill>
                  <a:srgbClr val="000000"/>
                </a:solidFill>
                <a:latin typeface="Consolas" panose="020B0609020204030204" pitchFamily="49" charset="0"/>
              </a:rPr>
              <a:t> Number&gt; </a:t>
            </a:r>
            <a:r>
              <a:rPr lang="en-US" altLang="en-US" sz="1800" dirty="0">
                <a:solidFill>
                  <a:srgbClr val="0000FF"/>
                </a:solidFill>
                <a:latin typeface="Consolas" panose="020B0609020204030204" pitchFamily="49" charset="0"/>
              </a:rPr>
              <a:t>double</a:t>
            </a:r>
            <a:r>
              <a:rPr lang="en-US" altLang="en-US" sz="1800" dirty="0">
                <a:solidFill>
                  <a:srgbClr val="000000"/>
                </a:solidFill>
                <a:latin typeface="Consolas" panose="020B0609020204030204" pitchFamily="49" charset="0"/>
              </a:rPr>
              <a:t> sum(List&lt;T&gt; list)</a:t>
            </a:r>
          </a:p>
          <a:p>
            <a:pPr>
              <a:lnSpc>
                <a:spcPct val="80000"/>
              </a:lnSpc>
            </a:pPr>
            <a:r>
              <a:rPr lang="en-US" altLang="en-US" sz="2200" dirty="0">
                <a:solidFill>
                  <a:srgbClr val="000000"/>
                </a:solidFill>
              </a:rPr>
              <a:t>Allows the method to receive an </a:t>
            </a:r>
            <a:r>
              <a:rPr lang="en-US" altLang="en-US" sz="2200" dirty="0">
                <a:solidFill>
                  <a:srgbClr val="000000"/>
                </a:solidFill>
                <a:latin typeface="Consolas" panose="020B0609020204030204" pitchFamily="49" charset="0"/>
              </a:rPr>
              <a:t>List</a:t>
            </a:r>
            <a:r>
              <a:rPr lang="en-US" altLang="en-US" sz="2200" dirty="0">
                <a:solidFill>
                  <a:srgbClr val="000000"/>
                </a:solidFill>
              </a:rPr>
              <a:t> that contains elements of any </a:t>
            </a:r>
            <a:r>
              <a:rPr lang="en-US" altLang="en-US" sz="2200" dirty="0">
                <a:solidFill>
                  <a:srgbClr val="000000"/>
                </a:solidFill>
                <a:latin typeface="Consolas" panose="020B0609020204030204" pitchFamily="49" charset="0"/>
              </a:rPr>
              <a:t>Number</a:t>
            </a:r>
            <a:r>
              <a:rPr lang="en-US" altLang="en-US" sz="2200" dirty="0">
                <a:solidFill>
                  <a:srgbClr val="000000"/>
                </a:solidFill>
              </a:rPr>
              <a:t> subclass. </a:t>
            </a:r>
          </a:p>
          <a:p>
            <a:pPr>
              <a:lnSpc>
                <a:spcPct val="80000"/>
              </a:lnSpc>
            </a:pPr>
            <a:r>
              <a:rPr lang="en-US" altLang="en-US" sz="2200" dirty="0">
                <a:solidFill>
                  <a:srgbClr val="000000"/>
                </a:solidFill>
              </a:rPr>
              <a:t>You could then use the type parameter </a:t>
            </a:r>
            <a:r>
              <a:rPr lang="en-US" altLang="en-US" sz="2200" dirty="0">
                <a:solidFill>
                  <a:srgbClr val="000000"/>
                </a:solidFill>
                <a:latin typeface="Consolas" panose="020B0609020204030204" pitchFamily="49" charset="0"/>
              </a:rPr>
              <a:t>T</a:t>
            </a:r>
            <a:r>
              <a:rPr lang="en-US" altLang="en-US" sz="2200" dirty="0">
                <a:solidFill>
                  <a:srgbClr val="000000"/>
                </a:solidFill>
              </a:rPr>
              <a:t> throughout the method body. </a:t>
            </a:r>
          </a:p>
          <a:p>
            <a:pPr eaLnBrk="1" hangingPunct="1">
              <a:lnSpc>
                <a:spcPct val="80000"/>
              </a:lnSpc>
            </a:pPr>
            <a:r>
              <a:rPr lang="en-US" altLang="en-US" sz="2100" dirty="0">
                <a:solidFill>
                  <a:srgbClr val="000000"/>
                </a:solidFill>
              </a:rPr>
              <a:t>If the wildcard is specified without an upper bound, then only the methods of type </a:t>
            </a:r>
            <a:r>
              <a:rPr lang="en-US" altLang="en-US" sz="2100" dirty="0">
                <a:solidFill>
                  <a:srgbClr val="000000"/>
                </a:solidFill>
                <a:latin typeface="Consolas" panose="020B0609020204030204" pitchFamily="49" charset="0"/>
              </a:rPr>
              <a:t>Object</a:t>
            </a:r>
            <a:r>
              <a:rPr lang="en-US" altLang="en-US" sz="2100" dirty="0">
                <a:solidFill>
                  <a:srgbClr val="000000"/>
                </a:solidFill>
              </a:rPr>
              <a:t> can be invoked on values of the wildcard type. </a:t>
            </a:r>
          </a:p>
          <a:p>
            <a:pPr eaLnBrk="1" hangingPunct="1">
              <a:lnSpc>
                <a:spcPct val="80000"/>
              </a:lnSpc>
            </a:pPr>
            <a:r>
              <a:rPr lang="en-US" altLang="en-US" sz="2100" dirty="0">
                <a:solidFill>
                  <a:srgbClr val="000000"/>
                </a:solidFill>
              </a:rPr>
              <a:t>Also, methods that use wildcards in their parameter’s type arguments cannot be used to add elements to a collection referenced by the parameter.</a:t>
            </a:r>
          </a:p>
        </p:txBody>
      </p:sp>
      <p:sp>
        <p:nvSpPr>
          <p:cNvPr id="4" name="Footer Placeholder 3">
            <a:extLst>
              <a:ext uri="{FF2B5EF4-FFF2-40B4-BE49-F238E27FC236}">
                <a16:creationId xmlns:a16="http://schemas.microsoft.com/office/drawing/2014/main" id="{BCC16094-9603-4C02-B39F-EEE6CC39D8D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9411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7A94-7D16-4D23-BD8B-1969B1C2E76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20.2  </a:t>
            </a:r>
            <a:r>
              <a:rPr lang="en-US" dirty="0">
                <a:solidFill>
                  <a:srgbClr val="3380E6"/>
                </a:solidFill>
                <a:latin typeface="Calibri" panose="020F0502020204030204" pitchFamily="34" charset="0"/>
              </a:rPr>
              <a:t>Motivation for Generic Methods</a:t>
            </a:r>
          </a:p>
        </p:txBody>
      </p:sp>
      <p:sp>
        <p:nvSpPr>
          <p:cNvPr id="14339" name="Text Placeholder 2">
            <a:extLst>
              <a:ext uri="{FF2B5EF4-FFF2-40B4-BE49-F238E27FC236}">
                <a16:creationId xmlns:a16="http://schemas.microsoft.com/office/drawing/2014/main" id="{DBD297CB-E455-48A0-A5AA-D58BB82F2119}"/>
              </a:ext>
            </a:extLst>
          </p:cNvPr>
          <p:cNvSpPr>
            <a:spLocks noGrp="1"/>
          </p:cNvSpPr>
          <p:nvPr>
            <p:ph type="body" idx="1"/>
          </p:nvPr>
        </p:nvSpPr>
        <p:spPr/>
        <p:txBody>
          <a:bodyPr/>
          <a:lstStyle/>
          <a:p>
            <a:pPr eaLnBrk="1" hangingPunct="1"/>
            <a:r>
              <a:rPr lang="en-US" altLang="en-US" dirty="0">
                <a:solidFill>
                  <a:srgbClr val="000000"/>
                </a:solidFill>
              </a:rPr>
              <a:t>Overloaded methods are often used to perform </a:t>
            </a:r>
            <a:r>
              <a:rPr lang="en-US" altLang="en-US" i="1" dirty="0">
                <a:solidFill>
                  <a:srgbClr val="000000"/>
                </a:solidFill>
              </a:rPr>
              <a:t>similar</a:t>
            </a:r>
            <a:r>
              <a:rPr lang="en-US" altLang="en-US" dirty="0">
                <a:solidFill>
                  <a:srgbClr val="000000"/>
                </a:solidFill>
              </a:rPr>
              <a:t> operations on </a:t>
            </a:r>
            <a:r>
              <a:rPr lang="en-US" altLang="en-US" i="1" dirty="0">
                <a:solidFill>
                  <a:srgbClr val="000000"/>
                </a:solidFill>
              </a:rPr>
              <a:t>different</a:t>
            </a:r>
            <a:r>
              <a:rPr lang="en-US" altLang="en-US" dirty="0">
                <a:solidFill>
                  <a:srgbClr val="000000"/>
                </a:solidFill>
              </a:rPr>
              <a:t> types of data. </a:t>
            </a:r>
          </a:p>
          <a:p>
            <a:pPr eaLnBrk="1" hangingPunct="1"/>
            <a:r>
              <a:rPr lang="en-US" altLang="en-US" dirty="0">
                <a:solidFill>
                  <a:srgbClr val="000000"/>
                </a:solidFill>
              </a:rPr>
              <a:t>Study each </a:t>
            </a:r>
            <a:r>
              <a:rPr lang="en-US" altLang="en-US" dirty="0" err="1">
                <a:solidFill>
                  <a:srgbClr val="000000"/>
                </a:solidFill>
                <a:latin typeface="Consolas" panose="020B0609020204030204" pitchFamily="49" charset="0"/>
              </a:rPr>
              <a:t>printArray</a:t>
            </a:r>
            <a:r>
              <a:rPr lang="en-US" altLang="en-US" dirty="0">
                <a:solidFill>
                  <a:srgbClr val="000000"/>
                </a:solidFill>
              </a:rPr>
              <a:t> method. </a:t>
            </a:r>
          </a:p>
          <a:p>
            <a:pPr lvl="1" eaLnBrk="1" hangingPunct="1"/>
            <a:r>
              <a:rPr lang="en-US" altLang="en-US" dirty="0">
                <a:solidFill>
                  <a:srgbClr val="000000"/>
                </a:solidFill>
              </a:rPr>
              <a:t>Note that the type array element type appears in each method’s header and </a:t>
            </a:r>
            <a:r>
              <a:rPr lang="en-US" altLang="en-US" dirty="0">
                <a:solidFill>
                  <a:srgbClr val="000000"/>
                </a:solidFill>
                <a:latin typeface="Consolas" panose="020B0609020204030204" pitchFamily="49" charset="0"/>
              </a:rPr>
              <a:t>for</a:t>
            </a:r>
            <a:r>
              <a:rPr lang="en-US" altLang="en-US" dirty="0">
                <a:solidFill>
                  <a:srgbClr val="000000"/>
                </a:solidFill>
              </a:rPr>
              <a:t>-statement header. </a:t>
            </a:r>
          </a:p>
          <a:p>
            <a:pPr lvl="1" eaLnBrk="1" hangingPunct="1"/>
            <a:r>
              <a:rPr lang="en-US" altLang="en-US" dirty="0">
                <a:solidFill>
                  <a:srgbClr val="000000"/>
                </a:solidFill>
              </a:rPr>
              <a:t>If we were to replace the element types in each method with a generic name—</a:t>
            </a:r>
            <a:r>
              <a:rPr lang="en-US" altLang="en-US" dirty="0">
                <a:solidFill>
                  <a:srgbClr val="000000"/>
                </a:solidFill>
                <a:latin typeface="Consolas" panose="020B0609020204030204" pitchFamily="49" charset="0"/>
              </a:rPr>
              <a:t>T</a:t>
            </a:r>
            <a:r>
              <a:rPr lang="en-US" altLang="en-US" dirty="0">
                <a:solidFill>
                  <a:srgbClr val="000000"/>
                </a:solidFill>
              </a:rPr>
              <a:t> by convention—then all three methods would look like the one in Fig. 20.2. </a:t>
            </a:r>
          </a:p>
        </p:txBody>
      </p:sp>
      <p:sp>
        <p:nvSpPr>
          <p:cNvPr id="4" name="Footer Placeholder 3">
            <a:extLst>
              <a:ext uri="{FF2B5EF4-FFF2-40B4-BE49-F238E27FC236}">
                <a16:creationId xmlns:a16="http://schemas.microsoft.com/office/drawing/2014/main" id="{F1374250-150F-4F7A-83FB-2FDCB24BE97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44745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35">
            <a:extLst>
              <a:ext uri="{FF2B5EF4-FFF2-40B4-BE49-F238E27FC236}">
                <a16:creationId xmlns:a16="http://schemas.microsoft.com/office/drawing/2014/main" id="{2D58B468-CC40-47BE-8600-E171C0CA45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57363"/>
            <a:ext cx="12192000" cy="3343275"/>
          </a:xfrm>
          <a:prstGeom prst="rect">
            <a:avLst/>
          </a:prstGeom>
        </p:spPr>
      </p:pic>
      <p:sp>
        <p:nvSpPr>
          <p:cNvPr id="4" name="Footer Placeholder 3">
            <a:extLst>
              <a:ext uri="{FF2B5EF4-FFF2-40B4-BE49-F238E27FC236}">
                <a16:creationId xmlns:a16="http://schemas.microsoft.com/office/drawing/2014/main" id="{729F3D23-406C-48F0-902A-E4102D452FB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851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4">
            <a:extLst>
              <a:ext uri="{FF2B5EF4-FFF2-40B4-BE49-F238E27FC236}">
                <a16:creationId xmlns:a16="http://schemas.microsoft.com/office/drawing/2014/main" id="{925E81BF-71DE-44CA-A6F5-4141E026C7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06F08F62-1997-4E56-9879-5D016FA5685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5483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5">
            <a:extLst>
              <a:ext uri="{FF2B5EF4-FFF2-40B4-BE49-F238E27FC236}">
                <a16:creationId xmlns:a16="http://schemas.microsoft.com/office/drawing/2014/main" id="{3609DEDD-2B07-43CC-9AB9-905018BEB4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E0088F14-C797-4719-B7D0-298E3D4576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1799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6">
            <a:extLst>
              <a:ext uri="{FF2B5EF4-FFF2-40B4-BE49-F238E27FC236}">
                <a16:creationId xmlns:a16="http://schemas.microsoft.com/office/drawing/2014/main" id="{33177831-B7CA-4FC7-B083-98C95EBEAF5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2725"/>
            <a:ext cx="12192000" cy="6432550"/>
          </a:xfrm>
          <a:prstGeom prst="rect">
            <a:avLst/>
          </a:prstGeom>
        </p:spPr>
      </p:pic>
      <p:sp>
        <p:nvSpPr>
          <p:cNvPr id="4" name="Footer Placeholder 3">
            <a:extLst>
              <a:ext uri="{FF2B5EF4-FFF2-40B4-BE49-F238E27FC236}">
                <a16:creationId xmlns:a16="http://schemas.microsoft.com/office/drawing/2014/main" id="{8BAB63CB-00D1-460C-AE47-9F9F66C008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1742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20_Generics_Page_07">
            <a:extLst>
              <a:ext uri="{FF2B5EF4-FFF2-40B4-BE49-F238E27FC236}">
                <a16:creationId xmlns:a16="http://schemas.microsoft.com/office/drawing/2014/main" id="{D1D7EC54-1083-48A6-B3B9-0E3D9D480F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3"/>
            <a:ext cx="12192000" cy="4524375"/>
          </a:xfrm>
          <a:prstGeom prst="rect">
            <a:avLst/>
          </a:prstGeom>
        </p:spPr>
      </p:pic>
      <p:sp>
        <p:nvSpPr>
          <p:cNvPr id="4" name="Footer Placeholder 3">
            <a:extLst>
              <a:ext uri="{FF2B5EF4-FFF2-40B4-BE49-F238E27FC236}">
                <a16:creationId xmlns:a16="http://schemas.microsoft.com/office/drawing/2014/main" id="{E32F4FDF-12E1-4EF7-9CFC-CB4524C03AD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21022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JHTP11_16</Template>
  <TotalTime>31</TotalTime>
  <Words>1969</Words>
  <Application>Microsoft Office PowerPoint</Application>
  <PresentationFormat>Widescreen</PresentationFormat>
  <Paragraphs>150</Paragraphs>
  <Slides>50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20 Generic Classes and Methods:  A Deeper Look</vt:lpstr>
      <vt:lpstr>PowerPoint Presentation</vt:lpstr>
      <vt:lpstr>PowerPoint Presentation</vt:lpstr>
      <vt:lpstr>20.1  Introduction</vt:lpstr>
      <vt:lpstr>20.2  Motivation for Generic Methods</vt:lpstr>
      <vt:lpstr>PowerPoint Presentation</vt:lpstr>
      <vt:lpstr>PowerPoint Presentation</vt:lpstr>
      <vt:lpstr>PowerPoint Presentation</vt:lpstr>
      <vt:lpstr>PowerPoint Presentation</vt:lpstr>
      <vt:lpstr>20.3  Generic Methods: Implementation and Compile-Time Translation</vt:lpstr>
      <vt:lpstr>PowerPoint Presentation</vt:lpstr>
      <vt:lpstr>PowerPoint Presentation</vt:lpstr>
      <vt:lpstr>20.3  Generic Methods: Implementation and Compile-Time Translation (cont.)</vt:lpstr>
      <vt:lpstr>PowerPoint Presentation</vt:lpstr>
      <vt:lpstr>PowerPoint Presentation</vt:lpstr>
      <vt:lpstr>PowerPoint Presentation</vt:lpstr>
      <vt:lpstr>20.3  Generic Methods: Implementation and Compile-Time Translation (cont.)</vt:lpstr>
      <vt:lpstr>PowerPoint Presentation</vt:lpstr>
      <vt:lpstr>PowerPoint Presentation</vt:lpstr>
      <vt:lpstr>PowerPoint Presentation</vt:lpstr>
      <vt:lpstr>20.4  Additional Compile-Time Translation Issues: Methods That Use a Type Parameter as the Return Type</vt:lpstr>
      <vt:lpstr>20.4  Additional Compile-Time Translation Issues: Methods That Use a Type Parameter as the Return Type (cont.)</vt:lpstr>
      <vt:lpstr>PowerPoint Presentation</vt:lpstr>
      <vt:lpstr>20.5  Overloading Generic Methods</vt:lpstr>
      <vt:lpstr>20.6  Generic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20.6  Generic Classes (cont.)</vt:lpstr>
      <vt:lpstr>PowerPoint Presentation</vt:lpstr>
      <vt:lpstr>PowerPoint Presentation</vt:lpstr>
      <vt:lpstr>PowerPoint Presentation</vt:lpstr>
      <vt:lpstr>PowerPoint Presentation</vt:lpstr>
      <vt:lpstr>20.7   Wildcards in Methods That Accept Type Parameters</vt:lpstr>
      <vt:lpstr>PowerPoint Presentation</vt:lpstr>
      <vt:lpstr>PowerPoint Presentation</vt:lpstr>
      <vt:lpstr>20.7  Wildcards in Methods That Accept Type Parameters (cont.)</vt:lpstr>
      <vt:lpstr>20.7   Wildcards in Methods That Accept Type Parameters (cont.)</vt:lpstr>
      <vt:lpstr>20.7   Wildcards in Methods That Accept Type Parameters (cont.)</vt:lpstr>
      <vt:lpstr>PowerPoint Presentation</vt:lpstr>
      <vt:lpstr>PowerPoint Presentation</vt:lpstr>
      <vt:lpstr>PowerPoint Presentation</vt:lpstr>
      <vt:lpstr>PowerPoint Presentation</vt:lpstr>
      <vt:lpstr>20.7   Wildcards in Methods That Accept Type Parameters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Generic Classes and Methods:  A Deeper Look</dc:title>
  <dc:creator>Paul Deitel</dc:creator>
  <cp:lastModifiedBy>Paul Deitel</cp:lastModifiedBy>
  <cp:revision>9</cp:revision>
  <dcterms:created xsi:type="dcterms:W3CDTF">2017-07-15T16:54:59Z</dcterms:created>
  <dcterms:modified xsi:type="dcterms:W3CDTF">2017-08-05T19:44:13Z</dcterms:modified>
</cp:coreProperties>
</file>