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433300" cy="6997700"/>
  <p:notesSz cx="12433300" cy="6997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04215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45F86-DFFC-432A-BB23-DA43D22A41D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7975" y="874713"/>
            <a:ext cx="4197350" cy="236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43013" y="3367088"/>
            <a:ext cx="9947275" cy="275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04215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1677F-300D-44BF-A211-BFFC4C30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1677F-300D-44BF-A211-BFFC4C304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973" y="2169287"/>
            <a:ext cx="10573703" cy="14695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947" y="3918712"/>
            <a:ext cx="8707755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38213" y="412368"/>
            <a:ext cx="7579804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4779" y="1211579"/>
            <a:ext cx="12252960" cy="2647315"/>
          </a:xfrm>
          <a:custGeom>
            <a:avLst/>
            <a:gdLst/>
            <a:ahLst/>
            <a:cxnLst/>
            <a:rect l="l" t="t" r="r" b="b"/>
            <a:pathLst>
              <a:path w="12252960" h="2647315">
                <a:moveTo>
                  <a:pt x="0" y="2647187"/>
                </a:moveTo>
                <a:lnTo>
                  <a:pt x="12252960" y="2647187"/>
                </a:lnTo>
                <a:lnTo>
                  <a:pt x="12252960" y="0"/>
                </a:lnTo>
                <a:lnTo>
                  <a:pt x="0" y="0"/>
                </a:lnTo>
                <a:lnTo>
                  <a:pt x="0" y="2647187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0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0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1982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6419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0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878" y="1587194"/>
            <a:ext cx="1149413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0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5475" y="1696973"/>
            <a:ext cx="11988698" cy="158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982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6548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4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72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image" Target="../media/image71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5" Type="http://schemas.openxmlformats.org/officeDocument/2006/relationships/image" Target="../media/image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8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09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2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hyperlink" Target="https://resources.azure.com/" TargetMode="External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0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7.png"/><Relationship Id="rId18" Type="http://schemas.openxmlformats.org/officeDocument/2006/relationships/hyperlink" Target="https://github.com/Azure/azure-resource-manager-schemas" TargetMode="External"/><Relationship Id="rId3" Type="http://schemas.openxmlformats.org/officeDocument/2006/relationships/image" Target="../media/image120.png"/><Relationship Id="rId21" Type="http://schemas.openxmlformats.org/officeDocument/2006/relationships/hyperlink" Target="https://azure.microsoft.com/en-us/documentation/articles/resource-manager-template-walkthrough/" TargetMode="External"/><Relationship Id="rId7" Type="http://schemas.openxmlformats.org/officeDocument/2006/relationships/image" Target="../media/image123.png"/><Relationship Id="rId12" Type="http://schemas.openxmlformats.org/officeDocument/2006/relationships/hyperlink" Target="https://azure.microsoft.com/en-us/documentation/articles/resource-group-authoring-templates/" TargetMode="External"/><Relationship Id="rId17" Type="http://schemas.openxmlformats.org/officeDocument/2006/relationships/image" Target="../media/image130.png"/><Relationship Id="rId2" Type="http://schemas.openxmlformats.org/officeDocument/2006/relationships/image" Target="../media/image119.png"/><Relationship Id="rId16" Type="http://schemas.openxmlformats.org/officeDocument/2006/relationships/image" Target="../media/image129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5" Type="http://schemas.openxmlformats.org/officeDocument/2006/relationships/hyperlink" Target="https://azure.microsoft.com/en-us/documentation/articles/resource-group-template-deploy/" TargetMode="External"/><Relationship Id="rId15" Type="http://schemas.openxmlformats.org/officeDocument/2006/relationships/hyperlink" Target="https://azure.microsoft.com/en-us/documentation/templates/" TargetMode="External"/><Relationship Id="rId10" Type="http://schemas.openxmlformats.org/officeDocument/2006/relationships/image" Target="../media/image125.png"/><Relationship Id="rId19" Type="http://schemas.openxmlformats.org/officeDocument/2006/relationships/image" Target="../media/image131.png"/><Relationship Id="rId4" Type="http://schemas.openxmlformats.org/officeDocument/2006/relationships/image" Target="../media/image121.png"/><Relationship Id="rId9" Type="http://schemas.openxmlformats.org/officeDocument/2006/relationships/hyperlink" Target="https://blogs.technet.microsoft.com/devops/2016/01/27/vorlonjs-a-journey-to-devops-infrastructure-as-code-with-microsoft-azure-and-resource-manager/" TargetMode="External"/><Relationship Id="rId14" Type="http://schemas.openxmlformats.org/officeDocument/2006/relationships/image" Target="../media/image128.png"/><Relationship Id="rId22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.management.azure.com/schemas/2015-01-01/deploymentTemplate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ts val="6155"/>
              </a:lnSpc>
              <a:spcBef>
                <a:spcPts val="100"/>
              </a:spcBef>
            </a:pPr>
            <a:r>
              <a:rPr spc="-800" dirty="0"/>
              <a:t>Azure </a:t>
            </a:r>
            <a:r>
              <a:rPr spc="-1005" dirty="0"/>
              <a:t>Resource </a:t>
            </a:r>
            <a:r>
              <a:rPr spc="-830" dirty="0"/>
              <a:t>Manager </a:t>
            </a:r>
            <a:r>
              <a:rPr spc="-825" dirty="0"/>
              <a:t>(ARM)</a:t>
            </a:r>
            <a:r>
              <a:rPr spc="-400" dirty="0"/>
              <a:t> </a:t>
            </a:r>
            <a:r>
              <a:rPr spc="-1080" dirty="0"/>
              <a:t>Templates</a:t>
            </a:r>
          </a:p>
          <a:p>
            <a:pPr marL="3851910">
              <a:lnSpc>
                <a:spcPts val="6155"/>
              </a:lnSpc>
            </a:pPr>
            <a:r>
              <a:rPr spc="-875" dirty="0"/>
              <a:t>Beginner’s</a:t>
            </a:r>
            <a:r>
              <a:rPr spc="-545" dirty="0"/>
              <a:t> </a:t>
            </a:r>
            <a:r>
              <a:rPr spc="-825" dirty="0"/>
              <a:t>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8200" y="412368"/>
            <a:ext cx="8450402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64" y="1173479"/>
            <a:ext cx="12252960" cy="3261360"/>
          </a:xfrm>
          <a:custGeom>
            <a:avLst/>
            <a:gdLst/>
            <a:ahLst/>
            <a:cxnLst/>
            <a:rect l="l" t="t" r="r" b="b"/>
            <a:pathLst>
              <a:path w="12252960" h="3261360">
                <a:moveTo>
                  <a:pt x="0" y="3261359"/>
                </a:moveTo>
                <a:lnTo>
                  <a:pt x="12252960" y="3261359"/>
                </a:lnTo>
                <a:lnTo>
                  <a:pt x="12252960" y="0"/>
                </a:lnTo>
                <a:lnTo>
                  <a:pt x="0" y="0"/>
                </a:lnTo>
                <a:lnTo>
                  <a:pt x="0" y="326135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6568" y="1246123"/>
            <a:ext cx="10360660" cy="307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6535" marR="7618730" indent="-20447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"parameters"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15" dirty="0">
                <a:latin typeface="Arial"/>
                <a:cs typeface="Arial"/>
              </a:rPr>
              <a:t>{ 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"&lt;parameterName&gt;"</a:t>
            </a:r>
            <a:r>
              <a:rPr sz="20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: </a:t>
            </a:r>
            <a:endParaRPr sz="2000">
              <a:latin typeface="Arial"/>
              <a:cs typeface="Arial"/>
            </a:endParaRPr>
          </a:p>
          <a:p>
            <a:pPr marL="558165">
              <a:lnSpc>
                <a:spcPct val="100000"/>
              </a:lnSpc>
              <a:tabLst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{	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"type"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"&lt;type-of-parameter-value&gt;"</a:t>
            </a:r>
            <a:r>
              <a:rPr sz="2000" spc="-5" dirty="0">
                <a:latin typeface="Arial"/>
                <a:cs typeface="Arial"/>
              </a:rPr>
              <a:t>, </a:t>
            </a:r>
            <a:endParaRPr sz="2000">
              <a:latin typeface="Arial"/>
              <a:cs typeface="Arial"/>
            </a:endParaRPr>
          </a:p>
          <a:p>
            <a:pPr marL="927100" marR="2672080">
              <a:lnSpc>
                <a:spcPct val="100000"/>
              </a:lnSpc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"defaultValue"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"&lt;optional-default-value-of-parameter&gt;"</a:t>
            </a:r>
            <a:r>
              <a:rPr sz="2000" spc="-5" dirty="0">
                <a:latin typeface="Arial"/>
                <a:cs typeface="Arial"/>
              </a:rPr>
              <a:t>, 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"allowedValues"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20" dirty="0">
                <a:latin typeface="Arial"/>
                <a:cs typeface="Arial"/>
              </a:rPr>
              <a:t>[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"&lt;optional-array-of-allowed-values&gt;" </a:t>
            </a:r>
            <a:r>
              <a:rPr sz="2000" spc="-15" dirty="0">
                <a:latin typeface="Arial"/>
                <a:cs typeface="Arial"/>
              </a:rPr>
              <a:t>], 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"minValue"</a:t>
            </a:r>
            <a:r>
              <a:rPr sz="2000" spc="-5" dirty="0">
                <a:latin typeface="Arial"/>
                <a:cs typeface="Arial"/>
              </a:rPr>
              <a:t>: &lt;optional-minimum-value-</a:t>
            </a:r>
            <a:r>
              <a:rPr sz="2000" spc="-5" dirty="0">
                <a:solidFill>
                  <a:srgbClr val="00008A"/>
                </a:solidFill>
                <a:latin typeface="Arial"/>
                <a:cs typeface="Arial"/>
              </a:rPr>
              <a:t>for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00008A"/>
                </a:solidFill>
                <a:latin typeface="Arial"/>
                <a:cs typeface="Arial"/>
              </a:rPr>
              <a:t>int</a:t>
            </a:r>
            <a:r>
              <a:rPr sz="2000" spc="-5" dirty="0">
                <a:latin typeface="Arial"/>
                <a:cs typeface="Arial"/>
              </a:rPr>
              <a:t>-parameters&gt;, 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"maxValue"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&lt;optional-maximum-value-</a:t>
            </a:r>
            <a:r>
              <a:rPr sz="2000" spc="-5" dirty="0">
                <a:solidFill>
                  <a:srgbClr val="00008A"/>
                </a:solidFill>
                <a:latin typeface="Arial"/>
                <a:cs typeface="Arial"/>
              </a:rPr>
              <a:t>for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00008A"/>
                </a:solidFill>
                <a:latin typeface="Arial"/>
                <a:cs typeface="Arial"/>
              </a:rPr>
              <a:t>int</a:t>
            </a:r>
            <a:r>
              <a:rPr sz="2000" spc="-5" dirty="0">
                <a:latin typeface="Arial"/>
                <a:cs typeface="Arial"/>
              </a:rPr>
              <a:t>-parameters&gt;,</a:t>
            </a:r>
            <a:r>
              <a:rPr sz="2000" spc="-25" dirty="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927100" marR="5080">
              <a:lnSpc>
                <a:spcPct val="99800"/>
              </a:lnSpc>
              <a:spcBef>
                <a:spcPts val="5"/>
              </a:spcBef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"minLength"</a:t>
            </a:r>
            <a:r>
              <a:rPr sz="2000" spc="-5" dirty="0">
                <a:latin typeface="Arial"/>
                <a:cs typeface="Arial"/>
              </a:rPr>
              <a:t>: &lt;optional-minimum-length-</a:t>
            </a:r>
            <a:r>
              <a:rPr sz="2000" spc="-5" dirty="0">
                <a:solidFill>
                  <a:srgbClr val="00008A"/>
                </a:solidFill>
                <a:latin typeface="Arial"/>
                <a:cs typeface="Arial"/>
              </a:rPr>
              <a:t>for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00008A"/>
                </a:solidFill>
                <a:latin typeface="Arial"/>
                <a:cs typeface="Arial"/>
              </a:rPr>
              <a:t>string</a:t>
            </a:r>
            <a:r>
              <a:rPr sz="2000" spc="-5" dirty="0">
                <a:latin typeface="Arial"/>
                <a:cs typeface="Arial"/>
              </a:rPr>
              <a:t>-secureString-array-parameters&gt;, 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"maxLength"</a:t>
            </a:r>
            <a:r>
              <a:rPr sz="2000" spc="-5" dirty="0">
                <a:latin typeface="Arial"/>
                <a:cs typeface="Arial"/>
              </a:rPr>
              <a:t>: &lt;optional-maximum-length-</a:t>
            </a:r>
            <a:r>
              <a:rPr sz="2000" spc="-5" dirty="0">
                <a:solidFill>
                  <a:srgbClr val="00008A"/>
                </a:solidFill>
                <a:latin typeface="Arial"/>
                <a:cs typeface="Arial"/>
              </a:rPr>
              <a:t>for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00008A"/>
                </a:solidFill>
                <a:latin typeface="Arial"/>
                <a:cs typeface="Arial"/>
              </a:rPr>
              <a:t>string</a:t>
            </a:r>
            <a:r>
              <a:rPr sz="2000" spc="-5" dirty="0">
                <a:latin typeface="Arial"/>
                <a:cs typeface="Arial"/>
              </a:rPr>
              <a:t>-secureString-array-parameters&gt;, 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"metadata"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15" dirty="0"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"description"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"&lt;optional-description-of-the parameter&gt;" </a:t>
            </a:r>
            <a:r>
              <a:rPr sz="2000" spc="-10" dirty="0">
                <a:latin typeface="Arial"/>
                <a:cs typeface="Arial"/>
              </a:rPr>
              <a:t>} }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2288" y="1232102"/>
            <a:ext cx="9168765" cy="3700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30" dirty="0">
                <a:solidFill>
                  <a:srgbClr val="505050"/>
                </a:solidFill>
                <a:latin typeface="Arial Black"/>
                <a:cs typeface="Arial Black"/>
              </a:rPr>
              <a:t>Azure</a:t>
            </a:r>
            <a:r>
              <a:rPr sz="3200" spc="-210" dirty="0">
                <a:solidFill>
                  <a:srgbClr val="505050"/>
                </a:solidFill>
                <a:latin typeface="Arial Black"/>
                <a:cs typeface="Arial Black"/>
              </a:rPr>
              <a:t> </a:t>
            </a:r>
            <a:r>
              <a:rPr sz="3200" spc="-459" dirty="0">
                <a:solidFill>
                  <a:srgbClr val="505050"/>
                </a:solidFill>
                <a:latin typeface="Arial Black"/>
                <a:cs typeface="Arial Black"/>
              </a:rPr>
              <a:t>Portal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05050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25" dirty="0">
                <a:solidFill>
                  <a:srgbClr val="505050"/>
                </a:solidFill>
                <a:latin typeface="Arial Black"/>
                <a:cs typeface="Arial Black"/>
              </a:rPr>
              <a:t>Azure</a:t>
            </a:r>
            <a:r>
              <a:rPr sz="3200" spc="-210" dirty="0">
                <a:solidFill>
                  <a:srgbClr val="505050"/>
                </a:solidFill>
                <a:latin typeface="Arial Black"/>
                <a:cs typeface="Arial Black"/>
              </a:rPr>
              <a:t> </a:t>
            </a:r>
            <a:r>
              <a:rPr sz="3200" spc="-535" dirty="0">
                <a:solidFill>
                  <a:srgbClr val="505050"/>
                </a:solidFill>
                <a:latin typeface="Arial Black"/>
                <a:cs typeface="Arial Black"/>
              </a:rPr>
              <a:t>PowerShell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05050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25" dirty="0">
                <a:solidFill>
                  <a:srgbClr val="505050"/>
                </a:solidFill>
                <a:latin typeface="Arial Black"/>
                <a:cs typeface="Arial Black"/>
              </a:rPr>
              <a:t>Azure </a:t>
            </a:r>
            <a:r>
              <a:rPr sz="3200" spc="-680" dirty="0">
                <a:solidFill>
                  <a:srgbClr val="505050"/>
                </a:solidFill>
                <a:latin typeface="Arial Black"/>
                <a:cs typeface="Arial Black"/>
              </a:rPr>
              <a:t>SDK </a:t>
            </a:r>
            <a:r>
              <a:rPr sz="3200" spc="-530" dirty="0">
                <a:solidFill>
                  <a:srgbClr val="505050"/>
                </a:solidFill>
                <a:latin typeface="Arial Black"/>
                <a:cs typeface="Arial Black"/>
              </a:rPr>
              <a:t>(.NET, </a:t>
            </a:r>
            <a:r>
              <a:rPr sz="3200" spc="-625" dirty="0">
                <a:solidFill>
                  <a:srgbClr val="505050"/>
                </a:solidFill>
                <a:latin typeface="Arial Black"/>
                <a:cs typeface="Arial Black"/>
              </a:rPr>
              <a:t>Java, </a:t>
            </a:r>
            <a:r>
              <a:rPr sz="3200" spc="-440" dirty="0">
                <a:solidFill>
                  <a:srgbClr val="505050"/>
                </a:solidFill>
                <a:latin typeface="Arial Black"/>
                <a:cs typeface="Arial Black"/>
              </a:rPr>
              <a:t>Python, </a:t>
            </a:r>
            <a:r>
              <a:rPr sz="3200" spc="-430" dirty="0">
                <a:solidFill>
                  <a:srgbClr val="505050"/>
                </a:solidFill>
                <a:latin typeface="Arial Black"/>
                <a:cs typeface="Arial Black"/>
              </a:rPr>
              <a:t>Node.js, </a:t>
            </a:r>
            <a:r>
              <a:rPr sz="3200" spc="-520" dirty="0">
                <a:solidFill>
                  <a:srgbClr val="505050"/>
                </a:solidFill>
                <a:latin typeface="Arial Black"/>
                <a:cs typeface="Arial Black"/>
              </a:rPr>
              <a:t>Ruby,</a:t>
            </a:r>
            <a:r>
              <a:rPr sz="3200" spc="-285" dirty="0">
                <a:solidFill>
                  <a:srgbClr val="505050"/>
                </a:solidFill>
                <a:latin typeface="Arial Black"/>
                <a:cs typeface="Arial Black"/>
              </a:rPr>
              <a:t> </a:t>
            </a:r>
            <a:r>
              <a:rPr sz="3200" spc="-495" dirty="0">
                <a:solidFill>
                  <a:srgbClr val="505050"/>
                </a:solidFill>
                <a:latin typeface="Arial Black"/>
                <a:cs typeface="Arial Black"/>
              </a:rPr>
              <a:t>PHP)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05050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25" dirty="0">
                <a:solidFill>
                  <a:srgbClr val="505050"/>
                </a:solidFill>
                <a:latin typeface="Arial Black"/>
                <a:cs typeface="Arial Black"/>
              </a:rPr>
              <a:t>Azure </a:t>
            </a:r>
            <a:r>
              <a:rPr sz="3200" spc="-565" dirty="0">
                <a:solidFill>
                  <a:srgbClr val="505050"/>
                </a:solidFill>
                <a:latin typeface="Arial Black"/>
                <a:cs typeface="Arial Black"/>
              </a:rPr>
              <a:t>CLI </a:t>
            </a:r>
            <a:r>
              <a:rPr sz="3200" spc="-434" dirty="0">
                <a:solidFill>
                  <a:srgbClr val="505050"/>
                </a:solidFill>
                <a:latin typeface="Arial Black"/>
                <a:cs typeface="Arial Black"/>
              </a:rPr>
              <a:t>(Cross-Platform </a:t>
            </a:r>
            <a:r>
              <a:rPr sz="3200" spc="-475" dirty="0">
                <a:solidFill>
                  <a:srgbClr val="505050"/>
                </a:solidFill>
                <a:latin typeface="Arial Black"/>
                <a:cs typeface="Arial Black"/>
              </a:rPr>
              <a:t>Command </a:t>
            </a:r>
            <a:r>
              <a:rPr sz="3200" spc="-509" dirty="0">
                <a:solidFill>
                  <a:srgbClr val="505050"/>
                </a:solidFill>
                <a:latin typeface="Arial Black"/>
                <a:cs typeface="Arial Black"/>
              </a:rPr>
              <a:t>Line</a:t>
            </a:r>
            <a:r>
              <a:rPr sz="3200" spc="-210" dirty="0">
                <a:solidFill>
                  <a:srgbClr val="505050"/>
                </a:solidFill>
                <a:latin typeface="Arial Black"/>
                <a:cs typeface="Arial Black"/>
              </a:rPr>
              <a:t> </a:t>
            </a:r>
            <a:r>
              <a:rPr sz="3200" spc="-470" dirty="0">
                <a:solidFill>
                  <a:srgbClr val="505050"/>
                </a:solidFill>
                <a:latin typeface="Arial Black"/>
                <a:cs typeface="Arial Black"/>
              </a:rPr>
              <a:t>Interface)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495" y="5736399"/>
            <a:ext cx="90551" cy="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648" y="5620130"/>
            <a:ext cx="5869228" cy="385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825" y="452119"/>
            <a:ext cx="10631716" cy="594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2288" y="1232102"/>
            <a:ext cx="11456670" cy="9111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65" dirty="0">
                <a:solidFill>
                  <a:srgbClr val="505050"/>
                </a:solidFill>
                <a:latin typeface="Arial Black"/>
                <a:cs typeface="Arial Black"/>
              </a:rPr>
              <a:t>To </a:t>
            </a:r>
            <a:r>
              <a:rPr lang="en-US" sz="3200" spc="-765" dirty="0">
                <a:solidFill>
                  <a:srgbClr val="505050"/>
                </a:solidFill>
                <a:latin typeface="Arial Black"/>
                <a:cs typeface="Arial Black"/>
              </a:rPr>
              <a:t> </a:t>
            </a:r>
            <a:r>
              <a:rPr sz="3200" spc="-465" dirty="0">
                <a:solidFill>
                  <a:srgbClr val="505050"/>
                </a:solidFill>
                <a:latin typeface="Arial Black"/>
                <a:cs typeface="Arial Black"/>
              </a:rPr>
              <a:t>generate </a:t>
            </a:r>
            <a:r>
              <a:rPr sz="3200" spc="-515" dirty="0">
                <a:solidFill>
                  <a:srgbClr val="505050"/>
                </a:solidFill>
                <a:latin typeface="Arial Black"/>
                <a:cs typeface="Arial Black"/>
              </a:rPr>
              <a:t>ARM </a:t>
            </a:r>
            <a:r>
              <a:rPr sz="3200" spc="-570" dirty="0">
                <a:solidFill>
                  <a:srgbClr val="505050"/>
                </a:solidFill>
                <a:latin typeface="Arial Black"/>
                <a:cs typeface="Arial Black"/>
              </a:rPr>
              <a:t>Template </a:t>
            </a:r>
            <a:r>
              <a:rPr sz="3200" spc="-425" dirty="0">
                <a:solidFill>
                  <a:srgbClr val="505050"/>
                </a:solidFill>
                <a:latin typeface="Arial Black"/>
                <a:cs typeface="Arial Black"/>
              </a:rPr>
              <a:t>from </a:t>
            </a:r>
            <a:r>
              <a:rPr sz="3200" spc="-509" dirty="0">
                <a:solidFill>
                  <a:srgbClr val="505050"/>
                </a:solidFill>
                <a:latin typeface="Arial Black"/>
                <a:cs typeface="Arial Black"/>
              </a:rPr>
              <a:t>existing </a:t>
            </a:r>
            <a:r>
              <a:rPr sz="3200" spc="-530" dirty="0">
                <a:solidFill>
                  <a:srgbClr val="505050"/>
                </a:solidFill>
                <a:latin typeface="Arial Black"/>
                <a:cs typeface="Arial Black"/>
              </a:rPr>
              <a:t>resources </a:t>
            </a:r>
            <a:r>
              <a:rPr sz="3200" spc="-465" dirty="0">
                <a:solidFill>
                  <a:srgbClr val="505050"/>
                </a:solidFill>
                <a:latin typeface="Arial Black"/>
                <a:cs typeface="Arial Black"/>
              </a:rPr>
              <a:t>contained </a:t>
            </a:r>
            <a:r>
              <a:rPr sz="3200" spc="-420" dirty="0">
                <a:solidFill>
                  <a:srgbClr val="505050"/>
                </a:solidFill>
                <a:latin typeface="Arial Black"/>
                <a:cs typeface="Arial Black"/>
              </a:rPr>
              <a:t>in </a:t>
            </a:r>
            <a:r>
              <a:rPr sz="3200" spc="-555" dirty="0">
                <a:solidFill>
                  <a:srgbClr val="505050"/>
                </a:solidFill>
                <a:latin typeface="Arial Black"/>
                <a:cs typeface="Arial Black"/>
              </a:rPr>
              <a:t>a  </a:t>
            </a:r>
            <a:r>
              <a:rPr sz="3200" spc="-550" dirty="0">
                <a:solidFill>
                  <a:srgbClr val="505050"/>
                </a:solidFill>
                <a:latin typeface="Arial Black"/>
                <a:cs typeface="Arial Black"/>
              </a:rPr>
              <a:t>Resource</a:t>
            </a:r>
            <a:r>
              <a:rPr sz="3200" spc="-225" dirty="0">
                <a:solidFill>
                  <a:srgbClr val="505050"/>
                </a:solidFill>
                <a:latin typeface="Arial Black"/>
                <a:cs typeface="Arial Black"/>
              </a:rPr>
              <a:t> </a:t>
            </a:r>
            <a:r>
              <a:rPr sz="3200" spc="-370" dirty="0">
                <a:solidFill>
                  <a:srgbClr val="505050"/>
                </a:solidFill>
                <a:latin typeface="Arial Black"/>
                <a:cs typeface="Arial Black"/>
              </a:rPr>
              <a:t>Group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522" y="452119"/>
            <a:ext cx="5199202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1491" y="447420"/>
            <a:ext cx="5200777" cy="596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632618" y="2051050"/>
            <a:ext cx="11168063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230" dirty="0">
                <a:solidFill>
                  <a:srgbClr val="000000"/>
                </a:solidFill>
              </a:rPr>
              <a:t>ARM </a:t>
            </a:r>
            <a:r>
              <a:rPr sz="7200" spc="-1370" dirty="0">
                <a:solidFill>
                  <a:srgbClr val="000000"/>
                </a:solidFill>
              </a:rPr>
              <a:t>Template </a:t>
            </a:r>
            <a:r>
              <a:rPr sz="7200" spc="-1305" dirty="0">
                <a:solidFill>
                  <a:srgbClr val="000000"/>
                </a:solidFill>
              </a:rPr>
              <a:t>Usage </a:t>
            </a:r>
            <a:r>
              <a:rPr sz="7200" dirty="0">
                <a:solidFill>
                  <a:srgbClr val="000000"/>
                </a:solidFill>
              </a:rPr>
              <a:t>–</a:t>
            </a:r>
            <a:r>
              <a:rPr sz="7200" spc="-810" dirty="0">
                <a:solidFill>
                  <a:srgbClr val="000000"/>
                </a:solidFill>
              </a:rPr>
              <a:t> </a:t>
            </a:r>
            <a:r>
              <a:rPr sz="7200" spc="-1065" dirty="0">
                <a:solidFill>
                  <a:srgbClr val="000000"/>
                </a:solidFill>
              </a:rPr>
              <a:t>Demo</a:t>
            </a:r>
            <a:endParaRPr sz="7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187450" y="2203450"/>
            <a:ext cx="102997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230" dirty="0">
                <a:solidFill>
                  <a:srgbClr val="000000"/>
                </a:solidFill>
              </a:rPr>
              <a:t>ARM </a:t>
            </a:r>
            <a:r>
              <a:rPr sz="7200" spc="-1370" dirty="0">
                <a:solidFill>
                  <a:srgbClr val="000000"/>
                </a:solidFill>
              </a:rPr>
              <a:t>Template </a:t>
            </a:r>
            <a:r>
              <a:rPr sz="7200" spc="-1455" dirty="0">
                <a:solidFill>
                  <a:srgbClr val="000000"/>
                </a:solidFill>
              </a:rPr>
              <a:t>Best</a:t>
            </a:r>
            <a:r>
              <a:rPr sz="7200" spc="-1580" dirty="0">
                <a:solidFill>
                  <a:srgbClr val="000000"/>
                </a:solidFill>
              </a:rPr>
              <a:t> </a:t>
            </a:r>
            <a:r>
              <a:rPr sz="7200" spc="-1300" dirty="0">
                <a:solidFill>
                  <a:srgbClr val="000000"/>
                </a:solidFill>
              </a:rPr>
              <a:t>Practice</a:t>
            </a:r>
            <a:endParaRPr sz="7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495" y="1478406"/>
            <a:ext cx="90551" cy="90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360" y="1350517"/>
            <a:ext cx="1026401" cy="306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9830" y="1350517"/>
            <a:ext cx="6148705" cy="396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95" y="2014854"/>
            <a:ext cx="90551" cy="90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2360" y="1886965"/>
            <a:ext cx="5777979" cy="306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495" y="2551302"/>
            <a:ext cx="90551" cy="90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360" y="2423413"/>
            <a:ext cx="1026401" cy="3061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1255" y="2420238"/>
            <a:ext cx="8303260" cy="3999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495" y="3087750"/>
            <a:ext cx="90551" cy="90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2360" y="2956686"/>
            <a:ext cx="10070198" cy="3999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814" y="3410330"/>
            <a:ext cx="1733689" cy="294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495" y="4063110"/>
            <a:ext cx="90551" cy="904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2360" y="3935221"/>
            <a:ext cx="1026401" cy="3061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1255" y="3935221"/>
            <a:ext cx="9708642" cy="396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201" y="4370958"/>
            <a:ext cx="8492286" cy="3999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495" y="5038470"/>
            <a:ext cx="90551" cy="904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2360" y="4910581"/>
            <a:ext cx="1450454" cy="3061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20544" y="4907406"/>
            <a:ext cx="8199628" cy="3999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4522" y="452119"/>
            <a:ext cx="5877382" cy="5918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495" y="1458721"/>
            <a:ext cx="90551" cy="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8789" y="1330959"/>
            <a:ext cx="3243681" cy="396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8140" y="1503959"/>
            <a:ext cx="203453" cy="17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95" y="2531617"/>
            <a:ext cx="90551" cy="90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5741" y="2400680"/>
            <a:ext cx="1045565" cy="3093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36750" y="1212849"/>
            <a:ext cx="8318500" cy="1613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5715">
              <a:lnSpc>
                <a:spcPct val="100000"/>
              </a:lnSpc>
              <a:spcBef>
                <a:spcPts val="105"/>
              </a:spcBef>
            </a:pPr>
            <a:r>
              <a:rPr sz="3200" spc="-505" dirty="0">
                <a:solidFill>
                  <a:srgbClr val="0078D6"/>
                </a:solidFill>
                <a:latin typeface="Arial Black"/>
                <a:cs typeface="Arial Black"/>
              </a:rPr>
              <a:t>Visual </a:t>
            </a:r>
            <a:r>
              <a:rPr sz="3200" spc="-450" dirty="0">
                <a:solidFill>
                  <a:srgbClr val="0078D6"/>
                </a:solidFill>
                <a:latin typeface="Arial Black"/>
                <a:cs typeface="Arial Black"/>
              </a:rPr>
              <a:t>Studio</a:t>
            </a:r>
            <a:r>
              <a:rPr sz="3200" spc="-565" dirty="0">
                <a:solidFill>
                  <a:srgbClr val="0078D6"/>
                </a:solidFill>
                <a:latin typeface="Arial Black"/>
                <a:cs typeface="Arial Black"/>
              </a:rPr>
              <a:t> </a:t>
            </a:r>
            <a:r>
              <a:rPr lang="en-US" sz="3200" spc="-610" dirty="0">
                <a:solidFill>
                  <a:srgbClr val="0078D6"/>
                </a:solidFill>
                <a:latin typeface="Arial Black"/>
                <a:cs typeface="Arial Black"/>
              </a:rPr>
              <a:t>/  Visual Studio  Code</a:t>
            </a:r>
            <a:endParaRPr sz="3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405" dirty="0">
                <a:solidFill>
                  <a:srgbClr val="0078D6"/>
                </a:solidFill>
                <a:latin typeface="Arial Black"/>
                <a:cs typeface="Arial Black"/>
              </a:rPr>
              <a:t>Api</a:t>
            </a:r>
            <a:r>
              <a:rPr sz="3200" spc="-225" dirty="0">
                <a:solidFill>
                  <a:srgbClr val="0078D6"/>
                </a:solidFill>
                <a:latin typeface="Arial Black"/>
                <a:cs typeface="Arial Black"/>
              </a:rPr>
              <a:t> </a:t>
            </a:r>
            <a:r>
              <a:rPr sz="3200" spc="-540" dirty="0">
                <a:solidFill>
                  <a:srgbClr val="0078D6"/>
                </a:solidFill>
                <a:latin typeface="Arial Black"/>
                <a:cs typeface="Arial Black"/>
              </a:rPr>
              <a:t>Versions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8741" y="2496692"/>
            <a:ext cx="319659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1115" y="2403855"/>
            <a:ext cx="1458341" cy="3061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4523" y="2403855"/>
            <a:ext cx="1156461" cy="3061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0398" y="2400680"/>
            <a:ext cx="321663" cy="3093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7063" y="2442590"/>
            <a:ext cx="1876297" cy="3559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495" y="3604513"/>
            <a:ext cx="90551" cy="90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2159" y="3493007"/>
            <a:ext cx="576707" cy="2899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3138" y="3493007"/>
            <a:ext cx="1737995" cy="3784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73501" y="3473576"/>
            <a:ext cx="1345057" cy="3093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4895" y="3569588"/>
            <a:ext cx="567816" cy="3039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5459" y="3490594"/>
            <a:ext cx="880872" cy="350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8590" y="3732910"/>
            <a:ext cx="50037" cy="943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90359" y="3490594"/>
            <a:ext cx="1377696" cy="2923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97266" y="3490594"/>
            <a:ext cx="176529" cy="3509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7907" y="3473576"/>
            <a:ext cx="3398774" cy="3978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495" y="4675885"/>
            <a:ext cx="90551" cy="905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2424" y="4564379"/>
            <a:ext cx="965250" cy="2899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67280" y="4548123"/>
            <a:ext cx="4892929" cy="3947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83323" y="4564379"/>
            <a:ext cx="80518" cy="3497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" y="5750331"/>
            <a:ext cx="90551" cy="90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900" y="5638800"/>
            <a:ext cx="965250" cy="28990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80616" y="5622544"/>
            <a:ext cx="6104889" cy="3967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200" y="452119"/>
            <a:ext cx="9526600" cy="5947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495" y="1478406"/>
            <a:ext cx="90551" cy="90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457" y="1364487"/>
            <a:ext cx="2632570" cy="292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6714" y="1348612"/>
            <a:ext cx="1574038" cy="394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88178" y="1232102"/>
            <a:ext cx="4878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405" dirty="0">
                <a:solidFill>
                  <a:srgbClr val="0078D6"/>
                </a:solidFill>
                <a:uFill>
                  <a:solidFill>
                    <a:srgbClr val="0078D6"/>
                  </a:solidFill>
                </a:uFill>
                <a:hlinkClick r:id="rId5"/>
              </a:rPr>
              <a:t>https://resources.azure.com/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9857231" y="1366900"/>
            <a:ext cx="80518" cy="349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495" y="2551302"/>
            <a:ext cx="90551" cy="90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0900" y="2439796"/>
            <a:ext cx="965250" cy="289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5851" y="2423413"/>
            <a:ext cx="1613027" cy="396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495" y="3622675"/>
            <a:ext cx="90551" cy="90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424" y="3511169"/>
            <a:ext cx="965250" cy="2898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7280" y="3494785"/>
            <a:ext cx="4892929" cy="3948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3323" y="3511169"/>
            <a:ext cx="80518" cy="3496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495" y="4697094"/>
            <a:ext cx="90551" cy="904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0900" y="4585588"/>
            <a:ext cx="965250" cy="2898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80616" y="4569205"/>
            <a:ext cx="6001258" cy="3968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04988" y="4585588"/>
            <a:ext cx="80517" cy="349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495" y="5769927"/>
            <a:ext cx="90551" cy="905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951" y="5637021"/>
            <a:ext cx="5355831" cy="3526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213" y="452119"/>
            <a:ext cx="8670099" cy="5947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77850" y="2127250"/>
            <a:ext cx="4456113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225" dirty="0">
                <a:solidFill>
                  <a:srgbClr val="000000"/>
                </a:solidFill>
              </a:rPr>
              <a:t>C</a:t>
            </a:r>
            <a:r>
              <a:rPr sz="7200" spc="-860" dirty="0">
                <a:solidFill>
                  <a:srgbClr val="000000"/>
                </a:solidFill>
              </a:rPr>
              <a:t>o</a:t>
            </a:r>
            <a:r>
              <a:rPr sz="7200" spc="-1055" dirty="0">
                <a:solidFill>
                  <a:srgbClr val="000000"/>
                </a:solidFill>
              </a:rPr>
              <a:t>n</a:t>
            </a:r>
            <a:r>
              <a:rPr sz="7200" spc="-1710" dirty="0">
                <a:solidFill>
                  <a:srgbClr val="000000"/>
                </a:solidFill>
              </a:rPr>
              <a:t>c</a:t>
            </a:r>
            <a:r>
              <a:rPr sz="7200" spc="-1019" dirty="0">
                <a:solidFill>
                  <a:srgbClr val="000000"/>
                </a:solidFill>
              </a:rPr>
              <a:t>l</a:t>
            </a:r>
            <a:r>
              <a:rPr sz="7200" spc="-1055" dirty="0">
                <a:solidFill>
                  <a:srgbClr val="000000"/>
                </a:solidFill>
              </a:rPr>
              <a:t>u</a:t>
            </a:r>
            <a:r>
              <a:rPr sz="7200" spc="-1700" dirty="0">
                <a:solidFill>
                  <a:srgbClr val="000000"/>
                </a:solidFill>
              </a:rPr>
              <a:t>s</a:t>
            </a:r>
            <a:r>
              <a:rPr sz="7200" spc="-1019" dirty="0">
                <a:solidFill>
                  <a:srgbClr val="000000"/>
                </a:solidFill>
              </a:rPr>
              <a:t>i</a:t>
            </a:r>
            <a:r>
              <a:rPr sz="7200" spc="-875" dirty="0">
                <a:solidFill>
                  <a:srgbClr val="000000"/>
                </a:solidFill>
              </a:rPr>
              <a:t>o</a:t>
            </a:r>
            <a:r>
              <a:rPr sz="7200" spc="-1055" dirty="0">
                <a:solidFill>
                  <a:srgbClr val="000000"/>
                </a:solidFill>
              </a:rPr>
              <a:t>n</a:t>
            </a:r>
            <a:r>
              <a:rPr sz="7200" spc="-1605" dirty="0">
                <a:solidFill>
                  <a:srgbClr val="000000"/>
                </a:solidFill>
              </a:rPr>
              <a:t>s</a:t>
            </a:r>
            <a:endParaRPr sz="7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495" y="1478406"/>
            <a:ext cx="90551" cy="90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3689" y="1345437"/>
            <a:ext cx="6113538" cy="311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495" y="3087750"/>
            <a:ext cx="90551" cy="9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9457" y="2957956"/>
            <a:ext cx="2434450" cy="3949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111" y="3585971"/>
            <a:ext cx="438023" cy="180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6044" y="1769110"/>
            <a:ext cx="8809355" cy="2123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0078D6"/>
                </a:solidFill>
                <a:latin typeface="Arial Black"/>
                <a:cs typeface="Arial Black"/>
              </a:rPr>
              <a:t>=&gt; </a:t>
            </a:r>
            <a:r>
              <a:rPr sz="3200" spc="-465" dirty="0">
                <a:solidFill>
                  <a:srgbClr val="0078D6"/>
                </a:solidFill>
                <a:latin typeface="Arial Black"/>
                <a:cs typeface="Arial Black"/>
              </a:rPr>
              <a:t>Desired </a:t>
            </a:r>
            <a:r>
              <a:rPr sz="3200" spc="-540" dirty="0">
                <a:solidFill>
                  <a:srgbClr val="0078D6"/>
                </a:solidFill>
                <a:latin typeface="Arial Black"/>
                <a:cs typeface="Arial Black"/>
              </a:rPr>
              <a:t>State </a:t>
            </a:r>
            <a:r>
              <a:rPr sz="3200" spc="-409" dirty="0">
                <a:solidFill>
                  <a:srgbClr val="0078D6"/>
                </a:solidFill>
                <a:latin typeface="Arial Black"/>
                <a:cs typeface="Arial Black"/>
              </a:rPr>
              <a:t>Configuration </a:t>
            </a:r>
            <a:r>
              <a:rPr sz="3200" spc="-565" dirty="0">
                <a:solidFill>
                  <a:srgbClr val="0078D6"/>
                </a:solidFill>
                <a:latin typeface="Arial Black"/>
                <a:cs typeface="Arial Black"/>
              </a:rPr>
              <a:t>Resources</a:t>
            </a:r>
            <a:r>
              <a:rPr sz="3200" spc="-215" dirty="0">
                <a:solidFill>
                  <a:srgbClr val="0078D6"/>
                </a:solidFill>
                <a:latin typeface="Arial Black"/>
                <a:cs typeface="Arial Black"/>
              </a:rPr>
              <a:t> </a:t>
            </a:r>
            <a:r>
              <a:rPr sz="3200" spc="-459" dirty="0">
                <a:solidFill>
                  <a:srgbClr val="0078D6"/>
                </a:solidFill>
                <a:latin typeface="Arial Black"/>
                <a:cs typeface="Arial Black"/>
              </a:rPr>
              <a:t>Provision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20320" algn="ctr">
              <a:lnSpc>
                <a:spcPct val="100000"/>
              </a:lnSpc>
            </a:pPr>
            <a:r>
              <a:rPr sz="3200" spc="-605" dirty="0">
                <a:solidFill>
                  <a:srgbClr val="0078D6"/>
                </a:solidFill>
                <a:latin typeface="Arial Black"/>
                <a:cs typeface="Arial Black"/>
              </a:rPr>
              <a:t>Best </a:t>
            </a:r>
            <a:r>
              <a:rPr sz="3200" spc="-405" dirty="0">
                <a:solidFill>
                  <a:srgbClr val="0078D6"/>
                </a:solidFill>
                <a:latin typeface="Arial Black"/>
                <a:cs typeface="Arial Black"/>
              </a:rPr>
              <a:t>Authoring </a:t>
            </a:r>
            <a:r>
              <a:rPr sz="3200" spc="-560" dirty="0">
                <a:solidFill>
                  <a:srgbClr val="0078D6"/>
                </a:solidFill>
                <a:latin typeface="Arial Black"/>
                <a:cs typeface="Arial Black"/>
              </a:rPr>
              <a:t>Tool </a:t>
            </a:r>
            <a:r>
              <a:rPr sz="3200" spc="-35" dirty="0">
                <a:solidFill>
                  <a:srgbClr val="0078D6"/>
                </a:solidFill>
                <a:latin typeface="Arial Black"/>
                <a:cs typeface="Arial Black"/>
              </a:rPr>
              <a:t>+ </a:t>
            </a:r>
            <a:r>
              <a:rPr sz="3200" spc="-405" dirty="0">
                <a:solidFill>
                  <a:srgbClr val="0078D6"/>
                </a:solidFill>
                <a:latin typeface="Arial Black"/>
                <a:cs typeface="Arial Black"/>
              </a:rPr>
              <a:t>Supporting</a:t>
            </a:r>
            <a:r>
              <a:rPr sz="3200" spc="-465" dirty="0">
                <a:solidFill>
                  <a:srgbClr val="0078D6"/>
                </a:solidFill>
                <a:latin typeface="Arial Black"/>
                <a:cs typeface="Arial Black"/>
              </a:rPr>
              <a:t> </a:t>
            </a:r>
            <a:r>
              <a:rPr sz="3200" spc="-565" dirty="0">
                <a:solidFill>
                  <a:srgbClr val="0078D6"/>
                </a:solidFill>
                <a:latin typeface="Arial Black"/>
                <a:cs typeface="Arial Black"/>
              </a:rPr>
              <a:t>Resources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495" y="4695570"/>
            <a:ext cx="90551" cy="90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265" y="4567681"/>
            <a:ext cx="6984593" cy="3948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522" y="452119"/>
            <a:ext cx="3461334" cy="5947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40410" y="1516253"/>
            <a:ext cx="90551" cy="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404" y="1385189"/>
            <a:ext cx="3735400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0410" y="2052701"/>
            <a:ext cx="90551" cy="9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5563" y="1924812"/>
            <a:ext cx="3318256" cy="394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410" y="2589149"/>
            <a:ext cx="90551" cy="90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5563" y="2461260"/>
            <a:ext cx="3589553" cy="396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1609" y="2634387"/>
            <a:ext cx="203453" cy="178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42002" y="2477643"/>
            <a:ext cx="987653" cy="2898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410" y="3125597"/>
            <a:ext cx="90551" cy="90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5563" y="2997708"/>
            <a:ext cx="4674641" cy="3948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0410" y="3662045"/>
            <a:ext cx="90551" cy="904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563" y="4032757"/>
            <a:ext cx="6045479" cy="396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410" y="4198493"/>
            <a:ext cx="90551" cy="904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0404" y="3514216"/>
            <a:ext cx="2401138" cy="3968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0410" y="4734941"/>
            <a:ext cx="90551" cy="904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494" y="4618609"/>
            <a:ext cx="1033272" cy="32804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200" y="452119"/>
            <a:ext cx="1888058" cy="5947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25450" y="2051050"/>
            <a:ext cx="405765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10" dirty="0">
                <a:solidFill>
                  <a:srgbClr val="000000"/>
                </a:solidFill>
              </a:rPr>
              <a:t>References</a:t>
            </a:r>
            <a:endParaRPr sz="7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394" y="1244218"/>
            <a:ext cx="79222" cy="7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67" y="1131315"/>
            <a:ext cx="7087120" cy="346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8218" y="1131315"/>
            <a:ext cx="1440687" cy="3448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0544" y="1459737"/>
            <a:ext cx="6936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170" dirty="0">
                <a:solidFill>
                  <a:srgbClr val="0078D6"/>
                </a:solidFill>
                <a:uFill>
                  <a:solidFill>
                    <a:srgbClr val="0078D6"/>
                  </a:solidFill>
                </a:uFill>
                <a:latin typeface="Arial Black"/>
                <a:cs typeface="Arial Black"/>
                <a:hlinkClick r:id="rId5"/>
              </a:rPr>
              <a:t>https://azure.microsoft.com/en-us/documentation/articles/resource-group-template-deploy/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394" y="2097658"/>
            <a:ext cx="79222" cy="79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467" y="1982088"/>
            <a:ext cx="1922411" cy="2716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1195" y="1982088"/>
            <a:ext cx="7897368" cy="3491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544" y="2313558"/>
            <a:ext cx="11609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170" dirty="0">
                <a:solidFill>
                  <a:srgbClr val="0078D6"/>
                </a:solidFill>
                <a:uFill>
                  <a:solidFill>
                    <a:srgbClr val="0078D6"/>
                  </a:solidFill>
                </a:uFill>
                <a:latin typeface="Arial Black"/>
                <a:cs typeface="Arial Black"/>
                <a:hlinkClick r:id="rId9"/>
              </a:rPr>
              <a:t>https://blogs.technet.microsoft.com/devops/2016/01/27/vorlonjs-a-journey-to-devops-infrastructure-as-code-with-microsoft-azure-and-resource-manager/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8394" y="2920618"/>
            <a:ext cx="79222" cy="792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4321" y="2807715"/>
            <a:ext cx="6872173" cy="3464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0920" y="3136518"/>
            <a:ext cx="72167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170" dirty="0">
                <a:solidFill>
                  <a:srgbClr val="0078D6"/>
                </a:solidFill>
                <a:uFill>
                  <a:solidFill>
                    <a:srgbClr val="0078D6"/>
                  </a:solidFill>
                </a:uFill>
                <a:latin typeface="Arial Black"/>
                <a:cs typeface="Arial Black"/>
                <a:hlinkClick r:id="rId12"/>
              </a:rPr>
              <a:t>https://azure.microsoft.com/en-us/documentation/articles/resource-group-authoring-templates/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8394" y="3764914"/>
            <a:ext cx="79222" cy="792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4321" y="3652011"/>
            <a:ext cx="4026865" cy="3448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0920" y="3981069"/>
            <a:ext cx="4610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70" dirty="0">
                <a:solidFill>
                  <a:srgbClr val="0078D6"/>
                </a:solidFill>
                <a:uFill>
                  <a:solidFill>
                    <a:srgbClr val="0078D6"/>
                  </a:solidFill>
                </a:uFill>
                <a:latin typeface="Arial Black"/>
                <a:cs typeface="Arial Black"/>
                <a:hlinkClick r:id="rId15"/>
              </a:rPr>
              <a:t>https://azure.microsoft.com/en-us/documentation/templates/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8394" y="4563490"/>
            <a:ext cx="79222" cy="792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4321" y="4450588"/>
            <a:ext cx="4995494" cy="3464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0920" y="4788484"/>
            <a:ext cx="45408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175" dirty="0">
                <a:solidFill>
                  <a:srgbClr val="0078D6"/>
                </a:solidFill>
                <a:uFill>
                  <a:solidFill>
                    <a:srgbClr val="0078D6"/>
                  </a:solidFill>
                </a:uFill>
                <a:latin typeface="Arial Black"/>
                <a:cs typeface="Arial Black"/>
                <a:hlinkClick r:id="rId18"/>
              </a:rPr>
              <a:t>https://github.com/Azure/azure-resource-manager-schemas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8394" y="5477890"/>
            <a:ext cx="79222" cy="792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5467" y="5364988"/>
            <a:ext cx="6160528" cy="3464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3112" y="5715711"/>
            <a:ext cx="7560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75" dirty="0">
                <a:solidFill>
                  <a:srgbClr val="0078D6"/>
                </a:solidFill>
                <a:uFill>
                  <a:solidFill>
                    <a:srgbClr val="0078D6"/>
                  </a:solidFill>
                </a:uFill>
                <a:latin typeface="Arial Black"/>
                <a:cs typeface="Arial Black"/>
                <a:hlinkClick r:id="rId21"/>
              </a:rPr>
              <a:t>https://azure.microsoft.com/en-us/documentation/articles/resource-manager-template-walkthrough/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9877" y="266191"/>
            <a:ext cx="7380071" cy="466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8228" y="2070557"/>
            <a:ext cx="2378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70" dirty="0">
                <a:latin typeface="Arial Black"/>
                <a:cs typeface="Arial Black"/>
              </a:rPr>
              <a:t>Q </a:t>
            </a:r>
            <a:r>
              <a:rPr sz="7200" spc="-1385" dirty="0">
                <a:latin typeface="Arial Black"/>
                <a:cs typeface="Arial Black"/>
              </a:rPr>
              <a:t>&amp;</a:t>
            </a:r>
            <a:r>
              <a:rPr sz="7200" spc="-780" dirty="0">
                <a:latin typeface="Arial Black"/>
                <a:cs typeface="Arial Black"/>
              </a:rPr>
              <a:t> </a:t>
            </a:r>
            <a:r>
              <a:rPr sz="7200" spc="-1075" dirty="0">
                <a:latin typeface="Arial Black"/>
                <a:cs typeface="Arial Black"/>
              </a:rPr>
              <a:t>A</a:t>
            </a:r>
            <a:endParaRPr sz="7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180" dirty="0">
                <a:solidFill>
                  <a:srgbClr val="000000"/>
                </a:solidFill>
              </a:rPr>
              <a:t>Infrastructure </a:t>
            </a:r>
            <a:r>
              <a:rPr sz="7200" spc="-1390" dirty="0">
                <a:solidFill>
                  <a:srgbClr val="000000"/>
                </a:solidFill>
              </a:rPr>
              <a:t>As</a:t>
            </a:r>
            <a:r>
              <a:rPr sz="7200" spc="-1360" dirty="0">
                <a:solidFill>
                  <a:srgbClr val="000000"/>
                </a:solidFill>
              </a:rPr>
              <a:t> </a:t>
            </a:r>
            <a:r>
              <a:rPr sz="7200" spc="-1030" dirty="0">
                <a:solidFill>
                  <a:srgbClr val="000000"/>
                </a:solidFill>
              </a:rPr>
              <a:t>Code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6374" y="1748662"/>
            <a:ext cx="84886" cy="84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251" y="1626234"/>
            <a:ext cx="4516818" cy="374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374" y="2325878"/>
            <a:ext cx="84886" cy="84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11" y="2203450"/>
            <a:ext cx="11311928" cy="374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374" y="2934462"/>
            <a:ext cx="84886" cy="84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378" y="2830195"/>
            <a:ext cx="934669" cy="356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2020" y="2813050"/>
            <a:ext cx="1714373" cy="2885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6028" y="2901823"/>
            <a:ext cx="422656" cy="1997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0609" y="2828036"/>
            <a:ext cx="1633601" cy="3548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5053" y="2830195"/>
            <a:ext cx="75311" cy="3274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74588" y="2813050"/>
            <a:ext cx="841247" cy="2885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4547" y="2901823"/>
            <a:ext cx="422655" cy="1997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09129" y="2828036"/>
            <a:ext cx="779145" cy="3295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374" y="3545078"/>
            <a:ext cx="84886" cy="848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251" y="3422650"/>
            <a:ext cx="9486582" cy="3743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374" y="4151757"/>
            <a:ext cx="84886" cy="848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306" y="4032250"/>
            <a:ext cx="8254530" cy="3714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522" y="447420"/>
            <a:ext cx="5340934" cy="4664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830" y="6188932"/>
            <a:ext cx="1812289" cy="4057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r>
              <a:rPr sz="2400" spc="-175" dirty="0">
                <a:latin typeface="Arial Black"/>
                <a:cs typeface="Arial Black"/>
              </a:rPr>
              <a:t>#</a:t>
            </a:r>
            <a:r>
              <a:rPr sz="2400" spc="-250" dirty="0">
                <a:latin typeface="Arial Black"/>
                <a:cs typeface="Arial Black"/>
              </a:rPr>
              <a:t>Gl</a:t>
            </a:r>
            <a:r>
              <a:rPr sz="2400" spc="-290" dirty="0">
                <a:latin typeface="Arial Black"/>
                <a:cs typeface="Arial Black"/>
              </a:rPr>
              <a:t>o</a:t>
            </a:r>
            <a:r>
              <a:rPr sz="2400" spc="-225" dirty="0">
                <a:latin typeface="Arial Black"/>
                <a:cs typeface="Arial Black"/>
              </a:rPr>
              <a:t>b</a:t>
            </a:r>
            <a:r>
              <a:rPr sz="2400" spc="-275" dirty="0">
                <a:latin typeface="Arial Black"/>
                <a:cs typeface="Arial Black"/>
              </a:rPr>
              <a:t>alAz</a:t>
            </a:r>
            <a:r>
              <a:rPr sz="2400" spc="-325" dirty="0">
                <a:latin typeface="Arial Black"/>
                <a:cs typeface="Arial Black"/>
              </a:rPr>
              <a:t>u</a:t>
            </a:r>
            <a:r>
              <a:rPr sz="2400" spc="-270" dirty="0">
                <a:latin typeface="Arial Black"/>
                <a:cs typeface="Arial Black"/>
              </a:rPr>
              <a:t>r</a:t>
            </a:r>
            <a:r>
              <a:rPr sz="2400" spc="-350" dirty="0">
                <a:latin typeface="Arial Black"/>
                <a:cs typeface="Arial Black"/>
              </a:rPr>
              <a:t>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72800" y="6057900"/>
            <a:ext cx="1083563" cy="731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116" y="267715"/>
            <a:ext cx="6150140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0" y="1066545"/>
          <a:ext cx="12344400" cy="5918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005">
                <a:tc>
                  <a:txBody>
                    <a:bodyPr/>
                    <a:lstStyle/>
                    <a:p>
                      <a:pPr marL="128968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3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Declarative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(What)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8D6"/>
                    </a:solidFill>
                  </a:tcPr>
                </a:tc>
                <a:tc>
                  <a:txBody>
                    <a:bodyPr/>
                    <a:lstStyle/>
                    <a:p>
                      <a:pPr marL="140208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32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Imperative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(How)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8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7490">
                <a:tc>
                  <a:txBody>
                    <a:bodyPr/>
                    <a:lstStyle/>
                    <a:p>
                      <a:pPr marL="287020" marR="28067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800" spc="-30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Define </a:t>
                      </a:r>
                      <a:r>
                        <a:rPr sz="2800" b="1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WHAT </a:t>
                      </a:r>
                      <a:r>
                        <a:rPr sz="2800" spc="-28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it </a:t>
                      </a:r>
                      <a:r>
                        <a:rPr sz="2800" spc="-30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should </a:t>
                      </a:r>
                      <a:r>
                        <a:rPr sz="2800" spc="-31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be </a:t>
                      </a:r>
                      <a:r>
                        <a:rPr sz="2800" spc="-7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(</a:t>
                      </a:r>
                      <a:r>
                        <a:rPr sz="2800" b="1" spc="-75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Desired  State</a:t>
                      </a:r>
                      <a:r>
                        <a:rPr sz="2800" spc="-7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) </a:t>
                      </a:r>
                      <a:r>
                        <a:rPr sz="2800" spc="-33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without specifying </a:t>
                      </a:r>
                      <a:r>
                        <a:rPr sz="2800" spc="-38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how </a:t>
                      </a:r>
                      <a:r>
                        <a:rPr sz="2800" spc="-28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it </a:t>
                      </a:r>
                      <a:r>
                        <a:rPr sz="2800" spc="-39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is  </a:t>
                      </a:r>
                      <a:r>
                        <a:rPr sz="2800" spc="-28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being </a:t>
                      </a:r>
                      <a:r>
                        <a:rPr sz="2800" spc="-29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done </a:t>
                      </a:r>
                      <a:r>
                        <a:rPr sz="2800" spc="-27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in</a:t>
                      </a:r>
                      <a:r>
                        <a:rPr sz="2800" spc="5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34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details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104139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F"/>
                    </a:solidFill>
                  </a:tcPr>
                </a:tc>
                <a:tc>
                  <a:txBody>
                    <a:bodyPr/>
                    <a:lstStyle/>
                    <a:p>
                      <a:pPr marL="225425" marR="216535" indent="127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800" spc="-30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Define </a:t>
                      </a:r>
                      <a:r>
                        <a:rPr sz="2800" b="1" spc="75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HOW </a:t>
                      </a:r>
                      <a:r>
                        <a:rPr sz="2800" spc="-31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things </a:t>
                      </a:r>
                      <a:r>
                        <a:rPr sz="2800" spc="-30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should </a:t>
                      </a:r>
                      <a:r>
                        <a:rPr sz="2800" spc="-31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be </a:t>
                      </a:r>
                      <a:r>
                        <a:rPr sz="2800" spc="-28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done  </a:t>
                      </a:r>
                      <a:r>
                        <a:rPr sz="2800" b="1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explicitly </a:t>
                      </a:r>
                      <a:r>
                        <a:rPr sz="2800" spc="-27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in </a:t>
                      </a:r>
                      <a:r>
                        <a:rPr sz="2800" spc="-34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details </a:t>
                      </a:r>
                      <a:r>
                        <a:rPr sz="2800" b="1" spc="-15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step</a:t>
                      </a:r>
                      <a:r>
                        <a:rPr sz="2800" spc="-15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s </a:t>
                      </a:r>
                      <a:r>
                        <a:rPr sz="2800" spc="-27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in </a:t>
                      </a:r>
                      <a:r>
                        <a:rPr sz="2800" spc="-29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order </a:t>
                      </a:r>
                      <a:r>
                        <a:rPr sz="2800" spc="-27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to  </a:t>
                      </a:r>
                      <a:r>
                        <a:rPr sz="2800" spc="-39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achieve </a:t>
                      </a:r>
                      <a:r>
                        <a:rPr sz="2800" spc="-33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the </a:t>
                      </a:r>
                      <a:r>
                        <a:rPr sz="2800" spc="-33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desired</a:t>
                      </a:r>
                      <a:r>
                        <a:rPr sz="2800" spc="-33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34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result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7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2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"resources":</a:t>
                      </a:r>
                      <a:r>
                        <a:rPr sz="1600" spc="-7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14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[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{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368300" marR="2536190">
                        <a:lnSpc>
                          <a:spcPct val="100000"/>
                        </a:lnSpc>
                      </a:pPr>
                      <a:r>
                        <a:rPr sz="1600" spc="-2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"type": </a:t>
                      </a:r>
                      <a:r>
                        <a:rPr sz="1600" spc="-16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"&lt;resource-type-name&gt;",  </a:t>
                      </a:r>
                      <a:r>
                        <a:rPr sz="1600" spc="-21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"name": </a:t>
                      </a:r>
                      <a:r>
                        <a:rPr sz="1600" spc="-15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"&lt;name-of-the-resource&gt;",  </a:t>
                      </a:r>
                      <a:r>
                        <a:rPr sz="1600" spc="-19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"location": </a:t>
                      </a:r>
                      <a:r>
                        <a:rPr sz="1600" spc="-15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"&lt;location-of-resource&gt;",  </a:t>
                      </a:r>
                      <a:r>
                        <a:rPr sz="1600" spc="-19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"dependsOn":</a:t>
                      </a:r>
                      <a:r>
                        <a:rPr sz="1600" spc="-7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14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[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1600" spc="-16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"&lt;array-of-related-resource-names&gt;"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368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7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],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368300" marR="1897380">
                        <a:lnSpc>
                          <a:spcPct val="100000"/>
                        </a:lnSpc>
                      </a:pPr>
                      <a:r>
                        <a:rPr sz="1600" spc="-18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"properties": </a:t>
                      </a:r>
                      <a:r>
                        <a:rPr sz="1600" spc="-15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"&lt;settings-for-the-resource&gt;",  </a:t>
                      </a:r>
                      <a:r>
                        <a:rPr sz="1600" spc="-22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"resources":</a:t>
                      </a:r>
                      <a:r>
                        <a:rPr sz="1600" spc="-6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14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[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1600" spc="-15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"&lt;array-of-child-resources&gt;"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]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}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]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6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Write-Host </a:t>
                      </a:r>
                      <a:r>
                        <a:rPr sz="1600" spc="-21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"Selecting </a:t>
                      </a:r>
                      <a:r>
                        <a:rPr sz="1600" spc="-19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subscription</a:t>
                      </a:r>
                      <a:r>
                        <a:rPr sz="1600" spc="-2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18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'$subscriptionId'";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2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Set-AzureRmContext </a:t>
                      </a:r>
                      <a:r>
                        <a:rPr sz="1600" spc="-17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-SubscriptionID</a:t>
                      </a:r>
                      <a:r>
                        <a:rPr sz="1600" spc="-26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19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$subscriptionId;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204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$resourceGroup 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= </a:t>
                      </a:r>
                      <a:r>
                        <a:rPr sz="1600" spc="-204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Get-AzureRmResourceGroup</a:t>
                      </a:r>
                      <a:r>
                        <a:rPr sz="1600" spc="-32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15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-Name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21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$resourceGroupName </a:t>
                      </a:r>
                      <a:r>
                        <a:rPr sz="1600" spc="-17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-ErrorAction</a:t>
                      </a:r>
                      <a:r>
                        <a:rPr sz="1600" spc="-19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SilentlyContinue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18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if(!$resourceGroup)</a:t>
                      </a:r>
                      <a:r>
                        <a:rPr sz="1600" spc="-4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14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{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6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Write-Host </a:t>
                      </a:r>
                      <a:r>
                        <a:rPr sz="1600" spc="-24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"Resource </a:t>
                      </a:r>
                      <a:r>
                        <a:rPr sz="1600" spc="-15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group </a:t>
                      </a:r>
                      <a:r>
                        <a:rPr sz="1600" spc="-2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'$resourceGroupName' does </a:t>
                      </a:r>
                      <a:r>
                        <a:rPr sz="1600" spc="-16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not</a:t>
                      </a:r>
                      <a:r>
                        <a:rPr sz="1600" spc="-9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229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exist.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075" marR="566420">
                        <a:lnSpc>
                          <a:spcPct val="100000"/>
                        </a:lnSpc>
                      </a:pPr>
                      <a:r>
                        <a:rPr sz="1600" spc="-204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New-AzureRmResourceGroup </a:t>
                      </a:r>
                      <a:r>
                        <a:rPr sz="1600" spc="-15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-Name </a:t>
                      </a:r>
                      <a:r>
                        <a:rPr sz="1600" spc="-21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$resourceGroupName </a:t>
                      </a:r>
                      <a:r>
                        <a:rPr sz="1600" spc="10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-  </a:t>
                      </a:r>
                      <a:r>
                        <a:rPr sz="1600" spc="-21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Location </a:t>
                      </a:r>
                      <a:r>
                        <a:rPr sz="1600" spc="-204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$resourceGroupLocation</a:t>
                      </a:r>
                      <a:r>
                        <a:rPr sz="1600" spc="-25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14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}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075" marR="1828800">
                        <a:lnSpc>
                          <a:spcPct val="100000"/>
                        </a:lnSpc>
                      </a:pPr>
                      <a:r>
                        <a:rPr sz="1600" spc="-21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else{ </a:t>
                      </a:r>
                      <a:r>
                        <a:rPr sz="1600" spc="-15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Write-Host </a:t>
                      </a:r>
                      <a:r>
                        <a:rPr sz="1600" spc="-2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"Using </a:t>
                      </a:r>
                      <a:r>
                        <a:rPr sz="1600" spc="-21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existing </a:t>
                      </a:r>
                      <a:r>
                        <a:rPr sz="1600" spc="-22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resource </a:t>
                      </a:r>
                      <a:r>
                        <a:rPr sz="1600" spc="-15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group  </a:t>
                      </a:r>
                      <a:r>
                        <a:rPr sz="1600" spc="-2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'$resourceGroupName'";</a:t>
                      </a:r>
                      <a:r>
                        <a:rPr sz="1600" spc="-6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14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}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4522" y="447420"/>
            <a:ext cx="7566355" cy="466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682" y="1026794"/>
          <a:ext cx="12264390" cy="5022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Vendor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BF1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Manifest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51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815"/>
                        </a:spcBef>
                      </a:pPr>
                      <a:r>
                        <a:rPr sz="2800" spc="-31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Microsoft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230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15"/>
                        </a:spcBef>
                      </a:pPr>
                      <a:r>
                        <a:rPr sz="2800" spc="-34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Azure </a:t>
                      </a:r>
                      <a:r>
                        <a:rPr sz="2800" spc="-41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Resource </a:t>
                      </a:r>
                      <a:r>
                        <a:rPr sz="2800" spc="-31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Manager </a:t>
                      </a:r>
                      <a:r>
                        <a:rPr sz="2800" spc="-30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(ARM)</a:t>
                      </a:r>
                      <a:r>
                        <a:rPr sz="2800" spc="-13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41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Template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230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51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2800" spc="-34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Chef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2305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2800" spc="-34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Chef</a:t>
                      </a:r>
                      <a:r>
                        <a:rPr sz="2800" spc="-17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409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Recipe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2305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51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2800" spc="-32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Puppet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2305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2800" spc="-32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Puppet</a:t>
                      </a:r>
                      <a:r>
                        <a:rPr sz="2800" spc="-16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33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Code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2305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51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2800" spc="-34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Amazon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2305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2800" spc="-40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AWS </a:t>
                      </a:r>
                      <a:r>
                        <a:rPr sz="2800" spc="-31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CloudFormation</a:t>
                      </a:r>
                      <a:r>
                        <a:rPr sz="2800" spc="-46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41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Template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2305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551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2800" spc="-29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Google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T="2311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2800" spc="-29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Google Cloud </a:t>
                      </a:r>
                      <a:r>
                        <a:rPr sz="2800" spc="-32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Platform </a:t>
                      </a:r>
                      <a:r>
                        <a:rPr sz="2800" spc="-400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Instance</a:t>
                      </a:r>
                      <a:r>
                        <a:rPr sz="2800" spc="-30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800" spc="-415" dirty="0">
                          <a:solidFill>
                            <a:srgbClr val="505050"/>
                          </a:solidFill>
                          <a:latin typeface="Arial Black"/>
                          <a:cs typeface="Arial Black"/>
                        </a:rPr>
                        <a:t>Template</a:t>
                      </a:r>
                      <a:endParaRPr sz="2800" dirty="0">
                        <a:latin typeface="Arial Black"/>
                        <a:cs typeface="Arial Black"/>
                      </a:endParaRPr>
                    </a:p>
                  </a:txBody>
                  <a:tcPr marL="0" marR="0" marT="2311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230" dirty="0">
                <a:solidFill>
                  <a:srgbClr val="000000"/>
                </a:solidFill>
              </a:rPr>
              <a:t>ARM</a:t>
            </a:r>
            <a:r>
              <a:rPr sz="7200" spc="-690" dirty="0">
                <a:solidFill>
                  <a:srgbClr val="000000"/>
                </a:solidFill>
              </a:rPr>
              <a:t> </a:t>
            </a:r>
            <a:r>
              <a:rPr sz="7200" spc="-1370" dirty="0">
                <a:solidFill>
                  <a:srgbClr val="000000"/>
                </a:solidFill>
              </a:rPr>
              <a:t>Template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5910" y="1159509"/>
            <a:ext cx="429767" cy="289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348" y="1051051"/>
            <a:ext cx="21278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75" dirty="0">
                <a:solidFill>
                  <a:srgbClr val="0078D6"/>
                </a:solidFill>
                <a:latin typeface="Arial Black"/>
                <a:cs typeface="Arial Black"/>
              </a:rPr>
              <a:t>JSON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8D6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000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459" dirty="0">
                <a:solidFill>
                  <a:srgbClr val="0078D6"/>
                </a:solidFill>
                <a:latin typeface="Arial Black"/>
                <a:cs typeface="Arial Black"/>
              </a:rPr>
              <a:t>Declarative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9167" y="2165349"/>
            <a:ext cx="2044827" cy="289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1883" y="2168270"/>
            <a:ext cx="2827146" cy="369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374" y="3293617"/>
            <a:ext cx="84886" cy="84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251" y="3171189"/>
            <a:ext cx="4977320" cy="374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374" y="4299457"/>
            <a:ext cx="84886" cy="848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251" y="4177029"/>
            <a:ext cx="11024679" cy="374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374" y="5305297"/>
            <a:ext cx="84886" cy="84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251" y="5185790"/>
            <a:ext cx="8121078" cy="371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200" y="452119"/>
            <a:ext cx="4769146" cy="5918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774" y="1282699"/>
            <a:ext cx="102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latin typeface="Arial Black"/>
                <a:cs typeface="Arial Black"/>
              </a:rPr>
              <a:t>{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"$schema"</a:t>
            </a:r>
            <a:r>
              <a:rPr spc="-280" dirty="0">
                <a:solidFill>
                  <a:srgbClr val="000000"/>
                </a:solidFill>
              </a:rPr>
              <a:t>: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220" dirty="0"/>
              <a:t>"</a:t>
            </a:r>
            <a:r>
              <a:rPr spc="-220" dirty="0">
                <a:hlinkClick r:id="rId2"/>
              </a:rPr>
              <a:t>http://schema.management.azure.com/schemas/2015-01-01/deploymentTemplate.json#"</a:t>
            </a:r>
            <a:r>
              <a:rPr spc="-220" dirty="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774" y="1892554"/>
            <a:ext cx="234886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 marR="5080">
              <a:lnSpc>
                <a:spcPct val="100000"/>
              </a:lnSpc>
              <a:spcBef>
                <a:spcPts val="105"/>
              </a:spcBef>
            </a:pPr>
            <a:r>
              <a:rPr sz="2000" spc="-254" dirty="0">
                <a:solidFill>
                  <a:srgbClr val="800000"/>
                </a:solidFill>
                <a:latin typeface="Arial Black"/>
                <a:cs typeface="Arial Black"/>
              </a:rPr>
              <a:t>"contentVersion"</a:t>
            </a:r>
            <a:r>
              <a:rPr sz="2000" spc="-254" dirty="0">
                <a:latin typeface="Arial Black"/>
                <a:cs typeface="Arial Black"/>
              </a:rPr>
              <a:t>: </a:t>
            </a:r>
            <a:r>
              <a:rPr sz="2000" spc="-229" dirty="0">
                <a:solidFill>
                  <a:srgbClr val="800000"/>
                </a:solidFill>
                <a:latin typeface="Arial Black"/>
                <a:cs typeface="Arial Black"/>
              </a:rPr>
              <a:t>""</a:t>
            </a:r>
            <a:r>
              <a:rPr sz="2000" spc="-229" dirty="0">
                <a:latin typeface="Arial Black"/>
                <a:cs typeface="Arial Black"/>
              </a:rPr>
              <a:t>,  </a:t>
            </a:r>
            <a:r>
              <a:rPr sz="2000" spc="-254" dirty="0">
                <a:solidFill>
                  <a:srgbClr val="800000"/>
                </a:solidFill>
                <a:latin typeface="Arial Black"/>
                <a:cs typeface="Arial Black"/>
              </a:rPr>
              <a:t>"parameters"</a:t>
            </a:r>
            <a:r>
              <a:rPr sz="2000" spc="-254" dirty="0">
                <a:latin typeface="Arial Black"/>
                <a:cs typeface="Arial Black"/>
              </a:rPr>
              <a:t>: </a:t>
            </a:r>
            <a:r>
              <a:rPr sz="2000" spc="-175" dirty="0">
                <a:latin typeface="Arial Black"/>
                <a:cs typeface="Arial Black"/>
              </a:rPr>
              <a:t>{</a:t>
            </a:r>
            <a:r>
              <a:rPr sz="2000" spc="-420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},</a:t>
            </a:r>
            <a:endParaRPr sz="2000">
              <a:latin typeface="Arial Black"/>
              <a:cs typeface="Arial Black"/>
            </a:endParaRPr>
          </a:p>
          <a:p>
            <a:pPr marL="82550">
              <a:lnSpc>
                <a:spcPct val="100000"/>
              </a:lnSpc>
            </a:pPr>
            <a:r>
              <a:rPr sz="2000" spc="-250" dirty="0">
                <a:solidFill>
                  <a:srgbClr val="800000"/>
                </a:solidFill>
                <a:latin typeface="Arial Black"/>
                <a:cs typeface="Arial Black"/>
              </a:rPr>
              <a:t>"variables"</a:t>
            </a:r>
            <a:r>
              <a:rPr sz="2000" spc="-250" dirty="0">
                <a:latin typeface="Arial Black"/>
                <a:cs typeface="Arial Black"/>
              </a:rPr>
              <a:t>: </a:t>
            </a:r>
            <a:r>
              <a:rPr sz="2000" spc="-175" dirty="0">
                <a:latin typeface="Arial Black"/>
                <a:cs typeface="Arial Black"/>
              </a:rPr>
              <a:t>{</a:t>
            </a:r>
            <a:r>
              <a:rPr sz="2000" spc="-400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},</a:t>
            </a:r>
            <a:endParaRPr sz="2000">
              <a:latin typeface="Arial Black"/>
              <a:cs typeface="Arial Black"/>
            </a:endParaRPr>
          </a:p>
          <a:p>
            <a:pPr marL="82550">
              <a:lnSpc>
                <a:spcPct val="100000"/>
              </a:lnSpc>
            </a:pPr>
            <a:r>
              <a:rPr sz="2000" spc="-275" dirty="0">
                <a:solidFill>
                  <a:srgbClr val="800000"/>
                </a:solidFill>
                <a:latin typeface="Arial Black"/>
                <a:cs typeface="Arial Black"/>
              </a:rPr>
              <a:t>"resources"</a:t>
            </a:r>
            <a:r>
              <a:rPr sz="2000" spc="-275" dirty="0">
                <a:latin typeface="Arial Black"/>
                <a:cs typeface="Arial Black"/>
              </a:rPr>
              <a:t>: </a:t>
            </a:r>
            <a:r>
              <a:rPr sz="2000" spc="-175" dirty="0">
                <a:latin typeface="Arial Black"/>
                <a:cs typeface="Arial Black"/>
              </a:rPr>
              <a:t>[</a:t>
            </a:r>
            <a:r>
              <a:rPr sz="2000" spc="-340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],</a:t>
            </a:r>
            <a:endParaRPr sz="2000">
              <a:latin typeface="Arial Black"/>
              <a:cs typeface="Arial Black"/>
            </a:endParaRPr>
          </a:p>
          <a:p>
            <a:pPr marL="82550">
              <a:lnSpc>
                <a:spcPct val="100000"/>
              </a:lnSpc>
            </a:pPr>
            <a:r>
              <a:rPr sz="2000" spc="-220" dirty="0">
                <a:solidFill>
                  <a:srgbClr val="800000"/>
                </a:solidFill>
                <a:latin typeface="Arial Black"/>
                <a:cs typeface="Arial Black"/>
              </a:rPr>
              <a:t>"outputs"</a:t>
            </a:r>
            <a:r>
              <a:rPr sz="2000" spc="-220" dirty="0">
                <a:latin typeface="Arial Black"/>
                <a:cs typeface="Arial Black"/>
              </a:rPr>
              <a:t>: </a:t>
            </a:r>
            <a:r>
              <a:rPr sz="2000" spc="-175" dirty="0">
                <a:latin typeface="Arial Black"/>
                <a:cs typeface="Arial Black"/>
              </a:rPr>
              <a:t>{</a:t>
            </a:r>
            <a:r>
              <a:rPr sz="2000" spc="-50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}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000" spc="-175" dirty="0">
                <a:latin typeface="Arial Black"/>
                <a:cs typeface="Arial Black"/>
              </a:rPr>
              <a:t>}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071" y="4252086"/>
            <a:ext cx="79768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450" dirty="0">
                <a:solidFill>
                  <a:srgbClr val="505050"/>
                </a:solidFill>
                <a:latin typeface="Arial Black"/>
                <a:cs typeface="Arial Black"/>
              </a:rPr>
              <a:t>Single </a:t>
            </a:r>
            <a:r>
              <a:rPr sz="3000" spc="-540" dirty="0">
                <a:solidFill>
                  <a:srgbClr val="505050"/>
                </a:solidFill>
                <a:latin typeface="Arial Black"/>
                <a:cs typeface="Arial Black"/>
              </a:rPr>
              <a:t>Template </a:t>
            </a:r>
            <a:r>
              <a:rPr sz="3000" spc="-475" dirty="0">
                <a:solidFill>
                  <a:srgbClr val="505050"/>
                </a:solidFill>
                <a:latin typeface="Arial Black"/>
                <a:cs typeface="Arial Black"/>
              </a:rPr>
              <a:t>File</a:t>
            </a:r>
            <a:r>
              <a:rPr sz="3000" spc="-575" dirty="0">
                <a:solidFill>
                  <a:srgbClr val="505050"/>
                </a:solidFill>
                <a:latin typeface="Arial Black"/>
                <a:cs typeface="Arial Black"/>
              </a:rPr>
              <a:t> </a:t>
            </a:r>
            <a:r>
              <a:rPr sz="3000" spc="-470" dirty="0">
                <a:solidFill>
                  <a:srgbClr val="505050"/>
                </a:solidFill>
                <a:latin typeface="Arial Black"/>
                <a:cs typeface="Arial Black"/>
              </a:rPr>
              <a:t>(xxx.template.json)</a:t>
            </a:r>
            <a:endParaRPr sz="30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450" dirty="0">
                <a:solidFill>
                  <a:srgbClr val="505050"/>
                </a:solidFill>
                <a:latin typeface="Arial Black"/>
                <a:cs typeface="Arial Black"/>
              </a:rPr>
              <a:t>Single </a:t>
            </a:r>
            <a:r>
              <a:rPr sz="3000" spc="-540" dirty="0">
                <a:solidFill>
                  <a:srgbClr val="505050"/>
                </a:solidFill>
                <a:latin typeface="Arial Black"/>
                <a:cs typeface="Arial Black"/>
              </a:rPr>
              <a:t>Template </a:t>
            </a:r>
            <a:r>
              <a:rPr sz="3000" spc="-490" dirty="0">
                <a:solidFill>
                  <a:srgbClr val="505050"/>
                </a:solidFill>
                <a:latin typeface="Arial Black"/>
                <a:cs typeface="Arial Black"/>
              </a:rPr>
              <a:t>Parameter </a:t>
            </a:r>
            <a:r>
              <a:rPr sz="3000" spc="-470" dirty="0">
                <a:solidFill>
                  <a:srgbClr val="505050"/>
                </a:solidFill>
                <a:latin typeface="Arial Black"/>
                <a:cs typeface="Arial Black"/>
              </a:rPr>
              <a:t>File</a:t>
            </a:r>
            <a:r>
              <a:rPr sz="3000" spc="-225" dirty="0">
                <a:solidFill>
                  <a:srgbClr val="505050"/>
                </a:solidFill>
                <a:latin typeface="Arial Black"/>
                <a:cs typeface="Arial Black"/>
              </a:rPr>
              <a:t> </a:t>
            </a:r>
            <a:r>
              <a:rPr sz="3000" spc="-470" dirty="0">
                <a:solidFill>
                  <a:srgbClr val="505050"/>
                </a:solidFill>
                <a:latin typeface="Arial Black"/>
                <a:cs typeface="Arial Black"/>
              </a:rPr>
              <a:t>(xxx.param.json)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445</Words>
  <Application>Microsoft Office PowerPoint</Application>
  <PresentationFormat>Custom</PresentationFormat>
  <Paragraphs>87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  <vt:lpstr>Infrastructure As Code</vt:lpstr>
      <vt:lpstr>PowerPoint Presentation</vt:lpstr>
      <vt:lpstr>PowerPoint Presentation</vt:lpstr>
      <vt:lpstr>PowerPoint Presentation</vt:lpstr>
      <vt:lpstr>ARM Template</vt:lpstr>
      <vt:lpstr>PowerPoint Presentation</vt:lpstr>
      <vt:lpstr>"$schema": "http://schema.management.azure.com/schemas/2015-01-01/deploymentTemplate.json#",</vt:lpstr>
      <vt:lpstr>PowerPoint Presentation</vt:lpstr>
      <vt:lpstr>PowerPoint Presentation</vt:lpstr>
      <vt:lpstr>PowerPoint Presentation</vt:lpstr>
      <vt:lpstr>ARM Template Usage – Demo</vt:lpstr>
      <vt:lpstr>ARM Template Best Practice</vt:lpstr>
      <vt:lpstr>PowerPoint Presentation</vt:lpstr>
      <vt:lpstr>PowerPoint Presentation</vt:lpstr>
      <vt:lpstr>https://resources.azure.com/</vt:lpstr>
      <vt:lpstr>Conclusions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William Salazar</cp:lastModifiedBy>
  <cp:revision>4</cp:revision>
  <dcterms:created xsi:type="dcterms:W3CDTF">2018-10-29T14:40:11Z</dcterms:created>
  <dcterms:modified xsi:type="dcterms:W3CDTF">2018-10-29T14:57:03Z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2018-10-29T00:00:00Z</vt:filetime>
  </property>
</Properties>
</file>