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4" r:id="rId10"/>
    <p:sldId id="27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478" autoAdjust="0"/>
  </p:normalViewPr>
  <p:slideViewPr>
    <p:cSldViewPr snapToGrid="0"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3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B5F3C-4E97-4791-AF82-E013943474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062FB-354B-4EDE-924A-EAFF7698A0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68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16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1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02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8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11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85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3F4C1-D305-4231-817D-8E4804B7754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B5D15-BF7F-41E8-8161-C2F6D2DC88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91440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1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tom.com/en_gb/traffic-news/mexico-city-traffic/traffic-flow" TargetMode="External"/><Relationship Id="rId2" Type="http://schemas.openxmlformats.org/officeDocument/2006/relationships/hyperlink" Target="https://www.tomtom.com/en_gb/trafficindex/city/mexico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patoncd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labcd.mx/dataset/mapaton-cdmx-gtf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oc_maps\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2184405"/>
            <a:ext cx="8210550" cy="1371601"/>
          </a:xfrm>
        </p:spPr>
        <p:txBody>
          <a:bodyPr>
            <a:noAutofit/>
          </a:bodyPr>
          <a:lstStyle/>
          <a:p>
            <a:r>
              <a:rPr lang="pt-BR" sz="4000" dirty="0" smtClean="0"/>
              <a:t>Um Algoritmo de Colônia de Formigas para Otimização de Rotas de Ônibus na Cidade do México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Eduardo Curcino</a:t>
            </a:r>
          </a:p>
          <a:p>
            <a:r>
              <a:rPr lang="en-US" dirty="0" smtClean="0"/>
              <a:t>Wagner Henz Schettert</a:t>
            </a:r>
          </a:p>
          <a:p>
            <a:r>
              <a:rPr lang="pt-BR" dirty="0" smtClean="0"/>
              <a:t>Orientador</a:t>
            </a:r>
            <a:r>
              <a:rPr lang="en-US" dirty="0" smtClean="0"/>
              <a:t>: Prof. Dr. Rodrigo Coelho Barros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1" y="5747385"/>
            <a:ext cx="184731" cy="3000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703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9"/>
    </mc:Choice>
    <mc:Fallback xmlns="">
      <p:transition spd="slow" advTm="2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MAX-MIN </a:t>
            </a:r>
            <a:r>
              <a:rPr lang="pt-BR" dirty="0" err="1" smtClean="0"/>
              <a:t>Ant</a:t>
            </a:r>
            <a:r>
              <a:rPr lang="pt-BR" dirty="0" smtClean="0"/>
              <a:t> System(MMAS)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devido ao AS não ser competitivo</a:t>
            </a:r>
          </a:p>
          <a:p>
            <a:r>
              <a:rPr lang="pt-BR" dirty="0" smtClean="0"/>
              <a:t>Utiliza somente a melhor formiga</a:t>
            </a:r>
          </a:p>
          <a:p>
            <a:r>
              <a:rPr lang="pt-BR" dirty="0" smtClean="0"/>
              <a:t>Melhor formiga da iteração ou global (ou combinação)</a:t>
            </a:r>
          </a:p>
          <a:p>
            <a:r>
              <a:rPr lang="pt-BR" dirty="0" smtClean="0"/>
              <a:t>Novo </a:t>
            </a:r>
            <a:r>
              <a:rPr lang="pt-BR" dirty="0" err="1" smtClean="0"/>
              <a:t>feromônio</a:t>
            </a:r>
            <a:r>
              <a:rPr lang="pt-BR" dirty="0" smtClean="0"/>
              <a:t> entre </a:t>
            </a:r>
            <a:r>
              <a:rPr lang="pt-BR" dirty="0" err="1" smtClean="0"/>
              <a:t>Tmin</a:t>
            </a:r>
            <a:r>
              <a:rPr lang="pt-BR" dirty="0" smtClean="0"/>
              <a:t> e </a:t>
            </a:r>
            <a:r>
              <a:rPr lang="pt-BR" dirty="0" err="1" smtClean="0"/>
              <a:t>Tmax</a:t>
            </a:r>
            <a:endParaRPr lang="pt-BR" dirty="0" smtClean="0"/>
          </a:p>
          <a:p>
            <a:pPr marL="3690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36" y="4490862"/>
            <a:ext cx="2705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24677" y="409889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4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System (ACS)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Atualização ‘</a:t>
            </a:r>
            <a:r>
              <a:rPr lang="pt-BR" dirty="0" err="1" smtClean="0"/>
              <a:t>offline</a:t>
            </a:r>
            <a:r>
              <a:rPr lang="pt-BR" dirty="0" smtClean="0"/>
              <a:t>’ de </a:t>
            </a:r>
            <a:r>
              <a:rPr lang="pt-BR" dirty="0" err="1" smtClean="0"/>
              <a:t>feromônio</a:t>
            </a:r>
            <a:endParaRPr lang="pt-BR" dirty="0" smtClean="0"/>
          </a:p>
          <a:p>
            <a:r>
              <a:rPr lang="pt-BR" dirty="0" err="1" smtClean="0"/>
              <a:t>Feromônio</a:t>
            </a:r>
            <a:r>
              <a:rPr lang="pt-BR" dirty="0" smtClean="0"/>
              <a:t> aplicado a última aresta utilizada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4" y="3943133"/>
            <a:ext cx="2981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84067" y="35537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871" y="3121223"/>
            <a:ext cx="3050381" cy="111442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</a:p>
          <a:p>
            <a:endParaRPr lang="pt-BR" dirty="0" smtClean="0"/>
          </a:p>
          <a:p>
            <a:r>
              <a:rPr lang="pt-BR" dirty="0" smtClean="0"/>
              <a:t>Fazer Busca Local</a:t>
            </a:r>
          </a:p>
          <a:p>
            <a:endParaRPr lang="pt-BR" dirty="0" smtClean="0"/>
          </a:p>
          <a:p>
            <a:r>
              <a:rPr lang="pt-BR" dirty="0" smtClean="0"/>
              <a:t>Atualizar </a:t>
            </a:r>
            <a:r>
              <a:rPr lang="pt-BR" dirty="0" err="1" smtClean="0"/>
              <a:t>Feromônios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608" y="4349948"/>
            <a:ext cx="4299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Algoritmo genérico de ACO. Adaptado de [16, 19]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4"/>
    </mc:Choice>
    <mc:Fallback xmlns="">
      <p:transition spd="slow" advTm="3603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Construir </a:t>
            </a:r>
            <a:r>
              <a:rPr lang="pt-BR" sz="2400" dirty="0" smtClean="0"/>
              <a:t>Solução</a:t>
            </a:r>
          </a:p>
          <a:p>
            <a:r>
              <a:rPr lang="pt-BR" dirty="0" smtClean="0"/>
              <a:t>Cada formiga constrói sua solução de caminho</a:t>
            </a:r>
          </a:p>
          <a:p>
            <a:r>
              <a:rPr lang="pt-BR" dirty="0" smtClean="0"/>
              <a:t>Função de probabilidade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Atualizar </a:t>
            </a:r>
            <a:r>
              <a:rPr lang="pt-BR" sz="2400" dirty="0" err="1" smtClean="0"/>
              <a:t>Feromônios</a:t>
            </a:r>
            <a:endParaRPr lang="pt-BR" sz="2400" dirty="0" smtClean="0"/>
          </a:p>
          <a:p>
            <a:r>
              <a:rPr lang="pt-BR" dirty="0" smtClean="0"/>
              <a:t>Em cada aresta é aplicada  a função de atualização e decaimento do </a:t>
            </a:r>
            <a:r>
              <a:rPr lang="pt-BR" dirty="0" err="1" smtClean="0"/>
              <a:t>feromônio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9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0"/>
    </mc:Choice>
    <mc:Fallback xmlns="">
      <p:transition spd="slow" advTm="8811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smtClean="0"/>
              <a:t>A</a:t>
            </a:r>
            <a:r>
              <a:rPr lang="pt-BR" dirty="0" smtClean="0"/>
              <a:t>*</a:t>
            </a:r>
          </a:p>
          <a:p>
            <a:r>
              <a:rPr lang="pt-BR" dirty="0" smtClean="0"/>
              <a:t>Utiliza uma heurística otimista para escolha próximo nodo</a:t>
            </a:r>
          </a:p>
          <a:p>
            <a:r>
              <a:rPr lang="pt-BR" dirty="0" smtClean="0"/>
              <a:t>Lista de prioridades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smtClean="0"/>
              <a:t>de </a:t>
            </a:r>
            <a:r>
              <a:rPr lang="pt-BR" dirty="0" err="1" smtClean="0"/>
              <a:t>Dijkstra</a:t>
            </a:r>
            <a:endParaRPr lang="pt-BR" dirty="0" smtClean="0"/>
          </a:p>
          <a:p>
            <a:r>
              <a:rPr lang="pt-BR" dirty="0" smtClean="0"/>
              <a:t>Menor caminho a partir de um nodo para os demais</a:t>
            </a:r>
          </a:p>
          <a:p>
            <a:r>
              <a:rPr lang="pt-BR" dirty="0" smtClean="0"/>
              <a:t>Interrompido quando nodo destino encontrado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23"/>
    </mc:Choice>
    <mc:Fallback xmlns="">
      <p:transition spd="slow" advTm="7022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foi utilizado para construir a solução</a:t>
            </a:r>
          </a:p>
          <a:p>
            <a:pPr lvl="1"/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SQL Server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err="1"/>
              <a:t>NetworkX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GitHub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Construção do </a:t>
            </a:r>
            <a:r>
              <a:rPr lang="pt-BR" dirty="0" smtClean="0"/>
              <a:t>Grafo</a:t>
            </a:r>
          </a:p>
          <a:p>
            <a:pPr lvl="1"/>
            <a:r>
              <a:rPr lang="pt-BR" dirty="0" smtClean="0"/>
              <a:t>300m de distância</a:t>
            </a:r>
          </a:p>
          <a:p>
            <a:pPr lvl="1"/>
            <a:r>
              <a:rPr lang="pt-BR" dirty="0" smtClean="0"/>
              <a:t>Paradas = nodos</a:t>
            </a:r>
          </a:p>
          <a:p>
            <a:pPr lvl="1"/>
            <a:r>
              <a:rPr lang="pt-BR" dirty="0" smtClean="0"/>
              <a:t>Distâncias ou tempos =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4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Região de Parâmetros</a:t>
            </a:r>
          </a:p>
          <a:p>
            <a:pPr lvl="1"/>
            <a:r>
              <a:rPr lang="pt-BR" dirty="0" smtClean="0"/>
              <a:t>10 pares de distâncias </a:t>
            </a:r>
          </a:p>
          <a:p>
            <a:pPr lvl="1"/>
            <a:r>
              <a:rPr lang="pt-BR" dirty="0" smtClean="0"/>
              <a:t>Configuração dos parâmetros</a:t>
            </a:r>
          </a:p>
          <a:p>
            <a:pPr lvl="1"/>
            <a:r>
              <a:rPr lang="pt-BR" dirty="0" smtClean="0"/>
              <a:t>Todos os parâmetros e ranges</a:t>
            </a:r>
          </a:p>
          <a:p>
            <a:pPr lvl="1"/>
            <a:r>
              <a:rPr lang="pt-BR" dirty="0" smtClean="0"/>
              <a:t>Roda 20 configurações diferentes</a:t>
            </a:r>
          </a:p>
          <a:p>
            <a:pPr lvl="1"/>
            <a:r>
              <a:rPr lang="pt-BR" dirty="0" smtClean="0"/>
              <a:t>Cada configuração roda 5x</a:t>
            </a:r>
          </a:p>
          <a:p>
            <a:pPr lvl="1"/>
            <a:r>
              <a:rPr lang="pt-BR" dirty="0" smtClean="0"/>
              <a:t>Salva os melhores resultados</a:t>
            </a:r>
          </a:p>
          <a:p>
            <a:r>
              <a:rPr lang="pt-BR" dirty="0"/>
              <a:t>Região de Testes</a:t>
            </a:r>
          </a:p>
          <a:p>
            <a:pPr lvl="1"/>
            <a:r>
              <a:rPr lang="pt-BR" dirty="0"/>
              <a:t>Aplica os melhores parâmetros coletados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Colar as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Repete introdução</a:t>
            </a:r>
          </a:p>
          <a:p>
            <a:r>
              <a:rPr lang="pt-BR" dirty="0" smtClean="0"/>
              <a:t>Fala que os resultados foram coco</a:t>
            </a:r>
          </a:p>
          <a:p>
            <a:r>
              <a:rPr lang="pt-BR" dirty="0" smtClean="0"/>
              <a:t>Problemas encontrados</a:t>
            </a:r>
          </a:p>
          <a:p>
            <a:r>
              <a:rPr lang="pt-BR" dirty="0" smtClean="0"/>
              <a:t>Trabalhos 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transito na Cidade do México</a:t>
            </a:r>
          </a:p>
          <a:p>
            <a:r>
              <a:rPr lang="pt-BR" dirty="0" smtClean="0"/>
              <a:t>Projeto de pesquisa Mapatón CDMX mapeou as rotas dos </a:t>
            </a:r>
            <a:r>
              <a:rPr lang="pt-BR" i="1" dirty="0" smtClean="0"/>
              <a:t>peseros.</a:t>
            </a:r>
          </a:p>
          <a:p>
            <a:r>
              <a:rPr lang="pt-BR" dirty="0" smtClean="0"/>
              <a:t>Cidades Inteligentes</a:t>
            </a:r>
          </a:p>
          <a:p>
            <a:r>
              <a:rPr lang="pt-BR" dirty="0" smtClean="0"/>
              <a:t>Como chegar de um ponto ao outro da forma menos custosa</a:t>
            </a:r>
          </a:p>
          <a:p>
            <a:r>
              <a:rPr lang="pt-BR" dirty="0" smtClean="0"/>
              <a:t>Algoritmo de computação bio-inspirada</a:t>
            </a:r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1"/>
    </mc:Choice>
    <mc:Fallback xmlns="">
      <p:transition spd="slow" advTm="6082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7"/>
    </mc:Choice>
    <mc:Fallback xmlns="">
      <p:transition spd="slow" advTm="82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 Cidade do 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Dados históricos obtidos pelo TomTom</a:t>
            </a:r>
            <a:r>
              <a:rPr lang="en-US" dirty="0" smtClean="0"/>
              <a:t>.</a:t>
            </a:r>
          </a:p>
          <a:p>
            <a:r>
              <a:rPr lang="pt-BR" dirty="0" smtClean="0">
                <a:hlinkClick r:id="rId3"/>
              </a:rPr>
              <a:t>Trafego em tempo real</a:t>
            </a:r>
            <a:r>
              <a:rPr lang="pt-B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49"/>
    </mc:Choice>
    <mc:Fallback xmlns="">
      <p:transition spd="slow" advTm="656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Mapatón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64"/>
    </mc:Choice>
    <mc:Fallback xmlns="">
      <p:transition spd="slow" advTm="353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datos.labcd.mx/dataset/mapaton-cdmx-gtfs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2"/>
    </mc:Choice>
    <mc:Fallback xmlns="">
      <p:transition spd="slow" advTm="3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poc_maps/index.html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92"/>
    </mc:Choice>
    <mc:Fallback xmlns="">
      <p:transition spd="slow" advTm="297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Bio-Inspirada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de Enxames</a:t>
            </a:r>
          </a:p>
          <a:p>
            <a:r>
              <a:rPr lang="pt-BR" dirty="0" smtClean="0"/>
              <a:t>Mostrar </a:t>
            </a:r>
            <a:r>
              <a:rPr lang="pt-BR" dirty="0" err="1" smtClean="0"/>
              <a:t>NetLogo</a:t>
            </a:r>
            <a:endParaRPr lang="pt-BR" dirty="0" smtClean="0"/>
          </a:p>
          <a:p>
            <a:r>
              <a:rPr lang="pt-BR" dirty="0" smtClean="0"/>
              <a:t>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53"/>
    </mc:Choice>
    <mc:Fallback xmlns="">
      <p:transition spd="slow" advTm="609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Colônia de Formigas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– 1992 – Marco </a:t>
            </a:r>
            <a:r>
              <a:rPr lang="pt-BR" dirty="0" err="1" smtClean="0"/>
              <a:t>Dorigo</a:t>
            </a:r>
            <a:r>
              <a:rPr lang="pt-BR" dirty="0" smtClean="0"/>
              <a:t> Tese PhD – </a:t>
            </a:r>
            <a:r>
              <a:rPr lang="pt-BR" dirty="0" err="1" smtClean="0"/>
              <a:t>Ant</a:t>
            </a:r>
            <a:r>
              <a:rPr lang="pt-BR" dirty="0" smtClean="0"/>
              <a:t> System (AS)</a:t>
            </a:r>
          </a:p>
          <a:p>
            <a:r>
              <a:rPr lang="pt-BR" dirty="0" smtClean="0"/>
              <a:t>Meta-heurística de ACO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45" y="2841976"/>
            <a:ext cx="3292125" cy="14060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765771" y="4362287"/>
            <a:ext cx="5644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Formigas seguindo a concentração de feromônios. Adaptado de [8]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18"/>
    </mc:Choice>
    <mc:Fallback xmlns="">
      <p:transition spd="slow" advTm="777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System (AS)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algoritmo proposto</a:t>
            </a:r>
          </a:p>
          <a:p>
            <a:r>
              <a:rPr lang="pt-BR" dirty="0" smtClean="0"/>
              <a:t>Todas as formigas realizam a atualização de </a:t>
            </a:r>
            <a:r>
              <a:rPr lang="pt-BR" dirty="0" err="1" smtClean="0"/>
              <a:t>feromônio</a:t>
            </a:r>
            <a:endParaRPr lang="pt-BR" dirty="0" smtClean="0"/>
          </a:p>
          <a:p>
            <a:pPr lvl="5"/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49" y="3139754"/>
            <a:ext cx="3800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98" y="5096880"/>
            <a:ext cx="24669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55400" y="277042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26270" y="4715316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Volume de </a:t>
            </a:r>
            <a:r>
              <a:rPr lang="pt-BR" dirty="0" err="1" smtClean="0"/>
              <a:t>feromônio</a:t>
            </a:r>
            <a:r>
              <a:rPr lang="pt-BR" dirty="0" smtClean="0"/>
              <a:t> depositado: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2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1318</TotalTime>
  <Words>397</Words>
  <Application>Microsoft Office PowerPoint</Application>
  <PresentationFormat>Apresentação na tela (4:3)</PresentationFormat>
  <Paragraphs>100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Slate</vt:lpstr>
      <vt:lpstr>Um Algoritmo de Colônia de Formigas para Otimização de Rotas de Ônibus na Cidade do México</vt:lpstr>
      <vt:lpstr>Introdução</vt:lpstr>
      <vt:lpstr>Problemas da Cidade do México</vt:lpstr>
      <vt:lpstr>Solução</vt:lpstr>
      <vt:lpstr>Dados</vt:lpstr>
      <vt:lpstr>Mapa</vt:lpstr>
      <vt:lpstr>Computação Bio-Inspirada</vt:lpstr>
      <vt:lpstr>Algoritmo de Colônia de Formigas</vt:lpstr>
      <vt:lpstr>Ant System (AS)</vt:lpstr>
      <vt:lpstr>MAX-MIN Ant System(MMAS)</vt:lpstr>
      <vt:lpstr>Ant Colony System (ACS)</vt:lpstr>
      <vt:lpstr>Pseudocódigo</vt:lpstr>
      <vt:lpstr>Apresentação do PowerPoint</vt:lpstr>
      <vt:lpstr>Trabalhos Relacionados</vt:lpstr>
      <vt:lpstr>Metodologia</vt:lpstr>
      <vt:lpstr>Metodologia de Testes</vt:lpstr>
      <vt:lpstr>Resultados</vt:lpstr>
      <vt:lpstr>Análises</vt:lpstr>
      <vt:lpstr>Conclusão</vt:lpstr>
      <vt:lpstr>Referências Bibliográficas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Algoritmo de Colônia de Formigas para Otimização das Rotas de Ônibus da Cidade do México</dc:title>
  <dc:creator>Schettert, Wagner</dc:creator>
  <cp:keywords>No Restrictions</cp:keywords>
  <cp:lastModifiedBy>Eduardo</cp:lastModifiedBy>
  <cp:revision>15</cp:revision>
  <dcterms:created xsi:type="dcterms:W3CDTF">2017-11-23T21:22:20Z</dcterms:created>
  <dcterms:modified xsi:type="dcterms:W3CDTF">2017-11-28T04:20:45Z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cf8d681a-5bc9-4396-a765-80901831f02b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