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29" r:id="rId1"/>
  </p:sldMasterIdLst>
  <p:notesMasterIdLst>
    <p:notesMasterId r:id="rId23"/>
  </p:notes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74" r:id="rId10"/>
    <p:sldId id="275" r:id="rId11"/>
    <p:sldId id="276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7" r:id="rId20"/>
    <p:sldId id="273" r:id="rId21"/>
    <p:sldId id="259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7478" autoAdjust="0"/>
  </p:normalViewPr>
  <p:slideViewPr>
    <p:cSldViewPr snapToGrid="0">
      <p:cViewPr varScale="1">
        <p:scale>
          <a:sx n="112" d="100"/>
          <a:sy n="112" d="100"/>
        </p:scale>
        <p:origin x="1560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125" d="100"/>
          <a:sy n="125" d="100"/>
        </p:scale>
        <p:origin x="4932" y="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 smtClean="0"/>
              <a:t>Dist</a:t>
            </a:r>
            <a:r>
              <a:rPr lang="pt-BR" dirty="0" smtClean="0"/>
              <a:t>ância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11.7155</c:v>
                </c:pt>
                <c:pt idx="1">
                  <c:v>20.003599999999999</c:v>
                </c:pt>
                <c:pt idx="2">
                  <c:v>31.751899999999999</c:v>
                </c:pt>
                <c:pt idx="3">
                  <c:v>41.419199999999996</c:v>
                </c:pt>
                <c:pt idx="4">
                  <c:v>53.771900000000002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50.286900000000003</c:v>
                </c:pt>
                <c:pt idx="1">
                  <c:v>23.5228</c:v>
                </c:pt>
                <c:pt idx="2">
                  <c:v>66.792100000000005</c:v>
                </c:pt>
                <c:pt idx="3">
                  <c:v>95.741</c:v>
                </c:pt>
                <c:pt idx="4">
                  <c:v>87.027529999999999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A*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11.7155</c:v>
                </c:pt>
                <c:pt idx="1">
                  <c:v>20.003599999999999</c:v>
                </c:pt>
                <c:pt idx="2">
                  <c:v>31.751899999999999</c:v>
                </c:pt>
                <c:pt idx="3">
                  <c:v>41.419199999999996</c:v>
                </c:pt>
                <c:pt idx="4">
                  <c:v>53.771900000000002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50.286900000000003</c:v>
                </c:pt>
                <c:pt idx="1">
                  <c:v>23.5228</c:v>
                </c:pt>
                <c:pt idx="2">
                  <c:v>66.792100000000005</c:v>
                </c:pt>
                <c:pt idx="3">
                  <c:v>78.625399999999999</c:v>
                </c:pt>
                <c:pt idx="4">
                  <c:v>87.0261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Dijkstra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11.7155</c:v>
                </c:pt>
                <c:pt idx="1">
                  <c:v>20.003599999999999</c:v>
                </c:pt>
                <c:pt idx="2">
                  <c:v>31.751899999999999</c:v>
                </c:pt>
                <c:pt idx="3">
                  <c:v>41.419199999999996</c:v>
                </c:pt>
                <c:pt idx="4">
                  <c:v>53.771900000000002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50.286900000000003</c:v>
                </c:pt>
                <c:pt idx="1">
                  <c:v>23.5228</c:v>
                </c:pt>
                <c:pt idx="2">
                  <c:v>66.792100000000005</c:v>
                </c:pt>
                <c:pt idx="3">
                  <c:v>78.625399999999999</c:v>
                </c:pt>
                <c:pt idx="4">
                  <c:v>87.0261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72355984"/>
        <c:axId val="472353240"/>
      </c:barChart>
      <c:catAx>
        <c:axId val="4723559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2353240"/>
        <c:crosses val="autoZero"/>
        <c:auto val="1"/>
        <c:lblAlgn val="ctr"/>
        <c:lblOffset val="100"/>
        <c:noMultiLvlLbl val="0"/>
      </c:catAx>
      <c:valAx>
        <c:axId val="4723532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23559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63.557499999999997</c:v>
                </c:pt>
                <c:pt idx="1">
                  <c:v>72.3459</c:v>
                </c:pt>
                <c:pt idx="2">
                  <c:v>80.5261</c:v>
                </c:pt>
                <c:pt idx="3">
                  <c:v>92.220100000000002</c:v>
                </c:pt>
                <c:pt idx="4">
                  <c:v>100.6024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103.94280000000001</c:v>
                </c:pt>
                <c:pt idx="1">
                  <c:v>94.269400000000005</c:v>
                </c:pt>
                <c:pt idx="2">
                  <c:v>134.74690000000001</c:v>
                </c:pt>
                <c:pt idx="3">
                  <c:v>131.3201</c:v>
                </c:pt>
                <c:pt idx="4">
                  <c:v>147.33109999999999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A*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63.557499999999997</c:v>
                </c:pt>
                <c:pt idx="1">
                  <c:v>72.3459</c:v>
                </c:pt>
                <c:pt idx="2">
                  <c:v>80.5261</c:v>
                </c:pt>
                <c:pt idx="3">
                  <c:v>92.220100000000002</c:v>
                </c:pt>
                <c:pt idx="4">
                  <c:v>100.6024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103.94280000000001</c:v>
                </c:pt>
                <c:pt idx="1">
                  <c:v>94.269400000000005</c:v>
                </c:pt>
                <c:pt idx="2">
                  <c:v>134.74690000000001</c:v>
                </c:pt>
                <c:pt idx="3">
                  <c:v>131.3201</c:v>
                </c:pt>
                <c:pt idx="4">
                  <c:v>147.33109999999999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Dijkstra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63.557499999999997</c:v>
                </c:pt>
                <c:pt idx="1">
                  <c:v>72.3459</c:v>
                </c:pt>
                <c:pt idx="2">
                  <c:v>80.5261</c:v>
                </c:pt>
                <c:pt idx="3">
                  <c:v>92.220100000000002</c:v>
                </c:pt>
                <c:pt idx="4">
                  <c:v>100.6024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103.94280000000001</c:v>
                </c:pt>
                <c:pt idx="1">
                  <c:v>94.269400000000005</c:v>
                </c:pt>
                <c:pt idx="2">
                  <c:v>134.74690000000001</c:v>
                </c:pt>
                <c:pt idx="3">
                  <c:v>131.3201</c:v>
                </c:pt>
                <c:pt idx="4">
                  <c:v>147.33109999999999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66871344"/>
        <c:axId val="468466864"/>
      </c:barChart>
      <c:catAx>
        <c:axId val="5668713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8466864"/>
        <c:crosses val="autoZero"/>
        <c:auto val="1"/>
        <c:lblAlgn val="ctr"/>
        <c:lblOffset val="100"/>
        <c:noMultiLvlLbl val="0"/>
      </c:catAx>
      <c:valAx>
        <c:axId val="4684668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68713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Tempo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11.7155</c:v>
                </c:pt>
                <c:pt idx="1">
                  <c:v>20.003599999999999</c:v>
                </c:pt>
                <c:pt idx="2">
                  <c:v>31.751899999999999</c:v>
                </c:pt>
                <c:pt idx="3">
                  <c:v>41.419199999999996</c:v>
                </c:pt>
                <c:pt idx="4">
                  <c:v>53.771900000000002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3.8994</c:v>
                </c:pt>
                <c:pt idx="1">
                  <c:v>1.7350000000000001</c:v>
                </c:pt>
                <c:pt idx="2">
                  <c:v>5.4692999999999996</c:v>
                </c:pt>
                <c:pt idx="3">
                  <c:v>6.2435999999999998</c:v>
                </c:pt>
                <c:pt idx="4">
                  <c:v>5.0434000000000001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A*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11.7155</c:v>
                </c:pt>
                <c:pt idx="1">
                  <c:v>20.003599999999999</c:v>
                </c:pt>
                <c:pt idx="2">
                  <c:v>31.751899999999999</c:v>
                </c:pt>
                <c:pt idx="3">
                  <c:v>41.419199999999996</c:v>
                </c:pt>
                <c:pt idx="4">
                  <c:v>53.771900000000002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3.8994</c:v>
                </c:pt>
                <c:pt idx="1">
                  <c:v>1.7350000000000001</c:v>
                </c:pt>
                <c:pt idx="2">
                  <c:v>4.8056000000000001</c:v>
                </c:pt>
                <c:pt idx="3">
                  <c:v>5.7187999999999999</c:v>
                </c:pt>
                <c:pt idx="4">
                  <c:v>5.0434000000000001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Dijkstra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11.7155</c:v>
                </c:pt>
                <c:pt idx="1">
                  <c:v>20.003599999999999</c:v>
                </c:pt>
                <c:pt idx="2">
                  <c:v>31.751899999999999</c:v>
                </c:pt>
                <c:pt idx="3">
                  <c:v>41.419199999999996</c:v>
                </c:pt>
                <c:pt idx="4">
                  <c:v>53.771900000000002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3.8994</c:v>
                </c:pt>
                <c:pt idx="1">
                  <c:v>1.7350000000000001</c:v>
                </c:pt>
                <c:pt idx="2">
                  <c:v>4.8056000000000001</c:v>
                </c:pt>
                <c:pt idx="3">
                  <c:v>5.7187999999999999</c:v>
                </c:pt>
                <c:pt idx="4">
                  <c:v>5.0434000000000001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76867552"/>
        <c:axId val="576856968"/>
      </c:barChart>
      <c:catAx>
        <c:axId val="5768675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6856968"/>
        <c:crosses val="autoZero"/>
        <c:auto val="1"/>
        <c:lblAlgn val="ctr"/>
        <c:lblOffset val="100"/>
        <c:noMultiLvlLbl val="0"/>
      </c:catAx>
      <c:valAx>
        <c:axId val="5768569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68675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63.557499999999997</c:v>
                </c:pt>
                <c:pt idx="1">
                  <c:v>72.3459</c:v>
                </c:pt>
                <c:pt idx="2">
                  <c:v>80.5261</c:v>
                </c:pt>
                <c:pt idx="3">
                  <c:v>92.220100000000002</c:v>
                </c:pt>
                <c:pt idx="4">
                  <c:v>100.6024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0</c:v>
                </c:pt>
                <c:pt idx="1">
                  <c:v>6.6978</c:v>
                </c:pt>
                <c:pt idx="2" formatCode="0.00E+00">
                  <c:v>14.567</c:v>
                </c:pt>
                <c:pt idx="3">
                  <c:v>9.1393000000000004</c:v>
                </c:pt>
                <c:pt idx="4" formatCode="0.00E+00">
                  <c:v>10.233000000000001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A*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63.557499999999997</c:v>
                </c:pt>
                <c:pt idx="1">
                  <c:v>72.3459</c:v>
                </c:pt>
                <c:pt idx="2">
                  <c:v>80.5261</c:v>
                </c:pt>
                <c:pt idx="3">
                  <c:v>92.220100000000002</c:v>
                </c:pt>
                <c:pt idx="4">
                  <c:v>100.6024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7.2539999999999996</c:v>
                </c:pt>
                <c:pt idx="1">
                  <c:v>6.68</c:v>
                </c:pt>
                <c:pt idx="2" formatCode="0.00E+00">
                  <c:v>14.567</c:v>
                </c:pt>
                <c:pt idx="3">
                  <c:v>9.1393000000000004</c:v>
                </c:pt>
                <c:pt idx="4" formatCode="0.00E+00">
                  <c:v>10.233000000000001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Dijkstra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63.557499999999997</c:v>
                </c:pt>
                <c:pt idx="1">
                  <c:v>72.3459</c:v>
                </c:pt>
                <c:pt idx="2">
                  <c:v>80.5261</c:v>
                </c:pt>
                <c:pt idx="3">
                  <c:v>92.220100000000002</c:v>
                </c:pt>
                <c:pt idx="4">
                  <c:v>100.6024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7.2539999999999996</c:v>
                </c:pt>
                <c:pt idx="1">
                  <c:v>6.68</c:v>
                </c:pt>
                <c:pt idx="2" formatCode="0.00E+00">
                  <c:v>14.567</c:v>
                </c:pt>
                <c:pt idx="3">
                  <c:v>9.1393000000000004</c:v>
                </c:pt>
                <c:pt idx="4" formatCode="0.00E+00">
                  <c:v>10.233000000000001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76861280"/>
        <c:axId val="576861672"/>
      </c:barChart>
      <c:catAx>
        <c:axId val="5768612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6861672"/>
        <c:crosses val="autoZero"/>
        <c:auto val="1"/>
        <c:lblAlgn val="ctr"/>
        <c:lblOffset val="100"/>
        <c:noMultiLvlLbl val="0"/>
      </c:catAx>
      <c:valAx>
        <c:axId val="5768616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68612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4B5F3C-4E97-4791-AF82-E013943474B6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D062FB-354B-4EDE-924A-EAFF7698A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779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D062FB-354B-4EDE-924A-EAFF7698A0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5495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D062FB-354B-4EDE-924A-EAFF7698A06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414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020" y="1769541"/>
            <a:ext cx="7080026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020" y="3598339"/>
            <a:ext cx="7080026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3F4C1-D305-4231-817D-8E4804B7754D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B5D15-BF7F-41E8-8161-C2F6D2DC8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6068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late-V2-S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95" y="540085"/>
            <a:ext cx="7656010" cy="38343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4" y="4565255"/>
            <a:ext cx="7766495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6217" y="695010"/>
            <a:ext cx="7285600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6532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3F4C1-D305-4231-817D-8E4804B7754D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B5D15-BF7F-41E8-8161-C2F6D2DC8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47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8437"/>
            <a:ext cx="776532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295180"/>
            <a:ext cx="7765322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3F4C1-D305-4231-817D-8E4804B7754D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B5D15-BF7F-41E8-8161-C2F6D2DC8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145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3"/>
            <a:ext cx="6564224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304353"/>
            <a:ext cx="7765322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3F4C1-D305-4231-817D-8E4804B7754D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B5D15-BF7F-41E8-8161-C2F6D2DC88E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27459" y="87391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28359" y="2933245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501686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2126943"/>
            <a:ext cx="7765322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9" y="4650556"/>
            <a:ext cx="776414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3F4C1-D305-4231-817D-8E4804B7754D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B5D15-BF7F-41E8-8161-C2F6D2DC8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6498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5033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7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4929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4929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3F4C1-D305-4231-817D-8E4804B7754D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B5D15-BF7F-41E8-8161-C2F6D2DC8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7838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39" y="1826045"/>
            <a:ext cx="2529046" cy="1833558"/>
          </a:xfrm>
          <a:prstGeom prst="rect">
            <a:avLst/>
          </a:prstGeom>
        </p:spPr>
      </p:pic>
      <p:pic>
        <p:nvPicPr>
          <p:cNvPr id="28" name="Picture 27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813" y="1826045"/>
            <a:ext cx="2529046" cy="1833558"/>
          </a:xfrm>
          <a:prstGeom prst="rect">
            <a:avLst/>
          </a:prstGeom>
        </p:spPr>
      </p:pic>
      <p:pic>
        <p:nvPicPr>
          <p:cNvPr id="29" name="Picture 28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715" y="1826045"/>
            <a:ext cx="2529046" cy="1833558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6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63577" y="1938918"/>
            <a:ext cx="2319276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6" y="4480369"/>
            <a:ext cx="2475738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91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09307" y="1939094"/>
            <a:ext cx="2319276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75" y="4480368"/>
            <a:ext cx="2476753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5023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56774" y="1934432"/>
            <a:ext cx="2319276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4929" y="4480366"/>
            <a:ext cx="2475738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3F4C1-D305-4231-817D-8E4804B7754D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B5D15-BF7F-41E8-8161-C2F6D2DC8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430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3F4C1-D305-4231-817D-8E4804B7754D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B5D15-BF7F-41E8-8161-C2F6D2DC8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2545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7302" y="609600"/>
            <a:ext cx="1713365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7" y="609600"/>
            <a:ext cx="5937654" cy="5181601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3F4C1-D305-4231-817D-8E4804B7754D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B5D15-BF7F-41E8-8161-C2F6D2DC8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99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3F4C1-D305-4231-817D-8E4804B7754D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B5D15-BF7F-41E8-8161-C2F6D2DC8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768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1761068"/>
            <a:ext cx="7192913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589879"/>
            <a:ext cx="7192913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3F4C1-D305-4231-817D-8E4804B7754D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B5D15-BF7F-41E8-8161-C2F6D2DC8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2902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7" y="1732449"/>
            <a:ext cx="3795373" cy="405875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169" y="1732450"/>
            <a:ext cx="3798499" cy="4058751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3F4C1-D305-4231-817D-8E4804B7754D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B5D15-BF7F-41E8-8161-C2F6D2DC8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8008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45" y="1770323"/>
            <a:ext cx="3787423" cy="4112953"/>
          </a:xfrm>
          <a:prstGeom prst="rect">
            <a:avLst/>
          </a:prstGeom>
        </p:spPr>
      </p:pic>
      <p:pic>
        <p:nvPicPr>
          <p:cNvPr id="14" name="Picture 13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245" y="1770323"/>
            <a:ext cx="3787423" cy="41129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404" y="1835254"/>
            <a:ext cx="3657258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404" y="2380138"/>
            <a:ext cx="365725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1225" y="1835255"/>
            <a:ext cx="3671498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1225" y="2380138"/>
            <a:ext cx="367149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3F4C1-D305-4231-817D-8E4804B7754D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B5D15-BF7F-41E8-8161-C2F6D2DC8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1711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3F4C1-D305-4231-817D-8E4804B7754D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B5D15-BF7F-41E8-8161-C2F6D2DC8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995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3F4C1-D305-4231-817D-8E4804B7754D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B5D15-BF7F-41E8-8161-C2F6D2DC8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852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0"/>
            <a:ext cx="2780167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5" y="609600"/>
            <a:ext cx="4808943" cy="5181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1518"/>
            <a:ext cx="2780167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3F4C1-D305-4231-817D-8E4804B7754D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B5D15-BF7F-41E8-8161-C2F6D2DC8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09857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late-V2-S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987" y="609923"/>
            <a:ext cx="3428146" cy="52054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923"/>
            <a:ext cx="3924676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76728" y="743989"/>
            <a:ext cx="3165375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9261"/>
            <a:ext cx="3924676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3F4C1-D305-4231-817D-8E4804B7754D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B5D15-BF7F-41E8-8161-C2F6D2DC8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327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1732450"/>
            <a:ext cx="776532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453F4C1-D305-4231-817D-8E4804B7754D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7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67B5D15-BF7F-41E8-8161-C2F6D2DC88E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l"/>
          <p:cNvSpPr txBox="1"/>
          <p:nvPr userDrawn="1"/>
        </p:nvSpPr>
        <p:spPr>
          <a:xfrm>
            <a:off x="0" y="6461760"/>
            <a:ext cx="9144000" cy="30008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 sz="135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39127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330" r:id="rId1"/>
    <p:sldLayoutId id="2147484331" r:id="rId2"/>
    <p:sldLayoutId id="2147484332" r:id="rId3"/>
    <p:sldLayoutId id="2147484333" r:id="rId4"/>
    <p:sldLayoutId id="2147484334" r:id="rId5"/>
    <p:sldLayoutId id="2147484335" r:id="rId6"/>
    <p:sldLayoutId id="2147484336" r:id="rId7"/>
    <p:sldLayoutId id="2147484337" r:id="rId8"/>
    <p:sldLayoutId id="2147484338" r:id="rId9"/>
    <p:sldLayoutId id="2147484339" r:id="rId10"/>
    <p:sldLayoutId id="2147484340" r:id="rId11"/>
    <p:sldLayoutId id="2147484341" r:id="rId12"/>
    <p:sldLayoutId id="2147484342" r:id="rId13"/>
    <p:sldLayoutId id="2147484343" r:id="rId14"/>
    <p:sldLayoutId id="2147484344" r:id="rId15"/>
    <p:sldLayoutId id="2147484345" r:id="rId16"/>
    <p:sldLayoutId id="214748434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omtom.com/en_gb/traffic-news/mexico-city-traffic/traffic-flow" TargetMode="External"/><Relationship Id="rId2" Type="http://schemas.openxmlformats.org/officeDocument/2006/relationships/hyperlink" Target="https://www.tomtom.com/en_gb/trafficindex/city/mexico-city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mapatoncd.mx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datos.labcd.mx/dataset/mapaton-cdmx-gtf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file:///C:\poc_maps\index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9900" y="2184405"/>
            <a:ext cx="8210550" cy="1371601"/>
          </a:xfrm>
        </p:spPr>
        <p:txBody>
          <a:bodyPr>
            <a:noAutofit/>
          </a:bodyPr>
          <a:lstStyle/>
          <a:p>
            <a:r>
              <a:rPr lang="pt-BR" sz="4000" dirty="0" smtClean="0"/>
              <a:t>Um Algoritmo de Colônia de Formigas para Otimização de Rotas de Ônibus na Cidade do México</a:t>
            </a:r>
            <a:endParaRPr lang="pt-BR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Eduardo Curcino</a:t>
            </a:r>
          </a:p>
          <a:p>
            <a:r>
              <a:rPr lang="en-US" dirty="0" smtClean="0"/>
              <a:t>Wagner Henz Schettert</a:t>
            </a:r>
          </a:p>
          <a:p>
            <a:r>
              <a:rPr lang="pt-BR" dirty="0" smtClean="0"/>
              <a:t>Orientador</a:t>
            </a:r>
            <a:r>
              <a:rPr lang="en-US" dirty="0" smtClean="0"/>
              <a:t>: Prof. Dr. Rodrigo Coelho Barros</a:t>
            </a:r>
            <a:endParaRPr lang="en-US" dirty="0"/>
          </a:p>
        </p:txBody>
      </p:sp>
      <p:sp>
        <p:nvSpPr>
          <p:cNvPr id="4" name="flFirstPage"/>
          <p:cNvSpPr txBox="1"/>
          <p:nvPr/>
        </p:nvSpPr>
        <p:spPr>
          <a:xfrm>
            <a:off x="0" y="6461760"/>
            <a:ext cx="184731" cy="30008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3570337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39"/>
    </mc:Choice>
    <mc:Fallback xmlns="">
      <p:transition spd="slow" advTm="2039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MAX-MIN </a:t>
            </a:r>
            <a:r>
              <a:rPr lang="pt-BR" dirty="0" err="1" smtClean="0"/>
              <a:t>Ant</a:t>
            </a:r>
            <a:r>
              <a:rPr lang="pt-BR" dirty="0" smtClean="0"/>
              <a:t> System(MMAS)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Criado devido ao AS não ser competitivo</a:t>
            </a:r>
          </a:p>
          <a:p>
            <a:r>
              <a:rPr lang="pt-BR" dirty="0" smtClean="0"/>
              <a:t>Utiliza somente a melhor formiga</a:t>
            </a:r>
          </a:p>
          <a:p>
            <a:r>
              <a:rPr lang="pt-BR" dirty="0" smtClean="0"/>
              <a:t>Melhor formiga da iteração ou global (ou combinação)</a:t>
            </a:r>
          </a:p>
          <a:p>
            <a:r>
              <a:rPr lang="pt-BR" dirty="0" smtClean="0"/>
              <a:t>Novo </a:t>
            </a:r>
            <a:r>
              <a:rPr lang="pt-BR" dirty="0" err="1" smtClean="0"/>
              <a:t>feromônio</a:t>
            </a:r>
            <a:r>
              <a:rPr lang="pt-BR" dirty="0" smtClean="0"/>
              <a:t> entre </a:t>
            </a:r>
            <a:r>
              <a:rPr lang="pt-BR" dirty="0" err="1" smtClean="0"/>
              <a:t>Tmin</a:t>
            </a:r>
            <a:r>
              <a:rPr lang="pt-BR" dirty="0" smtClean="0"/>
              <a:t> e </a:t>
            </a:r>
            <a:r>
              <a:rPr lang="pt-BR" dirty="0" err="1" smtClean="0"/>
              <a:t>Tmax</a:t>
            </a:r>
            <a:endParaRPr lang="pt-BR" dirty="0" smtClean="0"/>
          </a:p>
          <a:p>
            <a:pPr marL="36900" indent="0">
              <a:buNone/>
            </a:pPr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5836" y="4490862"/>
            <a:ext cx="2705100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3024677" y="4098899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Atualização </a:t>
            </a:r>
            <a:r>
              <a:rPr lang="pt-BR" dirty="0" err="1" smtClean="0"/>
              <a:t>feromônio</a:t>
            </a:r>
            <a:r>
              <a:rPr lang="pt-BR" dirty="0" smtClean="0"/>
              <a:t>: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83429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Ant</a:t>
            </a:r>
            <a:r>
              <a:rPr lang="pt-BR" dirty="0" smtClean="0"/>
              <a:t> </a:t>
            </a:r>
            <a:r>
              <a:rPr lang="pt-BR" dirty="0" err="1" smtClean="0"/>
              <a:t>Colony</a:t>
            </a:r>
            <a:r>
              <a:rPr lang="pt-BR" dirty="0" smtClean="0"/>
              <a:t> System (ACS)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Atualização ‘</a:t>
            </a:r>
            <a:r>
              <a:rPr lang="pt-BR" dirty="0" err="1" smtClean="0"/>
              <a:t>offline</a:t>
            </a:r>
            <a:r>
              <a:rPr lang="pt-BR" dirty="0" smtClean="0"/>
              <a:t>’ de </a:t>
            </a:r>
            <a:r>
              <a:rPr lang="pt-BR" dirty="0" err="1" smtClean="0"/>
              <a:t>feromônio</a:t>
            </a:r>
            <a:endParaRPr lang="pt-BR" dirty="0" smtClean="0"/>
          </a:p>
          <a:p>
            <a:r>
              <a:rPr lang="pt-BR" dirty="0" err="1" smtClean="0"/>
              <a:t>Feromônio</a:t>
            </a:r>
            <a:r>
              <a:rPr lang="pt-BR" dirty="0" smtClean="0"/>
              <a:t> aplicado a última aresta utilizada</a:t>
            </a:r>
            <a:endParaRPr lang="pt-BR" dirty="0"/>
          </a:p>
          <a:p>
            <a:endParaRPr lang="pt-B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7114" y="3943133"/>
            <a:ext cx="2981325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3184067" y="3553706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Atualização </a:t>
            </a:r>
            <a:r>
              <a:rPr lang="pt-BR" dirty="0" err="1" smtClean="0"/>
              <a:t>feromônio</a:t>
            </a:r>
            <a:r>
              <a:rPr lang="pt-BR" dirty="0" smtClean="0"/>
              <a:t>: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78568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Pseudocódigo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57871" y="3121223"/>
            <a:ext cx="3050381" cy="1114425"/>
          </a:xfrm>
          <a:prstGeom prst="rect">
            <a:avLst/>
          </a:prstGeom>
        </p:spPr>
      </p:pic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dirty="0" smtClean="0"/>
              <a:t>Construir Solução</a:t>
            </a:r>
          </a:p>
          <a:p>
            <a:endParaRPr lang="pt-BR" dirty="0" smtClean="0"/>
          </a:p>
          <a:p>
            <a:r>
              <a:rPr lang="pt-BR" dirty="0" smtClean="0"/>
              <a:t>Fazer Busca Local</a:t>
            </a:r>
          </a:p>
          <a:p>
            <a:endParaRPr lang="pt-BR" dirty="0" smtClean="0"/>
          </a:p>
          <a:p>
            <a:r>
              <a:rPr lang="pt-BR" dirty="0" smtClean="0"/>
              <a:t>Atualizar </a:t>
            </a:r>
            <a:r>
              <a:rPr lang="pt-BR" dirty="0" err="1" smtClean="0"/>
              <a:t>Feromônios</a:t>
            </a:r>
            <a:endParaRPr lang="pt-BR" dirty="0" smtClean="0"/>
          </a:p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58608" y="4349948"/>
            <a:ext cx="429951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Algoritmo genérico de ACO. Adaptado de [16, 19]</a:t>
            </a:r>
            <a:endParaRPr lang="en-US" sz="15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69595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034"/>
    </mc:Choice>
    <mc:Fallback xmlns="">
      <p:transition spd="slow" advTm="36034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sz="2400" dirty="0" smtClean="0"/>
              <a:t>Construir Solução</a:t>
            </a:r>
          </a:p>
          <a:p>
            <a:r>
              <a:rPr lang="pt-BR" dirty="0" smtClean="0"/>
              <a:t>Cada formiga constrói sua solução de caminho</a:t>
            </a:r>
          </a:p>
          <a:p>
            <a:r>
              <a:rPr lang="pt-BR" dirty="0" smtClean="0"/>
              <a:t>Função de probabilidade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pt-BR" sz="2400" dirty="0" smtClean="0"/>
              <a:t>Atualizar </a:t>
            </a:r>
            <a:r>
              <a:rPr lang="pt-BR" sz="2400" dirty="0" err="1" smtClean="0"/>
              <a:t>Feromônios</a:t>
            </a:r>
            <a:endParaRPr lang="pt-BR" sz="2400" dirty="0" smtClean="0"/>
          </a:p>
          <a:p>
            <a:r>
              <a:rPr lang="pt-BR" dirty="0" smtClean="0"/>
              <a:t>Em cada aresta é aplicada  a função de atualização e decaimento do </a:t>
            </a:r>
            <a:r>
              <a:rPr lang="pt-BR" dirty="0" err="1" smtClean="0"/>
              <a:t>feromônio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92934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110"/>
    </mc:Choice>
    <mc:Fallback xmlns="">
      <p:transition spd="slow" advTm="8811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Trabalhos Relacionados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 smtClean="0"/>
              <a:t>Algoritmo A*</a:t>
            </a:r>
          </a:p>
          <a:p>
            <a:r>
              <a:rPr lang="pt-BR" dirty="0" smtClean="0"/>
              <a:t>Utiliza uma heurística otimista para escolha próximo nodo</a:t>
            </a:r>
          </a:p>
          <a:p>
            <a:r>
              <a:rPr lang="pt-BR" dirty="0" smtClean="0"/>
              <a:t>Lista de prioridades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dirty="0" smtClean="0"/>
              <a:t>Algoritmo de </a:t>
            </a:r>
            <a:r>
              <a:rPr lang="pt-BR" dirty="0" err="1" smtClean="0"/>
              <a:t>Dijkstra</a:t>
            </a:r>
            <a:endParaRPr lang="pt-BR" dirty="0" smtClean="0"/>
          </a:p>
          <a:p>
            <a:r>
              <a:rPr lang="pt-BR" dirty="0" smtClean="0"/>
              <a:t>Menor caminho a partir de um nodo para os demais</a:t>
            </a:r>
          </a:p>
          <a:p>
            <a:r>
              <a:rPr lang="pt-BR" dirty="0" smtClean="0"/>
              <a:t>Interrompido quando nodo destino encontrado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920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223"/>
    </mc:Choice>
    <mc:Fallback xmlns="">
      <p:transition spd="slow" advTm="70223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Metodologia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O que foi utilizado para construir a solução</a:t>
            </a:r>
          </a:p>
          <a:p>
            <a:pPr lvl="1"/>
            <a:r>
              <a:rPr lang="pt-BR" dirty="0" smtClean="0"/>
              <a:t>Dados</a:t>
            </a:r>
          </a:p>
          <a:p>
            <a:pPr lvl="1"/>
            <a:r>
              <a:rPr lang="pt-BR" dirty="0" smtClean="0"/>
              <a:t>SQL Server</a:t>
            </a:r>
          </a:p>
          <a:p>
            <a:pPr lvl="1"/>
            <a:r>
              <a:rPr lang="pt-BR" dirty="0" smtClean="0"/>
              <a:t>Python</a:t>
            </a:r>
          </a:p>
          <a:p>
            <a:pPr lvl="1"/>
            <a:r>
              <a:rPr lang="pt-BR" dirty="0" smtClean="0"/>
              <a:t>Java</a:t>
            </a:r>
          </a:p>
          <a:p>
            <a:pPr lvl="1"/>
            <a:r>
              <a:rPr lang="pt-BR" dirty="0" err="1"/>
              <a:t>NetworkX</a:t>
            </a:r>
            <a:endParaRPr lang="pt-BR" dirty="0"/>
          </a:p>
          <a:p>
            <a:pPr lvl="1"/>
            <a:r>
              <a:rPr lang="pt-BR" dirty="0" err="1"/>
              <a:t>Matplotlib</a:t>
            </a:r>
            <a:endParaRPr lang="pt-BR" dirty="0"/>
          </a:p>
          <a:p>
            <a:pPr lvl="1"/>
            <a:r>
              <a:rPr lang="pt-BR" dirty="0"/>
              <a:t>Pandas</a:t>
            </a:r>
          </a:p>
          <a:p>
            <a:pPr lvl="1"/>
            <a:r>
              <a:rPr lang="pt-BR" dirty="0"/>
              <a:t>Visual Studio </a:t>
            </a:r>
            <a:r>
              <a:rPr lang="pt-BR" dirty="0" err="1"/>
              <a:t>Code</a:t>
            </a:r>
            <a:endParaRPr lang="pt-BR" dirty="0"/>
          </a:p>
          <a:p>
            <a:pPr lvl="1"/>
            <a:r>
              <a:rPr lang="pt-BR" dirty="0"/>
              <a:t>Sublime </a:t>
            </a:r>
            <a:r>
              <a:rPr lang="pt-BR" dirty="0" err="1"/>
              <a:t>Text</a:t>
            </a:r>
            <a:endParaRPr lang="pt-BR" dirty="0"/>
          </a:p>
          <a:p>
            <a:pPr lvl="1"/>
            <a:r>
              <a:rPr lang="pt-BR" dirty="0"/>
              <a:t>GitHub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Construção do </a:t>
            </a:r>
            <a:r>
              <a:rPr lang="pt-BR" dirty="0" smtClean="0"/>
              <a:t>Grafo</a:t>
            </a:r>
          </a:p>
          <a:p>
            <a:pPr lvl="1"/>
            <a:r>
              <a:rPr lang="pt-BR" dirty="0" smtClean="0"/>
              <a:t>300m de distância</a:t>
            </a:r>
          </a:p>
          <a:p>
            <a:pPr lvl="1"/>
            <a:r>
              <a:rPr lang="pt-BR" dirty="0" smtClean="0"/>
              <a:t>Paradas = nodos</a:t>
            </a:r>
          </a:p>
          <a:p>
            <a:pPr lvl="1"/>
            <a:r>
              <a:rPr lang="pt-BR" dirty="0" smtClean="0"/>
              <a:t>Distâncias ou tempos = arestas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70447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Metodologia de Testes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Região de Parâmetros</a:t>
            </a:r>
          </a:p>
          <a:p>
            <a:pPr lvl="1"/>
            <a:r>
              <a:rPr lang="pt-BR" dirty="0" smtClean="0"/>
              <a:t>10 pares de distâncias </a:t>
            </a:r>
          </a:p>
          <a:p>
            <a:pPr lvl="1"/>
            <a:r>
              <a:rPr lang="pt-BR" dirty="0" smtClean="0"/>
              <a:t>Configuração dos parâmetros</a:t>
            </a:r>
          </a:p>
          <a:p>
            <a:pPr lvl="1"/>
            <a:r>
              <a:rPr lang="pt-BR" dirty="0" smtClean="0"/>
              <a:t>Todos os parâmetros e ranges</a:t>
            </a:r>
          </a:p>
          <a:p>
            <a:pPr lvl="1"/>
            <a:r>
              <a:rPr lang="pt-BR" dirty="0" smtClean="0"/>
              <a:t>Roda 20 configurações diferentes</a:t>
            </a:r>
          </a:p>
          <a:p>
            <a:pPr lvl="1"/>
            <a:r>
              <a:rPr lang="pt-BR" dirty="0" smtClean="0"/>
              <a:t>Cada configuração roda 5x</a:t>
            </a:r>
          </a:p>
          <a:p>
            <a:pPr lvl="1"/>
            <a:r>
              <a:rPr lang="pt-BR" dirty="0" smtClean="0"/>
              <a:t>Salva os melhores resultados</a:t>
            </a:r>
          </a:p>
          <a:p>
            <a:r>
              <a:rPr lang="pt-BR" dirty="0"/>
              <a:t>Região de Testes</a:t>
            </a:r>
          </a:p>
          <a:p>
            <a:pPr lvl="1"/>
            <a:r>
              <a:rPr lang="pt-BR" dirty="0"/>
              <a:t>Aplica os melhores parâmetros coletados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211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Colar as tabelas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514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Análises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5742763"/>
              </p:ext>
            </p:extLst>
          </p:nvPr>
        </p:nvGraphicFramePr>
        <p:xfrm>
          <a:off x="1428269" y="1580050"/>
          <a:ext cx="6279476" cy="24535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8476742"/>
              </p:ext>
            </p:extLst>
          </p:nvPr>
        </p:nvGraphicFramePr>
        <p:xfrm>
          <a:off x="1428269" y="4033615"/>
          <a:ext cx="6279476" cy="24407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87596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Análises</a:t>
            </a:r>
            <a:endParaRPr lang="en-US" dirty="0"/>
          </a:p>
        </p:txBody>
      </p:sp>
      <p:graphicFrame>
        <p:nvGraphicFramePr>
          <p:cNvPr id="4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4069257"/>
              </p:ext>
            </p:extLst>
          </p:nvPr>
        </p:nvGraphicFramePr>
        <p:xfrm>
          <a:off x="1428269" y="1580050"/>
          <a:ext cx="6279476" cy="24535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7876804"/>
              </p:ext>
            </p:extLst>
          </p:nvPr>
        </p:nvGraphicFramePr>
        <p:xfrm>
          <a:off x="1428269" y="4033615"/>
          <a:ext cx="6279476" cy="24407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173260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Problemas de transito na Cidade do México</a:t>
            </a:r>
          </a:p>
          <a:p>
            <a:r>
              <a:rPr lang="pt-BR" dirty="0" smtClean="0"/>
              <a:t>Projeto de pesquisa Mapatón CDMX mapeou as rotas dos </a:t>
            </a:r>
            <a:r>
              <a:rPr lang="pt-BR" i="1" dirty="0" smtClean="0"/>
              <a:t>peseros.</a:t>
            </a:r>
          </a:p>
          <a:p>
            <a:r>
              <a:rPr lang="pt-BR" dirty="0" smtClean="0"/>
              <a:t>Cidades Inteligentes</a:t>
            </a:r>
          </a:p>
          <a:p>
            <a:r>
              <a:rPr lang="pt-BR" dirty="0" smtClean="0"/>
              <a:t>Como chegar de um ponto ao outro da forma menos custosa</a:t>
            </a:r>
          </a:p>
          <a:p>
            <a:r>
              <a:rPr lang="pt-BR" dirty="0" smtClean="0"/>
              <a:t>Algoritmo de computação bio-inspirada</a:t>
            </a:r>
          </a:p>
          <a:p>
            <a:pPr marL="27675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767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821"/>
    </mc:Choice>
    <mc:Fallback xmlns="">
      <p:transition spd="slow" advTm="60821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Conclusão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Repete introdução</a:t>
            </a:r>
          </a:p>
          <a:p>
            <a:r>
              <a:rPr lang="pt-BR" dirty="0" smtClean="0"/>
              <a:t>Fala que os resultados foram coco</a:t>
            </a:r>
          </a:p>
          <a:p>
            <a:r>
              <a:rPr lang="pt-BR" dirty="0" smtClean="0"/>
              <a:t>Problemas encontrados</a:t>
            </a:r>
          </a:p>
          <a:p>
            <a:r>
              <a:rPr lang="pt-BR" dirty="0" smtClean="0"/>
              <a:t>Trabalhos futuros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413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 Bibliográficas	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234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297"/>
    </mc:Choice>
    <mc:Fallback xmlns="">
      <p:transition spd="slow" advTm="8297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Problemas da Cidade do México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hlinkClick r:id="rId2"/>
              </a:rPr>
              <a:t>Dados históricos obtidos pelo TomTom</a:t>
            </a:r>
            <a:r>
              <a:rPr lang="en-US" dirty="0" smtClean="0"/>
              <a:t>.</a:t>
            </a:r>
          </a:p>
          <a:p>
            <a:r>
              <a:rPr lang="pt-BR" dirty="0" smtClean="0">
                <a:hlinkClick r:id="rId3"/>
              </a:rPr>
              <a:t>Trafego em tempo real</a:t>
            </a:r>
            <a:r>
              <a:rPr lang="pt-BR" dirty="0" smtClean="0"/>
              <a:t>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37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5649"/>
    </mc:Choice>
    <mc:Fallback xmlns="">
      <p:transition spd="slow" advTm="65649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Solução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Abrir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Mapatón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856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364"/>
    </mc:Choice>
    <mc:Fallback xmlns="">
      <p:transition spd="slow" advTm="35364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Dados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datos.labcd.mx/dataset/mapaton-cdmx-gtfs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863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272"/>
    </mc:Choice>
    <mc:Fallback xmlns="">
      <p:transition spd="slow" advTm="32272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Mapa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 action="ppaction://hlinkfile"/>
              </a:rPr>
              <a:t>file:///C:/</a:t>
            </a:r>
            <a:r>
              <a:rPr lang="en-US" dirty="0" smtClean="0">
                <a:hlinkClick r:id="rId2" action="ppaction://hlinkfile"/>
              </a:rPr>
              <a:t>poc_maps/index.html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425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792"/>
    </mc:Choice>
    <mc:Fallback xmlns="">
      <p:transition spd="slow" advTm="29792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Computação Bio-Inspirada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Inteligência de Enxames</a:t>
            </a:r>
          </a:p>
          <a:p>
            <a:r>
              <a:rPr lang="pt-BR" dirty="0" smtClean="0"/>
              <a:t>Mostrar </a:t>
            </a:r>
            <a:r>
              <a:rPr lang="pt-BR" dirty="0" err="1" smtClean="0"/>
              <a:t>NetLogo</a:t>
            </a:r>
            <a:endParaRPr lang="pt-BR" dirty="0" smtClean="0"/>
          </a:p>
          <a:p>
            <a:r>
              <a:rPr lang="pt-BR" dirty="0" smtClean="0"/>
              <a:t>ACO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716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953"/>
    </mc:Choice>
    <mc:Fallback xmlns="">
      <p:transition spd="slow" advTm="60953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 de Colônia de Formigas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Histórico – 1992 – Marco </a:t>
            </a:r>
            <a:r>
              <a:rPr lang="pt-BR" dirty="0" err="1" smtClean="0"/>
              <a:t>Dorigo</a:t>
            </a:r>
            <a:r>
              <a:rPr lang="pt-BR" dirty="0" smtClean="0"/>
              <a:t> Tese PhD – </a:t>
            </a:r>
            <a:r>
              <a:rPr lang="pt-BR" dirty="0" err="1" smtClean="0"/>
              <a:t>Ant</a:t>
            </a:r>
            <a:r>
              <a:rPr lang="pt-BR" dirty="0" smtClean="0"/>
              <a:t> System (AS)</a:t>
            </a:r>
          </a:p>
          <a:p>
            <a:r>
              <a:rPr lang="pt-BR" dirty="0" smtClean="0"/>
              <a:t>Meta-heurística de ACO</a:t>
            </a:r>
            <a:endParaRPr lang="en-US" dirty="0"/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945" y="2841976"/>
            <a:ext cx="3292125" cy="140601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1765771" y="4362287"/>
            <a:ext cx="564462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Formigas seguindo a concentração de feromônios. Adaptado de [8]</a:t>
            </a:r>
            <a:endParaRPr lang="en-US" sz="15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40725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7718"/>
    </mc:Choice>
    <mc:Fallback xmlns="">
      <p:transition spd="slow" advTm="77718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Ant</a:t>
            </a:r>
            <a:r>
              <a:rPr lang="pt-BR" dirty="0" smtClean="0"/>
              <a:t> System (AS)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Primeiro algoritmo proposto</a:t>
            </a:r>
          </a:p>
          <a:p>
            <a:r>
              <a:rPr lang="pt-BR" dirty="0" smtClean="0"/>
              <a:t>Todas as formigas realizam a atualização de </a:t>
            </a:r>
            <a:r>
              <a:rPr lang="pt-BR" dirty="0" err="1" smtClean="0"/>
              <a:t>feromônio</a:t>
            </a:r>
            <a:endParaRPr lang="pt-BR" dirty="0" smtClean="0"/>
          </a:p>
          <a:p>
            <a:pPr lvl="5"/>
            <a:endParaRPr lang="pt-BR" dirty="0" smtClean="0"/>
          </a:p>
          <a:p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8149" y="3139754"/>
            <a:ext cx="3800475" cy="13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4898" y="5096880"/>
            <a:ext cx="2466975" cy="136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2855400" y="2770422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Atualização </a:t>
            </a:r>
            <a:r>
              <a:rPr lang="pt-BR" dirty="0" err="1" smtClean="0"/>
              <a:t>feromônio</a:t>
            </a:r>
            <a:r>
              <a:rPr lang="pt-BR" dirty="0" smtClean="0"/>
              <a:t>: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2526270" y="4715316"/>
            <a:ext cx="3504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Volume de </a:t>
            </a:r>
            <a:r>
              <a:rPr lang="pt-BR" dirty="0" err="1" smtClean="0"/>
              <a:t>feromônio</a:t>
            </a:r>
            <a:r>
              <a:rPr lang="pt-BR" dirty="0" smtClean="0"/>
              <a:t> depositado: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0020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1382</TotalTime>
  <Words>399</Words>
  <Application>Microsoft Office PowerPoint</Application>
  <PresentationFormat>On-screen Show (4:3)</PresentationFormat>
  <Paragraphs>102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Calibri</vt:lpstr>
      <vt:lpstr>Calisto MT</vt:lpstr>
      <vt:lpstr>Trebuchet MS</vt:lpstr>
      <vt:lpstr>Wingdings 2</vt:lpstr>
      <vt:lpstr>Slate</vt:lpstr>
      <vt:lpstr>Um Algoritmo de Colônia de Formigas para Otimização de Rotas de Ônibus na Cidade do México</vt:lpstr>
      <vt:lpstr>Introdução</vt:lpstr>
      <vt:lpstr>Problemas da Cidade do México</vt:lpstr>
      <vt:lpstr>Solução</vt:lpstr>
      <vt:lpstr>Dados</vt:lpstr>
      <vt:lpstr>Mapa</vt:lpstr>
      <vt:lpstr>Computação Bio-Inspirada</vt:lpstr>
      <vt:lpstr>Algoritmo de Colônia de Formigas</vt:lpstr>
      <vt:lpstr>Ant System (AS)</vt:lpstr>
      <vt:lpstr>MAX-MIN Ant System(MMAS)</vt:lpstr>
      <vt:lpstr>Ant Colony System (ACS)</vt:lpstr>
      <vt:lpstr>Pseudocódigo</vt:lpstr>
      <vt:lpstr>PowerPoint Presentation</vt:lpstr>
      <vt:lpstr>Trabalhos Relacionados</vt:lpstr>
      <vt:lpstr>Metodologia</vt:lpstr>
      <vt:lpstr>Metodologia de Testes</vt:lpstr>
      <vt:lpstr>Resultados</vt:lpstr>
      <vt:lpstr>Análises</vt:lpstr>
      <vt:lpstr>Análises</vt:lpstr>
      <vt:lpstr>Conclusão</vt:lpstr>
      <vt:lpstr>Referências Bibliográficas </vt:lpstr>
    </vt:vector>
  </TitlesOfParts>
  <Company>Dell Inc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 Algoritmo de Colônia de Formigas para Otimização das Rotas de Ônibus da Cidade do México</dc:title>
  <dc:creator>Schettert, Wagner</dc:creator>
  <cp:keywords>No Restrictions</cp:keywords>
  <cp:lastModifiedBy>Schettert, Wagner</cp:lastModifiedBy>
  <cp:revision>18</cp:revision>
  <dcterms:created xsi:type="dcterms:W3CDTF">2017-11-23T21:22:20Z</dcterms:created>
  <dcterms:modified xsi:type="dcterms:W3CDTF">2017-11-27T16:44:36Z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cf8d681a-5bc9-4396-a765-80901831f02b</vt:lpwstr>
  </property>
  <property fmtid="{D5CDD505-2E9C-101B-9397-08002B2CF9AE}" pid="3" name="Document Creator">
    <vt:lpwstr/>
  </property>
  <property fmtid="{D5CDD505-2E9C-101B-9397-08002B2CF9AE}" pid="4" name="Document Editor">
    <vt:lpwstr/>
  </property>
  <property fmtid="{D5CDD505-2E9C-101B-9397-08002B2CF9AE}" pid="5" name="Classification">
    <vt:lpwstr>No Restrictions</vt:lpwstr>
  </property>
  <property fmtid="{D5CDD505-2E9C-101B-9397-08002B2CF9AE}" pid="6" name="Sublabels">
    <vt:lpwstr/>
  </property>
</Properties>
</file>