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14" autoAdjust="0"/>
    <p:restoredTop sz="97478" autoAdjust="0"/>
  </p:normalViewPr>
  <p:slideViewPr>
    <p:cSldViewPr snapToGrid="0">
      <p:cViewPr varScale="1">
        <p:scale>
          <a:sx n="161" d="100"/>
          <a:sy n="161" d="100"/>
        </p:scale>
        <p:origin x="176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5" d="100"/>
          <a:sy n="125" d="100"/>
        </p:scale>
        <p:origin x="4932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B5F3C-4E97-4791-AF82-E013943474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062FB-354B-4EDE-924A-EAFF769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062FB-354B-4EDE-924A-EAFF7698A0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062FB-354B-4EDE-924A-EAFF7698A0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6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168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8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0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0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8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91440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1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  <p:sldLayoutId id="2147484342" r:id="rId13"/>
    <p:sldLayoutId id="2147484343" r:id="rId14"/>
    <p:sldLayoutId id="2147484344" r:id="rId15"/>
    <p:sldLayoutId id="2147484345" r:id="rId16"/>
    <p:sldLayoutId id="21474843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tom.com/en_gb/traffic-news/mexico-city-traffic/traffic-flow" TargetMode="External"/><Relationship Id="rId2" Type="http://schemas.openxmlformats.org/officeDocument/2006/relationships/hyperlink" Target="https://www.tomtom.com/en_gb/trafficindex/city/mexico-c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patoncd.m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os.labcd.mx/dataset/mapaton-cdmx-gtf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oc_maps\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2184405"/>
            <a:ext cx="8210550" cy="1371601"/>
          </a:xfrm>
        </p:spPr>
        <p:txBody>
          <a:bodyPr>
            <a:noAutofit/>
          </a:bodyPr>
          <a:lstStyle/>
          <a:p>
            <a:r>
              <a:rPr lang="pt-BR" sz="4000" dirty="0" smtClean="0"/>
              <a:t>Um Algoritmo de Colônia de Formigas para Otimização de Rotas de Ônibus na Cidade do México</a:t>
            </a:r>
            <a:endParaRPr lang="pt-B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Eduardo Curcino</a:t>
            </a:r>
          </a:p>
          <a:p>
            <a:r>
              <a:rPr lang="en-US" dirty="0" smtClean="0"/>
              <a:t>Wagner Henz Schettert</a:t>
            </a:r>
          </a:p>
          <a:p>
            <a:r>
              <a:rPr lang="pt-BR" dirty="0" smtClean="0"/>
              <a:t>Orientador</a:t>
            </a:r>
            <a:r>
              <a:rPr lang="en-US" dirty="0" smtClean="0"/>
              <a:t>: </a:t>
            </a:r>
            <a:r>
              <a:rPr lang="en-US" dirty="0" smtClean="0"/>
              <a:t>Prof. Dr. Rodrigo Coelho Barros</a:t>
            </a:r>
            <a:endParaRPr lang="en-US" dirty="0"/>
          </a:p>
        </p:txBody>
      </p:sp>
      <p:sp>
        <p:nvSpPr>
          <p:cNvPr id="4" name="flFirstPage"/>
          <p:cNvSpPr txBox="1"/>
          <p:nvPr/>
        </p:nvSpPr>
        <p:spPr>
          <a:xfrm>
            <a:off x="1" y="5747385"/>
            <a:ext cx="184731" cy="30008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7033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9"/>
    </mc:Choice>
    <mc:Fallback>
      <p:transition spd="slow" advTm="20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Construir Solução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Atualizar Feromônios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110"/>
    </mc:Choice>
    <mc:Fallback>
      <p:transition spd="slow" advTm="8811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2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223"/>
    </mc:Choice>
    <mc:Fallback>
      <p:transition spd="slow" advTm="7022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que foi utilizado para construir a solução</a:t>
            </a:r>
          </a:p>
          <a:p>
            <a:pPr lvl="1"/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SQL Server</a:t>
            </a:r>
          </a:p>
          <a:p>
            <a:pPr lvl="1"/>
            <a:r>
              <a:rPr lang="pt-BR" dirty="0" smtClean="0"/>
              <a:t>Python</a:t>
            </a:r>
          </a:p>
          <a:p>
            <a:pPr lvl="1"/>
            <a:r>
              <a:rPr lang="pt-BR" dirty="0" smtClean="0"/>
              <a:t>Java</a:t>
            </a:r>
          </a:p>
          <a:p>
            <a:pPr lvl="1"/>
            <a:r>
              <a:rPr lang="pt-BR" dirty="0" err="1"/>
              <a:t>NetworkX</a:t>
            </a:r>
            <a:endParaRPr lang="pt-BR" dirty="0"/>
          </a:p>
          <a:p>
            <a:pPr lvl="1"/>
            <a:r>
              <a:rPr lang="pt-BR" dirty="0" err="1"/>
              <a:t>Matplotlib</a:t>
            </a:r>
            <a:endParaRPr lang="pt-BR" dirty="0"/>
          </a:p>
          <a:p>
            <a:pPr lvl="1"/>
            <a:r>
              <a:rPr lang="pt-BR" dirty="0"/>
              <a:t>Pandas</a:t>
            </a:r>
          </a:p>
          <a:p>
            <a:pPr lvl="1"/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/>
              <a:t>Sublime </a:t>
            </a:r>
            <a:r>
              <a:rPr lang="pt-BR" dirty="0" err="1"/>
              <a:t>Text</a:t>
            </a:r>
            <a:endParaRPr lang="pt-BR" dirty="0"/>
          </a:p>
          <a:p>
            <a:pPr lvl="1"/>
            <a:r>
              <a:rPr lang="pt-BR" dirty="0"/>
              <a:t>GitHub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Construção do </a:t>
            </a:r>
            <a:r>
              <a:rPr lang="pt-BR" dirty="0" smtClean="0"/>
              <a:t>Grafo</a:t>
            </a:r>
          </a:p>
          <a:p>
            <a:pPr lvl="1"/>
            <a:r>
              <a:rPr lang="pt-BR" dirty="0" smtClean="0"/>
              <a:t>300m de distância</a:t>
            </a:r>
          </a:p>
          <a:p>
            <a:pPr lvl="1"/>
            <a:r>
              <a:rPr lang="pt-BR" dirty="0" smtClean="0"/>
              <a:t>Paradas = nodos</a:t>
            </a:r>
          </a:p>
          <a:p>
            <a:pPr lvl="1"/>
            <a:r>
              <a:rPr lang="pt-BR" dirty="0" smtClean="0"/>
              <a:t>Distâncias ou tempos = arestas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4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Região de Parâmetros</a:t>
            </a:r>
          </a:p>
          <a:p>
            <a:pPr lvl="1"/>
            <a:r>
              <a:rPr lang="pt-BR" dirty="0" smtClean="0"/>
              <a:t>10 pares de distâncias </a:t>
            </a:r>
          </a:p>
          <a:p>
            <a:pPr lvl="1"/>
            <a:r>
              <a:rPr lang="pt-BR" dirty="0" smtClean="0"/>
              <a:t>Configuração dos parâmetros</a:t>
            </a:r>
          </a:p>
          <a:p>
            <a:pPr lvl="1"/>
            <a:r>
              <a:rPr lang="pt-BR" dirty="0" smtClean="0"/>
              <a:t>Todos os parâmetros e ranges</a:t>
            </a:r>
          </a:p>
          <a:p>
            <a:pPr lvl="1"/>
            <a:r>
              <a:rPr lang="pt-BR" dirty="0" smtClean="0"/>
              <a:t>Roda 20 configurações diferentes</a:t>
            </a:r>
          </a:p>
          <a:p>
            <a:pPr lvl="1"/>
            <a:r>
              <a:rPr lang="pt-BR" dirty="0" smtClean="0"/>
              <a:t>Cada configuração roda 5x</a:t>
            </a:r>
          </a:p>
          <a:p>
            <a:pPr lvl="1"/>
            <a:r>
              <a:rPr lang="pt-BR" dirty="0" smtClean="0"/>
              <a:t>Salva os melhores resultados</a:t>
            </a:r>
          </a:p>
          <a:p>
            <a:r>
              <a:rPr lang="pt-BR" dirty="0"/>
              <a:t>Região de Testes</a:t>
            </a:r>
          </a:p>
          <a:p>
            <a:pPr lvl="1"/>
            <a:r>
              <a:rPr lang="pt-BR" dirty="0"/>
              <a:t>Aplica os melhores parâmetros coletados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Colar as tabelas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Cola tabelas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Repete introdução</a:t>
            </a:r>
          </a:p>
          <a:p>
            <a:r>
              <a:rPr lang="pt-BR" dirty="0" smtClean="0"/>
              <a:t>Fala que os resultados foram coco</a:t>
            </a:r>
          </a:p>
          <a:p>
            <a:r>
              <a:rPr lang="pt-BR" dirty="0" smtClean="0"/>
              <a:t>Problemas encontrados</a:t>
            </a:r>
          </a:p>
          <a:p>
            <a:r>
              <a:rPr lang="pt-BR" dirty="0" smtClean="0"/>
              <a:t>Trabalhos futuros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3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97"/>
    </mc:Choice>
    <mc:Fallback>
      <p:transition spd="slow" advTm="829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de transito na Cidade do México</a:t>
            </a:r>
          </a:p>
          <a:p>
            <a:r>
              <a:rPr lang="pt-BR" dirty="0" smtClean="0"/>
              <a:t>Projeto de pesquisa Mapatón CDMX mapeou as rotas dos </a:t>
            </a:r>
            <a:r>
              <a:rPr lang="pt-BR" i="1" dirty="0" smtClean="0"/>
              <a:t>peseros.</a:t>
            </a:r>
          </a:p>
          <a:p>
            <a:r>
              <a:rPr lang="pt-BR" dirty="0" smtClean="0"/>
              <a:t>Cidades Inteligentes</a:t>
            </a:r>
            <a:endParaRPr lang="pt-BR" dirty="0" smtClean="0"/>
          </a:p>
          <a:p>
            <a:r>
              <a:rPr lang="pt-BR" dirty="0" smtClean="0"/>
              <a:t>Como chegar de um ponto ao outro da forma menos custosa</a:t>
            </a:r>
          </a:p>
          <a:p>
            <a:r>
              <a:rPr lang="pt-BR" dirty="0" smtClean="0"/>
              <a:t>Algoritmo de computação bio-inspirada</a:t>
            </a:r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6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21"/>
    </mc:Choice>
    <mc:Fallback>
      <p:transition spd="slow" advTm="6082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 Cidade do México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Dados históricos obtidos pelo TomTom</a:t>
            </a:r>
            <a:r>
              <a:rPr lang="en-US" dirty="0" smtClean="0"/>
              <a:t>.</a:t>
            </a:r>
          </a:p>
          <a:p>
            <a:r>
              <a:rPr lang="pt-BR" dirty="0" smtClean="0">
                <a:hlinkClick r:id="rId3"/>
              </a:rPr>
              <a:t>Trafego em tempo real</a:t>
            </a:r>
            <a:r>
              <a:rPr lang="pt-BR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649"/>
    </mc:Choice>
    <mc:Fallback>
      <p:transition spd="slow" advTm="6564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Mapatón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5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64"/>
    </mc:Choice>
    <mc:Fallback>
      <p:transition spd="slow" advTm="3536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datos.labcd.mx/dataset/mapaton-cdmx-gtfs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72"/>
    </mc:Choice>
    <mc:Fallback>
      <p:transition spd="slow" advTm="3227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file:///C:/</a:t>
            </a:r>
            <a:r>
              <a:rPr lang="en-US" dirty="0" smtClean="0">
                <a:hlinkClick r:id="rId2" action="ppaction://hlinkfile"/>
              </a:rPr>
              <a:t>poc_maps/index.html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2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92"/>
    </mc:Choice>
    <mc:Fallback>
      <p:transition spd="slow" advTm="2979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Bio-Inspirada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Inteligência de Enxames</a:t>
            </a:r>
          </a:p>
          <a:p>
            <a:r>
              <a:rPr lang="pt-BR" dirty="0" smtClean="0"/>
              <a:t>Mostrar </a:t>
            </a:r>
            <a:r>
              <a:rPr lang="pt-BR" dirty="0" err="1" smtClean="0"/>
              <a:t>NetLogo</a:t>
            </a:r>
            <a:endParaRPr lang="pt-BR" dirty="0" smtClean="0"/>
          </a:p>
          <a:p>
            <a:r>
              <a:rPr lang="pt-BR" dirty="0" smtClean="0"/>
              <a:t>ACO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53"/>
    </mc:Choice>
    <mc:Fallback>
      <p:transition spd="slow" advTm="609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Colônia de Formigas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Histórico – 1992 – Marco </a:t>
            </a:r>
            <a:r>
              <a:rPr lang="pt-BR" dirty="0" err="1" smtClean="0"/>
              <a:t>Dorigo</a:t>
            </a:r>
            <a:r>
              <a:rPr lang="pt-BR" dirty="0" smtClean="0"/>
              <a:t> Tese PhD – </a:t>
            </a:r>
            <a:r>
              <a:rPr lang="pt-BR" dirty="0" err="1" smtClean="0"/>
              <a:t>Ant</a:t>
            </a:r>
            <a:r>
              <a:rPr lang="pt-BR" dirty="0" smtClean="0"/>
              <a:t> System (AS)</a:t>
            </a:r>
          </a:p>
          <a:p>
            <a:r>
              <a:rPr lang="pt-BR" dirty="0" smtClean="0"/>
              <a:t>Meta-heurística de ACO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45" y="2841976"/>
            <a:ext cx="3292125" cy="14060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765771" y="4362287"/>
            <a:ext cx="5644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Formigas seguindo a concentração de feromônios. Adaptado de [8]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72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718"/>
    </mc:Choice>
    <mc:Fallback>
      <p:transition spd="slow" advTm="7771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Pseudocodigo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7871" y="3121223"/>
            <a:ext cx="3050381" cy="1114425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Construir Solução</a:t>
            </a:r>
          </a:p>
          <a:p>
            <a:endParaRPr lang="pt-BR" dirty="0" smtClean="0"/>
          </a:p>
          <a:p>
            <a:r>
              <a:rPr lang="pt-BR" dirty="0" smtClean="0"/>
              <a:t>Fazer Busca Local</a:t>
            </a:r>
          </a:p>
          <a:p>
            <a:endParaRPr lang="pt-BR" dirty="0" smtClean="0"/>
          </a:p>
          <a:p>
            <a:r>
              <a:rPr lang="pt-BR" dirty="0" smtClean="0"/>
              <a:t>Atualizar </a:t>
            </a:r>
            <a:r>
              <a:rPr lang="pt-BR" dirty="0" err="1" smtClean="0"/>
              <a:t>Feromonios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8608" y="4349948"/>
            <a:ext cx="4299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Algoritmo genérico de ACO. Adaptado de [16, 19]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59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34"/>
    </mc:Choice>
    <mc:Fallback>
      <p:transition spd="slow" advTm="36034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1298</TotalTime>
  <Words>268</Words>
  <Application>Microsoft Office PowerPoint</Application>
  <PresentationFormat>On-screen Show (4:3)</PresentationFormat>
  <Paragraphs>77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Calisto MT</vt:lpstr>
      <vt:lpstr>Trebuchet MS</vt:lpstr>
      <vt:lpstr>Wingdings 2</vt:lpstr>
      <vt:lpstr>Slate</vt:lpstr>
      <vt:lpstr>Um Algoritmo de Colônia de Formigas para Otimização de Rotas de Ônibus na Cidade do México</vt:lpstr>
      <vt:lpstr>Introdução</vt:lpstr>
      <vt:lpstr>Problemas da Cidade do México</vt:lpstr>
      <vt:lpstr>Solução</vt:lpstr>
      <vt:lpstr>Dados</vt:lpstr>
      <vt:lpstr>Mapa</vt:lpstr>
      <vt:lpstr>Computação Bio-Inspirada</vt:lpstr>
      <vt:lpstr>Algoritmo de Colônia de Formigas</vt:lpstr>
      <vt:lpstr>Pseudocodigo</vt:lpstr>
      <vt:lpstr>PowerPoint Presentation</vt:lpstr>
      <vt:lpstr>Trabalhos Relacionados</vt:lpstr>
      <vt:lpstr>Metodologia</vt:lpstr>
      <vt:lpstr>Metodologia de Testes</vt:lpstr>
      <vt:lpstr>Resultados</vt:lpstr>
      <vt:lpstr>Análises</vt:lpstr>
      <vt:lpstr>Conclusão</vt:lpstr>
      <vt:lpstr>Referências Bibliográficas 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Algoritmo de Colônia de Formigas para Otimização das Rotas de Ônibus da Cidade do México</dc:title>
  <dc:creator>Schettert, Wagner</dc:creator>
  <cp:keywords>No Restrictions</cp:keywords>
  <cp:lastModifiedBy>Wagner Schettert</cp:lastModifiedBy>
  <cp:revision>13</cp:revision>
  <dcterms:created xsi:type="dcterms:W3CDTF">2017-11-23T21:22:20Z</dcterms:created>
  <dcterms:modified xsi:type="dcterms:W3CDTF">2017-11-27T01:15:12Z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cf8d681a-5bc9-4396-a765-80901831f02b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