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8"/>
        <p:guide pos="3838"/>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717395599"/>
      </p:ext>
    </p:extLst>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545292359"/>
      </p:ext>
    </p:extLst>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198855467"/>
      </p:ext>
    </p:extLst>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7845367"/>
      </p:ext>
    </p:extLst>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45219469"/>
      </p:ext>
    </p:extLst>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endParaRPr lang="ko-KR" altLang="en-US"/>
          </a:p>
        </p:txBody>
      </p:sp>
      <p:sp>
        <p:nvSpPr>
          <p:cNvPr id="4"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06926375"/>
      </p:ext>
    </p:extLst>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918736573"/>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063020170"/>
      </p:ext>
    </p:extLst>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787971709"/>
      </p:ext>
    </p:extLst>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814367353"/>
      </p:ext>
    </p:extLst>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endParaRPr lang="ko-KR" altLang="en-US"/>
          </a:p>
        </p:txBody>
      </p:sp>
      <p:sp>
        <p:nvSpPr>
          <p:cNvPr id="9"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401041917"/>
      </p:ext>
    </p:extLst>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8418066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538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4.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 Id="rId3" Type="http://schemas.openxmlformats.org/officeDocument/2006/relationships/image" Target="../media/image2.pn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5.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 Id="rId3" Type="http://schemas.openxmlformats.org/officeDocument/2006/relationships/image" Target="../media/image8.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9.png"  /><Relationship Id="rId4"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p>
            <a:pPr>
              <a:defRPr/>
            </a:pPr>
            <a:r>
              <a:rPr lang="en-US" altLang="ko-KR"/>
              <a:t>homework #7</a:t>
            </a:r>
            <a:endParaRPr lang="en-US" altLang="ko-KR"/>
          </a:p>
        </p:txBody>
      </p:sp>
      <p:sp>
        <p:nvSpPr>
          <p:cNvPr id="3" name="부제목 2"/>
          <p:cNvSpPr>
            <a:spLocks noGrp="1"/>
          </p:cNvSpPr>
          <p:nvPr>
            <p:ph type="subTitle" idx="1"/>
          </p:nvPr>
        </p:nvSpPr>
        <p:spPr/>
        <p:txBody>
          <a:bodyPr/>
          <a:p>
            <a:pPr>
              <a:defRPr/>
            </a:pPr>
            <a:r>
              <a:rPr lang="ko-KR" altLang="en-US"/>
              <a:t>인공지능학부 </a:t>
            </a:r>
            <a:r>
              <a:rPr lang="en-US" altLang="ko-KR"/>
              <a:t>211852</a:t>
            </a:r>
            <a:r>
              <a:rPr lang="ko-KR" altLang="en-US"/>
              <a:t> 조나현</a:t>
            </a:r>
            <a:endParaRPr lang="ko-KR" altLang="en-US"/>
          </a:p>
        </p:txBody>
      </p:sp>
    </p:spTree>
    <p:extLst>
      <p:ext uri="{BB962C8B-B14F-4D97-AF65-F5344CB8AC3E}">
        <p14:creationId xmlns:p14="http://schemas.microsoft.com/office/powerpoint/2010/main" val="447743459"/>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-(3).</a:t>
            </a:r>
            <a:endParaRPr lang="en-US" altLang="ko-KR"/>
          </a:p>
          <a:p>
            <a:pPr marL="0" indent="0">
              <a:buNone/>
              <a:defRPr/>
            </a:pPr>
            <a:endParaRPr lang="en-US" altLang="ko-KR"/>
          </a:p>
          <a:p>
            <a:pPr marL="0" indent="0">
              <a:buNone/>
              <a:defRPr/>
            </a:pPr>
            <a:endParaRPr lang="en-US" altLang="ko-KR"/>
          </a:p>
        </p:txBody>
      </p:sp>
      <p:sp>
        <p:nvSpPr>
          <p:cNvPr id="4" name="내용 개체 틀 3"/>
          <p:cNvSpPr>
            <a:spLocks noGrp="1"/>
          </p:cNvSpPr>
          <p:nvPr>
            <p:ph sz="half" idx="2"/>
          </p:nvPr>
        </p:nvSpPr>
        <p:spPr/>
        <p:txBody>
          <a:bodyPr>
            <a:normAutofit fontScale="92500" lnSpcReduction="20000"/>
          </a:bodyPr>
          <a:p>
            <a:pPr>
              <a:defRPr/>
            </a:pPr>
            <a:r>
              <a:rPr lang="ko-KR" altLang="en-US"/>
              <a:t>“sudo touch /etc/cron.deny”</a:t>
            </a:r>
            <a:r>
              <a:rPr lang="en-US" altLang="ko-KR"/>
              <a:t>:</a:t>
            </a:r>
            <a:r>
              <a:rPr lang="ko-KR" altLang="en-US"/>
              <a:t>  </a:t>
            </a:r>
            <a:endParaRPr lang="ko-KR" altLang="en-US"/>
          </a:p>
          <a:p>
            <a:pPr marL="0" indent="0">
              <a:buNone/>
              <a:defRPr/>
            </a:pPr>
            <a:r>
              <a:rPr lang="ko-KR" altLang="en-US"/>
              <a:t> cron 서비스를 사용하는 사용자들 중에서 cron 사용을 금지하고자 하는 사용자의 목록을 작성하기 위해 /etc/cron.deny 파일을 생성하는 것이다</a:t>
            </a:r>
            <a:r>
              <a:rPr lang="en-US" altLang="ko-KR"/>
              <a:t>.</a:t>
            </a:r>
            <a:endParaRPr lang="ko-KR" altLang="en-US"/>
          </a:p>
          <a:p>
            <a:pPr marL="0" indent="0">
              <a:buNone/>
              <a:defRPr/>
            </a:pPr>
            <a:r>
              <a:rPr lang="ko-KR" altLang="en-US"/>
              <a:t>즉 이 파일안에 사용을 금지하고자 하는 </a:t>
            </a:r>
            <a:r>
              <a:rPr lang="en-US" altLang="ko-KR"/>
              <a:t>peterpan</a:t>
            </a:r>
            <a:r>
              <a:rPr lang="ko-KR" altLang="en-US"/>
              <a:t>을 적었으니 </a:t>
            </a:r>
            <a:r>
              <a:rPr lang="en-US" altLang="ko-KR"/>
              <a:t>peterpan</a:t>
            </a:r>
            <a:r>
              <a:rPr lang="ko-KR" altLang="en-US"/>
              <a:t>은  </a:t>
            </a:r>
            <a:r>
              <a:rPr lang="en-US" altLang="ko-KR"/>
              <a:t>cron </a:t>
            </a:r>
            <a:r>
              <a:rPr lang="ko-KR" altLang="en-US"/>
              <a:t>서비스를 사용할 수 없다</a:t>
            </a:r>
            <a:r>
              <a:rPr lang="en-US" altLang="ko-KR"/>
              <a:t>.</a:t>
            </a:r>
            <a:endParaRPr lang="ko-KR" altLang="en-US"/>
          </a:p>
          <a:p>
            <a:pPr marL="0" indent="0">
              <a:buNone/>
              <a:defRPr/>
            </a:pPr>
            <a:r>
              <a:rPr lang="ko-KR" altLang="en-US"/>
              <a:t> 따라서 첫 </a:t>
            </a:r>
            <a:r>
              <a:rPr lang="en-US" altLang="ko-KR"/>
              <a:t>crontab -e</a:t>
            </a:r>
            <a:r>
              <a:rPr lang="ko-KR" altLang="en-US"/>
              <a:t>는 권한이 거부되었고</a:t>
            </a:r>
            <a:r>
              <a:rPr lang="en-US" altLang="ko-KR"/>
              <a:t>,</a:t>
            </a:r>
            <a:r>
              <a:rPr lang="ko-KR" altLang="en-US"/>
              <a:t> 이 파일이 삭제된 후에야 </a:t>
            </a:r>
            <a:r>
              <a:rPr lang="en-US" altLang="ko-KR"/>
              <a:t>cron</a:t>
            </a:r>
            <a:r>
              <a:rPr lang="ko-KR" altLang="en-US"/>
              <a:t>파일을 이용할 수 있게 된다</a:t>
            </a:r>
            <a:r>
              <a:rPr lang="en-US" altLang="ko-KR"/>
              <a:t>.</a:t>
            </a:r>
            <a:r>
              <a:rPr lang="ko-KR" altLang="en-US"/>
              <a:t> </a:t>
            </a:r>
            <a:endParaRPr lang="ko-KR" altLang="en-US"/>
          </a:p>
          <a:p>
            <a:pPr>
              <a:defRPr/>
            </a:pPr>
            <a:endParaRPr lang="ko-KR" altLang="en-US"/>
          </a:p>
        </p:txBody>
      </p:sp>
      <p:pic>
        <p:nvPicPr>
          <p:cNvPr id="5" name=""/>
          <p:cNvPicPr>
            <a:picLocks noChangeAspect="1"/>
          </p:cNvPicPr>
          <p:nvPr/>
        </p:nvPicPr>
        <p:blipFill rotWithShape="1">
          <a:blip r:embed="rId2"/>
          <a:stretch>
            <a:fillRect/>
          </a:stretch>
        </p:blipFill>
        <p:spPr>
          <a:xfrm>
            <a:off x="289560" y="2834481"/>
            <a:ext cx="5806440" cy="2057400"/>
          </a:xfrm>
          <a:prstGeom prst="rect">
            <a:avLst/>
          </a:prstGeom>
        </p:spPr>
      </p:pic>
    </p:spTree>
    <p:extLst>
      <p:ext uri="{BB962C8B-B14F-4D97-AF65-F5344CB8AC3E}">
        <p14:creationId xmlns:p14="http://schemas.microsoft.com/office/powerpoint/2010/main" val="3161978148"/>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r>
              <a:rPr lang="ko-KR" altLang="en-US"/>
              <a:t> </a:t>
            </a:r>
            <a:r>
              <a:rPr lang="en-US" altLang="ko-KR"/>
              <a:t>-</a:t>
            </a:r>
            <a:r>
              <a:rPr lang="ko-KR" altLang="en-US"/>
              <a:t> </a:t>
            </a:r>
            <a:r>
              <a:rPr lang="en-US" altLang="ko-KR"/>
              <a:t>problems</a:t>
            </a:r>
            <a:endParaRPr lang="en-US" altLang="ko-KR"/>
          </a:p>
        </p:txBody>
      </p:sp>
      <p:sp>
        <p:nvSpPr>
          <p:cNvPr id="3" name="내용 개체 틀 2"/>
          <p:cNvSpPr>
            <a:spLocks noGrp="1"/>
          </p:cNvSpPr>
          <p:nvPr>
            <p:ph sz="half" idx="1"/>
          </p:nvPr>
        </p:nvSpPr>
        <p:spPr/>
        <p:txBody>
          <a:bodyPr/>
          <a:p>
            <a:pPr marL="0" indent="0">
              <a:buNone/>
              <a:defRPr/>
            </a:pPr>
            <a:r>
              <a:rPr lang="en-US" altLang="ko-KR" sz="2000"/>
              <a:t>1.</a:t>
            </a:r>
            <a:endParaRPr lang="en-US" altLang="ko-KR" sz="2000"/>
          </a:p>
          <a:p>
            <a:pPr marL="0" indent="0">
              <a:buNone/>
              <a:defRPr/>
            </a:pPr>
            <a:r>
              <a:rPr lang="en-US" altLang="ko-KR" sz="2000"/>
              <a:t>"sleep 100" 명령은 bash 쉘에서 직접 실행됩니다. 이 명령을 실행하면 bash 쉘은 새로운 프로세스를 생성하고, 이 프로세스는 "sleep" 명령을 실행하여 100초 동안 대기합니다. 이때, 새로운 프로세스는 부모 프로세스인 bash 쉘과 별개로 실행되며, bash 쉘이 이 명령을 실행하는 동안 다른 명령을 실행할 수 있습니다.</a:t>
            </a:r>
            <a:endParaRPr lang="en-US" altLang="ko-KR" sz="2000"/>
          </a:p>
        </p:txBody>
      </p:sp>
      <p:sp>
        <p:nvSpPr>
          <p:cNvPr id="4" name="내용 개체 틀 3"/>
          <p:cNvSpPr>
            <a:spLocks noGrp="1"/>
          </p:cNvSpPr>
          <p:nvPr>
            <p:ph sz="half" idx="2"/>
          </p:nvPr>
        </p:nvSpPr>
        <p:spPr>
          <a:xfrm>
            <a:off x="6556701" y="1600200"/>
            <a:ext cx="5025697" cy="4525963"/>
          </a:xfrm>
        </p:spPr>
        <p:txBody>
          <a:bodyPr/>
          <a:p>
            <a:pPr marL="0" indent="0">
              <a:buNone/>
              <a:defRPr/>
            </a:pPr>
            <a:endParaRPr lang="ko-KR" altLang="en-US" sz="2000"/>
          </a:p>
          <a:p>
            <a:pPr marL="0" indent="0">
              <a:buNone/>
              <a:defRPr/>
            </a:pPr>
            <a:r>
              <a:rPr lang="ko-KR" altLang="en-US" sz="2000"/>
              <a:t> "exec sleep 100" 명령은 현재 실행 중인 bash 쉘의 프로세스를 "sleep" 명령을 실행하는 새로운 프로세스로 교체합니다. 이때, bash 쉘의 프로세스가 "sleep" 명령을 실행하는 새로운 프로세스로 교체되므로, 이후에 실행되는 명령어는 모두 "sleep" 명령을 실행하는 프로세스에서 실행됩니다. </a:t>
            </a:r>
            <a:endParaRPr lang="ko-KR" altLang="en-US" sz="2000"/>
          </a:p>
          <a:p>
            <a:pPr marL="0" indent="0">
              <a:buNone/>
              <a:defRPr/>
            </a:pPr>
            <a:r>
              <a:rPr lang="ko-KR" altLang="en-US" sz="2000"/>
              <a:t>        </a:t>
            </a:r>
            <a:endParaRPr lang="ko-KR" altLang="en-US" sz="2000"/>
          </a:p>
          <a:p>
            <a:pPr marL="0" indent="0">
              <a:buNone/>
              <a:defRPr/>
            </a:pPr>
            <a:r>
              <a:rPr lang="ko-KR" altLang="en-US" sz="2000"/>
              <a:t>   </a:t>
            </a:r>
            <a:r>
              <a:rPr lang="en-US" altLang="ko-KR" sz="2000"/>
              <a:t>-&gt;2338 </a:t>
            </a:r>
            <a:r>
              <a:rPr lang="ko-KR" altLang="en-US" sz="2000"/>
              <a:t>이라는 같은 숫자가  "exec sleep 100" 명령이 같은 </a:t>
            </a:r>
            <a:r>
              <a:rPr lang="en-US" altLang="ko-KR" sz="2000"/>
              <a:t>bash</a:t>
            </a:r>
            <a:r>
              <a:rPr lang="ko-KR" altLang="en-US" sz="2000"/>
              <a:t>쉘에서 </a:t>
            </a:r>
            <a:r>
              <a:rPr lang="en-US" altLang="ko-KR" sz="2000"/>
              <a:t>sleep</a:t>
            </a:r>
            <a:r>
              <a:rPr lang="ko-KR" altLang="en-US" sz="2000"/>
              <a:t> 명령을 실행하는 새로운 프로세스로 교체하는 것을 보여준다</a:t>
            </a:r>
            <a:endParaRPr lang="ko-KR" altLang="en-US" sz="2000"/>
          </a:p>
        </p:txBody>
      </p:sp>
      <p:pic>
        <p:nvPicPr>
          <p:cNvPr id="5" name=""/>
          <p:cNvPicPr>
            <a:picLocks noChangeAspect="1"/>
          </p:cNvPicPr>
          <p:nvPr/>
        </p:nvPicPr>
        <p:blipFill rotWithShape="1">
          <a:blip r:embed="rId2"/>
          <a:stretch>
            <a:fillRect/>
          </a:stretch>
        </p:blipFill>
        <p:spPr>
          <a:xfrm>
            <a:off x="609599" y="4386317"/>
            <a:ext cx="5947102" cy="2252560"/>
          </a:xfrm>
          <a:prstGeom prst="rect">
            <a:avLst/>
          </a:prstGeom>
        </p:spPr>
      </p:pic>
    </p:spTree>
    <p:extLst>
      <p:ext uri="{BB962C8B-B14F-4D97-AF65-F5344CB8AC3E}">
        <p14:creationId xmlns:p14="http://schemas.microsoft.com/office/powerpoint/2010/main" val="2918427415"/>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r>
              <a:rPr lang="ko-KR" altLang="en-US"/>
              <a:t> </a:t>
            </a:r>
            <a:r>
              <a:rPr lang="en-US" altLang="ko-KR"/>
              <a:t>-</a:t>
            </a:r>
            <a:r>
              <a:rPr lang="ko-KR" altLang="en-US"/>
              <a:t> </a:t>
            </a:r>
            <a:r>
              <a:rPr lang="en-US" altLang="ko-KR"/>
              <a:t>problems</a:t>
            </a:r>
            <a:endParaRPr lang="ko-KR" altLang="en-US"/>
          </a:p>
        </p:txBody>
      </p:sp>
      <p:sp>
        <p:nvSpPr>
          <p:cNvPr id="3" name="내용 개체 틀 2"/>
          <p:cNvSpPr>
            <a:spLocks noGrp="1"/>
          </p:cNvSpPr>
          <p:nvPr>
            <p:ph sz="half" idx="1"/>
          </p:nvPr>
        </p:nvSpPr>
        <p:spPr/>
        <p:txBody>
          <a:bodyPr/>
          <a:p>
            <a:pPr marL="0" indent="0">
              <a:buNone/>
              <a:defRPr/>
            </a:pPr>
            <a:r>
              <a:rPr lang="en-US" altLang="ko-KR"/>
              <a:t>2.</a:t>
            </a:r>
            <a:endParaRPr lang="en-US" altLang="ko-KR"/>
          </a:p>
          <a:p>
            <a:pPr marL="0" indent="0">
              <a:buNone/>
              <a:defRPr/>
            </a:pPr>
            <a:endParaRPr lang="en-US" altLang="ko-KR"/>
          </a:p>
        </p:txBody>
      </p:sp>
      <p:sp>
        <p:nvSpPr>
          <p:cNvPr id="4" name="내용 개체 틀 3"/>
          <p:cNvSpPr>
            <a:spLocks noGrp="1"/>
          </p:cNvSpPr>
          <p:nvPr>
            <p:ph sz="half" idx="2"/>
          </p:nvPr>
        </p:nvSpPr>
        <p:spPr>
          <a:xfrm>
            <a:off x="6188074" y="1600200"/>
            <a:ext cx="5384799" cy="4525963"/>
          </a:xfrm>
        </p:spPr>
        <p:txBody>
          <a:bodyPr>
            <a:normAutofit fontScale="85000" lnSpcReduction="20000"/>
          </a:bodyPr>
          <a:p>
            <a:pPr marL="0" indent="0">
              <a:buNone/>
              <a:defRPr/>
            </a:pPr>
            <a:r>
              <a:rPr lang="en-US" altLang="ko-KR"/>
              <a:t>&lt;</a:t>
            </a:r>
            <a:r>
              <a:rPr lang="ko-KR" altLang="en-US"/>
              <a:t>방법</a:t>
            </a:r>
            <a:r>
              <a:rPr lang="en-US" altLang="ko-KR"/>
              <a:t>&gt;</a:t>
            </a:r>
            <a:endParaRPr lang="en-US" altLang="ko-KR"/>
          </a:p>
          <a:p>
            <a:pPr marL="0" indent="0">
              <a:buNone/>
              <a:defRPr/>
            </a:pPr>
            <a:r>
              <a:rPr lang="en-US" altLang="ko-KR"/>
              <a:t>1.터미널을 열고 "crontab -e" 명령을 입력하여 crontab 파일을 </a:t>
            </a:r>
            <a:r>
              <a:rPr lang="ko-KR" altLang="en-US"/>
              <a:t>연다</a:t>
            </a:r>
            <a:endParaRPr lang="ko-KR" altLang="en-US"/>
          </a:p>
          <a:p>
            <a:pPr marL="0" indent="0">
              <a:buNone/>
              <a:defRPr/>
            </a:pPr>
            <a:endParaRPr lang="ko-KR" altLang="en-US"/>
          </a:p>
          <a:p>
            <a:pPr marL="0" indent="0">
              <a:buNone/>
              <a:defRPr/>
            </a:pPr>
            <a:r>
              <a:rPr lang="en-US" altLang="ko-KR"/>
              <a:t>2.</a:t>
            </a:r>
            <a:r>
              <a:rPr lang="ko-KR" altLang="en-US"/>
              <a:t> 에디터가 열리면 맨 마지막줄에 </a:t>
            </a:r>
            <a:r>
              <a:rPr lang="en-US" altLang="ko-KR"/>
              <a:t>“</a:t>
            </a:r>
            <a:r>
              <a:rPr lang="ko-KR" altLang="en-US"/>
              <a:t>* * * * * /bin/ps -ef &gt; ~/ps.out</a:t>
            </a:r>
            <a:r>
              <a:rPr lang="en-US" altLang="ko-KR"/>
              <a:t>”</a:t>
            </a:r>
            <a:r>
              <a:rPr lang="ko-KR" altLang="en-US"/>
              <a:t>를 작성하여  매 분마다 "/bin/ps -ef &gt; ~/ps.out" 명령을 실행하도록 설정한다</a:t>
            </a:r>
            <a:r>
              <a:rPr lang="en-US" altLang="ko-KR"/>
              <a:t>.</a:t>
            </a:r>
            <a:endParaRPr lang="en-US" altLang="ko-KR"/>
          </a:p>
          <a:p>
            <a:pPr marL="0" indent="0">
              <a:buNone/>
              <a:defRPr/>
            </a:pPr>
            <a:endParaRPr lang="en-US" altLang="ko-KR"/>
          </a:p>
          <a:p>
            <a:pPr marL="0" indent="0">
              <a:buNone/>
              <a:defRPr/>
            </a:pPr>
            <a:r>
              <a:rPr lang="en-US" altLang="ko-KR"/>
              <a:t>3.</a:t>
            </a:r>
            <a:r>
              <a:rPr lang="ko-KR" altLang="en-US"/>
              <a:t> 파일을 수정한 후,  "Ctrl + X" 키를 누르고</a:t>
            </a:r>
            <a:r>
              <a:rPr lang="en-US" altLang="ko-KR"/>
              <a:t>,</a:t>
            </a:r>
            <a:r>
              <a:rPr lang="ko-KR" altLang="en-US"/>
              <a:t> "Y" 키를 누르고, "Enter" 키를 눌러 </a:t>
            </a:r>
            <a:r>
              <a:rPr lang="en-US" altLang="ko-KR"/>
              <a:t>crontab </a:t>
            </a:r>
            <a:r>
              <a:rPr lang="ko-KR" altLang="en-US"/>
              <a:t>파일을 저장합니다.</a:t>
            </a:r>
            <a:endParaRPr lang="ko-KR" altLang="en-US"/>
          </a:p>
        </p:txBody>
      </p:sp>
      <p:pic>
        <p:nvPicPr>
          <p:cNvPr id="5" name=""/>
          <p:cNvPicPr>
            <a:picLocks noChangeAspect="1"/>
          </p:cNvPicPr>
          <p:nvPr/>
        </p:nvPicPr>
        <p:blipFill rotWithShape="1">
          <a:blip r:embed="rId2"/>
          <a:stretch>
            <a:fillRect/>
          </a:stretch>
        </p:blipFill>
        <p:spPr>
          <a:xfrm>
            <a:off x="609599" y="2341031"/>
            <a:ext cx="5204911" cy="3391194"/>
          </a:xfrm>
          <a:prstGeom prst="rect">
            <a:avLst/>
          </a:prstGeom>
        </p:spPr>
      </p:pic>
    </p:spTree>
    <p:extLst>
      <p:ext uri="{BB962C8B-B14F-4D97-AF65-F5344CB8AC3E}">
        <p14:creationId xmlns:p14="http://schemas.microsoft.com/office/powerpoint/2010/main" val="2425377772"/>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r>
              <a:rPr lang="ko-KR" altLang="en-US"/>
              <a:t> </a:t>
            </a:r>
            <a:r>
              <a:rPr lang="en-US" altLang="ko-KR"/>
              <a:t>-</a:t>
            </a:r>
            <a:r>
              <a:rPr lang="ko-KR" altLang="en-US"/>
              <a:t> </a:t>
            </a:r>
            <a:r>
              <a:rPr lang="en-US" altLang="ko-KR"/>
              <a:t>problems</a:t>
            </a:r>
            <a:endParaRPr lang="ko-KR" altLang="en-US"/>
          </a:p>
        </p:txBody>
      </p:sp>
      <p:sp>
        <p:nvSpPr>
          <p:cNvPr id="3" name="내용 개체 틀 2"/>
          <p:cNvSpPr>
            <a:spLocks noGrp="1"/>
          </p:cNvSpPr>
          <p:nvPr>
            <p:ph sz="half" idx="1"/>
          </p:nvPr>
        </p:nvSpPr>
        <p:spPr/>
        <p:txBody>
          <a:bodyPr/>
          <a:p>
            <a:pPr marL="0" indent="0">
              <a:buNone/>
              <a:defRPr/>
            </a:pPr>
            <a:r>
              <a:rPr lang="en-US" altLang="ko-KR"/>
              <a:t>3.</a:t>
            </a:r>
            <a:endParaRPr lang="en-US" altLang="ko-KR"/>
          </a:p>
          <a:p>
            <a:pPr marL="0" indent="0">
              <a:buNone/>
              <a:defRPr/>
            </a:pPr>
            <a:endParaRPr lang="en-US" altLang="ko-KR"/>
          </a:p>
        </p:txBody>
      </p:sp>
      <p:sp>
        <p:nvSpPr>
          <p:cNvPr id="4" name="내용 개체 틀 3"/>
          <p:cNvSpPr>
            <a:spLocks noGrp="1"/>
          </p:cNvSpPr>
          <p:nvPr>
            <p:ph sz="half" idx="2"/>
          </p:nvPr>
        </p:nvSpPr>
        <p:spPr>
          <a:xfrm>
            <a:off x="6197598" y="1600200"/>
            <a:ext cx="6205920" cy="4525963"/>
          </a:xfrm>
        </p:spPr>
        <p:txBody>
          <a:bodyPr/>
          <a:p>
            <a:pPr marL="0" indent="0">
              <a:buNone/>
              <a:defRPr/>
            </a:pPr>
            <a:r>
              <a:rPr lang="en-US" altLang="ko-KR"/>
              <a:t>1) 10,40 * * * * /bin/ps -ef &gt; ~/ps.out</a:t>
            </a:r>
            <a:endParaRPr lang="en-US" altLang="ko-KR"/>
          </a:p>
          <a:p>
            <a:pPr marL="0" indent="0">
              <a:buNone/>
              <a:defRPr/>
            </a:pPr>
            <a:r>
              <a:rPr lang="en-US" altLang="ko-KR"/>
              <a:t>2)0 7 * * 1 /bin/ps -ef &gt; ~/ps.out</a:t>
            </a:r>
            <a:endParaRPr lang="en-US" altLang="ko-KR"/>
          </a:p>
          <a:p>
            <a:pPr marL="0" indent="0">
              <a:buNone/>
              <a:defRPr/>
            </a:pPr>
            <a:r>
              <a:rPr lang="en-US" altLang="ko-KR"/>
              <a:t>3)0-50/2 9 1 * * /bin/ps -ef &gt; ~/ps.out</a:t>
            </a:r>
            <a:endParaRPr lang="en-US" altLang="ko-KR"/>
          </a:p>
          <a:p>
            <a:pPr marL="0" indent="0">
              <a:buNone/>
              <a:defRPr/>
            </a:pPr>
            <a:r>
              <a:rPr lang="en-US" altLang="ko-KR"/>
              <a:t>4)13 17 * * 1-5  /bin/ps -ef &gt; ~/ps.out</a:t>
            </a:r>
            <a:endParaRPr lang="en-US" altLang="ko-KR"/>
          </a:p>
        </p:txBody>
      </p:sp>
      <p:pic>
        <p:nvPicPr>
          <p:cNvPr id="5" name=""/>
          <p:cNvPicPr>
            <a:picLocks noChangeAspect="1"/>
          </p:cNvPicPr>
          <p:nvPr/>
        </p:nvPicPr>
        <p:blipFill rotWithShape="1">
          <a:blip r:embed="rId2"/>
          <a:stretch>
            <a:fillRect/>
          </a:stretch>
        </p:blipFill>
        <p:spPr>
          <a:xfrm>
            <a:off x="609599" y="2280088"/>
            <a:ext cx="5113020" cy="4038600"/>
          </a:xfrm>
          <a:prstGeom prst="rect">
            <a:avLst/>
          </a:prstGeom>
        </p:spPr>
      </p:pic>
    </p:spTree>
    <p:extLst>
      <p:ext uri="{BB962C8B-B14F-4D97-AF65-F5344CB8AC3E}">
        <p14:creationId xmlns:p14="http://schemas.microsoft.com/office/powerpoint/2010/main" val="2957746869"/>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1.</a:t>
            </a:r>
            <a:endParaRPr lang="en-US" altLang="ko-KR"/>
          </a:p>
          <a:p>
            <a:pPr marL="0" indent="0">
              <a:buNone/>
              <a:defRPr/>
            </a:pPr>
            <a:endParaRPr lang="en-US" altLang="ko-KR"/>
          </a:p>
        </p:txBody>
      </p:sp>
      <p:sp>
        <p:nvSpPr>
          <p:cNvPr id="4" name="내용 개체 틀 3"/>
          <p:cNvSpPr>
            <a:spLocks noGrp="1"/>
          </p:cNvSpPr>
          <p:nvPr>
            <p:ph sz="half" idx="2"/>
          </p:nvPr>
        </p:nvSpPr>
        <p:spPr/>
        <p:txBody>
          <a:bodyPr/>
          <a:p>
            <a:pPr marL="0" indent="0">
              <a:buNone/>
              <a:defRPr/>
            </a:pPr>
            <a:r>
              <a:rPr lang="en-US" altLang="ko-KR"/>
              <a:t>-</a:t>
            </a:r>
            <a:r>
              <a:rPr lang="ko-KR" altLang="en-US"/>
              <a:t> </a:t>
            </a:r>
            <a:r>
              <a:rPr lang="en-US" altLang="ko-KR"/>
              <a:t>grep :</a:t>
            </a:r>
            <a:endParaRPr lang="en-US" altLang="ko-KR"/>
          </a:p>
          <a:p>
            <a:pPr marL="0" indent="0">
              <a:buNone/>
              <a:defRPr/>
            </a:pPr>
            <a:r>
              <a:rPr lang="en-US" altLang="ko-KR"/>
              <a:t>'grep'는 유닉스 기반 운영 체제에서 지정된 패턴 또는 정규 표현식을 하나 이상의 파일 또는 다른 명령어의 출력 내에서 검색하는 명령 줄 유틸리티 프로그램</a:t>
            </a:r>
            <a:r>
              <a:rPr lang="ko-KR" altLang="en-US"/>
              <a:t>이</a:t>
            </a:r>
            <a:r>
              <a:rPr lang="en-US" altLang="ko-KR"/>
              <a:t>다.</a:t>
            </a:r>
            <a:endParaRPr lang="en-US" altLang="ko-KR"/>
          </a:p>
          <a:p>
            <a:pPr marL="0" indent="0">
              <a:buNone/>
              <a:defRPr/>
            </a:pPr>
            <a:r>
              <a:rPr lang="en-US" altLang="ko-KR"/>
              <a:t>-</a:t>
            </a:r>
            <a:r>
              <a:rPr lang="ko-KR" altLang="en-US"/>
              <a:t> </a:t>
            </a:r>
            <a:r>
              <a:rPr lang="en-US" altLang="ko-KR"/>
              <a:t>pid of</a:t>
            </a:r>
            <a:r>
              <a:rPr lang="ko-KR" altLang="en-US"/>
              <a:t> </a:t>
            </a:r>
            <a:r>
              <a:rPr lang="en-US" altLang="ko-KR"/>
              <a:t>init program:</a:t>
            </a:r>
            <a:r>
              <a:rPr lang="ko-KR" altLang="en-US"/>
              <a:t> </a:t>
            </a:r>
            <a:r>
              <a:rPr lang="en-US" altLang="ko-KR"/>
              <a:t>1</a:t>
            </a:r>
            <a:endParaRPr lang="en-US" altLang="ko-KR"/>
          </a:p>
        </p:txBody>
      </p:sp>
      <p:pic>
        <p:nvPicPr>
          <p:cNvPr id="5" name=""/>
          <p:cNvPicPr>
            <a:picLocks noChangeAspect="1"/>
          </p:cNvPicPr>
          <p:nvPr/>
        </p:nvPicPr>
        <p:blipFill rotWithShape="1">
          <a:blip r:embed="rId2"/>
          <a:stretch>
            <a:fillRect/>
          </a:stretch>
        </p:blipFill>
        <p:spPr>
          <a:xfrm>
            <a:off x="329942" y="2652114"/>
            <a:ext cx="5486875" cy="191506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2.</a:t>
            </a:r>
            <a:endParaRPr lang="en-US" altLang="ko-KR"/>
          </a:p>
          <a:p>
            <a:pPr marL="0" indent="0">
              <a:buNone/>
              <a:defRPr/>
            </a:pPr>
            <a:endParaRPr lang="en-US" altLang="ko-KR"/>
          </a:p>
          <a:p>
            <a:pPr marL="0" indent="0">
              <a:buNone/>
              <a:defRPr/>
            </a:pPr>
            <a:r>
              <a:rPr lang="ko-KR" altLang="en-US"/>
              <a:t> </a:t>
            </a:r>
            <a:endParaRPr lang="ko-KR" altLang="en-US"/>
          </a:p>
          <a:p>
            <a:pPr marL="0" indent="0">
              <a:buNone/>
              <a:defRPr/>
            </a:pPr>
            <a:endParaRPr lang="ko-KR" altLang="en-US"/>
          </a:p>
        </p:txBody>
      </p:sp>
      <p:sp>
        <p:nvSpPr>
          <p:cNvPr id="4" name="내용 개체 틀 3"/>
          <p:cNvSpPr>
            <a:spLocks noGrp="1"/>
          </p:cNvSpPr>
          <p:nvPr>
            <p:ph sz="half" idx="2"/>
          </p:nvPr>
        </p:nvSpPr>
        <p:spPr/>
        <p:txBody>
          <a:bodyPr/>
          <a:p>
            <a:pPr>
              <a:defRPr/>
            </a:pPr>
            <a:r>
              <a:rPr lang="en-US" altLang="ko-KR"/>
              <a:t>space : </a:t>
            </a:r>
            <a:r>
              <a:rPr lang="ko-KR" altLang="en-US"/>
              <a:t>화면을 갱신하고 최신 프로세스 정보를 표시</a:t>
            </a:r>
            <a:endParaRPr lang="ko-KR" altLang="en-US"/>
          </a:p>
          <a:p>
            <a:pPr>
              <a:defRPr/>
            </a:pPr>
            <a:r>
              <a:rPr lang="en-US" altLang="ko-KR"/>
              <a:t>M:</a:t>
            </a:r>
            <a:r>
              <a:rPr lang="ko-KR" altLang="en-US"/>
              <a:t> 메모리 사용량을 기본으로 프로세스를 정렬하기</a:t>
            </a:r>
            <a:endParaRPr lang="ko-KR" altLang="en-US"/>
          </a:p>
          <a:p>
            <a:pPr>
              <a:defRPr/>
            </a:pPr>
            <a:r>
              <a:rPr lang="en-US" altLang="ko-KR"/>
              <a:t>P</a:t>
            </a:r>
            <a:r>
              <a:rPr lang="ko-KR" altLang="en-US"/>
              <a:t> </a:t>
            </a:r>
            <a:r>
              <a:rPr lang="en-US" altLang="ko-KR"/>
              <a:t>:</a:t>
            </a:r>
            <a:r>
              <a:rPr lang="ko-KR" altLang="en-US"/>
              <a:t> </a:t>
            </a:r>
            <a:r>
              <a:rPr lang="en-US" altLang="ko-KR"/>
              <a:t>CPU</a:t>
            </a:r>
            <a:r>
              <a:rPr lang="ko-KR" altLang="en-US"/>
              <a:t> 사용량을 기반으로 프로세스를 정렬하기</a:t>
            </a:r>
            <a:endParaRPr lang="ko-KR" altLang="en-US"/>
          </a:p>
          <a:p>
            <a:pPr>
              <a:defRPr/>
            </a:pPr>
            <a:r>
              <a:rPr lang="en-US" altLang="ko-KR"/>
              <a:t>q : top </a:t>
            </a:r>
            <a:r>
              <a:rPr lang="ko-KR" altLang="en-US"/>
              <a:t>프로그램 종료하기</a:t>
            </a:r>
            <a:endParaRPr lang="ko-KR" altLang="en-US"/>
          </a:p>
        </p:txBody>
      </p:sp>
      <p:pic>
        <p:nvPicPr>
          <p:cNvPr id="5" name=""/>
          <p:cNvPicPr>
            <a:picLocks noChangeAspect="1"/>
          </p:cNvPicPr>
          <p:nvPr/>
        </p:nvPicPr>
        <p:blipFill rotWithShape="1">
          <a:blip r:embed="rId2"/>
          <a:stretch>
            <a:fillRect/>
          </a:stretch>
        </p:blipFill>
        <p:spPr>
          <a:xfrm>
            <a:off x="6096000" y="3429000"/>
            <a:ext cx="0" cy="0"/>
          </a:xfrm>
          <a:prstGeom prst="rect">
            <a:avLst/>
          </a:prstGeom>
        </p:spPr>
      </p:pic>
      <p:pic>
        <p:nvPicPr>
          <p:cNvPr id="6" name=""/>
          <p:cNvPicPr>
            <a:picLocks noChangeAspect="1"/>
          </p:cNvPicPr>
          <p:nvPr/>
        </p:nvPicPr>
        <p:blipFill rotWithShape="1">
          <a:blip r:embed="rId3"/>
          <a:stretch>
            <a:fillRect/>
          </a:stretch>
        </p:blipFill>
        <p:spPr>
          <a:xfrm>
            <a:off x="6248400" y="3581400"/>
            <a:ext cx="0" cy="0"/>
          </a:xfrm>
          <a:prstGeom prst="rect">
            <a:avLst/>
          </a:prstGeom>
        </p:spPr>
      </p:pic>
      <p:pic>
        <p:nvPicPr>
          <p:cNvPr id="7" name=""/>
          <p:cNvPicPr>
            <a:picLocks noChangeAspect="1"/>
          </p:cNvPicPr>
          <p:nvPr/>
        </p:nvPicPr>
        <p:blipFill rotWithShape="1">
          <a:blip r:embed="rId4"/>
          <a:stretch>
            <a:fillRect/>
          </a:stretch>
        </p:blipFill>
        <p:spPr>
          <a:xfrm>
            <a:off x="461798" y="2522214"/>
            <a:ext cx="5532599" cy="3193057"/>
          </a:xfrm>
          <a:prstGeom prst="rect">
            <a:avLst/>
          </a:prstGeom>
        </p:spPr>
      </p:pic>
    </p:spTree>
    <p:extLst>
      <p:ext uri="{BB962C8B-B14F-4D97-AF65-F5344CB8AC3E}">
        <p14:creationId xmlns:p14="http://schemas.microsoft.com/office/powerpoint/2010/main" val="2823051207"/>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3.</a:t>
            </a:r>
            <a:endParaRPr lang="en-US" altLang="ko-KR"/>
          </a:p>
          <a:p>
            <a:pPr marL="0" indent="0">
              <a:buNone/>
              <a:defRPr/>
            </a:pPr>
            <a:endParaRPr lang="en-US" altLang="ko-KR"/>
          </a:p>
        </p:txBody>
      </p:sp>
      <p:sp>
        <p:nvSpPr>
          <p:cNvPr id="4" name="내용 개체 틀 3"/>
          <p:cNvSpPr>
            <a:spLocks noGrp="1"/>
          </p:cNvSpPr>
          <p:nvPr>
            <p:ph sz="half" idx="2"/>
          </p:nvPr>
        </p:nvSpPr>
        <p:spPr>
          <a:xfrm>
            <a:off x="7232212" y="1600200"/>
            <a:ext cx="4350186" cy="4525963"/>
          </a:xfrm>
        </p:spPr>
        <p:txBody>
          <a:bodyPr/>
          <a:p>
            <a:pPr>
              <a:defRPr/>
            </a:pPr>
            <a:r>
              <a:rPr lang="ko-KR" altLang="en-US"/>
              <a:t> parent process of the process “ps f”</a:t>
            </a:r>
            <a:r>
              <a:rPr lang="en-US" altLang="ko-KR"/>
              <a:t>:</a:t>
            </a:r>
            <a:endParaRPr lang="en-US" altLang="ko-KR"/>
          </a:p>
          <a:p>
            <a:pPr marL="0" indent="0">
              <a:buNone/>
              <a:defRPr/>
            </a:pPr>
            <a:r>
              <a:rPr lang="ko-KR" altLang="en-US"/>
              <a:t>    </a:t>
            </a:r>
            <a:r>
              <a:rPr lang="en-US" altLang="ko-KR"/>
              <a:t> init</a:t>
            </a:r>
            <a:r>
              <a:rPr lang="ko-KR" altLang="en-US"/>
              <a:t> 프로세스</a:t>
            </a:r>
            <a:endParaRPr lang="ko-KR" altLang="en-US"/>
          </a:p>
        </p:txBody>
      </p:sp>
      <p:pic>
        <p:nvPicPr>
          <p:cNvPr id="5" name=""/>
          <p:cNvPicPr>
            <a:picLocks noChangeAspect="1"/>
          </p:cNvPicPr>
          <p:nvPr/>
        </p:nvPicPr>
        <p:blipFill rotWithShape="1">
          <a:blip r:embed="rId2"/>
          <a:stretch>
            <a:fillRect/>
          </a:stretch>
        </p:blipFill>
        <p:spPr>
          <a:xfrm>
            <a:off x="1070607" y="1892707"/>
            <a:ext cx="5731692" cy="4430327"/>
          </a:xfrm>
          <a:prstGeom prst="rect">
            <a:avLst/>
          </a:prstGeom>
        </p:spPr>
      </p:pic>
    </p:spTree>
    <p:extLst>
      <p:ext uri="{BB962C8B-B14F-4D97-AF65-F5344CB8AC3E}">
        <p14:creationId xmlns:p14="http://schemas.microsoft.com/office/powerpoint/2010/main" val="3134482105"/>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4.</a:t>
            </a:r>
            <a:endParaRPr lang="en-US" altLang="ko-KR"/>
          </a:p>
          <a:p>
            <a:pPr marL="0" indent="0">
              <a:buNone/>
              <a:defRPr/>
            </a:pPr>
            <a:endParaRPr lang="en-US" altLang="ko-KR"/>
          </a:p>
        </p:txBody>
      </p:sp>
      <p:sp>
        <p:nvSpPr>
          <p:cNvPr id="4" name="내용 개체 틀 3"/>
          <p:cNvSpPr>
            <a:spLocks noGrp="1"/>
          </p:cNvSpPr>
          <p:nvPr>
            <p:ph sz="half" idx="2"/>
          </p:nvPr>
        </p:nvSpPr>
        <p:spPr/>
        <p:txBody>
          <a:bodyPr/>
          <a:p>
            <a:pPr>
              <a:defRPr/>
            </a:pPr>
            <a:r>
              <a:rPr lang="en-US" altLang="ko-KR"/>
              <a:t>+</a:t>
            </a:r>
            <a:r>
              <a:rPr lang="ko-KR" altLang="en-US"/>
              <a:t> </a:t>
            </a:r>
            <a:r>
              <a:rPr lang="en-US" altLang="ko-KR"/>
              <a:t>:</a:t>
            </a:r>
            <a:r>
              <a:rPr lang="ko-KR" altLang="en-US"/>
              <a:t> 가장 최근에 </a:t>
            </a:r>
            <a:r>
              <a:rPr lang="en-US" altLang="ko-KR"/>
              <a:t>foreground</a:t>
            </a:r>
            <a:r>
              <a:rPr lang="ko-KR" altLang="en-US"/>
              <a:t>에서 활동한 </a:t>
            </a:r>
            <a:r>
              <a:rPr lang="en-US" altLang="ko-KR"/>
              <a:t>job</a:t>
            </a:r>
            <a:endParaRPr lang="en-US" altLang="ko-KR"/>
          </a:p>
          <a:p>
            <a:pPr>
              <a:defRPr/>
            </a:pPr>
            <a:r>
              <a:rPr lang="en-US" altLang="ko-KR"/>
              <a:t>- : </a:t>
            </a:r>
            <a:r>
              <a:rPr lang="ko-KR" altLang="en-US"/>
              <a:t>이전 </a:t>
            </a:r>
            <a:r>
              <a:rPr lang="en-US" altLang="ko-KR"/>
              <a:t>foreground</a:t>
            </a:r>
            <a:r>
              <a:rPr lang="ko-KR" altLang="en-US"/>
              <a:t> </a:t>
            </a:r>
            <a:r>
              <a:rPr lang="en-US" altLang="ko-KR"/>
              <a:t>job</a:t>
            </a:r>
            <a:endParaRPr lang="en-US" altLang="ko-KR"/>
          </a:p>
        </p:txBody>
      </p:sp>
      <p:pic>
        <p:nvPicPr>
          <p:cNvPr id="5" name=""/>
          <p:cNvPicPr>
            <a:picLocks noChangeAspect="1"/>
          </p:cNvPicPr>
          <p:nvPr/>
        </p:nvPicPr>
        <p:blipFill rotWithShape="1">
          <a:blip r:embed="rId2"/>
          <a:stretch>
            <a:fillRect/>
          </a:stretch>
        </p:blipFill>
        <p:spPr>
          <a:xfrm>
            <a:off x="1050288" y="1600200"/>
            <a:ext cx="4503420" cy="4320539"/>
          </a:xfrm>
          <a:prstGeom prst="rect">
            <a:avLst/>
          </a:prstGeom>
        </p:spPr>
      </p:pic>
    </p:spTree>
    <p:extLst>
      <p:ext uri="{BB962C8B-B14F-4D97-AF65-F5344CB8AC3E}">
        <p14:creationId xmlns:p14="http://schemas.microsoft.com/office/powerpoint/2010/main" val="991312472"/>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5.</a:t>
            </a:r>
            <a:endParaRPr lang="en-US" altLang="ko-KR"/>
          </a:p>
          <a:p>
            <a:pPr marL="0" indent="0">
              <a:buNone/>
              <a:defRPr/>
            </a:pPr>
            <a:endParaRPr lang="en-US" altLang="ko-KR"/>
          </a:p>
        </p:txBody>
      </p:sp>
      <p:sp>
        <p:nvSpPr>
          <p:cNvPr id="4" name="내용 개체 틀 3"/>
          <p:cNvSpPr>
            <a:spLocks noGrp="1"/>
          </p:cNvSpPr>
          <p:nvPr>
            <p:ph sz="half" idx="2"/>
          </p:nvPr>
        </p:nvSpPr>
        <p:spPr>
          <a:xfrm>
            <a:off x="6378439" y="1417638"/>
            <a:ext cx="5813561" cy="5651938"/>
          </a:xfrm>
        </p:spPr>
        <p:txBody>
          <a:bodyPr>
            <a:normAutofit fontScale="62500" lnSpcReduction="20000"/>
          </a:bodyPr>
          <a:p>
            <a:pPr marL="0" indent="0">
              <a:buNone/>
              <a:defRPr/>
            </a:pPr>
            <a:r>
              <a:rPr lang="en-US" altLang="ko-KR" sz="4000"/>
              <a:t>1. </a:t>
            </a:r>
            <a:r>
              <a:rPr lang="ko-KR" altLang="en-US" sz="4000"/>
              <a:t>"ps | grep sleep | awk '{print $1}'" 명령어를 사용하여 "sleep"이라는 이름을 가진 프로세스의 PID(Process ID)를 추출합니다. 여기서 "ps" 명령어는 현재 실행 중인 모든 프로세스를 나열하고, "grep sleep" 명령어는 이 중에서 "sleep"이라는 문자열을 포함하는 프로세스를 필터링하며, "awk '{print $1}'" 명령어는 출력된 결과에서 첫 번째 필드인 PID만 추출합니다.</a:t>
            </a:r>
            <a:endParaRPr lang="ko-KR" altLang="en-US" sz="4000"/>
          </a:p>
          <a:p>
            <a:pPr>
              <a:defRPr/>
            </a:pPr>
            <a:endParaRPr lang="ko-KR" altLang="en-US" sz="4000"/>
          </a:p>
          <a:p>
            <a:pPr marL="0" indent="0">
              <a:buNone/>
              <a:defRPr/>
            </a:pPr>
            <a:r>
              <a:rPr lang="en-US" altLang="ko-KR" sz="4000"/>
              <a:t>2. </a:t>
            </a:r>
            <a:r>
              <a:rPr lang="ko-KR" altLang="en-US" sz="4000"/>
              <a:t>이렇게 추출된 PID를 "kill -9"</a:t>
            </a:r>
            <a:endParaRPr lang="ko-KR" altLang="en-US" sz="4000"/>
          </a:p>
          <a:p>
            <a:pPr marL="0" indent="0">
              <a:buNone/>
              <a:defRPr/>
            </a:pPr>
            <a:r>
              <a:rPr lang="ko-KR" altLang="en-US" sz="4000"/>
              <a:t>명령어를 사용하여 강제 종료시킵니다. 여기서 "-9"는 SIGKILL 시그널을 보내어 프로세스를 즉시 중단시키는 것을 의미합니다.</a:t>
            </a:r>
            <a:endParaRPr lang="ko-KR" altLang="en-US" sz="4000"/>
          </a:p>
        </p:txBody>
      </p:sp>
      <p:pic>
        <p:nvPicPr>
          <p:cNvPr id="5" name=""/>
          <p:cNvPicPr>
            <a:picLocks noChangeAspect="1"/>
          </p:cNvPicPr>
          <p:nvPr/>
        </p:nvPicPr>
        <p:blipFill rotWithShape="1">
          <a:blip r:embed="rId2"/>
          <a:stretch>
            <a:fillRect/>
          </a:stretch>
        </p:blipFill>
        <p:spPr>
          <a:xfrm>
            <a:off x="609599" y="2480031"/>
            <a:ext cx="5768840" cy="2766299"/>
          </a:xfrm>
          <a:prstGeom prst="rect">
            <a:avLst/>
          </a:prstGeom>
        </p:spPr>
      </p:pic>
    </p:spTree>
    <p:extLst>
      <p:ext uri="{BB962C8B-B14F-4D97-AF65-F5344CB8AC3E}">
        <p14:creationId xmlns:p14="http://schemas.microsoft.com/office/powerpoint/2010/main" val="69195026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6.</a:t>
            </a:r>
            <a:endParaRPr lang="en-US" altLang="ko-KR"/>
          </a:p>
          <a:p>
            <a:pPr marL="0" indent="0">
              <a:buNone/>
              <a:defRPr/>
            </a:pPr>
            <a:r>
              <a:rPr lang="en-US" altLang="ko-KR"/>
              <a:t>-(3)</a:t>
            </a:r>
            <a:endParaRPr lang="en-US" altLang="ko-KR"/>
          </a:p>
          <a:p>
            <a:pPr marL="0" indent="0">
              <a:buNone/>
              <a:defRPr/>
            </a:pPr>
            <a:endParaRPr lang="en-US" altLang="ko-KR"/>
          </a:p>
          <a:p>
            <a:pPr marL="0" indent="0">
              <a:buNone/>
              <a:defRPr/>
            </a:pPr>
            <a:endParaRPr lang="en-US" altLang="ko-KR"/>
          </a:p>
          <a:p>
            <a:pPr marL="0" indent="0">
              <a:buNone/>
              <a:defRPr/>
            </a:pPr>
            <a:r>
              <a:rPr lang="en-US" altLang="ko-KR"/>
              <a:t>-(4)</a:t>
            </a:r>
            <a:endParaRPr lang="en-US" altLang="ko-KR"/>
          </a:p>
          <a:p>
            <a:pPr marL="0" indent="0">
              <a:buNone/>
              <a:defRPr/>
            </a:pPr>
            <a:endParaRPr lang="en-US" altLang="ko-KR"/>
          </a:p>
          <a:p>
            <a:pPr marL="0" indent="0">
              <a:buNone/>
              <a:defRPr/>
            </a:pPr>
            <a:endParaRPr lang="en-US" altLang="ko-KR"/>
          </a:p>
          <a:p>
            <a:pPr marL="0" indent="0">
              <a:buNone/>
              <a:defRPr/>
            </a:pPr>
            <a:endParaRPr lang="en-US" altLang="ko-KR"/>
          </a:p>
        </p:txBody>
      </p:sp>
      <p:sp>
        <p:nvSpPr>
          <p:cNvPr id="4" name="내용 개체 틀 3"/>
          <p:cNvSpPr>
            <a:spLocks noGrp="1"/>
          </p:cNvSpPr>
          <p:nvPr>
            <p:ph sz="half" idx="2"/>
          </p:nvPr>
        </p:nvSpPr>
        <p:spPr>
          <a:xfrm>
            <a:off x="5570482" y="1600200"/>
            <a:ext cx="6419411" cy="4525963"/>
          </a:xfrm>
        </p:spPr>
        <p:txBody>
          <a:bodyPr>
            <a:normAutofit fontScale="70000" lnSpcReduction="20000"/>
          </a:bodyPr>
          <a:p>
            <a:pPr marL="0" indent="0">
              <a:buNone/>
              <a:defRPr/>
            </a:pPr>
            <a:r>
              <a:rPr lang="en-US" altLang="ko-KR" sz="3600"/>
              <a:t>-(4).</a:t>
            </a:r>
            <a:endParaRPr lang="en-US" altLang="ko-KR" sz="3600"/>
          </a:p>
          <a:p>
            <a:pPr marL="0" indent="0">
              <a:buNone/>
              <a:defRPr/>
            </a:pPr>
            <a:r>
              <a:rPr lang="en-US" altLang="ko-KR" sz="3600"/>
              <a:t>1)</a:t>
            </a:r>
            <a:r>
              <a:rPr lang="ko-KR" altLang="en-US" sz="3600"/>
              <a:t>첫 명령어 즉</a:t>
            </a:r>
            <a:r>
              <a:rPr lang="en-US" altLang="ko-KR" sz="3600"/>
              <a:t>,</a:t>
            </a:r>
            <a:r>
              <a:rPr lang="ko-KR" altLang="en-US" sz="3600"/>
              <a:t> 1분이 지나기 전에 atq 명령어를 실행하면 작업번호</a:t>
            </a:r>
            <a:r>
              <a:rPr lang="en-US" altLang="ko-KR" sz="3600"/>
              <a:t>,</a:t>
            </a:r>
            <a:r>
              <a:rPr lang="ko-KR" altLang="en-US" sz="3600"/>
              <a:t> 예약시간의 출력이 나타난다. 왜냐하면 ls.sh 스크립트가 아직 실행되지 않았기 때문이다</a:t>
            </a:r>
            <a:endParaRPr lang="ko-KR" altLang="en-US" sz="3600"/>
          </a:p>
          <a:p>
            <a:pPr marL="0" indent="0">
              <a:buNone/>
              <a:defRPr/>
            </a:pPr>
            <a:r>
              <a:rPr lang="ko-KR" altLang="en-US" sz="3600"/>
              <a:t>그러나 1분이 지난 후에 atq 명령어를 실행하면</a:t>
            </a:r>
            <a:r>
              <a:rPr lang="en-US" altLang="ko-KR" sz="3600"/>
              <a:t>,</a:t>
            </a:r>
            <a:r>
              <a:rPr lang="ko-KR" altLang="en-US" sz="3600"/>
              <a:t> 예약이 실행된 후이기 때문에 아무것도 나타나지 않는다</a:t>
            </a:r>
            <a:r>
              <a:rPr lang="en-US" altLang="ko-KR" sz="3600"/>
              <a:t>.</a:t>
            </a:r>
            <a:endParaRPr lang="en-US" altLang="ko-KR" sz="3600"/>
          </a:p>
          <a:p>
            <a:pPr marL="0" indent="0">
              <a:buNone/>
              <a:defRPr/>
            </a:pPr>
            <a:endParaRPr lang="ko-KR" altLang="en-US" sz="3600"/>
          </a:p>
          <a:p>
            <a:pPr marL="0" indent="0">
              <a:buNone/>
              <a:defRPr/>
            </a:pPr>
            <a:r>
              <a:rPr lang="en-US" altLang="ko-KR" sz="3600"/>
              <a:t>2)"at now + 1 minutes" 명령어는 현재 시간으로부터 1분 후를 지정하는것이며, "&lt; ls.sh" 명령어는 "ls.sh" 스크립트를 "at" 명령어로 지정한 시간에 실행하는 것을 의미</a:t>
            </a:r>
            <a:r>
              <a:rPr lang="ko-KR" altLang="en-US" sz="3600"/>
              <a:t>한</a:t>
            </a:r>
            <a:r>
              <a:rPr lang="en-US" altLang="ko-KR" sz="3600"/>
              <a:t>다</a:t>
            </a:r>
            <a:endParaRPr lang="en-US" altLang="ko-KR" sz="3600"/>
          </a:p>
          <a:p>
            <a:pPr marL="0" indent="0">
              <a:buNone/>
              <a:defRPr/>
            </a:pPr>
            <a:endParaRPr lang="ko-KR" altLang="en-US" sz="3600"/>
          </a:p>
          <a:p>
            <a:pPr marL="0" indent="0">
              <a:buNone/>
              <a:defRPr/>
            </a:pPr>
            <a:endParaRPr lang="ko-KR" altLang="en-US" sz="3600"/>
          </a:p>
          <a:p>
            <a:pPr marL="0" indent="0">
              <a:buNone/>
              <a:defRPr/>
            </a:pPr>
            <a:endParaRPr lang="en-US" altLang="ko-KR" sz="3600"/>
          </a:p>
        </p:txBody>
      </p:sp>
      <p:pic>
        <p:nvPicPr>
          <p:cNvPr id="5" name=""/>
          <p:cNvPicPr>
            <a:picLocks noChangeAspect="1"/>
          </p:cNvPicPr>
          <p:nvPr/>
        </p:nvPicPr>
        <p:blipFill rotWithShape="1">
          <a:blip r:embed="rId2"/>
          <a:stretch>
            <a:fillRect/>
          </a:stretch>
        </p:blipFill>
        <p:spPr>
          <a:xfrm>
            <a:off x="1339678" y="1958325"/>
            <a:ext cx="3924640" cy="1684166"/>
          </a:xfrm>
          <a:prstGeom prst="rect">
            <a:avLst/>
          </a:prstGeom>
        </p:spPr>
      </p:pic>
      <p:pic>
        <p:nvPicPr>
          <p:cNvPr id="8" name=""/>
          <p:cNvPicPr>
            <a:picLocks noChangeAspect="1"/>
          </p:cNvPicPr>
          <p:nvPr/>
        </p:nvPicPr>
        <p:blipFill rotWithShape="1">
          <a:blip r:embed="rId3"/>
          <a:stretch>
            <a:fillRect/>
          </a:stretch>
        </p:blipFill>
        <p:spPr>
          <a:xfrm>
            <a:off x="296984" y="4342929"/>
            <a:ext cx="5273497" cy="1783234"/>
          </a:xfrm>
          <a:prstGeom prst="rect">
            <a:avLst/>
          </a:prstGeom>
        </p:spPr>
      </p:pic>
    </p:spTree>
    <p:extLst>
      <p:ext uri="{BB962C8B-B14F-4D97-AF65-F5344CB8AC3E}">
        <p14:creationId xmlns:p14="http://schemas.microsoft.com/office/powerpoint/2010/main" val="1495174018"/>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-(5).</a:t>
            </a:r>
            <a:endParaRPr lang="en-US" altLang="ko-KR"/>
          </a:p>
          <a:p>
            <a:pPr marL="0" indent="0">
              <a:buNone/>
              <a:defRPr/>
            </a:pPr>
            <a:endParaRPr lang="en-US" altLang="ko-KR"/>
          </a:p>
          <a:p>
            <a:pPr marL="0" indent="0">
              <a:buNone/>
              <a:defRPr/>
            </a:pPr>
            <a:endParaRPr lang="en-US" altLang="ko-KR"/>
          </a:p>
          <a:p>
            <a:pPr marL="0" indent="0">
              <a:buNone/>
              <a:defRPr/>
            </a:pPr>
            <a:endParaRPr lang="en-US" altLang="ko-KR"/>
          </a:p>
        </p:txBody>
      </p:sp>
      <p:sp>
        <p:nvSpPr>
          <p:cNvPr id="4" name="내용 개체 틀 3"/>
          <p:cNvSpPr>
            <a:spLocks noGrp="1"/>
          </p:cNvSpPr>
          <p:nvPr>
            <p:ph sz="half" idx="2"/>
          </p:nvPr>
        </p:nvSpPr>
        <p:spPr/>
        <p:txBody>
          <a:bodyPr/>
          <a:p>
            <a:pPr>
              <a:defRPr/>
            </a:pPr>
            <a:r>
              <a:rPr lang="en-US" altLang="ko-KR"/>
              <a:t>2050</a:t>
            </a:r>
            <a:r>
              <a:rPr lang="ko-KR" altLang="en-US"/>
              <a:t>년을 지울려면 </a:t>
            </a:r>
            <a:r>
              <a:rPr lang="en-US" altLang="ko-KR"/>
              <a:t>:</a:t>
            </a:r>
            <a:r>
              <a:rPr lang="ko-KR" altLang="en-US"/>
              <a:t> </a:t>
            </a:r>
            <a:r>
              <a:rPr lang="en-US" altLang="ko-KR"/>
              <a:t>atrm</a:t>
            </a:r>
            <a:r>
              <a:rPr lang="ko-KR" altLang="en-US"/>
              <a:t> </a:t>
            </a:r>
            <a:r>
              <a:rPr lang="en-US" altLang="ko-KR"/>
              <a:t>18</a:t>
            </a:r>
            <a:r>
              <a:rPr lang="ko-KR" altLang="en-US"/>
              <a:t>을 해주면 된다</a:t>
            </a:r>
            <a:r>
              <a:rPr lang="en-US" altLang="ko-KR"/>
              <a:t>.</a:t>
            </a:r>
            <a:endParaRPr lang="en-US" altLang="ko-KR"/>
          </a:p>
          <a:p>
            <a:pPr marL="0" indent="0">
              <a:buNone/>
              <a:defRPr/>
            </a:pPr>
            <a:r>
              <a:rPr lang="en-US" altLang="ko-KR"/>
              <a:t> -&gt; atq</a:t>
            </a:r>
            <a:r>
              <a:rPr lang="ko-KR" altLang="en-US"/>
              <a:t>명령어를 실행하였을 때 </a:t>
            </a:r>
            <a:r>
              <a:rPr lang="en-US" altLang="ko-KR"/>
              <a:t>2050</a:t>
            </a:r>
            <a:r>
              <a:rPr lang="ko-KR" altLang="en-US"/>
              <a:t>년으로 예약된 스케쥴의 숫자가 </a:t>
            </a:r>
            <a:r>
              <a:rPr lang="en-US" altLang="ko-KR"/>
              <a:t>18</a:t>
            </a:r>
            <a:r>
              <a:rPr lang="ko-KR" altLang="en-US"/>
              <a:t>이기 때문이다</a:t>
            </a:r>
            <a:r>
              <a:rPr lang="en-US" altLang="ko-KR"/>
              <a:t>.</a:t>
            </a:r>
            <a:endParaRPr lang="en-US" altLang="ko-KR"/>
          </a:p>
        </p:txBody>
      </p:sp>
      <p:pic>
        <p:nvPicPr>
          <p:cNvPr id="5" name=""/>
          <p:cNvPicPr>
            <a:picLocks noChangeAspect="1"/>
          </p:cNvPicPr>
          <p:nvPr/>
        </p:nvPicPr>
        <p:blipFill rotWithShape="1">
          <a:blip r:embed="rId2"/>
          <a:stretch>
            <a:fillRect/>
          </a:stretch>
        </p:blipFill>
        <p:spPr>
          <a:xfrm>
            <a:off x="6096000" y="3429000"/>
            <a:ext cx="0" cy="0"/>
          </a:xfrm>
          <a:prstGeom prst="rect">
            <a:avLst/>
          </a:prstGeom>
        </p:spPr>
      </p:pic>
      <p:pic>
        <p:nvPicPr>
          <p:cNvPr id="6" name=""/>
          <p:cNvPicPr>
            <a:picLocks noChangeAspect="1"/>
          </p:cNvPicPr>
          <p:nvPr/>
        </p:nvPicPr>
        <p:blipFill rotWithShape="1">
          <a:blip r:embed="rId3"/>
          <a:stretch>
            <a:fillRect/>
          </a:stretch>
        </p:blipFill>
        <p:spPr>
          <a:xfrm>
            <a:off x="6248400" y="3581400"/>
            <a:ext cx="0" cy="0"/>
          </a:xfrm>
          <a:prstGeom prst="rect">
            <a:avLst/>
          </a:prstGeom>
        </p:spPr>
      </p:pic>
      <p:pic>
        <p:nvPicPr>
          <p:cNvPr id="9" name=""/>
          <p:cNvPicPr>
            <a:picLocks noChangeAspect="1"/>
          </p:cNvPicPr>
          <p:nvPr/>
        </p:nvPicPr>
        <p:blipFill rotWithShape="1">
          <a:blip r:embed="rId4"/>
          <a:stretch>
            <a:fillRect/>
          </a:stretch>
        </p:blipFill>
        <p:spPr>
          <a:xfrm>
            <a:off x="609599" y="2233010"/>
            <a:ext cx="5486401" cy="4099915"/>
          </a:xfrm>
          <a:prstGeom prst="rect">
            <a:avLst/>
          </a:prstGeom>
        </p:spPr>
      </p:pic>
    </p:spTree>
    <p:extLst>
      <p:ext uri="{BB962C8B-B14F-4D97-AF65-F5344CB8AC3E}">
        <p14:creationId xmlns:p14="http://schemas.microsoft.com/office/powerpoint/2010/main" val="1484035845"/>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a:defRPr/>
            </a:pPr>
            <a:r>
              <a:rPr lang="en-US" altLang="ko-KR"/>
              <a:t>homework #7</a:t>
            </a:r>
            <a:endParaRPr lang="ko-KR" altLang="en-US"/>
          </a:p>
        </p:txBody>
      </p:sp>
      <p:sp>
        <p:nvSpPr>
          <p:cNvPr id="3" name="내용 개체 틀 2"/>
          <p:cNvSpPr>
            <a:spLocks noGrp="1"/>
          </p:cNvSpPr>
          <p:nvPr>
            <p:ph sz="half" idx="1"/>
          </p:nvPr>
        </p:nvSpPr>
        <p:spPr/>
        <p:txBody>
          <a:bodyPr/>
          <a:p>
            <a:pPr marL="0" indent="0">
              <a:buNone/>
              <a:defRPr/>
            </a:pPr>
            <a:r>
              <a:rPr lang="en-US" altLang="ko-KR"/>
              <a:t>7.</a:t>
            </a:r>
            <a:endParaRPr lang="en-US" altLang="ko-KR"/>
          </a:p>
          <a:p>
            <a:pPr marL="0" indent="0">
              <a:buNone/>
              <a:defRPr/>
            </a:pPr>
            <a:r>
              <a:rPr lang="en-US" altLang="ko-KR"/>
              <a:t>-(2).</a:t>
            </a:r>
            <a:endParaRPr lang="en-US" altLang="ko-KR"/>
          </a:p>
          <a:p>
            <a:pPr marL="0" indent="0">
              <a:buNone/>
              <a:defRPr/>
            </a:pPr>
            <a:endParaRPr lang="en-US" altLang="ko-KR"/>
          </a:p>
        </p:txBody>
      </p:sp>
      <p:sp>
        <p:nvSpPr>
          <p:cNvPr id="4" name="내용 개체 틀 3"/>
          <p:cNvSpPr>
            <a:spLocks noGrp="1"/>
          </p:cNvSpPr>
          <p:nvPr>
            <p:ph sz="half" idx="2"/>
          </p:nvPr>
        </p:nvSpPr>
        <p:spPr>
          <a:xfrm>
            <a:off x="6197598" y="846138"/>
            <a:ext cx="5384799" cy="5280025"/>
          </a:xfrm>
        </p:spPr>
        <p:txBody>
          <a:bodyPr>
            <a:normAutofit lnSpcReduction="10000"/>
          </a:bodyPr>
          <a:p>
            <a:pPr marL="0" indent="0">
              <a:buNone/>
              <a:defRPr/>
            </a:pPr>
            <a:endParaRPr lang="ko-KR" altLang="en-US"/>
          </a:p>
          <a:p>
            <a:pPr>
              <a:defRPr/>
            </a:pPr>
            <a:r>
              <a:rPr lang="ko-KR" altLang="en-US"/>
              <a:t>“0 5 * * * /bin/ps –ef &gt; ~peterpan/ps.out”</a:t>
            </a:r>
            <a:r>
              <a:rPr lang="en-US" altLang="ko-KR"/>
              <a:t>:</a:t>
            </a:r>
            <a:r>
              <a:rPr lang="ko-KR" altLang="en-US"/>
              <a:t> 해당 명령어는 cron에 등록하여 매일 오전 5시에 /bin/ps –ef 명령어를 실행하고 결과를 peterpan 계정의 홈 디렉토리에 ps.out 파일로 저장하는 것을 의미한다.</a:t>
            </a:r>
            <a:endParaRPr lang="ko-KR" altLang="en-US"/>
          </a:p>
          <a:p>
            <a:pPr marL="0" indent="0">
              <a:buNone/>
              <a:defRPr/>
            </a:pPr>
            <a:endParaRPr lang="ko-KR" altLang="en-US"/>
          </a:p>
          <a:p>
            <a:pPr>
              <a:defRPr/>
            </a:pPr>
            <a:r>
              <a:rPr lang="ko-KR" altLang="en-US"/>
              <a:t>crontab -r 명령어는 현재 사용자의 crontab 파일을 삭제하는 명령어이다</a:t>
            </a:r>
            <a:r>
              <a:rPr lang="en-US" altLang="ko-KR"/>
              <a:t>.</a:t>
            </a:r>
            <a:endParaRPr lang="en-US" altLang="ko-KR"/>
          </a:p>
        </p:txBody>
      </p:sp>
      <p:pic>
        <p:nvPicPr>
          <p:cNvPr id="5" name=""/>
          <p:cNvPicPr>
            <a:picLocks noChangeAspect="1"/>
          </p:cNvPicPr>
          <p:nvPr/>
        </p:nvPicPr>
        <p:blipFill rotWithShape="1">
          <a:blip r:embed="rId2"/>
          <a:stretch>
            <a:fillRect/>
          </a:stretch>
        </p:blipFill>
        <p:spPr>
          <a:xfrm>
            <a:off x="609599" y="2889791"/>
            <a:ext cx="5702560" cy="3063505"/>
          </a:xfrm>
          <a:prstGeom prst="rect">
            <a:avLst/>
          </a:prstGeom>
        </p:spPr>
      </p:pic>
    </p:spTree>
    <p:extLst>
      <p:ext uri="{BB962C8B-B14F-4D97-AF65-F5344CB8AC3E}">
        <p14:creationId xmlns:p14="http://schemas.microsoft.com/office/powerpoint/2010/main" val="262812004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528</ep:Words>
  <ep:PresentationFormat>화면 슬라이드 쇼(4:3)</ep:PresentationFormat>
  <ep:Paragraphs>98</ep:Paragraphs>
  <ep:Slides>13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13</vt:i4>
      </vt:variant>
    </vt:vector>
  </ep:HeadingPairs>
  <ep:TitlesOfParts>
    <vt:vector size="14" baseType="lpstr">
      <vt:lpstr>한컴오피스</vt:lpstr>
      <vt:lpstr>homework #7</vt:lpstr>
      <vt:lpstr>homework #7</vt:lpstr>
      <vt:lpstr>homework #7</vt:lpstr>
      <vt:lpstr>homework #7</vt:lpstr>
      <vt:lpstr>homework #7</vt:lpstr>
      <vt:lpstr>homework #7</vt:lpstr>
      <vt:lpstr>homework #7</vt:lpstr>
      <vt:lpstr>homework #7</vt:lpstr>
      <vt:lpstr>homework #7</vt:lpstr>
      <vt:lpstr>homework #7</vt:lpstr>
      <vt:lpstr>homework #7 - problems</vt:lpstr>
      <vt:lpstr>homework #7 - problems</vt:lpstr>
      <vt:lpstr>homework #7 - problems</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2023-05-11T05:30:01.372</dcterms:created>
  <dc:creator>user</dc:creator>
  <cp:lastModifiedBy>user</cp:lastModifiedBy>
  <dcterms:modified xsi:type="dcterms:W3CDTF">2023-05-16T05:03:26.341</dcterms:modified>
  <cp:revision>35</cp:revision>
  <dc:title>homework #7</dc:title>
  <cp:version>12.0.0.893</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