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5"/>
  </p:notesMasterIdLst>
  <p:handoutMasterIdLst>
    <p:handoutMasterId r:id="rId26"/>
  </p:handoutMasterIdLst>
  <p:sldIdLst>
    <p:sldId id="355" r:id="rId7"/>
    <p:sldId id="369" r:id="rId8"/>
    <p:sldId id="370" r:id="rId9"/>
    <p:sldId id="396" r:id="rId10"/>
    <p:sldId id="392" r:id="rId11"/>
    <p:sldId id="397" r:id="rId12"/>
    <p:sldId id="400" r:id="rId13"/>
    <p:sldId id="405" r:id="rId14"/>
    <p:sldId id="401" r:id="rId15"/>
    <p:sldId id="402" r:id="rId16"/>
    <p:sldId id="406" r:id="rId17"/>
    <p:sldId id="407" r:id="rId18"/>
    <p:sldId id="409" r:id="rId19"/>
    <p:sldId id="408" r:id="rId20"/>
    <p:sldId id="410" r:id="rId21"/>
    <p:sldId id="411" r:id="rId22"/>
    <p:sldId id="403" r:id="rId23"/>
    <p:sldId id="399" r:id="rId2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1" autoAdjust="0"/>
    <p:restoredTop sz="61850" autoAdjust="0"/>
  </p:normalViewPr>
  <p:slideViewPr>
    <p:cSldViewPr snapToGrid="0">
      <p:cViewPr varScale="1">
        <p:scale>
          <a:sx n="116" d="100"/>
          <a:sy n="116" d="100"/>
        </p:scale>
        <p:origin x="2648" y="17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29/04/2025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17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38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717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772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540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20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0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88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03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900"/>
              </a:spcBef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57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2563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496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74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4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60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97-024-03193-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IDP: Surgical Phase Recognition Using Deep Learning Methods</a:t>
            </a:r>
            <a:endParaRPr lang="en-US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Haotong Wang</a:t>
            </a:r>
          </a:p>
          <a:p>
            <a:r>
              <a:rPr lang="de-DE" dirty="0"/>
              <a:t>Technische Universität München</a:t>
            </a:r>
          </a:p>
          <a:p>
            <a:r>
              <a:rPr lang="en-US" dirty="0"/>
              <a:t>TUM School of Computation, Information and Technology</a:t>
            </a:r>
          </a:p>
          <a:p>
            <a:r>
              <a:rPr lang="en-US" dirty="0"/>
              <a:t>Munich, 1</a:t>
            </a:r>
            <a:r>
              <a:rPr lang="en-US" altLang="zh-CN" dirty="0"/>
              <a:t>0</a:t>
            </a:r>
            <a:r>
              <a:rPr lang="en-US" dirty="0"/>
              <a:t>.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A37B49-F2FE-530E-726D-463BE6E1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Unexpected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91DFA-A128-A596-44E9-77A06326A1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76801D7-99F8-47F3-D955-EE1FD95D1F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Haotong Wang (TUM) | IDP</a:t>
            </a:r>
          </a:p>
        </p:txBody>
      </p:sp>
      <p:pic>
        <p:nvPicPr>
          <p:cNvPr id="17" name="Picture 16" descr="A close-up of a human eye&#10;&#10;AI-generated content may be incorrect.">
            <a:extLst>
              <a:ext uri="{FF2B5EF4-FFF2-40B4-BE49-F238E27FC236}">
                <a16:creationId xmlns:a16="http://schemas.microsoft.com/office/drawing/2014/main" id="{CFC02F72-8FAF-182E-2A02-BA236FF8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814815"/>
            <a:ext cx="4330700" cy="2578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630B4D3-8305-8668-1AC2-E3E9261AC5B4}"/>
              </a:ext>
            </a:extLst>
          </p:cNvPr>
          <p:cNvSpPr txBox="1"/>
          <p:nvPr/>
        </p:nvSpPr>
        <p:spPr>
          <a:xfrm>
            <a:off x="499910" y="4392915"/>
            <a:ext cx="25295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+mn-lt"/>
              </a:rPr>
              <a:t>Ground Truth: 6</a:t>
            </a:r>
          </a:p>
        </p:txBody>
      </p:sp>
      <p:pic>
        <p:nvPicPr>
          <p:cNvPr id="20" name="Picture 19" descr="A close-up of a screen&#10;&#10;AI-generated content may be incorrect.">
            <a:extLst>
              <a:ext uri="{FF2B5EF4-FFF2-40B4-BE49-F238E27FC236}">
                <a16:creationId xmlns:a16="http://schemas.microsoft.com/office/drawing/2014/main" id="{A93FA2A4-4CE6-7B10-35B1-2DA0B5BA7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033" y="1814815"/>
            <a:ext cx="4305427" cy="2578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99D61B-A773-95EC-A1CD-371C28DBB8C7}"/>
              </a:ext>
            </a:extLst>
          </p:cNvPr>
          <p:cNvSpPr txBox="1"/>
          <p:nvPr/>
        </p:nvSpPr>
        <p:spPr>
          <a:xfrm>
            <a:off x="4830610" y="4392915"/>
            <a:ext cx="25295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+mn-lt"/>
              </a:rPr>
              <a:t>Ground Truth: 2</a:t>
            </a:r>
          </a:p>
        </p:txBody>
      </p:sp>
    </p:spTree>
    <p:extLst>
      <p:ext uri="{BB962C8B-B14F-4D97-AF65-F5344CB8AC3E}">
        <p14:creationId xmlns:p14="http://schemas.microsoft.com/office/powerpoint/2010/main" val="56096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EC965837-18BC-49AD-B311-729814B4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0779"/>
            <a:ext cx="7294179" cy="164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895821-EEEF-C8AF-9EA0-78D89730D6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0"/>
                <a:ext cx="3882097" cy="3095625"/>
              </a:xfrm>
            </p:spPr>
            <p:txBody>
              <a:bodyPr/>
              <a:lstStyle/>
              <a:p>
                <a:r>
                  <a:rPr lang="en-US" b="1" dirty="0"/>
                  <a:t>ResNet50 as sole Phase Recognizer</a:t>
                </a:r>
              </a:p>
              <a:p>
                <a:r>
                  <a:rPr lang="en-US" dirty="0"/>
                  <a:t>Video-level:</a:t>
                </a:r>
              </a:p>
              <a:p>
                <a:pPr lvl="1"/>
                <a:r>
                  <a:rPr lang="en-US" dirty="0"/>
                  <a:t>Average Accuracy: </a:t>
                </a:r>
                <a:r>
                  <a:rPr lang="en-US" b="1" dirty="0"/>
                  <a:t>~89.03%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4.32</a:t>
                </a:r>
              </a:p>
              <a:p>
                <a:pPr lvl="1"/>
                <a:r>
                  <a:rPr lang="en-US" dirty="0"/>
                  <a:t>Average F1-Score: </a:t>
                </a:r>
                <a:r>
                  <a:rPr lang="en-US" b="1" dirty="0"/>
                  <a:t>~85.14%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4.01</a:t>
                </a:r>
              </a:p>
              <a:p>
                <a:r>
                  <a:rPr lang="en-US" dirty="0"/>
                  <a:t>Stage-level:</a:t>
                </a:r>
              </a:p>
              <a:p>
                <a:pPr lvl="1"/>
                <a:r>
                  <a:rPr lang="en-US" dirty="0"/>
                  <a:t>Average stage-level precision: </a:t>
                </a:r>
                <a:r>
                  <a:rPr lang="en-US" b="1" dirty="0"/>
                  <a:t>~87.70%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15.8</a:t>
                </a:r>
              </a:p>
              <a:p>
                <a:pPr lvl="1"/>
                <a:r>
                  <a:rPr lang="en-US" dirty="0"/>
                  <a:t>Average stage-level recall: </a:t>
                </a:r>
                <a:r>
                  <a:rPr lang="en-US" b="1" dirty="0"/>
                  <a:t>~85.36%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16.9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895821-EEEF-C8AF-9EA0-78D89730D6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0"/>
                <a:ext cx="3882097" cy="3095625"/>
              </a:xfrm>
              <a:blipFill>
                <a:blip r:embed="rId4"/>
                <a:stretch>
                  <a:fillRect l="-2606" t="-2049" r="-2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F5E2BBC-195A-AE2C-54EA-A795BE87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Performance Metrics of ResNet50 + TCN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F8696-6959-9366-DD0E-A56C749E2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98FE326-5099-B0E1-98DE-A429750D32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196" y="1595511"/>
                <a:ext cx="4339697" cy="309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ResNet50 + TCN:</a:t>
                </a:r>
              </a:p>
              <a:p>
                <a:r>
                  <a:rPr lang="en-US" dirty="0"/>
                  <a:t>Video-level:</a:t>
                </a:r>
              </a:p>
              <a:p>
                <a:pPr lvl="1"/>
                <a:r>
                  <a:rPr lang="en-US" dirty="0"/>
                  <a:t>Average Accuracy: </a:t>
                </a:r>
                <a:r>
                  <a:rPr lang="en-US" b="1" dirty="0"/>
                  <a:t>~92.80%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3.38</a:t>
                </a:r>
              </a:p>
              <a:p>
                <a:pPr lvl="1"/>
                <a:r>
                  <a:rPr lang="en-US" dirty="0"/>
                  <a:t>Average F1-Score: </a:t>
                </a:r>
                <a:r>
                  <a:rPr lang="en-US" b="1" dirty="0"/>
                  <a:t>~90.60%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3.42</a:t>
                </a:r>
              </a:p>
              <a:p>
                <a:pPr marL="0" lvl="1" indent="0">
                  <a:buNone/>
                </a:pPr>
                <a:r>
                  <a:rPr lang="en-US" dirty="0"/>
                  <a:t>Stage-level:</a:t>
                </a:r>
              </a:p>
              <a:p>
                <a:pPr lvl="1"/>
                <a:r>
                  <a:rPr lang="en-US" dirty="0"/>
                  <a:t>Average stage-level precision: </a:t>
                </a:r>
                <a:r>
                  <a:rPr lang="en-US" b="1" dirty="0"/>
                  <a:t>~90.81%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13.33</a:t>
                </a:r>
              </a:p>
              <a:p>
                <a:pPr lvl="1"/>
                <a:r>
                  <a:rPr lang="en-US" dirty="0"/>
                  <a:t>Average stage-level recall: </a:t>
                </a:r>
                <a:r>
                  <a:rPr lang="en-US" b="1" dirty="0"/>
                  <a:t>~93.09%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12.01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698FE326-5099-B0E1-98DE-A429750D3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96" y="1595511"/>
                <a:ext cx="4339697" cy="3095625"/>
              </a:xfrm>
              <a:prstGeom prst="rect">
                <a:avLst/>
              </a:prstGeom>
              <a:blipFill>
                <a:blip r:embed="rId5"/>
                <a:stretch>
                  <a:fillRect l="-2624"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997F01-720C-CE72-B9B1-AC4D4035FB0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926DD-68A0-370D-80CD-F2FE28269FCF}"/>
              </a:ext>
            </a:extLst>
          </p:cNvPr>
          <p:cNvSpPr txBox="1"/>
          <p:nvPr/>
        </p:nvSpPr>
        <p:spPr>
          <a:xfrm>
            <a:off x="319090" y="3280110"/>
            <a:ext cx="1284006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Original Paper:</a:t>
            </a:r>
          </a:p>
        </p:txBody>
      </p:sp>
    </p:spTree>
    <p:extLst>
      <p:ext uri="{BB962C8B-B14F-4D97-AF65-F5344CB8AC3E}">
        <p14:creationId xmlns:p14="http://schemas.microsoft.com/office/powerpoint/2010/main" val="1788659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diagram of a number of classes&#10;&#10;AI-generated content may be incorrect.">
            <a:extLst>
              <a:ext uri="{FF2B5EF4-FFF2-40B4-BE49-F238E27FC236}">
                <a16:creationId xmlns:a16="http://schemas.microsoft.com/office/drawing/2014/main" id="{F22ABD0D-B773-88C8-F097-BDC0F2E54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84" y="1434056"/>
            <a:ext cx="3297510" cy="28316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DCEA0-7823-2CE2-C821-BDE1412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F0C39-432F-8BFC-955D-37774F746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B5F313-6E3D-A10E-CC1E-D28C5B39D980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1E0BF0AB-DEDF-8CD9-47B3-0055CB31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06" y="1547349"/>
            <a:ext cx="4456121" cy="3307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7A05AD-F851-980C-0AD7-F7CAFF8F46B2}"/>
              </a:ext>
            </a:extLst>
          </p:cNvPr>
          <p:cNvSpPr txBox="1"/>
          <p:nvPr/>
        </p:nvSpPr>
        <p:spPr>
          <a:xfrm>
            <a:off x="4572000" y="1982804"/>
            <a:ext cx="995465" cy="193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latin typeface="+mn-lt"/>
              </a:rPr>
              <a:t>Model 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05FAE2-A309-3C95-3A5C-1D5CED91480C}"/>
              </a:ext>
            </a:extLst>
          </p:cNvPr>
          <p:cNvSpPr txBox="1"/>
          <p:nvPr/>
        </p:nvSpPr>
        <p:spPr>
          <a:xfrm>
            <a:off x="4571999" y="3597754"/>
            <a:ext cx="987001" cy="193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>
                <a:latin typeface="+mn-lt"/>
              </a:rPr>
              <a:t>Ground Truth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041B2-2BAE-0CCF-ABD2-858C1EE9BAE7}"/>
              </a:ext>
            </a:extLst>
          </p:cNvPr>
          <p:cNvSpPr/>
          <p:nvPr/>
        </p:nvSpPr>
        <p:spPr>
          <a:xfrm>
            <a:off x="1185961" y="1787549"/>
            <a:ext cx="379281" cy="62942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D00E1-8449-CDD1-0999-A1AE9407D8F6}"/>
              </a:ext>
            </a:extLst>
          </p:cNvPr>
          <p:cNvSpPr/>
          <p:nvPr/>
        </p:nvSpPr>
        <p:spPr>
          <a:xfrm>
            <a:off x="473843" y="1787549"/>
            <a:ext cx="379281" cy="62942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71DA8E-4D2D-F170-2959-5E7C6BF13B1E}"/>
              </a:ext>
            </a:extLst>
          </p:cNvPr>
          <p:cNvSpPr/>
          <p:nvPr/>
        </p:nvSpPr>
        <p:spPr>
          <a:xfrm>
            <a:off x="1185961" y="3402499"/>
            <a:ext cx="379281" cy="62942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E4F8E0-05B7-6AB6-4069-2D73A9FF851A}"/>
              </a:ext>
            </a:extLst>
          </p:cNvPr>
          <p:cNvSpPr/>
          <p:nvPr/>
        </p:nvSpPr>
        <p:spPr>
          <a:xfrm>
            <a:off x="473843" y="3402498"/>
            <a:ext cx="379281" cy="62942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5AA43-66DD-62B8-A6DF-25E1EAD54E61}"/>
              </a:ext>
            </a:extLst>
          </p:cNvPr>
          <p:cNvSpPr/>
          <p:nvPr/>
        </p:nvSpPr>
        <p:spPr>
          <a:xfrm>
            <a:off x="6277647" y="2069431"/>
            <a:ext cx="191906" cy="15340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7E7F4-9308-8E78-FF0A-1518F4B91AD7}"/>
              </a:ext>
            </a:extLst>
          </p:cNvPr>
          <p:cNvSpPr/>
          <p:nvPr/>
        </p:nvSpPr>
        <p:spPr>
          <a:xfrm>
            <a:off x="8174598" y="2416974"/>
            <a:ext cx="189076" cy="154776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7767B8-ECE6-7F17-B10C-F2F4869C96AF}"/>
              </a:ext>
            </a:extLst>
          </p:cNvPr>
          <p:cNvSpPr/>
          <p:nvPr/>
        </p:nvSpPr>
        <p:spPr>
          <a:xfrm>
            <a:off x="2393685" y="1787549"/>
            <a:ext cx="191386" cy="629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80A7D7-E531-281B-3596-0C171034313C}"/>
              </a:ext>
            </a:extLst>
          </p:cNvPr>
          <p:cNvSpPr/>
          <p:nvPr/>
        </p:nvSpPr>
        <p:spPr>
          <a:xfrm>
            <a:off x="2394201" y="3402498"/>
            <a:ext cx="191386" cy="6294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937E51-0D6A-CB45-B0F7-6BBBC20F4833}"/>
              </a:ext>
            </a:extLst>
          </p:cNvPr>
          <p:cNvSpPr/>
          <p:nvPr/>
        </p:nvSpPr>
        <p:spPr>
          <a:xfrm>
            <a:off x="6967347" y="3790756"/>
            <a:ext cx="196599" cy="1693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D3FE21-EFA3-3041-339F-51E63707632A}"/>
              </a:ext>
            </a:extLst>
          </p:cNvPr>
          <p:cNvSpPr/>
          <p:nvPr/>
        </p:nvSpPr>
        <p:spPr>
          <a:xfrm>
            <a:off x="3076350" y="1787549"/>
            <a:ext cx="191386" cy="629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5619EC-EBEA-8A87-D7E0-7D7DF09BCA87}"/>
              </a:ext>
            </a:extLst>
          </p:cNvPr>
          <p:cNvSpPr/>
          <p:nvPr/>
        </p:nvSpPr>
        <p:spPr>
          <a:xfrm>
            <a:off x="3059145" y="3403142"/>
            <a:ext cx="191386" cy="6294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C2945D-EB2C-90F8-4787-9CA52FD4D380}"/>
              </a:ext>
            </a:extLst>
          </p:cNvPr>
          <p:cNvSpPr/>
          <p:nvPr/>
        </p:nvSpPr>
        <p:spPr>
          <a:xfrm>
            <a:off x="6278167" y="2768390"/>
            <a:ext cx="191386" cy="1534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65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F9A881-9CC3-7D82-2C53-EF20DC04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101 surgery videos performed by four different surgeons (two senior surgeons + two assistant surgeons) over a period of 9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stages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6D9DBB-9D3B-25F7-D423-C7420C4D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Cataract-101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9A974-B433-13C5-AAF1-9D48DBA66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207586-48D8-66A3-D3DF-B5C215D9DDCB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p:pic>
        <p:nvPicPr>
          <p:cNvPr id="10" name="Picture 9" descr="A graph of a patient&#10;&#10;AI-generated content may be incorrect.">
            <a:extLst>
              <a:ext uri="{FF2B5EF4-FFF2-40B4-BE49-F238E27FC236}">
                <a16:creationId xmlns:a16="http://schemas.microsoft.com/office/drawing/2014/main" id="{A0511B23-7FD9-4CB1-5796-DBB6C0A3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31" y="2326840"/>
            <a:ext cx="2945069" cy="2571750"/>
          </a:xfrm>
          <a:prstGeom prst="rect">
            <a:avLst/>
          </a:prstGeom>
        </p:spPr>
      </p:pic>
      <p:pic>
        <p:nvPicPr>
          <p:cNvPr id="14" name="Picture 1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98962D3A-8DCD-793D-8C1B-7F064BB1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589" y="2420658"/>
            <a:ext cx="3078431" cy="2376549"/>
          </a:xfrm>
          <a:prstGeom prst="rect">
            <a:avLst/>
          </a:prstGeom>
        </p:spPr>
      </p:pic>
      <p:pic>
        <p:nvPicPr>
          <p:cNvPr id="16" name="Picture 15" descr="A table with numbers and a number&#10;&#10;AI-generated content may be incorrect.">
            <a:extLst>
              <a:ext uri="{FF2B5EF4-FFF2-40B4-BE49-F238E27FC236}">
                <a16:creationId xmlns:a16="http://schemas.microsoft.com/office/drawing/2014/main" id="{82452B69-7D67-C7B6-54AE-EBDECE4F9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7894"/>
            <a:ext cx="2907957" cy="1596780"/>
          </a:xfrm>
          <a:prstGeom prst="rect">
            <a:avLst/>
          </a:prstGeom>
        </p:spPr>
      </p:pic>
      <p:pic>
        <p:nvPicPr>
          <p:cNvPr id="17" name="Picture 16" descr="A graph of a patient&#10;&#10;AI-generated content may be incorrect.">
            <a:extLst>
              <a:ext uri="{FF2B5EF4-FFF2-40B4-BE49-F238E27FC236}">
                <a16:creationId xmlns:a16="http://schemas.microsoft.com/office/drawing/2014/main" id="{49F1FA32-2BE6-DBDC-317E-91FF9085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931" y="2323057"/>
            <a:ext cx="294506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4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014D7D-550C-6867-25AE-BFFCFC7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Model Performance on Cataract-101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4D6E2-643D-A8E0-20E5-871BE5379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C5DE727-93DB-B4C7-64C7-9F654A8173E8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C4EDFAB-B708-CC52-9E2B-A0B0488A7B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0" y="1600200"/>
                <a:ext cx="4018241" cy="309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ResNet50 as sole Phase Recognizer</a:t>
                </a:r>
              </a:p>
              <a:p>
                <a:r>
                  <a:rPr lang="en-US" dirty="0"/>
                  <a:t>Video-level:</a:t>
                </a:r>
              </a:p>
              <a:p>
                <a:pPr lvl="1"/>
                <a:r>
                  <a:rPr lang="en-US" dirty="0"/>
                  <a:t>Average Accuracy: </a:t>
                </a:r>
                <a:r>
                  <a:rPr lang="en-US" b="1" dirty="0"/>
                  <a:t>~81.42%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7.42</a:t>
                </a:r>
              </a:p>
              <a:p>
                <a:pPr lvl="1"/>
                <a:r>
                  <a:rPr lang="en-US" dirty="0"/>
                  <a:t>Average F1-Score: </a:t>
                </a:r>
                <a:r>
                  <a:rPr lang="en-US" b="1" dirty="0"/>
                  <a:t>~76.64%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8.19</a:t>
                </a:r>
              </a:p>
              <a:p>
                <a:r>
                  <a:rPr lang="en-US" dirty="0"/>
                  <a:t>Stage-level:</a:t>
                </a:r>
              </a:p>
              <a:p>
                <a:pPr lvl="1"/>
                <a:r>
                  <a:rPr lang="en-US" dirty="0"/>
                  <a:t>Average stage-level precision: </a:t>
                </a:r>
                <a:r>
                  <a:rPr lang="en-US" b="1" dirty="0"/>
                  <a:t>~80.97%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19.87</a:t>
                </a:r>
              </a:p>
              <a:p>
                <a:pPr lvl="1"/>
                <a:r>
                  <a:rPr lang="en-US" dirty="0"/>
                  <a:t>Average stage-level recall: </a:t>
                </a:r>
                <a:r>
                  <a:rPr lang="en-US" b="1" dirty="0"/>
                  <a:t>~79.56%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21.81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8C4EDFAB-B708-CC52-9E2B-A0B0488A7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1600200"/>
                <a:ext cx="4018241" cy="3095625"/>
              </a:xfrm>
              <a:prstGeom prst="rect">
                <a:avLst/>
              </a:prstGeom>
              <a:blipFill>
                <a:blip r:embed="rId2"/>
                <a:stretch>
                  <a:fillRect l="-2516" t="-2049" r="-18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6AEB9129-6884-1CC6-4D40-396279E202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5196" y="1595511"/>
                <a:ext cx="4339697" cy="3095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/>
                  <a:t>ResNet50 + TCN:</a:t>
                </a:r>
              </a:p>
              <a:p>
                <a:r>
                  <a:rPr lang="en-US" dirty="0"/>
                  <a:t>Video-level:</a:t>
                </a:r>
              </a:p>
              <a:p>
                <a:pPr lvl="1"/>
                <a:r>
                  <a:rPr lang="en-US" dirty="0"/>
                  <a:t>Average Accuracy: </a:t>
                </a:r>
                <a:r>
                  <a:rPr lang="en-US" b="1" dirty="0"/>
                  <a:t>~88.41%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6.24</a:t>
                </a:r>
              </a:p>
              <a:p>
                <a:pPr lvl="1"/>
                <a:r>
                  <a:rPr lang="en-US" dirty="0"/>
                  <a:t>Average F1-Score: </a:t>
                </a:r>
                <a:r>
                  <a:rPr lang="en-US" b="1" dirty="0"/>
                  <a:t>~85.89%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6.16</a:t>
                </a:r>
              </a:p>
              <a:p>
                <a:pPr marL="0" lvl="1" indent="0">
                  <a:buNone/>
                </a:pPr>
                <a:r>
                  <a:rPr lang="en-US" dirty="0"/>
                  <a:t>Stage-level:</a:t>
                </a:r>
              </a:p>
              <a:p>
                <a:pPr lvl="1"/>
                <a:r>
                  <a:rPr lang="en-US" dirty="0"/>
                  <a:t>Average stage-level precision: </a:t>
                </a:r>
                <a:r>
                  <a:rPr lang="en-US" b="1" dirty="0"/>
                  <a:t>~87.37%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18.15</a:t>
                </a:r>
              </a:p>
              <a:p>
                <a:pPr lvl="1"/>
                <a:r>
                  <a:rPr lang="en-US" dirty="0"/>
                  <a:t>Average stage-level recall: </a:t>
                </a:r>
                <a:r>
                  <a:rPr lang="en-US" b="1" dirty="0"/>
                  <a:t>~88.32%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17.74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6AEB9129-6884-1CC6-4D40-396279E2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96" y="1595511"/>
                <a:ext cx="4339697" cy="3095625"/>
              </a:xfrm>
              <a:prstGeom prst="rect">
                <a:avLst/>
              </a:prstGeom>
              <a:blipFill>
                <a:blip r:embed="rId3"/>
                <a:stretch>
                  <a:fillRect l="-2624" t="-20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4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C5F2-6E25-2315-D18C-BDBCF198C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Picture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162E1BCC-B6BF-DA0D-4BFB-51CD4E428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0" y="2417886"/>
            <a:ext cx="2759124" cy="2130044"/>
          </a:xfrm>
          <a:prstGeom prst="rect">
            <a:avLst/>
          </a:prstGeom>
        </p:spPr>
      </p:pic>
      <p:pic>
        <p:nvPicPr>
          <p:cNvPr id="7" name="Picture 6" descr="A graph of a patient&#10;&#10;AI-generated content may be incorrect.">
            <a:extLst>
              <a:ext uri="{FF2B5EF4-FFF2-40B4-BE49-F238E27FC236}">
                <a16:creationId xmlns:a16="http://schemas.microsoft.com/office/drawing/2014/main" id="{A8F781F4-872B-188B-59EB-340C2DD82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465" y="2349847"/>
            <a:ext cx="2591066" cy="2266122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5F1F66-8DFE-2D33-BAA4-4D352832220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04E51B51-FFEB-5CA1-8D1E-6699C7F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461425"/>
            <a:ext cx="8508999" cy="380745"/>
          </a:xfrm>
        </p:spPr>
        <p:txBody>
          <a:bodyPr/>
          <a:lstStyle/>
          <a:p>
            <a:r>
              <a:rPr lang="en-US" dirty="0"/>
              <a:t>High variance in stage-level metrics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5EDFFA-CD83-28FC-092F-0C8C6F325A91}"/>
              </a:ext>
            </a:extLst>
          </p:cNvPr>
          <p:cNvSpPr txBox="1"/>
          <p:nvPr/>
        </p:nvSpPr>
        <p:spPr>
          <a:xfrm>
            <a:off x="5398935" y="1519427"/>
            <a:ext cx="3428073" cy="2502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class imbalance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experience-based</a:t>
            </a:r>
            <a:r>
              <a:rPr lang="en-US" sz="1600" dirty="0">
                <a:latin typeface="+mn-lt"/>
              </a:rPr>
              <a:t> variability, </a:t>
            </a:r>
            <a:r>
              <a:rPr lang="en-US" sz="1600" b="1" dirty="0">
                <a:latin typeface="+mn-lt"/>
              </a:rPr>
              <a:t>inter-surgeon</a:t>
            </a:r>
            <a:r>
              <a:rPr lang="en-US" sz="1600" dirty="0">
                <a:latin typeface="+mn-lt"/>
              </a:rPr>
              <a:t> variability and</a:t>
            </a:r>
            <a:r>
              <a:rPr lang="en-US" sz="1600" b="1" dirty="0">
                <a:latin typeface="+mn-lt"/>
              </a:rPr>
              <a:t> intra-surgeon</a:t>
            </a:r>
            <a:r>
              <a:rPr lang="en-US" sz="1600" dirty="0">
                <a:latin typeface="+mn-lt"/>
              </a:rPr>
              <a:t> variability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data distribution of training set and test set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different nature of surgeries </a:t>
            </a:r>
            <a:r>
              <a:rPr lang="en-US" sz="1600" dirty="0">
                <a:latin typeface="+mn-lt"/>
              </a:rPr>
              <a:t>compared to laparoscopic surgeries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E18277-9249-C3A6-03A5-FB2F21463D92}"/>
              </a:ext>
            </a:extLst>
          </p:cNvPr>
          <p:cNvSpPr txBox="1"/>
          <p:nvPr/>
        </p:nvSpPr>
        <p:spPr>
          <a:xfrm>
            <a:off x="5398935" y="4161250"/>
            <a:ext cx="442609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1</a:t>
            </a:r>
            <a:r>
              <a:rPr lang="en-US" sz="900" dirty="0">
                <a:effectLst/>
              </a:rPr>
              <a:t> Incision</a:t>
            </a:r>
            <a:r>
              <a:rPr lang="en-US" sz="900" dirty="0"/>
              <a:t> </a:t>
            </a:r>
            <a:r>
              <a:rPr lang="en-US" sz="900" dirty="0">
                <a:effectLst/>
              </a:rPr>
              <a:t>2 Viscous Agent Injection</a:t>
            </a:r>
            <a:r>
              <a:rPr lang="en-US" sz="900" dirty="0"/>
              <a:t> </a:t>
            </a:r>
          </a:p>
          <a:p>
            <a:r>
              <a:rPr lang="en-US" sz="900" dirty="0">
                <a:effectLst/>
              </a:rPr>
              <a:t>3 Rhexis</a:t>
            </a:r>
            <a:r>
              <a:rPr lang="en-US" sz="900" dirty="0"/>
              <a:t> </a:t>
            </a:r>
            <a:r>
              <a:rPr lang="en-US" sz="900" dirty="0">
                <a:effectLst/>
              </a:rPr>
              <a:t>4 </a:t>
            </a:r>
            <a:r>
              <a:rPr lang="en-US" sz="900" dirty="0" err="1">
                <a:effectLst/>
              </a:rPr>
              <a:t>Hydrodissection</a:t>
            </a:r>
            <a:r>
              <a:rPr lang="en-US" sz="900" dirty="0"/>
              <a:t> </a:t>
            </a:r>
          </a:p>
          <a:p>
            <a:r>
              <a:rPr lang="en-US" sz="900" dirty="0"/>
              <a:t>5 </a:t>
            </a:r>
            <a:r>
              <a:rPr lang="en-US" sz="900" dirty="0" err="1">
                <a:effectLst/>
              </a:rPr>
              <a:t>Phacoemulsificiation</a:t>
            </a:r>
            <a:r>
              <a:rPr lang="en-US" sz="900" dirty="0"/>
              <a:t> </a:t>
            </a:r>
            <a:r>
              <a:rPr lang="en-US" sz="900" dirty="0">
                <a:effectLst/>
              </a:rPr>
              <a:t>6 </a:t>
            </a:r>
            <a:r>
              <a:rPr lang="en-US" sz="900" dirty="0" err="1">
                <a:effectLst/>
              </a:rPr>
              <a:t>IrrigationAndAspiration</a:t>
            </a:r>
            <a:endParaRPr lang="en-US" sz="900" dirty="0">
              <a:effectLst/>
            </a:endParaRPr>
          </a:p>
          <a:p>
            <a:r>
              <a:rPr lang="en-US" sz="900" dirty="0">
                <a:effectLst/>
              </a:rPr>
              <a:t>7 </a:t>
            </a:r>
            <a:r>
              <a:rPr lang="en-US" sz="900" dirty="0" err="1">
                <a:effectLst/>
              </a:rPr>
              <a:t>CapsulePolishing</a:t>
            </a:r>
            <a:r>
              <a:rPr lang="en-US" sz="900" dirty="0"/>
              <a:t> </a:t>
            </a:r>
            <a:r>
              <a:rPr lang="en-US" sz="900" dirty="0">
                <a:effectLst/>
              </a:rPr>
              <a:t>8 Lens Implant Setting Up</a:t>
            </a:r>
            <a:r>
              <a:rPr lang="en-US" sz="900" dirty="0"/>
              <a:t> </a:t>
            </a:r>
          </a:p>
          <a:p>
            <a:r>
              <a:rPr lang="en-US" sz="900" dirty="0">
                <a:effectLst/>
              </a:rPr>
              <a:t>9 </a:t>
            </a:r>
            <a:r>
              <a:rPr lang="en-US" sz="900" dirty="0" err="1">
                <a:effectLst/>
              </a:rPr>
              <a:t>ViscousAgentRemoval</a:t>
            </a:r>
            <a:r>
              <a:rPr lang="en-US" sz="900" dirty="0"/>
              <a:t>  </a:t>
            </a:r>
            <a:r>
              <a:rPr lang="en-US" sz="900" dirty="0">
                <a:effectLst/>
              </a:rPr>
              <a:t>10 </a:t>
            </a:r>
            <a:r>
              <a:rPr lang="en-US" sz="900" dirty="0" err="1">
                <a:effectLst/>
              </a:rPr>
              <a:t>TonifyingAndAntibiotics</a:t>
            </a:r>
            <a:endParaRPr lang="en-US" sz="900" dirty="0">
              <a:solidFill>
                <a:srgbClr val="080808"/>
              </a:solidFill>
              <a:effectLst/>
            </a:endParaRPr>
          </a:p>
        </p:txBody>
      </p:sp>
      <p:pic>
        <p:nvPicPr>
          <p:cNvPr id="28" name="Picture 27" descr="A table with numbers and a number&#10;&#10;AI-generated content may be incorrect.">
            <a:extLst>
              <a:ext uri="{FF2B5EF4-FFF2-40B4-BE49-F238E27FC236}">
                <a16:creationId xmlns:a16="http://schemas.microsoft.com/office/drawing/2014/main" id="{59776E10-B18B-7DA7-C122-79E8E622D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915" y="877034"/>
            <a:ext cx="2907957" cy="15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80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3DEE58-C167-E056-C99C-4886C4D4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CNN+TCN on both datasets (Cataract1k and Cataract101)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Comparable 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CNN prediction based on operation‘s tools + TCN captures temporal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1"/>
              <a:t>Future Work: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noProof="1"/>
              <a:t>Other feature extractors (e.g. EfficientNet)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noProof="1"/>
              <a:t>Taking the data variability into account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noProof="1"/>
              <a:t>Other strategies mitigating class imbalance 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noProof="1"/>
              <a:t>Try with more modern models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b="1" noProof="1"/>
              <a:t>Extends to other surgeries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4614B0-87E4-2427-B995-BE9727C6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605D7-5544-D2D5-9FE1-E86808AE5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880C83-8A16-D559-CE8E-12BEBE930592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</p:spTree>
    <p:extLst>
      <p:ext uri="{BB962C8B-B14F-4D97-AF65-F5344CB8AC3E}">
        <p14:creationId xmlns:p14="http://schemas.microsoft.com/office/powerpoint/2010/main" val="312905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3BC3E40-34AA-674A-C97E-EAE95683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600200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Granularity of the data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Importance of the temporal dependency </a:t>
            </a:r>
            <a:r>
              <a:rPr lang="en-US" dirty="0">
                <a:sym typeface="Wingdings" pitchFamily="2" charset="2"/>
              </a:rPr>
              <a:t> TCN to refine the recognition result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6118BC-5E88-2365-4D25-A0BEDC4E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02CD8-FFBE-1E7E-745C-D86F1E049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EE28D1-A004-C590-8E35-E330F86AE2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Haotong Wang (TUM) | IDP</a:t>
            </a:r>
          </a:p>
        </p:txBody>
      </p:sp>
    </p:spTree>
    <p:extLst>
      <p:ext uri="{BB962C8B-B14F-4D97-AF65-F5344CB8AC3E}">
        <p14:creationId xmlns:p14="http://schemas.microsoft.com/office/powerpoint/2010/main" val="119821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33D4-2380-9200-5DFA-E5B9B69E15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1F245-B46F-C2AA-8B95-5AF6329A8904}"/>
              </a:ext>
            </a:extLst>
          </p:cNvPr>
          <p:cNvSpPr txBox="1"/>
          <p:nvPr/>
        </p:nvSpPr>
        <p:spPr>
          <a:xfrm>
            <a:off x="1965517" y="2314500"/>
            <a:ext cx="5212966" cy="5145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dirty="0">
                <a:latin typeface="+mn-lt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42046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Surgical procedures involve multiple stages that require precise coordination and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Workflow detection automation is crucial</a:t>
            </a:r>
          </a:p>
          <a:p>
            <a:endParaRPr lang="en-US" b="1" dirty="0">
              <a:sym typeface="Wingdings" pitchFamily="2" charset="2"/>
            </a:endParaRP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b="1" dirty="0">
                <a:sym typeface="Wingdings" pitchFamily="2" charset="2"/>
              </a:rPr>
              <a:t>Context-aware system </a:t>
            </a:r>
            <a:r>
              <a:rPr lang="en-US" dirty="0">
                <a:sym typeface="Wingdings" pitchFamily="2" charset="2"/>
              </a:rPr>
              <a:t>in future OR  improve efficiency in OR</a:t>
            </a:r>
          </a:p>
          <a:p>
            <a:pPr marL="519113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Facilitating automated </a:t>
            </a:r>
            <a:r>
              <a:rPr lang="en-US" b="1" dirty="0">
                <a:sym typeface="Wingdings" pitchFamily="2" charset="2"/>
              </a:rPr>
              <a:t>postoperative documentation and analysis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Haotong Wang (TUM) | IDP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DL models are trained and evaluated with </a:t>
            </a:r>
            <a:r>
              <a:rPr lang="en-US" b="1" dirty="0"/>
              <a:t>laparoscopic surgery videos</a:t>
            </a:r>
          </a:p>
          <a:p>
            <a:r>
              <a:rPr lang="en-US" dirty="0">
                <a:sym typeface="Wingdings" pitchFamily="2" charset="2"/>
              </a:rPr>
              <a:t>        a</a:t>
            </a:r>
            <a:r>
              <a:rPr lang="en-US" dirty="0"/>
              <a:t>dapt those DL models to detect surgical phase of</a:t>
            </a:r>
            <a:r>
              <a:rPr lang="en-US" altLang="zh-CN" dirty="0"/>
              <a:t> </a:t>
            </a:r>
            <a:r>
              <a:rPr lang="en-US" altLang="zh-CN" b="1" dirty="0"/>
              <a:t>o</a:t>
            </a:r>
            <a:r>
              <a:rPr lang="en-US" b="1" i="0" u="none" strike="noStrike" dirty="0">
                <a:effectLst/>
              </a:rPr>
              <a:t>phthalmological surgery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  <a:latin typeface="Linux Liberti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Main </a:t>
            </a:r>
            <a:r>
              <a:rPr lang="en-US" dirty="0"/>
              <a:t>Objective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Haotong Wang (TUM) | IDP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B2BE5-09D7-4DC2-57A3-FC7186C41F2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0" y="1602000"/>
            <a:ext cx="8507917" cy="3095626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endParaRPr lang="en-US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3BE416-C3BD-3D46-B83E-62FD0E2D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7AC0-E498-458F-4E30-3B2E36DDD6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F74B-0917-77D8-BF3C-1F24A7ACCCA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8F871C-199D-C01B-606E-92CAC176759B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19090" y="3149813"/>
            <a:ext cx="85079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FEAD08-4CBA-CED9-91A2-A36E1430F2B2}"/>
              </a:ext>
            </a:extLst>
          </p:cNvPr>
          <p:cNvCxnSpPr/>
          <p:nvPr/>
        </p:nvCxnSpPr>
        <p:spPr>
          <a:xfrm flipV="1">
            <a:off x="944880" y="2905760"/>
            <a:ext cx="0" cy="244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81BDDC0-908E-02E9-7CCE-0F639299DDA4}"/>
              </a:ext>
            </a:extLst>
          </p:cNvPr>
          <p:cNvSpPr txBox="1"/>
          <p:nvPr/>
        </p:nvSpPr>
        <p:spPr>
          <a:xfrm>
            <a:off x="524091" y="2571750"/>
            <a:ext cx="2128788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err="1">
                <a:latin typeface="+mn-lt"/>
              </a:rPr>
              <a:t>EndoNet</a:t>
            </a:r>
            <a:r>
              <a:rPr lang="en-US" sz="1600" b="1" dirty="0">
                <a:latin typeface="+mn-lt"/>
              </a:rPr>
              <a:t> (CNN based)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533A67-B3B9-3699-F368-81B50B23191B}"/>
              </a:ext>
            </a:extLst>
          </p:cNvPr>
          <p:cNvCxnSpPr>
            <a:cxnSpLocks/>
          </p:cNvCxnSpPr>
          <p:nvPr/>
        </p:nvCxnSpPr>
        <p:spPr>
          <a:xfrm>
            <a:off x="2595171" y="3149813"/>
            <a:ext cx="0" cy="253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6D09A0-E29A-D15F-8F70-FAA7CE9F2DFD}"/>
              </a:ext>
            </a:extLst>
          </p:cNvPr>
          <p:cNvSpPr txBox="1"/>
          <p:nvPr/>
        </p:nvSpPr>
        <p:spPr>
          <a:xfrm>
            <a:off x="1834629" y="3431500"/>
            <a:ext cx="238674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SV-</a:t>
            </a:r>
            <a:r>
              <a:rPr lang="en-US" sz="1600" b="1" dirty="0" err="1">
                <a:latin typeface="+mn-lt"/>
              </a:rPr>
              <a:t>RCNet</a:t>
            </a:r>
            <a:r>
              <a:rPr lang="en-US" sz="1600" b="1" dirty="0">
                <a:latin typeface="+mn-lt"/>
              </a:rPr>
              <a:t> (CNN + LSTM)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69D9F400-CD6E-E5A5-862C-D858B2F0C90C}"/>
              </a:ext>
            </a:extLst>
          </p:cNvPr>
          <p:cNvSpPr/>
          <p:nvPr/>
        </p:nvSpPr>
        <p:spPr>
          <a:xfrm>
            <a:off x="38986" y="3355945"/>
            <a:ext cx="1798415" cy="1035255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dirty="0"/>
              <a:t>Temporal feature?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CAB099-FED4-84B6-2444-62CCAFA1A54C}"/>
              </a:ext>
            </a:extLst>
          </p:cNvPr>
          <p:cNvCxnSpPr/>
          <p:nvPr/>
        </p:nvCxnSpPr>
        <p:spPr>
          <a:xfrm flipV="1">
            <a:off x="4221373" y="2905760"/>
            <a:ext cx="0" cy="244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13ABD0B-26B0-F623-6BD8-0FA0FB25B8AC}"/>
              </a:ext>
            </a:extLst>
          </p:cNvPr>
          <p:cNvSpPr txBox="1"/>
          <p:nvPr/>
        </p:nvSpPr>
        <p:spPr>
          <a:xfrm flipH="1">
            <a:off x="3028001" y="2583180"/>
            <a:ext cx="35991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MS-TCN (Multi-Stage Temporal CNN)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B3962962-8B84-6647-6B7D-538D09ECC48B}"/>
              </a:ext>
            </a:extLst>
          </p:cNvPr>
          <p:cNvSpPr/>
          <p:nvPr/>
        </p:nvSpPr>
        <p:spPr>
          <a:xfrm>
            <a:off x="3028001" y="1395868"/>
            <a:ext cx="2887978" cy="1150754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dirty="0"/>
              <a:t>Oh, we can capture temporal feature differently!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4C3446-7B16-3AE5-89B3-58F227DD8024}"/>
              </a:ext>
            </a:extLst>
          </p:cNvPr>
          <p:cNvCxnSpPr/>
          <p:nvPr/>
        </p:nvCxnSpPr>
        <p:spPr>
          <a:xfrm flipV="1">
            <a:off x="7404854" y="3159547"/>
            <a:ext cx="0" cy="244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Explosion 1 27">
            <a:extLst>
              <a:ext uri="{FF2B5EF4-FFF2-40B4-BE49-F238E27FC236}">
                <a16:creationId xmlns:a16="http://schemas.microsoft.com/office/drawing/2014/main" id="{28477435-2FAB-D114-4B28-C22AC2AFD842}"/>
              </a:ext>
            </a:extLst>
          </p:cNvPr>
          <p:cNvSpPr/>
          <p:nvPr/>
        </p:nvSpPr>
        <p:spPr>
          <a:xfrm>
            <a:off x="4562504" y="2711805"/>
            <a:ext cx="1674614" cy="1018580"/>
          </a:xfrm>
          <a:prstGeom prst="irregularSeal1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b="1" dirty="0" err="1"/>
              <a:t>ViT</a:t>
            </a:r>
            <a:r>
              <a:rPr lang="en-US" b="1" dirty="0"/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6B1032-4DA0-60D3-9AD1-1E60D467E74E}"/>
              </a:ext>
            </a:extLst>
          </p:cNvPr>
          <p:cNvSpPr txBox="1"/>
          <p:nvPr/>
        </p:nvSpPr>
        <p:spPr>
          <a:xfrm flipH="1">
            <a:off x="6191301" y="3430495"/>
            <a:ext cx="359917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Transformer Based Method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BEB74E-3C92-29A6-09AC-E35CB0BE35A7}"/>
              </a:ext>
            </a:extLst>
          </p:cNvPr>
          <p:cNvCxnSpPr/>
          <p:nvPr/>
        </p:nvCxnSpPr>
        <p:spPr>
          <a:xfrm>
            <a:off x="4221373" y="4470400"/>
            <a:ext cx="46056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639F5B-81D1-F067-2FAE-E1A67B9A80F6}"/>
              </a:ext>
            </a:extLst>
          </p:cNvPr>
          <p:cNvCxnSpPr/>
          <p:nvPr/>
        </p:nvCxnSpPr>
        <p:spPr>
          <a:xfrm flipV="1">
            <a:off x="6500614" y="4226347"/>
            <a:ext cx="0" cy="244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0AAB0D-BE4F-7EBE-DF32-C7408D9471BB}"/>
              </a:ext>
            </a:extLst>
          </p:cNvPr>
          <p:cNvSpPr txBox="1"/>
          <p:nvPr/>
        </p:nvSpPr>
        <p:spPr>
          <a:xfrm>
            <a:off x="4562504" y="3932539"/>
            <a:ext cx="390286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latin typeface="+mn-lt"/>
              </a:rPr>
              <a:t>Dynamic Scene Graph Representation</a:t>
            </a:r>
          </a:p>
        </p:txBody>
      </p:sp>
      <p:sp>
        <p:nvSpPr>
          <p:cNvPr id="33" name="Cloud 32">
            <a:extLst>
              <a:ext uri="{FF2B5EF4-FFF2-40B4-BE49-F238E27FC236}">
                <a16:creationId xmlns:a16="http://schemas.microsoft.com/office/drawing/2014/main" id="{A7A72AF1-925F-4BE3-5F68-8E811C0FCC12}"/>
              </a:ext>
            </a:extLst>
          </p:cNvPr>
          <p:cNvSpPr/>
          <p:nvPr/>
        </p:nvSpPr>
        <p:spPr>
          <a:xfrm>
            <a:off x="1971460" y="3806367"/>
            <a:ext cx="2249906" cy="956587"/>
          </a:xfrm>
          <a:prstGeom prst="clou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500" dirty="0"/>
              <a:t>Surgical Stage as Graph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DEC91E-9215-6FD6-CE14-3AC934DD5BC7}"/>
              </a:ext>
            </a:extLst>
          </p:cNvPr>
          <p:cNvSpPr txBox="1"/>
          <p:nvPr/>
        </p:nvSpPr>
        <p:spPr>
          <a:xfrm>
            <a:off x="8574294" y="2776394"/>
            <a:ext cx="38792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979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923F4-6F0F-BB49-FB8C-039023E7B02F}"/>
              </a:ext>
            </a:extLst>
          </p:cNvPr>
          <p:cNvSpPr txBox="1"/>
          <p:nvPr/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defTabSz="914400" eaLnBrk="0" latinLnBrk="0" hangingPunct="0">
              <a:lnSpc>
                <a:spcPct val="104000"/>
              </a:lnSpc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DE" sz="1000" kern="1200" noProof="0" dirty="0">
                <a:effectLst/>
                <a:latin typeface="+mn-lt"/>
                <a:ea typeface="+mn-ea"/>
                <a:cs typeface="+mn-cs"/>
              </a:rPr>
              <a:t>Czempiel, T., Paschali, M., Keicher, M., Simson, W., Feussner, H., Kim, S., &amp; Navab, N. (2020). </a:t>
            </a:r>
            <a:r>
              <a:rPr lang="de-DE" sz="1000" b="1" kern="1200" noProof="0" dirty="0">
                <a:effectLst/>
                <a:latin typeface="+mn-lt"/>
                <a:ea typeface="+mn-ea"/>
                <a:cs typeface="+mn-cs"/>
              </a:rPr>
              <a:t>“Tecno: Surgical phase recognition with multi-stage temporal convolutional networks.”</a:t>
            </a:r>
            <a:r>
              <a:rPr lang="de-DE" sz="1000" kern="1200" noProof="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000" i="1" kern="1200" noProof="0" dirty="0">
                <a:effectLst/>
                <a:latin typeface="+mn-lt"/>
                <a:ea typeface="+mn-ea"/>
                <a:cs typeface="+mn-cs"/>
              </a:rPr>
              <a:t>International Conference on Medical Image Computing and Computer-Assisted Intervention (MICCAI)</a:t>
            </a:r>
            <a:r>
              <a:rPr lang="de-DE" sz="1000" kern="1200" noProof="0" dirty="0">
                <a:effectLst/>
                <a:latin typeface="+mn-lt"/>
                <a:ea typeface="+mn-ea"/>
                <a:cs typeface="+mn-cs"/>
              </a:rPr>
              <a:t>, 343–352.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b="0" kern="1200" noProof="0" dirty="0">
                <a:latin typeface="+mj-lt"/>
                <a:ea typeface="+mj-ea"/>
                <a:cs typeface="+mj-cs"/>
              </a:rPr>
              <a:t>TeCNO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>
                <a:latin typeface="Arial" charset="0"/>
                <a:ea typeface="+mn-ea"/>
                <a:cs typeface="Arial" charset="0"/>
              </a:rPr>
              <a:t>Haotong Wang (TUM) | IDP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F369F-E9EE-6696-4BDE-347C1B038A0A}"/>
              </a:ext>
            </a:extLst>
          </p:cNvPr>
          <p:cNvSpPr txBox="1"/>
          <p:nvPr/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/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0" dirty="0">
                <a:latin typeface="+mn-lt"/>
                <a:cs typeface="+mn-cs"/>
              </a:rPr>
              <a:t>TCNs consist of </a:t>
            </a:r>
            <a:r>
              <a:rPr lang="en-US" sz="1400" b="1" noProof="0" dirty="0">
                <a:latin typeface="+mn-lt"/>
                <a:cs typeface="+mn-cs"/>
              </a:rPr>
              <a:t>hierarchical </a:t>
            </a:r>
          </a:p>
          <a:p>
            <a:pPr eaLnBrk="0" hangingPunct="0">
              <a:spcAft>
                <a:spcPts val="600"/>
              </a:spcAft>
            </a:pPr>
            <a:r>
              <a:rPr lang="en-US" sz="1400" b="1" noProof="0" dirty="0">
                <a:latin typeface="+mn-lt"/>
                <a:cs typeface="+mn-cs"/>
              </a:rPr>
              <a:t>      dilated convolutions </a:t>
            </a:r>
            <a:r>
              <a:rPr lang="en-US" sz="1400" noProof="0" dirty="0">
                <a:latin typeface="+mn-lt"/>
                <a:cs typeface="+mn-cs"/>
              </a:rPr>
              <a:t>and </a:t>
            </a:r>
            <a:r>
              <a:rPr lang="en-US" sz="1400" b="1" noProof="0" dirty="0">
                <a:latin typeface="+mn-lt"/>
                <a:cs typeface="+mn-cs"/>
              </a:rPr>
              <a:t>residual</a:t>
            </a:r>
          </a:p>
          <a:p>
            <a:pPr eaLnBrk="0" hangingPunct="0">
              <a:spcAft>
                <a:spcPts val="600"/>
              </a:spcAft>
            </a:pPr>
            <a:r>
              <a:rPr lang="en-US" sz="1400" b="1" noProof="0" dirty="0">
                <a:latin typeface="+mn-lt"/>
                <a:cs typeface="+mn-cs"/>
              </a:rPr>
              <a:t>      layers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cs typeface="+mn-cs"/>
              </a:rPr>
              <a:t>Causal </a:t>
            </a:r>
            <a:r>
              <a:rPr lang="en-US" sz="1400" dirty="0">
                <a:latin typeface="+mn-lt"/>
                <a:cs typeface="+mn-cs"/>
              </a:rPr>
              <a:t>convolution</a:t>
            </a:r>
            <a:endParaRPr lang="en-US" sz="1400" b="1" noProof="0" dirty="0">
              <a:latin typeface="+mn-lt"/>
              <a:cs typeface="+mn-cs"/>
            </a:endParaRP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noProof="0" dirty="0">
                <a:latin typeface="+mn-lt"/>
                <a:cs typeface="+mn-cs"/>
              </a:rPr>
              <a:t>Multi-stage refinement </a:t>
            </a:r>
            <a:r>
              <a:rPr lang="en-US" sz="1400" noProof="0" dirty="0">
                <a:latin typeface="+mn-lt"/>
                <a:cs typeface="+mn-cs"/>
              </a:rPr>
              <a:t>of the result</a:t>
            </a:r>
          </a:p>
          <a:p>
            <a:pPr marL="285750" indent="-285750" eaLnBrk="0" hangingPunct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0" dirty="0">
                <a:latin typeface="+mn-lt"/>
                <a:cs typeface="+mn-cs"/>
              </a:rPr>
              <a:t>TCNs </a:t>
            </a:r>
            <a:r>
              <a:rPr lang="en-US" sz="1400" b="1" noProof="0" dirty="0">
                <a:latin typeface="+mn-lt"/>
                <a:cs typeface="+mn-cs"/>
              </a:rPr>
              <a:t>outperform</a:t>
            </a:r>
            <a:r>
              <a:rPr lang="en-US" sz="1400" noProof="0" dirty="0">
                <a:latin typeface="+mn-lt"/>
                <a:cs typeface="+mn-cs"/>
              </a:rPr>
              <a:t> LSTMs</a:t>
            </a:r>
          </a:p>
        </p:txBody>
      </p:sp>
      <p:pic>
        <p:nvPicPr>
          <p:cNvPr id="5" name="Picture 4" descr="A diagram of a stage&#10;&#10;Description automatically generated">
            <a:extLst>
              <a:ext uri="{FF2B5EF4-FFF2-40B4-BE49-F238E27FC236}">
                <a16:creationId xmlns:a16="http://schemas.microsoft.com/office/drawing/2014/main" id="{9FDB666D-2FA7-587D-15E3-57E06351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90" y="2175559"/>
            <a:ext cx="4695318" cy="1948556"/>
          </a:xfrm>
          <a:prstGeom prst="rect">
            <a:avLst/>
          </a:prstGeom>
          <a:noFill/>
        </p:spPr>
      </p:pic>
      <p:pic>
        <p:nvPicPr>
          <p:cNvPr id="12" name="Picture 11" descr="A group of black letters&#10;&#10;Description automatically generated">
            <a:extLst>
              <a:ext uri="{FF2B5EF4-FFF2-40B4-BE49-F238E27FC236}">
                <a16:creationId xmlns:a16="http://schemas.microsoft.com/office/drawing/2014/main" id="{C87D7895-73BB-B15F-40C9-78C233EC3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158" y="4124115"/>
            <a:ext cx="2397642" cy="676635"/>
          </a:xfrm>
          <a:prstGeom prst="rect">
            <a:avLst/>
          </a:prstGeom>
        </p:spPr>
      </p:pic>
      <p:pic>
        <p:nvPicPr>
          <p:cNvPr id="14" name="Picture 1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E62FC24F-DCF8-AA27-B46C-51E4BE927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9" y="4124115"/>
            <a:ext cx="4075151" cy="730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E97F5D-636C-DAF0-3BF8-AEE3BCD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b="0" kern="1200" noProof="0" dirty="0">
                <a:latin typeface="+mj-lt"/>
                <a:ea typeface="+mj-ea"/>
                <a:cs typeface="+mj-cs"/>
              </a:rPr>
              <a:t>Cataract1k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F18E-C72D-B891-EA6A-B81516B85A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E767-E71A-F2B0-1325-6EEC7AE0E3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kern="1200">
                <a:latin typeface="Arial" charset="0"/>
                <a:ea typeface="+mn-ea"/>
                <a:cs typeface="Arial" charset="0"/>
              </a:rPr>
              <a:t>Haotong Wang (TUM) | IDP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04E1B-4193-0980-B157-4A98A4619E10}"/>
              </a:ext>
            </a:extLst>
          </p:cNvPr>
          <p:cNvSpPr txBox="1"/>
          <p:nvPr/>
        </p:nvSpPr>
        <p:spPr>
          <a:xfrm>
            <a:off x="1405719" y="1828800"/>
            <a:ext cx="6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US" sz="1600" dirty="0" err="1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6670F-B1C0-D37F-8476-354D473394C8}"/>
              </a:ext>
            </a:extLst>
          </p:cNvPr>
          <p:cNvSpPr txBox="1"/>
          <p:nvPr/>
        </p:nvSpPr>
        <p:spPr>
          <a:xfrm>
            <a:off x="234255" y="1382369"/>
            <a:ext cx="6540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N. </a:t>
            </a:r>
            <a:r>
              <a:rPr lang="en-US" sz="1000" dirty="0" err="1">
                <a:effectLst/>
              </a:rPr>
              <a:t>Ghamsarian</a:t>
            </a:r>
            <a:r>
              <a:rPr lang="en-US" sz="1000" dirty="0">
                <a:effectLst/>
              </a:rPr>
              <a:t> </a:t>
            </a:r>
            <a:r>
              <a:rPr lang="en-US" sz="1000" i="1" dirty="0">
                <a:effectLst/>
              </a:rPr>
              <a:t>et al.</a:t>
            </a:r>
            <a:r>
              <a:rPr lang="en-US" sz="1000" dirty="0">
                <a:effectLst/>
              </a:rPr>
              <a:t>, “Cataract-1K Dataset for Deep-Learning-Assisted Analysis of Cataract Surgery Videos,” </a:t>
            </a:r>
            <a:r>
              <a:rPr lang="en-US" sz="1000" i="1" dirty="0">
                <a:effectLst/>
              </a:rPr>
              <a:t>Sci Data</a:t>
            </a:r>
            <a:r>
              <a:rPr lang="en-US" sz="1000" dirty="0">
                <a:effectLst/>
              </a:rPr>
              <a:t>, vol. 11, no. 1, p. 373, Apr. 2024, </a:t>
            </a:r>
            <a:r>
              <a:rPr lang="en-US" sz="1000" dirty="0" err="1">
                <a:effectLst/>
              </a:rPr>
              <a:t>doi</a:t>
            </a:r>
            <a:r>
              <a:rPr lang="en-US" sz="1000" dirty="0">
                <a:effectLst/>
              </a:rPr>
              <a:t>: </a:t>
            </a:r>
            <a:r>
              <a:rPr lang="en-US" sz="1000" dirty="0">
                <a:effectLst/>
                <a:hlinkClick r:id="rId3"/>
              </a:rPr>
              <a:t>10.1038/s41597-024-03193-4</a:t>
            </a:r>
            <a:r>
              <a:rPr lang="en-US" sz="1000" dirty="0">
                <a:effectLst/>
              </a:rPr>
              <a:t>.</a:t>
            </a:r>
          </a:p>
        </p:txBody>
      </p:sp>
      <p:pic>
        <p:nvPicPr>
          <p:cNvPr id="1030" name="Picture 6" descr="Fig. 1">
            <a:extLst>
              <a:ext uri="{FF2B5EF4-FFF2-40B4-BE49-F238E27FC236}">
                <a16:creationId xmlns:a16="http://schemas.microsoft.com/office/drawing/2014/main" id="{F8010446-04B8-A666-531D-7C1F38204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618" y="2149309"/>
            <a:ext cx="5148841" cy="236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9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B6A28-70B2-190B-7E89-A68DAD3D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ResNet50 as sole phase recognizer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5989E-61AC-AF65-EA60-7683098C88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C15A-EF12-EEF5-9658-E57B405DEA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Haotong Wang (TUM) | IDP</a:t>
            </a:r>
          </a:p>
        </p:txBody>
      </p:sp>
      <p:pic>
        <p:nvPicPr>
          <p:cNvPr id="13" name="Picture 12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5422157B-F70F-BF28-4E35-480383958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29" y="1677478"/>
            <a:ext cx="4167571" cy="2689418"/>
          </a:xfrm>
          <a:prstGeom prst="rect">
            <a:avLst/>
          </a:prstGeom>
        </p:spPr>
      </p:pic>
      <p:pic>
        <p:nvPicPr>
          <p:cNvPr id="15" name="Picture 14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9F87E29F-E328-B063-E744-02777BFF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77478"/>
            <a:ext cx="4167571" cy="26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8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C217F67-8012-0C5C-6080-83903BAC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" y="3186806"/>
            <a:ext cx="7772400" cy="1756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F5A71B-A775-C767-AB0E-FBFD1E4AD7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Video-level:</a:t>
                </a:r>
              </a:p>
              <a:p>
                <a:pPr lvl="1"/>
                <a:r>
                  <a:rPr lang="en-US" dirty="0"/>
                  <a:t>Average Accuracy: </a:t>
                </a:r>
                <a:r>
                  <a:rPr lang="en-US" b="1" dirty="0"/>
                  <a:t>~89.03%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4.32</a:t>
                </a:r>
              </a:p>
              <a:p>
                <a:pPr lvl="1"/>
                <a:r>
                  <a:rPr lang="en-US" dirty="0"/>
                  <a:t>Average F1-Score: </a:t>
                </a:r>
                <a:r>
                  <a:rPr lang="en-US" b="1" dirty="0"/>
                  <a:t>~85.14%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US" b="1" dirty="0"/>
                  <a:t>4.01</a:t>
                </a:r>
              </a:p>
              <a:p>
                <a:r>
                  <a:rPr lang="en-US" dirty="0"/>
                  <a:t>Stage-level:</a:t>
                </a:r>
              </a:p>
              <a:p>
                <a:pPr lvl="1"/>
                <a:r>
                  <a:rPr lang="en-US" dirty="0"/>
                  <a:t>Average stage-level precision: </a:t>
                </a:r>
                <a:r>
                  <a:rPr lang="en-US" b="1" dirty="0"/>
                  <a:t>~87.70%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15.8</a:t>
                </a:r>
              </a:p>
              <a:p>
                <a:pPr lvl="1"/>
                <a:r>
                  <a:rPr lang="en-US" dirty="0"/>
                  <a:t>Average stage-level recall: </a:t>
                </a:r>
                <a:r>
                  <a:rPr lang="en-US" b="1" dirty="0"/>
                  <a:t>~85.36%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b="1" dirty="0"/>
                  <a:t> 16.9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F5A71B-A775-C767-AB0E-FBFD1E4AD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90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CC6DE7-54AB-0382-D9A6-28D3756C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/>
              <a:t>Performance Metrics of ResNet50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6B0C8-87D3-A43D-CBF4-FD1BFC39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ECF3696-830E-0896-E017-295605CA995C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de-DE" dirty="0"/>
              <a:t>Haotong Wang (TUM) | IDP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4C983-DDA0-1ABA-D96D-CEF32AE25711}"/>
              </a:ext>
            </a:extLst>
          </p:cNvPr>
          <p:cNvSpPr/>
          <p:nvPr/>
        </p:nvSpPr>
        <p:spPr>
          <a:xfrm>
            <a:off x="4056993" y="3929762"/>
            <a:ext cx="3247697" cy="231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B0F43-FF09-B4DC-86D5-3AF8113E7615}"/>
              </a:ext>
            </a:extLst>
          </p:cNvPr>
          <p:cNvSpPr txBox="1"/>
          <p:nvPr/>
        </p:nvSpPr>
        <p:spPr>
          <a:xfrm>
            <a:off x="350620" y="3090305"/>
            <a:ext cx="1284006" cy="2250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b="1" dirty="0">
                <a:latin typeface="+mn-lt"/>
              </a:rPr>
              <a:t>Original Paper:</a:t>
            </a:r>
          </a:p>
        </p:txBody>
      </p:sp>
    </p:spTree>
    <p:extLst>
      <p:ext uri="{BB962C8B-B14F-4D97-AF65-F5344CB8AC3E}">
        <p14:creationId xmlns:p14="http://schemas.microsoft.com/office/powerpoint/2010/main" val="159115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394BCD-EFD3-A335-9FD3-C3C04090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US" dirty="0" err="1"/>
              <a:t>GradCAM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DF4BA-615B-D605-BBC2-7F89DB4B51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1" name="Picture 10" descr="A collage of images of a person's eye&#10;&#10;AI-generated content may be incorrect.">
            <a:extLst>
              <a:ext uri="{FF2B5EF4-FFF2-40B4-BE49-F238E27FC236}">
                <a16:creationId xmlns:a16="http://schemas.microsoft.com/office/drawing/2014/main" id="{14852046-0422-4AB6-4E94-020051F5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42"/>
          <a:stretch/>
        </p:blipFill>
        <p:spPr>
          <a:xfrm>
            <a:off x="145279" y="1766135"/>
            <a:ext cx="4229100" cy="2565400"/>
          </a:xfrm>
          <a:prstGeom prst="rect">
            <a:avLst/>
          </a:prstGeom>
        </p:spPr>
      </p:pic>
      <p:pic>
        <p:nvPicPr>
          <p:cNvPr id="17" name="Picture 16" descr="A collage of images of a human eye&#10;&#10;AI-generated content may be incorrect.">
            <a:extLst>
              <a:ext uri="{FF2B5EF4-FFF2-40B4-BE49-F238E27FC236}">
                <a16:creationId xmlns:a16="http://schemas.microsoft.com/office/drawing/2014/main" id="{AAFF9629-AE6F-4021-8B79-634A4EB99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49043"/>
            <a:ext cx="4267200" cy="2565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3D0210-06A3-8840-7C56-756C6F867678}"/>
              </a:ext>
            </a:extLst>
          </p:cNvPr>
          <p:cNvSpPr txBox="1"/>
          <p:nvPr/>
        </p:nvSpPr>
        <p:spPr>
          <a:xfrm>
            <a:off x="678857" y="4331535"/>
            <a:ext cx="25295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+mn-lt"/>
              </a:rPr>
              <a:t>Ground Truth: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ED656-DD59-6456-6AD0-57C5516491F0}"/>
              </a:ext>
            </a:extLst>
          </p:cNvPr>
          <p:cNvSpPr txBox="1"/>
          <p:nvPr/>
        </p:nvSpPr>
        <p:spPr>
          <a:xfrm>
            <a:off x="5271416" y="4319352"/>
            <a:ext cx="2529555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+mn-lt"/>
              </a:rPr>
              <a:t>Ground Truth: 1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40F7284-AB22-33E5-B6CB-B6794395BB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Haotong Wang (TUM) | IDP</a:t>
            </a:r>
          </a:p>
        </p:txBody>
      </p:sp>
    </p:spTree>
    <p:extLst>
      <p:ext uri="{BB962C8B-B14F-4D97-AF65-F5344CB8AC3E}">
        <p14:creationId xmlns:p14="http://schemas.microsoft.com/office/powerpoint/2010/main" val="3284022036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1254</TotalTime>
  <Words>828</Words>
  <Application>Microsoft Macintosh PowerPoint</Application>
  <PresentationFormat>On-screen Show (16:9)</PresentationFormat>
  <Paragraphs>171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.AppleSystemUIFont</vt:lpstr>
      <vt:lpstr>Linux Libertine</vt:lpstr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IDP: Surgical Phase Recognition Using Deep Learning Methods</vt:lpstr>
      <vt:lpstr>Motivation</vt:lpstr>
      <vt:lpstr>Main Objective</vt:lpstr>
      <vt:lpstr>Literature Review</vt:lpstr>
      <vt:lpstr>TeCNO</vt:lpstr>
      <vt:lpstr>Cataract1k</vt:lpstr>
      <vt:lpstr>ResNet50 as sole phase recognizer</vt:lpstr>
      <vt:lpstr>Performance Metrics of ResNet50 </vt:lpstr>
      <vt:lpstr>GradCAM</vt:lpstr>
      <vt:lpstr>Unexpected cases</vt:lpstr>
      <vt:lpstr>Performance Metrics of ResNet50 + TCN</vt:lpstr>
      <vt:lpstr>Qualitative Analysis</vt:lpstr>
      <vt:lpstr>Cataract-101</vt:lpstr>
      <vt:lpstr>Model Performance on Cataract-101</vt:lpstr>
      <vt:lpstr>High variance in stage-level metrics</vt:lpstr>
      <vt:lpstr>Wrap Up</vt:lpstr>
      <vt:lpstr>Takeaway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Haotong Wang</dc:creator>
  <cp:lastModifiedBy>Haotong Wang</cp:lastModifiedBy>
  <cp:revision>56</cp:revision>
  <cp:lastPrinted>2015-07-30T14:04:45Z</cp:lastPrinted>
  <dcterms:created xsi:type="dcterms:W3CDTF">2024-12-04T16:34:21Z</dcterms:created>
  <dcterms:modified xsi:type="dcterms:W3CDTF">2025-04-29T06:32:23Z</dcterms:modified>
</cp:coreProperties>
</file>