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us Jakarta Sans"/>
      <p:regular r:id="rId21"/>
      <p:bold r:id="rId22"/>
      <p:italic r:id="rId23"/>
      <p:boldItalic r:id="rId24"/>
    </p:embeddedFont>
    <p:embeddedFont>
      <p:font typeface="Plus Jakarta Sans SemiBold"/>
      <p:regular r:id="rId25"/>
      <p:bold r:id="rId26"/>
      <p:italic r:id="rId27"/>
      <p:boldItalic r:id="rId28"/>
    </p:embeddedFont>
    <p:embeddedFont>
      <p:font typeface="Plus Jakarta Sans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usJakartaSans-bold.fntdata"/><Relationship Id="rId21" Type="http://schemas.openxmlformats.org/officeDocument/2006/relationships/font" Target="fonts/PlusJakartaSans-regular.fntdata"/><Relationship Id="rId24" Type="http://schemas.openxmlformats.org/officeDocument/2006/relationships/font" Target="fonts/PlusJakartaSans-boldItalic.fntdata"/><Relationship Id="rId23" Type="http://schemas.openxmlformats.org/officeDocument/2006/relationships/font" Target="fonts/PlusJakarta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usJakartaSansSemiBold-bold.fntdata"/><Relationship Id="rId25" Type="http://schemas.openxmlformats.org/officeDocument/2006/relationships/font" Target="fonts/PlusJakartaSansSemiBold-regular.fntdata"/><Relationship Id="rId28" Type="http://schemas.openxmlformats.org/officeDocument/2006/relationships/font" Target="fonts/PlusJakartaSansSemiBold-boldItalic.fntdata"/><Relationship Id="rId27" Type="http://schemas.openxmlformats.org/officeDocument/2006/relationships/font" Target="fonts/PlusJakartaSans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usJakartaSans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usJakartaSansMedium-italic.fntdata"/><Relationship Id="rId30" Type="http://schemas.openxmlformats.org/officeDocument/2006/relationships/font" Target="fonts/PlusJakartaSans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lusJakartaSans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19a88ae30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19a88ae30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19a88ae30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19a88ae30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19a88ae30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19a88ae30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19a88ae30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19a88ae30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19a88ae30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19a88ae30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19a88ae30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19a88ae30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19a88ae30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19a88ae30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19a88ae30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19a88ae30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19a88ae30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19a88ae30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19a88ae30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19a88ae30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19a88ae30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19a88ae30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19a88ae30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19a88ae30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19a88ae30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19a88ae30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668ab664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668ab664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723600" y="1992000"/>
            <a:ext cx="5164500" cy="1453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id" sz="3500">
                <a:latin typeface="Plus Jakarta Sans"/>
                <a:ea typeface="Plus Jakarta Sans"/>
                <a:cs typeface="Plus Jakarta Sans"/>
                <a:sym typeface="Plus Jakarta Sans"/>
              </a:rPr>
              <a:t>Karakterisasi Pola Kemacetan Lalu Lintas Kota Bandung </a:t>
            </a:r>
            <a:endParaRPr b="1" sz="3500">
              <a:solidFill>
                <a:srgbClr val="000000"/>
              </a:solidFill>
              <a:latin typeface="Plus Jakarta Sans"/>
              <a:ea typeface="Plus Jakarta Sans"/>
              <a:cs typeface="Plus Jakarta Sans"/>
              <a:sym typeface="Plus Jakarta Sans"/>
            </a:endParaRPr>
          </a:p>
        </p:txBody>
      </p:sp>
      <p:sp>
        <p:nvSpPr>
          <p:cNvPr id="55" name="Google Shape;55;p13"/>
          <p:cNvSpPr txBox="1"/>
          <p:nvPr/>
        </p:nvSpPr>
        <p:spPr>
          <a:xfrm>
            <a:off x="723600" y="3385200"/>
            <a:ext cx="5544000" cy="810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id" sz="1600">
                <a:latin typeface="Plus Jakarta Sans"/>
                <a:ea typeface="Plus Jakarta Sans"/>
                <a:cs typeface="Plus Jakarta Sans"/>
                <a:sym typeface="Plus Jakarta Sans"/>
              </a:rPr>
              <a:t>Ni Putu Ananda Vika Jantika</a:t>
            </a:r>
            <a:endParaRPr sz="1500">
              <a:latin typeface="Plus Jakarta Sans"/>
              <a:ea typeface="Plus Jakarta Sans"/>
              <a:cs typeface="Plus Jakarta Sans"/>
              <a:sym typeface="Plus Jakarta Sans"/>
            </a:endParaRPr>
          </a:p>
        </p:txBody>
      </p:sp>
      <p:pic>
        <p:nvPicPr>
          <p:cNvPr id="56" name="Google Shape;56;p13"/>
          <p:cNvPicPr preferRelativeResize="0"/>
          <p:nvPr/>
        </p:nvPicPr>
        <p:blipFill>
          <a:blip r:embed="rId3">
            <a:alphaModFix/>
          </a:blip>
          <a:stretch>
            <a:fillRect/>
          </a:stretch>
        </p:blipFill>
        <p:spPr>
          <a:xfrm>
            <a:off x="-141850" y="0"/>
            <a:ext cx="1032900" cy="1032900"/>
          </a:xfrm>
          <a:prstGeom prst="rect">
            <a:avLst/>
          </a:prstGeom>
          <a:noFill/>
          <a:ln>
            <a:noFill/>
          </a:ln>
        </p:spPr>
      </p:pic>
      <p:pic>
        <p:nvPicPr>
          <p:cNvPr id="57" name="Google Shape;57;p13"/>
          <p:cNvPicPr preferRelativeResize="0"/>
          <p:nvPr/>
        </p:nvPicPr>
        <p:blipFill>
          <a:blip r:embed="rId3">
            <a:alphaModFix/>
          </a:blip>
          <a:stretch>
            <a:fillRect/>
          </a:stretch>
        </p:blipFill>
        <p:spPr>
          <a:xfrm rot="10800000">
            <a:off x="8263500" y="4110600"/>
            <a:ext cx="1032900" cy="103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3924000" y="2006400"/>
            <a:ext cx="4404000" cy="1130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id" sz="3300">
                <a:latin typeface="Plus Jakarta Sans SemiBold"/>
                <a:ea typeface="Plus Jakarta Sans SemiBold"/>
                <a:cs typeface="Plus Jakarta Sans SemiBold"/>
                <a:sym typeface="Plus Jakarta Sans SemiBold"/>
              </a:rPr>
              <a:t>Characteristic</a:t>
            </a:r>
            <a:endParaRPr sz="3300">
              <a:solidFill>
                <a:srgbClr val="000000"/>
              </a:solidFill>
              <a:latin typeface="Plus Jakarta Sans SemiBold"/>
              <a:ea typeface="Plus Jakarta Sans SemiBold"/>
              <a:cs typeface="Plus Jakarta Sans SemiBold"/>
              <a:sym typeface="Plus Jakarta Sans SemiBold"/>
            </a:endParaRPr>
          </a:p>
        </p:txBody>
      </p:sp>
      <p:pic>
        <p:nvPicPr>
          <p:cNvPr id="133" name="Google Shape;133;p22"/>
          <p:cNvPicPr preferRelativeResize="0"/>
          <p:nvPr/>
        </p:nvPicPr>
        <p:blipFill>
          <a:blip r:embed="rId3">
            <a:alphaModFix/>
          </a:blip>
          <a:stretch>
            <a:fillRect/>
          </a:stretch>
        </p:blipFill>
        <p:spPr>
          <a:xfrm>
            <a:off x="2891100" y="2055300"/>
            <a:ext cx="1032900" cy="103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nvSpPr>
        <p:spPr>
          <a:xfrm>
            <a:off x="311700" y="445025"/>
            <a:ext cx="63777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d" sz="2800">
                <a:solidFill>
                  <a:schemeClr val="dk1"/>
                </a:solidFill>
                <a:latin typeface="Plus Jakarta Sans"/>
                <a:ea typeface="Plus Jakarta Sans"/>
                <a:cs typeface="Plus Jakarta Sans"/>
                <a:sym typeface="Plus Jakarta Sans"/>
              </a:rPr>
              <a:t>Description</a:t>
            </a:r>
            <a:endParaRPr b="1" sz="2800">
              <a:solidFill>
                <a:schemeClr val="dk1"/>
              </a:solidFill>
              <a:latin typeface="Plus Jakarta Sans"/>
              <a:ea typeface="Plus Jakarta Sans"/>
              <a:cs typeface="Plus Jakarta Sans"/>
              <a:sym typeface="Plus Jakarta Sans"/>
            </a:endParaRPr>
          </a:p>
        </p:txBody>
      </p:sp>
      <p:pic>
        <p:nvPicPr>
          <p:cNvPr id="139" name="Google Shape;139;p23"/>
          <p:cNvPicPr preferRelativeResize="0"/>
          <p:nvPr/>
        </p:nvPicPr>
        <p:blipFill>
          <a:blip r:embed="rId3">
            <a:alphaModFix/>
          </a:blip>
          <a:stretch>
            <a:fillRect/>
          </a:stretch>
        </p:blipFill>
        <p:spPr>
          <a:xfrm>
            <a:off x="8174000" y="-304800"/>
            <a:ext cx="941524" cy="941524"/>
          </a:xfrm>
          <a:prstGeom prst="rect">
            <a:avLst/>
          </a:prstGeom>
          <a:noFill/>
          <a:ln>
            <a:noFill/>
          </a:ln>
        </p:spPr>
      </p:pic>
      <p:pic>
        <p:nvPicPr>
          <p:cNvPr id="140" name="Google Shape;140;p23"/>
          <p:cNvPicPr preferRelativeResize="0"/>
          <p:nvPr/>
        </p:nvPicPr>
        <p:blipFill rotWithShape="1">
          <a:blip r:embed="rId4">
            <a:alphaModFix/>
          </a:blip>
          <a:srcRect b="0" l="0" r="0" t="0"/>
          <a:stretch/>
        </p:blipFill>
        <p:spPr>
          <a:xfrm>
            <a:off x="1938350" y="1123175"/>
            <a:ext cx="5267325" cy="1152575"/>
          </a:xfrm>
          <a:prstGeom prst="rect">
            <a:avLst/>
          </a:prstGeom>
          <a:noFill/>
          <a:ln>
            <a:noFill/>
          </a:ln>
        </p:spPr>
      </p:pic>
      <p:sp>
        <p:nvSpPr>
          <p:cNvPr id="141" name="Google Shape;141;p23"/>
          <p:cNvSpPr txBox="1"/>
          <p:nvPr/>
        </p:nvSpPr>
        <p:spPr>
          <a:xfrm>
            <a:off x="297000" y="2571750"/>
            <a:ext cx="8550000" cy="4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d">
                <a:solidFill>
                  <a:schemeClr val="dk1"/>
                </a:solidFill>
              </a:rPr>
              <a:t>Pada klaster 1, rata-rata delay yang terjadi di Kota Bandung adalah 141,76 pada jam 14.00 WIB ketika weekdays. Pada klaster 2, rata delay yang terjadi di Kota Bandung adalah 151,72 pada jam 13.00 WIB ketika weekend. dan Pada klaster 3, rata-rata delay yang terjadi di Kota Bandung adalah 159,5 pada jam 17.00 WIB ketika weekdays.</a:t>
            </a:r>
            <a:endParaRPr>
              <a:solidFill>
                <a:schemeClr val="dk1"/>
              </a:solidFill>
            </a:endParaRPr>
          </a:p>
        </p:txBody>
      </p:sp>
      <p:sp>
        <p:nvSpPr>
          <p:cNvPr id="142" name="Google Shape;142;p23"/>
          <p:cNvSpPr txBox="1"/>
          <p:nvPr/>
        </p:nvSpPr>
        <p:spPr>
          <a:xfrm>
            <a:off x="297000" y="3714750"/>
            <a:ext cx="8550000" cy="4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d">
                <a:solidFill>
                  <a:schemeClr val="dk1"/>
                </a:solidFill>
              </a:rPr>
              <a:t>Kemungkinan besar untuk weekdays, kemacetan pada siang hari disebabkan karena masyarakat banyak yang kembali ke kantor setelah jam makan siang selesai dan kemacetan pada sore hari dipengaruhi oleh jam pulang kantor. Lalu untuk weekend, kemacetan pada siang hari kemungkinan dipengaruhi oleh banyak masyarakat yang keluar untuk makan siang, ke pusat perbelanjaan, atau tempat hiburan lainnya.</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nvSpPr>
        <p:spPr>
          <a:xfrm>
            <a:off x="3924000" y="2006400"/>
            <a:ext cx="4404000" cy="1130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id" sz="3300">
                <a:solidFill>
                  <a:srgbClr val="000000"/>
                </a:solidFill>
                <a:latin typeface="Plus Jakarta Sans SemiBold"/>
                <a:ea typeface="Plus Jakarta Sans SemiBold"/>
                <a:cs typeface="Plus Jakarta Sans SemiBold"/>
                <a:sym typeface="Plus Jakarta Sans SemiBold"/>
              </a:rPr>
              <a:t>Conclusion</a:t>
            </a:r>
            <a:endParaRPr sz="3300">
              <a:solidFill>
                <a:srgbClr val="000000"/>
              </a:solidFill>
              <a:latin typeface="Plus Jakarta Sans SemiBold"/>
              <a:ea typeface="Plus Jakarta Sans SemiBold"/>
              <a:cs typeface="Plus Jakarta Sans SemiBold"/>
              <a:sym typeface="Plus Jakarta Sans SemiBold"/>
            </a:endParaRPr>
          </a:p>
        </p:txBody>
      </p:sp>
      <p:pic>
        <p:nvPicPr>
          <p:cNvPr id="148" name="Google Shape;148;p24"/>
          <p:cNvPicPr preferRelativeResize="0"/>
          <p:nvPr/>
        </p:nvPicPr>
        <p:blipFill>
          <a:blip r:embed="rId3">
            <a:alphaModFix/>
          </a:blip>
          <a:stretch>
            <a:fillRect/>
          </a:stretch>
        </p:blipFill>
        <p:spPr>
          <a:xfrm>
            <a:off x="2891100" y="2055300"/>
            <a:ext cx="1032900" cy="103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nvSpPr>
        <p:spPr>
          <a:xfrm>
            <a:off x="311700" y="445025"/>
            <a:ext cx="63777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d" sz="2800">
                <a:solidFill>
                  <a:srgbClr val="000000"/>
                </a:solidFill>
                <a:latin typeface="Plus Jakarta Sans"/>
                <a:ea typeface="Plus Jakarta Sans"/>
                <a:cs typeface="Plus Jakarta Sans"/>
                <a:sym typeface="Plus Jakarta Sans"/>
              </a:rPr>
              <a:t>Conclusion</a:t>
            </a:r>
            <a:endParaRPr b="1" sz="2800">
              <a:solidFill>
                <a:srgbClr val="000000"/>
              </a:solidFill>
              <a:latin typeface="Plus Jakarta Sans"/>
              <a:ea typeface="Plus Jakarta Sans"/>
              <a:cs typeface="Plus Jakarta Sans"/>
              <a:sym typeface="Plus Jakarta Sans"/>
            </a:endParaRPr>
          </a:p>
        </p:txBody>
      </p:sp>
      <p:pic>
        <p:nvPicPr>
          <p:cNvPr id="154" name="Google Shape;154;p25"/>
          <p:cNvPicPr preferRelativeResize="0"/>
          <p:nvPr/>
        </p:nvPicPr>
        <p:blipFill>
          <a:blip r:embed="rId3">
            <a:alphaModFix/>
          </a:blip>
          <a:stretch>
            <a:fillRect/>
          </a:stretch>
        </p:blipFill>
        <p:spPr>
          <a:xfrm>
            <a:off x="8174000" y="-304800"/>
            <a:ext cx="941524" cy="941524"/>
          </a:xfrm>
          <a:prstGeom prst="rect">
            <a:avLst/>
          </a:prstGeom>
          <a:noFill/>
          <a:ln>
            <a:noFill/>
          </a:ln>
        </p:spPr>
      </p:pic>
      <p:sp>
        <p:nvSpPr>
          <p:cNvPr id="155" name="Google Shape;155;p25"/>
          <p:cNvSpPr txBox="1"/>
          <p:nvPr/>
        </p:nvSpPr>
        <p:spPr>
          <a:xfrm>
            <a:off x="297000" y="1428750"/>
            <a:ext cx="8550000" cy="400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id">
                <a:solidFill>
                  <a:srgbClr val="292929"/>
                </a:solidFill>
                <a:highlight>
                  <a:srgbClr val="FFFFFF"/>
                </a:highlight>
              </a:rPr>
              <a:t>Dari proses eksplorasi data dan analisis data yang telah dilakukan, maka didapatkan beberapa kesimpulan sebagai berikut :</a:t>
            </a:r>
            <a:endParaRPr>
              <a:solidFill>
                <a:srgbClr val="292929"/>
              </a:solidFill>
              <a:highlight>
                <a:srgbClr val="FFFFFF"/>
              </a:highlight>
            </a:endParaRPr>
          </a:p>
          <a:p>
            <a:pPr indent="0" lvl="0" marL="0" rtl="0" algn="just">
              <a:lnSpc>
                <a:spcPct val="100000"/>
              </a:lnSpc>
              <a:spcBef>
                <a:spcPts val="0"/>
              </a:spcBef>
              <a:spcAft>
                <a:spcPts val="0"/>
              </a:spcAft>
              <a:buNone/>
            </a:pPr>
            <a:r>
              <a:t/>
            </a:r>
            <a:endParaRPr>
              <a:solidFill>
                <a:srgbClr val="292929"/>
              </a:solidFill>
              <a:highlight>
                <a:srgbClr val="FFFFFF"/>
              </a:highlight>
            </a:endParaRPr>
          </a:p>
          <a:p>
            <a:pPr indent="-317500" lvl="0" marL="719999" rtl="0" algn="l">
              <a:lnSpc>
                <a:spcPct val="100000"/>
              </a:lnSpc>
              <a:spcBef>
                <a:spcPts val="1700"/>
              </a:spcBef>
              <a:spcAft>
                <a:spcPts val="0"/>
              </a:spcAft>
              <a:buClr>
                <a:srgbClr val="292929"/>
              </a:buClr>
              <a:buSzPts val="1400"/>
              <a:buAutoNum type="arabicPeriod"/>
            </a:pPr>
            <a:r>
              <a:rPr lang="id">
                <a:solidFill>
                  <a:srgbClr val="292929"/>
                </a:solidFill>
                <a:highlight>
                  <a:srgbClr val="FFFFFF"/>
                </a:highlight>
              </a:rPr>
              <a:t>Dibentuk klaster sejumlah 3 berdasarkan </a:t>
            </a:r>
            <a:r>
              <a:rPr i="1" lang="id">
                <a:solidFill>
                  <a:srgbClr val="292929"/>
                </a:solidFill>
                <a:highlight>
                  <a:srgbClr val="FFFFFF"/>
                </a:highlight>
              </a:rPr>
              <a:t>Davies-Bouldin Index</a:t>
            </a:r>
            <a:r>
              <a:rPr lang="id">
                <a:solidFill>
                  <a:srgbClr val="292929"/>
                </a:solidFill>
                <a:highlight>
                  <a:srgbClr val="FFFFFF"/>
                </a:highlight>
              </a:rPr>
              <a:t> terendah</a:t>
            </a:r>
            <a:endParaRPr>
              <a:solidFill>
                <a:srgbClr val="292929"/>
              </a:solidFill>
              <a:highlight>
                <a:srgbClr val="FFFFFF"/>
              </a:highlight>
            </a:endParaRPr>
          </a:p>
          <a:p>
            <a:pPr indent="-317500" lvl="0" marL="719999" rtl="0" algn="just">
              <a:lnSpc>
                <a:spcPct val="100000"/>
              </a:lnSpc>
              <a:spcBef>
                <a:spcPts val="0"/>
              </a:spcBef>
              <a:spcAft>
                <a:spcPts val="0"/>
              </a:spcAft>
              <a:buClr>
                <a:srgbClr val="292929"/>
              </a:buClr>
              <a:buSzPts val="1400"/>
              <a:buAutoNum type="arabicPeriod"/>
            </a:pPr>
            <a:r>
              <a:rPr lang="id">
                <a:solidFill>
                  <a:srgbClr val="292929"/>
                </a:solidFill>
                <a:highlight>
                  <a:srgbClr val="FFFFFF"/>
                </a:highlight>
              </a:rPr>
              <a:t>Untuk weekdays, pola kemacetan yang terjadi di Kota Bandung adalah pada pukul 14.00 dan 17.00 yang dipengaruhi oleh aktivitas masyarakat seperti kembali ke kantor setelah makan siang dan jam pulang kantor</a:t>
            </a:r>
            <a:endParaRPr>
              <a:solidFill>
                <a:srgbClr val="292929"/>
              </a:solidFill>
              <a:highlight>
                <a:srgbClr val="FFFFFF"/>
              </a:highlight>
            </a:endParaRPr>
          </a:p>
          <a:p>
            <a:pPr indent="-317500" lvl="0" marL="719999" rtl="0" algn="just">
              <a:lnSpc>
                <a:spcPct val="100000"/>
              </a:lnSpc>
              <a:spcBef>
                <a:spcPts val="0"/>
              </a:spcBef>
              <a:spcAft>
                <a:spcPts val="0"/>
              </a:spcAft>
              <a:buClr>
                <a:srgbClr val="292929"/>
              </a:buClr>
              <a:buSzPts val="1400"/>
              <a:buAutoNum type="arabicPeriod"/>
            </a:pPr>
            <a:r>
              <a:rPr lang="id">
                <a:solidFill>
                  <a:srgbClr val="292929"/>
                </a:solidFill>
                <a:highlight>
                  <a:srgbClr val="FFFFFF"/>
                </a:highlight>
              </a:rPr>
              <a:t>Untuk weekend, pola kemacetan yang terjadi di Kota Bandung adalah pada pukull 13.00 yang dipengaruhi oleh aktivitas masyarakat seperti </a:t>
            </a:r>
            <a:r>
              <a:rPr lang="id">
                <a:solidFill>
                  <a:schemeClr val="dk1"/>
                </a:solidFill>
              </a:rPr>
              <a:t>keluar untuk makan siang, ke pusat perbelanjaan, atau tempat hiburan lainnya</a:t>
            </a:r>
            <a:r>
              <a:rPr lang="id">
                <a:solidFill>
                  <a:srgbClr val="292929"/>
                </a:solidFill>
                <a:highlight>
                  <a:srgbClr val="FFFFFF"/>
                </a:highlight>
              </a:rPr>
              <a:t> </a:t>
            </a:r>
            <a:endParaRPr>
              <a:solidFill>
                <a:srgbClr val="292929"/>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311700" y="1588025"/>
            <a:ext cx="63777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d" sz="2800">
                <a:solidFill>
                  <a:schemeClr val="dk1"/>
                </a:solidFill>
                <a:latin typeface="Plus Jakarta Sans"/>
                <a:ea typeface="Plus Jakarta Sans"/>
                <a:cs typeface="Plus Jakarta Sans"/>
                <a:sym typeface="Plus Jakarta Sans"/>
              </a:rPr>
              <a:t>Referensi</a:t>
            </a:r>
            <a:endParaRPr b="1" sz="2800">
              <a:solidFill>
                <a:schemeClr val="dk1"/>
              </a:solidFill>
              <a:latin typeface="Plus Jakarta Sans"/>
              <a:ea typeface="Plus Jakarta Sans"/>
              <a:cs typeface="Plus Jakarta Sans"/>
              <a:sym typeface="Plus Jakarta Sans"/>
            </a:endParaRPr>
          </a:p>
        </p:txBody>
      </p:sp>
      <p:sp>
        <p:nvSpPr>
          <p:cNvPr id="161" name="Google Shape;161;p26"/>
          <p:cNvSpPr txBox="1"/>
          <p:nvPr/>
        </p:nvSpPr>
        <p:spPr>
          <a:xfrm>
            <a:off x="630550" y="2272750"/>
            <a:ext cx="7941900" cy="4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d"/>
              <a:t>S. Nastiti and B. S. Wibowo, "Karakterisasi Pola Kemacetan Lalu Lintas di Jakarta Berdasarkan Data Urun Daya dari Aplikasi Waze," </a:t>
            </a:r>
            <a:r>
              <a:rPr i="1" lang="id"/>
              <a:t>Seminar Nasional Teknik Industri Universitas Gadjah Mada 2020, </a:t>
            </a:r>
            <a:r>
              <a:rPr lang="id"/>
              <a:t>pp. 69-74, 2020.</a:t>
            </a:r>
            <a:endParaRPr/>
          </a:p>
          <a:p>
            <a:pPr indent="0" lvl="0" marL="0" rtl="0" algn="l">
              <a:spcBef>
                <a:spcPts val="0"/>
              </a:spcBef>
              <a:spcAft>
                <a:spcPts val="0"/>
              </a:spcAft>
              <a:buNone/>
            </a:pPr>
            <a:r>
              <a:t/>
            </a:r>
            <a:endParaRPr>
              <a:solidFill>
                <a:schemeClr val="dk1"/>
              </a:solidFill>
            </a:endParaRPr>
          </a:p>
        </p:txBody>
      </p:sp>
      <p:sp>
        <p:nvSpPr>
          <p:cNvPr id="162" name="Google Shape;162;p26"/>
          <p:cNvSpPr txBox="1"/>
          <p:nvPr/>
        </p:nvSpPr>
        <p:spPr>
          <a:xfrm>
            <a:off x="309850" y="2272750"/>
            <a:ext cx="4731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a:t>[1]</a:t>
            </a:r>
            <a:endParaRPr>
              <a:solidFill>
                <a:schemeClr val="dk1"/>
              </a:solidFill>
            </a:endParaRPr>
          </a:p>
        </p:txBody>
      </p:sp>
      <p:pic>
        <p:nvPicPr>
          <p:cNvPr id="163" name="Google Shape;163;p26"/>
          <p:cNvPicPr preferRelativeResize="0"/>
          <p:nvPr/>
        </p:nvPicPr>
        <p:blipFill>
          <a:blip r:embed="rId3">
            <a:alphaModFix/>
          </a:blip>
          <a:stretch>
            <a:fillRect/>
          </a:stretch>
        </p:blipFill>
        <p:spPr>
          <a:xfrm>
            <a:off x="-141850" y="0"/>
            <a:ext cx="1032900" cy="1032900"/>
          </a:xfrm>
          <a:prstGeom prst="rect">
            <a:avLst/>
          </a:prstGeom>
          <a:noFill/>
          <a:ln>
            <a:noFill/>
          </a:ln>
        </p:spPr>
      </p:pic>
      <p:pic>
        <p:nvPicPr>
          <p:cNvPr id="164" name="Google Shape;164;p26"/>
          <p:cNvPicPr preferRelativeResize="0"/>
          <p:nvPr/>
        </p:nvPicPr>
        <p:blipFill>
          <a:blip r:embed="rId3">
            <a:alphaModFix/>
          </a:blip>
          <a:stretch>
            <a:fillRect/>
          </a:stretch>
        </p:blipFill>
        <p:spPr>
          <a:xfrm rot="10800000">
            <a:off x="8263500" y="4110600"/>
            <a:ext cx="1032900" cy="103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nvSpPr>
        <p:spPr>
          <a:xfrm>
            <a:off x="1989750" y="2223300"/>
            <a:ext cx="5164500" cy="69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id" sz="3500">
                <a:latin typeface="Plus Jakarta Sans"/>
                <a:ea typeface="Plus Jakarta Sans"/>
                <a:cs typeface="Plus Jakarta Sans"/>
                <a:sym typeface="Plus Jakarta Sans"/>
              </a:rPr>
              <a:t>Terima Kasih</a:t>
            </a:r>
            <a:endParaRPr b="1" sz="3500">
              <a:solidFill>
                <a:srgbClr val="000000"/>
              </a:solidFill>
              <a:latin typeface="Plus Jakarta Sans"/>
              <a:ea typeface="Plus Jakarta Sans"/>
              <a:cs typeface="Plus Jakarta Sans"/>
              <a:sym typeface="Plus Jakarta Sans"/>
            </a:endParaRPr>
          </a:p>
        </p:txBody>
      </p:sp>
      <p:pic>
        <p:nvPicPr>
          <p:cNvPr id="170" name="Google Shape;170;p27"/>
          <p:cNvPicPr preferRelativeResize="0"/>
          <p:nvPr/>
        </p:nvPicPr>
        <p:blipFill>
          <a:blip r:embed="rId3">
            <a:alphaModFix/>
          </a:blip>
          <a:stretch>
            <a:fillRect/>
          </a:stretch>
        </p:blipFill>
        <p:spPr>
          <a:xfrm>
            <a:off x="-141850" y="0"/>
            <a:ext cx="1032900" cy="1032900"/>
          </a:xfrm>
          <a:prstGeom prst="rect">
            <a:avLst/>
          </a:prstGeom>
          <a:noFill/>
          <a:ln>
            <a:noFill/>
          </a:ln>
        </p:spPr>
      </p:pic>
      <p:pic>
        <p:nvPicPr>
          <p:cNvPr id="171" name="Google Shape;171;p27"/>
          <p:cNvPicPr preferRelativeResize="0"/>
          <p:nvPr/>
        </p:nvPicPr>
        <p:blipFill>
          <a:blip r:embed="rId3">
            <a:alphaModFix/>
          </a:blip>
          <a:stretch>
            <a:fillRect/>
          </a:stretch>
        </p:blipFill>
        <p:spPr>
          <a:xfrm rot="10800000">
            <a:off x="8263500" y="4110600"/>
            <a:ext cx="1032900" cy="103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873625" y="2040850"/>
            <a:ext cx="66774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d" sz="2800">
                <a:solidFill>
                  <a:srgbClr val="000000"/>
                </a:solidFill>
                <a:latin typeface="Plus Jakarta Sans"/>
                <a:ea typeface="Plus Jakarta Sans"/>
                <a:cs typeface="Plus Jakarta Sans"/>
                <a:sym typeface="Plus Jakarta Sans"/>
              </a:rPr>
              <a:t>Table of Content</a:t>
            </a:r>
            <a:endParaRPr b="1" sz="2800">
              <a:solidFill>
                <a:srgbClr val="000000"/>
              </a:solidFill>
              <a:latin typeface="Plus Jakarta Sans"/>
              <a:ea typeface="Plus Jakarta Sans"/>
              <a:cs typeface="Plus Jakarta Sans"/>
              <a:sym typeface="Plus Jakarta Sans"/>
            </a:endParaRPr>
          </a:p>
        </p:txBody>
      </p:sp>
      <p:sp>
        <p:nvSpPr>
          <p:cNvPr id="63" name="Google Shape;63;p14"/>
          <p:cNvSpPr txBox="1"/>
          <p:nvPr/>
        </p:nvSpPr>
        <p:spPr>
          <a:xfrm>
            <a:off x="873625" y="2613550"/>
            <a:ext cx="5284800" cy="1974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Font typeface="Plus Jakarta Sans"/>
              <a:buAutoNum type="arabicPeriod"/>
            </a:pPr>
            <a:r>
              <a:rPr lang="id" sz="1800">
                <a:solidFill>
                  <a:srgbClr val="000000"/>
                </a:solidFill>
                <a:latin typeface="Plus Jakarta Sans Medium"/>
                <a:ea typeface="Plus Jakarta Sans Medium"/>
                <a:cs typeface="Plus Jakarta Sans Medium"/>
                <a:sym typeface="Plus Jakarta Sans Medium"/>
              </a:rPr>
              <a:t>Business Understanding</a:t>
            </a:r>
            <a:endParaRPr sz="1800">
              <a:solidFill>
                <a:srgbClr val="000000"/>
              </a:solidFill>
              <a:latin typeface="Plus Jakarta Sans Medium"/>
              <a:ea typeface="Plus Jakarta Sans Medium"/>
              <a:cs typeface="Plus Jakarta Sans Medium"/>
              <a:sym typeface="Plus Jakarta Sans Medium"/>
            </a:endParaRPr>
          </a:p>
          <a:p>
            <a:pPr indent="-342900" lvl="0" marL="457200" rtl="0" algn="l">
              <a:lnSpc>
                <a:spcPct val="115000"/>
              </a:lnSpc>
              <a:spcBef>
                <a:spcPts val="0"/>
              </a:spcBef>
              <a:spcAft>
                <a:spcPts val="0"/>
              </a:spcAft>
              <a:buClr>
                <a:srgbClr val="000000"/>
              </a:buClr>
              <a:buSzPts val="1800"/>
              <a:buFont typeface="Plus Jakarta Sans"/>
              <a:buAutoNum type="arabicPeriod"/>
            </a:pPr>
            <a:r>
              <a:rPr lang="id" sz="1800">
                <a:solidFill>
                  <a:srgbClr val="000000"/>
                </a:solidFill>
                <a:latin typeface="Plus Jakarta Sans Medium"/>
                <a:ea typeface="Plus Jakarta Sans Medium"/>
                <a:cs typeface="Plus Jakarta Sans Medium"/>
                <a:sym typeface="Plus Jakarta Sans Medium"/>
              </a:rPr>
              <a:t>Proposed Solution </a:t>
            </a:r>
            <a:endParaRPr sz="1800">
              <a:solidFill>
                <a:srgbClr val="000000"/>
              </a:solidFill>
              <a:latin typeface="Plus Jakarta Sans Medium"/>
              <a:ea typeface="Plus Jakarta Sans Medium"/>
              <a:cs typeface="Plus Jakarta Sans Medium"/>
              <a:sym typeface="Plus Jakarta Sans Medium"/>
            </a:endParaRPr>
          </a:p>
          <a:p>
            <a:pPr indent="-342900" lvl="0" marL="457200" rtl="0" algn="l">
              <a:lnSpc>
                <a:spcPct val="115000"/>
              </a:lnSpc>
              <a:spcBef>
                <a:spcPts val="0"/>
              </a:spcBef>
              <a:spcAft>
                <a:spcPts val="0"/>
              </a:spcAft>
              <a:buClr>
                <a:srgbClr val="000000"/>
              </a:buClr>
              <a:buSzPts val="1800"/>
              <a:buFont typeface="Plus Jakarta Sans"/>
              <a:buAutoNum type="arabicPeriod"/>
            </a:pPr>
            <a:r>
              <a:rPr lang="id" sz="1800">
                <a:latin typeface="Plus Jakarta Sans Medium"/>
                <a:ea typeface="Plus Jakarta Sans Medium"/>
                <a:cs typeface="Plus Jakarta Sans Medium"/>
                <a:sym typeface="Plus Jakarta Sans Medium"/>
              </a:rPr>
              <a:t>Characteristic</a:t>
            </a:r>
            <a:endParaRPr sz="1800">
              <a:latin typeface="Plus Jakarta Sans Medium"/>
              <a:ea typeface="Plus Jakarta Sans Medium"/>
              <a:cs typeface="Plus Jakarta Sans Medium"/>
              <a:sym typeface="Plus Jakarta Sans Medium"/>
            </a:endParaRPr>
          </a:p>
          <a:p>
            <a:pPr indent="-342900" lvl="0" marL="457200" rtl="0" algn="l">
              <a:lnSpc>
                <a:spcPct val="115000"/>
              </a:lnSpc>
              <a:spcBef>
                <a:spcPts val="0"/>
              </a:spcBef>
              <a:spcAft>
                <a:spcPts val="0"/>
              </a:spcAft>
              <a:buClr>
                <a:srgbClr val="000000"/>
              </a:buClr>
              <a:buSzPts val="1800"/>
              <a:buFont typeface="Plus Jakarta Sans Medium"/>
              <a:buAutoNum type="arabicPeriod"/>
            </a:pPr>
            <a:r>
              <a:rPr lang="id" sz="1800">
                <a:latin typeface="Plus Jakarta Sans Medium"/>
                <a:ea typeface="Plus Jakarta Sans Medium"/>
                <a:cs typeface="Plus Jakarta Sans Medium"/>
                <a:sym typeface="Plus Jakarta Sans Medium"/>
              </a:rPr>
              <a:t>Conclusion</a:t>
            </a:r>
            <a:endParaRPr sz="1800">
              <a:solidFill>
                <a:srgbClr val="000000"/>
              </a:solidFill>
              <a:latin typeface="Plus Jakarta Sans Medium"/>
              <a:ea typeface="Plus Jakarta Sans Medium"/>
              <a:cs typeface="Plus Jakarta Sans Medium"/>
              <a:sym typeface="Plus Jakarta Sans Medium"/>
            </a:endParaRPr>
          </a:p>
        </p:txBody>
      </p:sp>
      <p:pic>
        <p:nvPicPr>
          <p:cNvPr id="64" name="Google Shape;64;p14"/>
          <p:cNvPicPr preferRelativeResize="0"/>
          <p:nvPr/>
        </p:nvPicPr>
        <p:blipFill>
          <a:blip r:embed="rId3">
            <a:alphaModFix/>
          </a:blip>
          <a:stretch>
            <a:fillRect/>
          </a:stretch>
        </p:blipFill>
        <p:spPr>
          <a:xfrm>
            <a:off x="-141850" y="0"/>
            <a:ext cx="1032900" cy="1032900"/>
          </a:xfrm>
          <a:prstGeom prst="rect">
            <a:avLst/>
          </a:prstGeom>
          <a:noFill/>
          <a:ln>
            <a:noFill/>
          </a:ln>
        </p:spPr>
      </p:pic>
      <p:pic>
        <p:nvPicPr>
          <p:cNvPr id="65" name="Google Shape;65;p14"/>
          <p:cNvPicPr preferRelativeResize="0"/>
          <p:nvPr/>
        </p:nvPicPr>
        <p:blipFill>
          <a:blip r:embed="rId3">
            <a:alphaModFix/>
          </a:blip>
          <a:stretch>
            <a:fillRect/>
          </a:stretch>
        </p:blipFill>
        <p:spPr>
          <a:xfrm rot="10800000">
            <a:off x="8263500" y="4110600"/>
            <a:ext cx="1032900" cy="103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3924000" y="2006400"/>
            <a:ext cx="4404000" cy="1130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id" sz="2770">
                <a:solidFill>
                  <a:srgbClr val="000000"/>
                </a:solidFill>
                <a:latin typeface="Plus Jakarta Sans SemiBold"/>
                <a:ea typeface="Plus Jakarta Sans SemiBold"/>
                <a:cs typeface="Plus Jakarta Sans SemiBold"/>
                <a:sym typeface="Plus Jakarta Sans SemiBold"/>
              </a:rPr>
              <a:t>Business Understanding</a:t>
            </a:r>
            <a:endParaRPr sz="2770">
              <a:solidFill>
                <a:srgbClr val="000000"/>
              </a:solidFill>
              <a:latin typeface="Plus Jakarta Sans SemiBold"/>
              <a:ea typeface="Plus Jakarta Sans SemiBold"/>
              <a:cs typeface="Plus Jakarta Sans SemiBold"/>
              <a:sym typeface="Plus Jakarta Sans SemiBold"/>
            </a:endParaRPr>
          </a:p>
        </p:txBody>
      </p:sp>
      <p:pic>
        <p:nvPicPr>
          <p:cNvPr id="71" name="Google Shape;71;p15"/>
          <p:cNvPicPr preferRelativeResize="0"/>
          <p:nvPr/>
        </p:nvPicPr>
        <p:blipFill>
          <a:blip r:embed="rId3">
            <a:alphaModFix/>
          </a:blip>
          <a:stretch>
            <a:fillRect/>
          </a:stretch>
        </p:blipFill>
        <p:spPr>
          <a:xfrm>
            <a:off x="2891100" y="2055300"/>
            <a:ext cx="1032900" cy="103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361300" y="2396400"/>
            <a:ext cx="53028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500"/>
              <a:t>Meminimalisir potensi kemacetan di Kota Bandung yang berdampak negatif bagi kondisi pengguna jalan</a:t>
            </a:r>
            <a:endParaRPr b="1" sz="1500">
              <a:solidFill>
                <a:srgbClr val="000000"/>
              </a:solidFill>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Clr>
                <a:schemeClr val="dk1"/>
              </a:buClr>
              <a:buSzPts val="1100"/>
              <a:buFont typeface="Arial"/>
              <a:buNone/>
            </a:pPr>
            <a:r>
              <a:rPr b="1" lang="id" sz="1500">
                <a:solidFill>
                  <a:schemeClr val="dk1"/>
                </a:solidFill>
              </a:rPr>
              <a:t>Goals: Karakter Pola Kemacetan</a:t>
            </a:r>
            <a:endParaRPr b="1" sz="1500"/>
          </a:p>
        </p:txBody>
      </p:sp>
      <p:sp>
        <p:nvSpPr>
          <p:cNvPr id="77" name="Google Shape;77;p16"/>
          <p:cNvSpPr txBox="1"/>
          <p:nvPr/>
        </p:nvSpPr>
        <p:spPr>
          <a:xfrm>
            <a:off x="311700" y="1435625"/>
            <a:ext cx="63777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d" sz="2800">
                <a:solidFill>
                  <a:srgbClr val="000000"/>
                </a:solidFill>
                <a:latin typeface="Plus Jakarta Sans"/>
                <a:ea typeface="Plus Jakarta Sans"/>
                <a:cs typeface="Plus Jakarta Sans"/>
                <a:sym typeface="Plus Jakarta Sans"/>
              </a:rPr>
              <a:t>Problem Statement</a:t>
            </a:r>
            <a:endParaRPr b="1" sz="2800">
              <a:solidFill>
                <a:srgbClr val="000000"/>
              </a:solidFill>
              <a:latin typeface="Plus Jakarta Sans"/>
              <a:ea typeface="Plus Jakarta Sans"/>
              <a:cs typeface="Plus Jakarta Sans"/>
              <a:sym typeface="Plus Jakarta Sans"/>
            </a:endParaRPr>
          </a:p>
        </p:txBody>
      </p:sp>
      <p:pic>
        <p:nvPicPr>
          <p:cNvPr id="78" name="Google Shape;78;p16"/>
          <p:cNvPicPr preferRelativeResize="0"/>
          <p:nvPr/>
        </p:nvPicPr>
        <p:blipFill>
          <a:blip r:embed="rId3">
            <a:alphaModFix/>
          </a:blip>
          <a:stretch>
            <a:fillRect/>
          </a:stretch>
        </p:blipFill>
        <p:spPr>
          <a:xfrm>
            <a:off x="-141850" y="0"/>
            <a:ext cx="1032900" cy="1032900"/>
          </a:xfrm>
          <a:prstGeom prst="rect">
            <a:avLst/>
          </a:prstGeom>
          <a:noFill/>
          <a:ln>
            <a:noFill/>
          </a:ln>
        </p:spPr>
      </p:pic>
      <p:pic>
        <p:nvPicPr>
          <p:cNvPr id="79" name="Google Shape;79;p16"/>
          <p:cNvPicPr preferRelativeResize="0"/>
          <p:nvPr/>
        </p:nvPicPr>
        <p:blipFill>
          <a:blip r:embed="rId3">
            <a:alphaModFix/>
          </a:blip>
          <a:stretch>
            <a:fillRect/>
          </a:stretch>
        </p:blipFill>
        <p:spPr>
          <a:xfrm rot="10800000">
            <a:off x="8263500" y="4110600"/>
            <a:ext cx="1032900" cy="103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3924000" y="2006400"/>
            <a:ext cx="4404000" cy="1130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id" sz="3300">
                <a:solidFill>
                  <a:srgbClr val="000000"/>
                </a:solidFill>
                <a:latin typeface="Plus Jakarta Sans SemiBold"/>
                <a:ea typeface="Plus Jakarta Sans SemiBold"/>
                <a:cs typeface="Plus Jakarta Sans SemiBold"/>
                <a:sym typeface="Plus Jakarta Sans SemiBold"/>
              </a:rPr>
              <a:t>Proposed Solution</a:t>
            </a:r>
            <a:endParaRPr sz="3300">
              <a:solidFill>
                <a:srgbClr val="000000"/>
              </a:solidFill>
              <a:latin typeface="Plus Jakarta Sans SemiBold"/>
              <a:ea typeface="Plus Jakarta Sans SemiBold"/>
              <a:cs typeface="Plus Jakarta Sans SemiBold"/>
              <a:sym typeface="Plus Jakarta Sans SemiBold"/>
            </a:endParaRPr>
          </a:p>
        </p:txBody>
      </p:sp>
      <p:pic>
        <p:nvPicPr>
          <p:cNvPr id="85" name="Google Shape;85;p17"/>
          <p:cNvPicPr preferRelativeResize="0"/>
          <p:nvPr/>
        </p:nvPicPr>
        <p:blipFill>
          <a:blip r:embed="rId3">
            <a:alphaModFix/>
          </a:blip>
          <a:stretch>
            <a:fillRect/>
          </a:stretch>
        </p:blipFill>
        <p:spPr>
          <a:xfrm>
            <a:off x="2891100" y="2055300"/>
            <a:ext cx="1032900" cy="103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311700" y="1283225"/>
            <a:ext cx="63777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d" sz="2800">
                <a:solidFill>
                  <a:srgbClr val="000000"/>
                </a:solidFill>
                <a:latin typeface="Plus Jakarta Sans"/>
                <a:ea typeface="Plus Jakarta Sans"/>
                <a:cs typeface="Plus Jakarta Sans"/>
                <a:sym typeface="Plus Jakarta Sans"/>
              </a:rPr>
              <a:t>Proposed Solution</a:t>
            </a:r>
            <a:endParaRPr b="1" sz="2800">
              <a:solidFill>
                <a:srgbClr val="000000"/>
              </a:solidFill>
              <a:latin typeface="Plus Jakarta Sans"/>
              <a:ea typeface="Plus Jakarta Sans"/>
              <a:cs typeface="Plus Jakarta Sans"/>
              <a:sym typeface="Plus Jakarta Sans"/>
            </a:endParaRPr>
          </a:p>
        </p:txBody>
      </p:sp>
      <p:sp>
        <p:nvSpPr>
          <p:cNvPr id="91" name="Google Shape;91;p18"/>
          <p:cNvSpPr txBox="1"/>
          <p:nvPr/>
        </p:nvSpPr>
        <p:spPr>
          <a:xfrm>
            <a:off x="311700" y="2154100"/>
            <a:ext cx="76389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600"/>
              <a:t>B</a:t>
            </a:r>
            <a:r>
              <a:rPr b="1" lang="id" sz="1600">
                <a:solidFill>
                  <a:srgbClr val="000000"/>
                </a:solidFill>
              </a:rPr>
              <a:t>agaimana meminimalisir potensi </a:t>
            </a:r>
            <a:r>
              <a:rPr b="1" lang="id" sz="1600"/>
              <a:t>kemacetan yang terjadi</a:t>
            </a:r>
            <a:r>
              <a:rPr b="1" lang="id" sz="1600">
                <a:solidFill>
                  <a:srgbClr val="000000"/>
                </a:solidFill>
              </a:rPr>
              <a:t>?</a:t>
            </a:r>
            <a:endParaRPr b="1" sz="3000">
              <a:solidFill>
                <a:srgbClr val="000000"/>
              </a:solidFill>
              <a:latin typeface="Plus Jakarta Sans"/>
              <a:ea typeface="Plus Jakarta Sans"/>
              <a:cs typeface="Plus Jakarta Sans"/>
              <a:sym typeface="Plus Jakarta Sans"/>
            </a:endParaRPr>
          </a:p>
        </p:txBody>
      </p:sp>
      <p:sp>
        <p:nvSpPr>
          <p:cNvPr id="92" name="Google Shape;92;p18"/>
          <p:cNvSpPr txBox="1"/>
          <p:nvPr/>
        </p:nvSpPr>
        <p:spPr>
          <a:xfrm>
            <a:off x="347250" y="2501350"/>
            <a:ext cx="85500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t>Memetakan permasalahan kemacetan di Kota Bandung dengan memanfaatkan sumber data yang terkumpul dari penggunaan aplikasi waze</a:t>
            </a:r>
            <a:endParaRPr b="1" sz="3300">
              <a:solidFill>
                <a:srgbClr val="000000"/>
              </a:solidFill>
              <a:latin typeface="Plus Jakarta Sans"/>
              <a:ea typeface="Plus Jakarta Sans"/>
              <a:cs typeface="Plus Jakarta Sans"/>
              <a:sym typeface="Plus Jakarta Sans"/>
            </a:endParaRPr>
          </a:p>
        </p:txBody>
      </p:sp>
      <p:sp>
        <p:nvSpPr>
          <p:cNvPr id="93" name="Google Shape;93;p18"/>
          <p:cNvSpPr txBox="1"/>
          <p:nvPr/>
        </p:nvSpPr>
        <p:spPr>
          <a:xfrm>
            <a:off x="311700" y="3373300"/>
            <a:ext cx="76389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600"/>
              <a:t>Apa yang bisa dilakukan untuk mengurangi potensi kemacetan yang terjadi?</a:t>
            </a:r>
            <a:endParaRPr b="1" sz="3000">
              <a:solidFill>
                <a:srgbClr val="000000"/>
              </a:solidFill>
              <a:latin typeface="Plus Jakarta Sans"/>
              <a:ea typeface="Plus Jakarta Sans"/>
              <a:cs typeface="Plus Jakarta Sans"/>
              <a:sym typeface="Plus Jakarta Sans"/>
            </a:endParaRPr>
          </a:p>
        </p:txBody>
      </p:sp>
      <p:sp>
        <p:nvSpPr>
          <p:cNvPr id="94" name="Google Shape;94;p18"/>
          <p:cNvSpPr txBox="1"/>
          <p:nvPr/>
        </p:nvSpPr>
        <p:spPr>
          <a:xfrm>
            <a:off x="347250" y="3720550"/>
            <a:ext cx="85500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t>Yang bisa dilakukan adalah melakukan pemetaan pola kemacetan dan menganalisis faktor yang mempengaruhi pola tersebut</a:t>
            </a:r>
            <a:endParaRPr b="1" sz="3300">
              <a:solidFill>
                <a:srgbClr val="000000"/>
              </a:solidFill>
              <a:latin typeface="Plus Jakarta Sans"/>
              <a:ea typeface="Plus Jakarta Sans"/>
              <a:cs typeface="Plus Jakarta Sans"/>
              <a:sym typeface="Plus Jakarta Sans"/>
            </a:endParaRPr>
          </a:p>
        </p:txBody>
      </p:sp>
      <p:pic>
        <p:nvPicPr>
          <p:cNvPr id="95" name="Google Shape;95;p18"/>
          <p:cNvPicPr preferRelativeResize="0"/>
          <p:nvPr/>
        </p:nvPicPr>
        <p:blipFill>
          <a:blip r:embed="rId3">
            <a:alphaModFix/>
          </a:blip>
          <a:stretch>
            <a:fillRect/>
          </a:stretch>
        </p:blipFill>
        <p:spPr>
          <a:xfrm>
            <a:off x="-141850" y="0"/>
            <a:ext cx="1032900" cy="1032900"/>
          </a:xfrm>
          <a:prstGeom prst="rect">
            <a:avLst/>
          </a:prstGeom>
          <a:noFill/>
          <a:ln>
            <a:noFill/>
          </a:ln>
        </p:spPr>
      </p:pic>
      <p:pic>
        <p:nvPicPr>
          <p:cNvPr id="96" name="Google Shape;96;p18"/>
          <p:cNvPicPr preferRelativeResize="0"/>
          <p:nvPr/>
        </p:nvPicPr>
        <p:blipFill>
          <a:blip r:embed="rId3">
            <a:alphaModFix/>
          </a:blip>
          <a:stretch>
            <a:fillRect/>
          </a:stretch>
        </p:blipFill>
        <p:spPr>
          <a:xfrm rot="10800000">
            <a:off x="8263500" y="4110600"/>
            <a:ext cx="1032900" cy="103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311700" y="445025"/>
            <a:ext cx="63777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d" sz="2800">
                <a:solidFill>
                  <a:srgbClr val="000000"/>
                </a:solidFill>
                <a:latin typeface="Plus Jakarta Sans"/>
                <a:ea typeface="Plus Jakarta Sans"/>
                <a:cs typeface="Plus Jakarta Sans"/>
                <a:sym typeface="Plus Jakarta Sans"/>
              </a:rPr>
              <a:t>Workflow </a:t>
            </a:r>
            <a:endParaRPr b="1" sz="2800">
              <a:solidFill>
                <a:srgbClr val="000000"/>
              </a:solidFill>
              <a:latin typeface="Plus Jakarta Sans"/>
              <a:ea typeface="Plus Jakarta Sans"/>
              <a:cs typeface="Plus Jakarta Sans"/>
              <a:sym typeface="Plus Jakarta Sans"/>
            </a:endParaRPr>
          </a:p>
        </p:txBody>
      </p:sp>
      <p:sp>
        <p:nvSpPr>
          <p:cNvPr id="102" name="Google Shape;102;p19"/>
          <p:cNvSpPr txBox="1"/>
          <p:nvPr/>
        </p:nvSpPr>
        <p:spPr>
          <a:xfrm>
            <a:off x="311700" y="1315900"/>
            <a:ext cx="76389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600">
                <a:solidFill>
                  <a:srgbClr val="000000"/>
                </a:solidFill>
              </a:rPr>
              <a:t>Business Understanding</a:t>
            </a:r>
            <a:endParaRPr b="1" sz="3000">
              <a:solidFill>
                <a:srgbClr val="000000"/>
              </a:solidFill>
              <a:latin typeface="Plus Jakarta Sans"/>
              <a:ea typeface="Plus Jakarta Sans"/>
              <a:cs typeface="Plus Jakarta Sans"/>
              <a:sym typeface="Plus Jakarta Sans"/>
            </a:endParaRPr>
          </a:p>
        </p:txBody>
      </p:sp>
      <p:sp>
        <p:nvSpPr>
          <p:cNvPr id="103" name="Google Shape;103;p19"/>
          <p:cNvSpPr txBox="1"/>
          <p:nvPr/>
        </p:nvSpPr>
        <p:spPr>
          <a:xfrm>
            <a:off x="347250" y="1586950"/>
            <a:ext cx="8550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000000"/>
                </a:solidFill>
              </a:rPr>
              <a:t>Pada tahap ini dilakukan pemahaman terkait dengan masalah yang </a:t>
            </a:r>
            <a:r>
              <a:rPr lang="id"/>
              <a:t>terjadi di Kota Bandung</a:t>
            </a:r>
            <a:r>
              <a:rPr lang="id">
                <a:solidFill>
                  <a:srgbClr val="000000"/>
                </a:solidFill>
              </a:rPr>
              <a:t> serta solusi yang dapat dilakukan</a:t>
            </a:r>
            <a:endParaRPr b="1" sz="3300">
              <a:solidFill>
                <a:srgbClr val="000000"/>
              </a:solidFill>
              <a:latin typeface="Plus Jakarta Sans"/>
              <a:ea typeface="Plus Jakarta Sans"/>
              <a:cs typeface="Plus Jakarta Sans"/>
              <a:sym typeface="Plus Jakarta Sans"/>
            </a:endParaRPr>
          </a:p>
        </p:txBody>
      </p:sp>
      <p:sp>
        <p:nvSpPr>
          <p:cNvPr id="104" name="Google Shape;104;p19"/>
          <p:cNvSpPr txBox="1"/>
          <p:nvPr/>
        </p:nvSpPr>
        <p:spPr>
          <a:xfrm>
            <a:off x="311700" y="2230300"/>
            <a:ext cx="76389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600"/>
              <a:t>Data </a:t>
            </a:r>
            <a:r>
              <a:rPr b="1" lang="id" sz="1600">
                <a:solidFill>
                  <a:srgbClr val="000000"/>
                </a:solidFill>
              </a:rPr>
              <a:t>Understanding</a:t>
            </a:r>
            <a:endParaRPr b="1" sz="3000">
              <a:solidFill>
                <a:srgbClr val="000000"/>
              </a:solidFill>
              <a:latin typeface="Plus Jakarta Sans"/>
              <a:ea typeface="Plus Jakarta Sans"/>
              <a:cs typeface="Plus Jakarta Sans"/>
              <a:sym typeface="Plus Jakarta Sans"/>
            </a:endParaRPr>
          </a:p>
        </p:txBody>
      </p:sp>
      <p:sp>
        <p:nvSpPr>
          <p:cNvPr id="105" name="Google Shape;105;p19"/>
          <p:cNvSpPr txBox="1"/>
          <p:nvPr/>
        </p:nvSpPr>
        <p:spPr>
          <a:xfrm>
            <a:off x="347250" y="2501350"/>
            <a:ext cx="8550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t>Data yang digunakan adalah data penggunaan dari aplikasi waze di Kota Bandung. Pada tahap ini dipilih </a:t>
            </a:r>
            <a:r>
              <a:rPr lang="id">
                <a:solidFill>
                  <a:schemeClr val="dk1"/>
                </a:solidFill>
              </a:rPr>
              <a:t>data apa yang akan digunakan agar sesuai dengan goals yang sudah dirumuskan. Pada tahap ini juga dilakukan penyesuaian data serta akan dibuat data kategori sebagai dasar pengelompokan pola kemacetan</a:t>
            </a:r>
            <a:r>
              <a:rPr lang="id"/>
              <a:t> </a:t>
            </a:r>
            <a:endParaRPr b="1" sz="3300">
              <a:solidFill>
                <a:srgbClr val="000000"/>
              </a:solidFill>
              <a:latin typeface="Plus Jakarta Sans"/>
              <a:ea typeface="Plus Jakarta Sans"/>
              <a:cs typeface="Plus Jakarta Sans"/>
              <a:sym typeface="Plus Jakarta Sans"/>
            </a:endParaRPr>
          </a:p>
        </p:txBody>
      </p:sp>
      <p:sp>
        <p:nvSpPr>
          <p:cNvPr id="106" name="Google Shape;106;p19"/>
          <p:cNvSpPr txBox="1"/>
          <p:nvPr/>
        </p:nvSpPr>
        <p:spPr>
          <a:xfrm>
            <a:off x="311700" y="3525700"/>
            <a:ext cx="76389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600"/>
              <a:t>Data Cleansing</a:t>
            </a:r>
            <a:endParaRPr b="1" sz="3000">
              <a:solidFill>
                <a:srgbClr val="000000"/>
              </a:solidFill>
              <a:latin typeface="Plus Jakarta Sans"/>
              <a:ea typeface="Plus Jakarta Sans"/>
              <a:cs typeface="Plus Jakarta Sans"/>
              <a:sym typeface="Plus Jakarta Sans"/>
            </a:endParaRPr>
          </a:p>
        </p:txBody>
      </p:sp>
      <p:sp>
        <p:nvSpPr>
          <p:cNvPr id="107" name="Google Shape;107;p19"/>
          <p:cNvSpPr txBox="1"/>
          <p:nvPr/>
        </p:nvSpPr>
        <p:spPr>
          <a:xfrm>
            <a:off x="347250" y="3796750"/>
            <a:ext cx="8550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000000"/>
                </a:solidFill>
              </a:rPr>
              <a:t>Pada tahap ini dilakukan </a:t>
            </a:r>
            <a:r>
              <a:rPr lang="id"/>
              <a:t>penanganan missing value, </a:t>
            </a:r>
            <a:r>
              <a:rPr lang="id">
                <a:solidFill>
                  <a:schemeClr val="dk1"/>
                </a:solidFill>
              </a:rPr>
              <a:t>duplikat data, perubahan format dan tipe data, dan mendefinisikan kategori.</a:t>
            </a:r>
            <a:endParaRPr b="1" sz="3300">
              <a:solidFill>
                <a:srgbClr val="FF0000"/>
              </a:solidFill>
              <a:latin typeface="Plus Jakarta Sans"/>
              <a:ea typeface="Plus Jakarta Sans"/>
              <a:cs typeface="Plus Jakarta Sans"/>
              <a:sym typeface="Plus Jakarta Sans"/>
            </a:endParaRPr>
          </a:p>
        </p:txBody>
      </p:sp>
      <p:pic>
        <p:nvPicPr>
          <p:cNvPr id="108" name="Google Shape;108;p19"/>
          <p:cNvPicPr preferRelativeResize="0"/>
          <p:nvPr/>
        </p:nvPicPr>
        <p:blipFill>
          <a:blip r:embed="rId3">
            <a:alphaModFix/>
          </a:blip>
          <a:stretch>
            <a:fillRect/>
          </a:stretch>
        </p:blipFill>
        <p:spPr>
          <a:xfrm>
            <a:off x="8174000" y="-304800"/>
            <a:ext cx="941524" cy="941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311700" y="1315900"/>
            <a:ext cx="76389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600"/>
              <a:t>Modeling</a:t>
            </a:r>
            <a:endParaRPr b="1" sz="3000">
              <a:solidFill>
                <a:srgbClr val="000000"/>
              </a:solidFill>
              <a:latin typeface="Plus Jakarta Sans"/>
              <a:ea typeface="Plus Jakarta Sans"/>
              <a:cs typeface="Plus Jakarta Sans"/>
              <a:sym typeface="Plus Jakarta Sans"/>
            </a:endParaRPr>
          </a:p>
        </p:txBody>
      </p:sp>
      <p:sp>
        <p:nvSpPr>
          <p:cNvPr id="114" name="Google Shape;114;p20"/>
          <p:cNvSpPr txBox="1"/>
          <p:nvPr/>
        </p:nvSpPr>
        <p:spPr>
          <a:xfrm>
            <a:off x="347250" y="1586950"/>
            <a:ext cx="8550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Machine Learning Unsupervised Learning yaitu Clustering.</a:t>
            </a:r>
            <a:endParaRPr>
              <a:solidFill>
                <a:schemeClr val="dk1"/>
              </a:solidFill>
            </a:endParaRPr>
          </a:p>
          <a:p>
            <a:pPr indent="0" lvl="0" marL="0" rtl="0" algn="l">
              <a:spcBef>
                <a:spcPts val="0"/>
              </a:spcBef>
              <a:spcAft>
                <a:spcPts val="0"/>
              </a:spcAft>
              <a:buNone/>
            </a:pPr>
            <a:r>
              <a:rPr lang="id">
                <a:solidFill>
                  <a:schemeClr val="dk1"/>
                </a:solidFill>
              </a:rPr>
              <a:t>Menggunakan data variabel average delay, hour, dan days (weekdays atau weekend).</a:t>
            </a:r>
            <a:endParaRPr>
              <a:solidFill>
                <a:schemeClr val="dk1"/>
              </a:solidFill>
            </a:endParaRPr>
          </a:p>
          <a:p>
            <a:pPr indent="0" lvl="0" marL="0" rtl="0" algn="just">
              <a:lnSpc>
                <a:spcPct val="305363"/>
              </a:lnSpc>
              <a:spcBef>
                <a:spcPts val="0"/>
              </a:spcBef>
              <a:spcAft>
                <a:spcPts val="0"/>
              </a:spcAft>
              <a:buNone/>
            </a:pPr>
            <a:r>
              <a:rPr lang="id">
                <a:solidFill>
                  <a:schemeClr val="dk1"/>
                </a:solidFill>
              </a:rPr>
              <a:t>Dilakukan standarisasi data terlebih dahulu menggunakan MinMax Scaler</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15" name="Google Shape;115;p20"/>
          <p:cNvSpPr txBox="1"/>
          <p:nvPr/>
        </p:nvSpPr>
        <p:spPr>
          <a:xfrm>
            <a:off x="311700" y="445025"/>
            <a:ext cx="63777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d" sz="2800">
                <a:solidFill>
                  <a:srgbClr val="000000"/>
                </a:solidFill>
                <a:latin typeface="Plus Jakarta Sans"/>
                <a:ea typeface="Plus Jakarta Sans"/>
                <a:cs typeface="Plus Jakarta Sans"/>
                <a:sym typeface="Plus Jakarta Sans"/>
              </a:rPr>
              <a:t>Workflow </a:t>
            </a:r>
            <a:endParaRPr b="1" sz="2800">
              <a:solidFill>
                <a:srgbClr val="000000"/>
              </a:solidFill>
              <a:latin typeface="Plus Jakarta Sans"/>
              <a:ea typeface="Plus Jakarta Sans"/>
              <a:cs typeface="Plus Jakarta Sans"/>
              <a:sym typeface="Plus Jakarta Sans"/>
            </a:endParaRPr>
          </a:p>
        </p:txBody>
      </p:sp>
      <p:pic>
        <p:nvPicPr>
          <p:cNvPr id="116" name="Google Shape;116;p20"/>
          <p:cNvPicPr preferRelativeResize="0"/>
          <p:nvPr/>
        </p:nvPicPr>
        <p:blipFill>
          <a:blip r:embed="rId3">
            <a:alphaModFix/>
          </a:blip>
          <a:stretch>
            <a:fillRect/>
          </a:stretch>
        </p:blipFill>
        <p:spPr>
          <a:xfrm>
            <a:off x="8174000" y="-304800"/>
            <a:ext cx="941524" cy="941524"/>
          </a:xfrm>
          <a:prstGeom prst="rect">
            <a:avLst/>
          </a:prstGeom>
          <a:noFill/>
          <a:ln>
            <a:noFill/>
          </a:ln>
        </p:spPr>
      </p:pic>
      <p:pic>
        <p:nvPicPr>
          <p:cNvPr id="117" name="Google Shape;117;p20"/>
          <p:cNvPicPr preferRelativeResize="0"/>
          <p:nvPr/>
        </p:nvPicPr>
        <p:blipFill>
          <a:blip r:embed="rId4">
            <a:alphaModFix/>
          </a:blip>
          <a:stretch>
            <a:fillRect/>
          </a:stretch>
        </p:blipFill>
        <p:spPr>
          <a:xfrm>
            <a:off x="3429526" y="2412750"/>
            <a:ext cx="2545586" cy="1384000"/>
          </a:xfrm>
          <a:prstGeom prst="rect">
            <a:avLst/>
          </a:prstGeom>
          <a:noFill/>
          <a:ln>
            <a:noFill/>
          </a:ln>
        </p:spPr>
      </p:pic>
      <p:sp>
        <p:nvSpPr>
          <p:cNvPr id="118" name="Google Shape;118;p20"/>
          <p:cNvSpPr txBox="1"/>
          <p:nvPr/>
        </p:nvSpPr>
        <p:spPr>
          <a:xfrm>
            <a:off x="347250" y="3796750"/>
            <a:ext cx="8550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d">
                <a:solidFill>
                  <a:srgbClr val="0000FF"/>
                </a:solidFill>
              </a:rPr>
              <a:t>“K-Means Cluster adalah metode klasifikasi yang jumlah kelompoknya (K) ditentukan terlebih dahulu.</a:t>
            </a:r>
            <a:endParaRPr i="1">
              <a:solidFill>
                <a:srgbClr val="0000FF"/>
              </a:solidFill>
            </a:endParaRPr>
          </a:p>
          <a:p>
            <a:pPr indent="0" lvl="0" marL="0" rtl="0" algn="just">
              <a:lnSpc>
                <a:spcPct val="100000"/>
              </a:lnSpc>
              <a:spcBef>
                <a:spcPts val="0"/>
              </a:spcBef>
              <a:spcAft>
                <a:spcPts val="0"/>
              </a:spcAft>
              <a:buNone/>
            </a:pPr>
            <a:r>
              <a:rPr i="1" lang="id">
                <a:solidFill>
                  <a:srgbClr val="0000FF"/>
                </a:solidFill>
              </a:rPr>
              <a:t>Jumlah kelompok ini ditentukan sendiri oleh peneliti, namun untuk mengevaluasi bagus atau tidaknya jumlah klaster yang ditentukan dalam metode clustering, dapat digunakan </a:t>
            </a:r>
            <a:r>
              <a:rPr i="1" lang="id" u="sng">
                <a:solidFill>
                  <a:srgbClr val="0000FF"/>
                </a:solidFill>
              </a:rPr>
              <a:t>Davies Bouldin Index (DBI).</a:t>
            </a:r>
            <a:r>
              <a:rPr i="1" lang="id">
                <a:solidFill>
                  <a:srgbClr val="0000FF"/>
                </a:solidFill>
              </a:rPr>
              <a:t> Semakin kecil nilai DBI, semakin bagus jumlah kluster yang digunakan.“</a:t>
            </a:r>
            <a:endParaRPr i="1">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nvSpPr>
        <p:spPr>
          <a:xfrm>
            <a:off x="297000" y="3984225"/>
            <a:ext cx="8550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Pada grafik dapat dilihat nilai paling rendahadalah 3 dengan nilai DBI yaitu </a:t>
            </a:r>
            <a:r>
              <a:rPr lang="id">
                <a:solidFill>
                  <a:schemeClr val="dk1"/>
                </a:solidFill>
                <a:highlight>
                  <a:srgbClr val="FFFFFF"/>
                </a:highlight>
              </a:rPr>
              <a:t>1,2224 sehingga kluster akan dibagi menjadi 3 kluster</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endParaRPr>
          </a:p>
        </p:txBody>
      </p:sp>
      <p:sp>
        <p:nvSpPr>
          <p:cNvPr id="124" name="Google Shape;124;p21"/>
          <p:cNvSpPr txBox="1"/>
          <p:nvPr/>
        </p:nvSpPr>
        <p:spPr>
          <a:xfrm>
            <a:off x="311700" y="445025"/>
            <a:ext cx="63777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d" sz="2800">
                <a:solidFill>
                  <a:srgbClr val="000000"/>
                </a:solidFill>
                <a:latin typeface="Plus Jakarta Sans"/>
                <a:ea typeface="Plus Jakarta Sans"/>
                <a:cs typeface="Plus Jakarta Sans"/>
                <a:sym typeface="Plus Jakarta Sans"/>
              </a:rPr>
              <a:t>Workflow </a:t>
            </a:r>
            <a:endParaRPr b="1" sz="2800">
              <a:solidFill>
                <a:srgbClr val="000000"/>
              </a:solidFill>
              <a:latin typeface="Plus Jakarta Sans"/>
              <a:ea typeface="Plus Jakarta Sans"/>
              <a:cs typeface="Plus Jakarta Sans"/>
              <a:sym typeface="Plus Jakarta Sans"/>
            </a:endParaRPr>
          </a:p>
        </p:txBody>
      </p:sp>
      <p:pic>
        <p:nvPicPr>
          <p:cNvPr id="125" name="Google Shape;125;p21"/>
          <p:cNvPicPr preferRelativeResize="0"/>
          <p:nvPr/>
        </p:nvPicPr>
        <p:blipFill>
          <a:blip r:embed="rId3">
            <a:alphaModFix/>
          </a:blip>
          <a:stretch>
            <a:fillRect/>
          </a:stretch>
        </p:blipFill>
        <p:spPr>
          <a:xfrm>
            <a:off x="8174000" y="-304800"/>
            <a:ext cx="941524" cy="941524"/>
          </a:xfrm>
          <a:prstGeom prst="rect">
            <a:avLst/>
          </a:prstGeom>
          <a:noFill/>
          <a:ln>
            <a:noFill/>
          </a:ln>
        </p:spPr>
      </p:pic>
      <p:sp>
        <p:nvSpPr>
          <p:cNvPr id="126" name="Google Shape;126;p21"/>
          <p:cNvSpPr txBox="1"/>
          <p:nvPr/>
        </p:nvSpPr>
        <p:spPr>
          <a:xfrm>
            <a:off x="311700" y="1315900"/>
            <a:ext cx="76389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600"/>
              <a:t>Evaluation</a:t>
            </a:r>
            <a:endParaRPr b="1" sz="3000">
              <a:solidFill>
                <a:srgbClr val="000000"/>
              </a:solidFill>
              <a:latin typeface="Plus Jakarta Sans"/>
              <a:ea typeface="Plus Jakarta Sans"/>
              <a:cs typeface="Plus Jakarta Sans"/>
              <a:sym typeface="Plus Jakarta Sans"/>
            </a:endParaRPr>
          </a:p>
        </p:txBody>
      </p:sp>
      <p:pic>
        <p:nvPicPr>
          <p:cNvPr id="127" name="Google Shape;127;p21"/>
          <p:cNvPicPr preferRelativeResize="0"/>
          <p:nvPr/>
        </p:nvPicPr>
        <p:blipFill>
          <a:blip r:embed="rId4">
            <a:alphaModFix/>
          </a:blip>
          <a:stretch>
            <a:fillRect/>
          </a:stretch>
        </p:blipFill>
        <p:spPr>
          <a:xfrm>
            <a:off x="2556013" y="1677563"/>
            <a:ext cx="3150283" cy="2068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