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4" r:id="rId2"/>
    <p:sldId id="406" r:id="rId3"/>
    <p:sldId id="477" r:id="rId4"/>
    <p:sldId id="478" r:id="rId5"/>
    <p:sldId id="479" r:id="rId6"/>
    <p:sldId id="480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81" r:id="rId18"/>
    <p:sldId id="494" r:id="rId19"/>
    <p:sldId id="482" r:id="rId20"/>
    <p:sldId id="483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413" r:id="rId29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32"/>
      <p:bold r:id="rId33"/>
    </p:embeddedFont>
    <p:embeddedFont>
      <p:font typeface="나눔스퀘어" panose="020B0600000101010101" pitchFamily="50" charset="-127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orient="horz" pos="913">
          <p15:clr>
            <a:srgbClr val="A4A3A4"/>
          </p15:clr>
        </p15:guide>
        <p15:guide id="3" orient="horz" pos="391">
          <p15:clr>
            <a:srgbClr val="A4A3A4"/>
          </p15:clr>
        </p15:guide>
        <p15:guide id="4" orient="horz" pos="1139">
          <p15:clr>
            <a:srgbClr val="A4A3A4"/>
          </p15:clr>
        </p15:guide>
        <p15:guide id="5" pos="240">
          <p15:clr>
            <a:srgbClr val="A4A3A4"/>
          </p15:clr>
        </p15:guide>
        <p15:guide id="6" pos="6000">
          <p15:clr>
            <a:srgbClr val="A4A3A4"/>
          </p15:clr>
        </p15:guide>
        <p15:guide id="7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_shin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76092"/>
    <a:srgbClr val="004376"/>
    <a:srgbClr val="DDDDDD"/>
    <a:srgbClr val="FFFFCC"/>
    <a:srgbClr val="FFFF99"/>
    <a:srgbClr val="969696"/>
    <a:srgbClr val="F8F8F8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 autoAdjust="0"/>
    <p:restoredTop sz="72588" autoAdjust="0"/>
  </p:normalViewPr>
  <p:slideViewPr>
    <p:cSldViewPr>
      <p:cViewPr varScale="1">
        <p:scale>
          <a:sx n="63" d="100"/>
          <a:sy n="63" d="100"/>
        </p:scale>
        <p:origin x="542" y="62"/>
      </p:cViewPr>
      <p:guideLst>
        <p:guide orient="horz" pos="4042"/>
        <p:guide orient="horz" pos="913"/>
        <p:guide orient="horz" pos="391"/>
        <p:guide orient="horz" pos="1139"/>
        <p:guide pos="240"/>
        <p:guide pos="6000"/>
        <p:guide pos="1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24"/>
    </p:cViewPr>
  </p:sorterViewPr>
  <p:notesViewPr>
    <p:cSldViewPr>
      <p:cViewPr varScale="1">
        <p:scale>
          <a:sx n="78" d="100"/>
          <a:sy n="78" d="100"/>
        </p:scale>
        <p:origin x="-1968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B80764-6694-45FF-86C7-F52745D2C621}" type="datetimeFigureOut">
              <a:rPr lang="ko-KR" altLang="en-US"/>
              <a:pPr>
                <a:defRPr/>
              </a:pPr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3A0060-2345-45A2-AB8C-821A7CCB0D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9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09669A6-5ECC-492C-897C-34155237DD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148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FA0A850-A738-4B35-80F7-54F6D4C695AF}" type="slidenum">
              <a:rPr lang="en-US" altLang="ko-KR" smtClean="0"/>
              <a:pPr eaLnBrk="1" hangingPunct="1"/>
              <a:t>0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, 3</a:t>
            </a:r>
            <a:r>
              <a:rPr lang="ko-KR" altLang="en-US" dirty="0"/>
              <a:t>조 회의실 예약 관리 시스템 </a:t>
            </a:r>
            <a:r>
              <a:rPr lang="en-US" altLang="ko-KR" dirty="0"/>
              <a:t>MBMS</a:t>
            </a:r>
            <a:r>
              <a:rPr lang="ko-KR" altLang="en-US" dirty="0"/>
              <a:t>의 발표자 </a:t>
            </a:r>
            <a:r>
              <a:rPr lang="ko-KR" altLang="en-US" dirty="0" err="1"/>
              <a:t>송민기입니다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64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12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95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83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4521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87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14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246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5988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96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저희는 배경</a:t>
            </a:r>
            <a:r>
              <a:rPr lang="ko-KR" altLang="en-US" baseline="0" dirty="0"/>
              <a:t> 및 목적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기대효과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수행 범위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구축 방안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수행 조직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수행일정에 대해 </a:t>
            </a:r>
            <a:r>
              <a:rPr lang="ko-KR" altLang="en-US" baseline="0" dirty="0" err="1"/>
              <a:t>설명드리도록</a:t>
            </a:r>
            <a:r>
              <a:rPr lang="ko-KR" altLang="en-US" baseline="0" dirty="0"/>
              <a:t>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98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5033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6590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364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84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5351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7128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956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000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10p.</a:t>
            </a:r>
          </a:p>
          <a:p>
            <a:r>
              <a:rPr lang="ko-KR" altLang="en-US" dirty="0"/>
              <a:t>이상으로 프로젝트 수행 계획서 발표를 마칩니다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996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54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39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57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84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83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540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마지막으로 수행 일정입니다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저희는 총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주간의 프로젝트 일정을 가지고 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번의 발표와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산출물에 대해 다음과 같은 일정을 계획했습니다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현재 진행된 프로젝트 수행 계획과 요구 사항 분석을 바탕으로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시스템과 데이터베이스에 대한 설계를 진행합니다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프로젝트 산출 문서들을 작성할 예정입니다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월부터 데이터베이스와 시스템에 대한 본격적인 개발에 돌입하며 중간 발표를 진행하겠습니다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월 둘째 주에 개발을 마치며 셋째 주까지 테스트를 완료하는 것이 목표입니다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최종적인 개발 마무리와 테스트를 통해 완성도 높은 프로그램을 구축하여 성공적으로 선보이겠습니다</a:t>
            </a:r>
            <a:r>
              <a:rPr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669A6-5ECC-492C-897C-34155237DDB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78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 noChangeArrowheads="1"/>
          </p:cNvSpPr>
          <p:nvPr userDrawn="1"/>
        </p:nvSpPr>
        <p:spPr bwMode="auto">
          <a:xfrm>
            <a:off x="527050" y="6567488"/>
            <a:ext cx="3646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 ⓒ 2019 GS ITM. All rights reserved.</a:t>
            </a:r>
            <a:endParaRPr kumimoji="0" lang="ko-KR" altLang="en-US" sz="1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3645025"/>
            <a:ext cx="4410489" cy="3212975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0" y="3519488"/>
            <a:ext cx="99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6259513"/>
            <a:ext cx="10080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829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222" y="106317"/>
            <a:ext cx="7200000" cy="360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1800" b="1" dirty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81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 userDrawn="1"/>
        </p:nvSpPr>
        <p:spPr bwMode="auto">
          <a:xfrm>
            <a:off x="4775200" y="6553200"/>
            <a:ext cx="3413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0A20A738-70BD-463D-AF8E-0EC30E6CE6DD}" type="slidenum">
              <a:rPr lang="en-US" altLang="ko-KR" sz="10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endParaRPr lang="ko-KR" altLang="en-US" sz="1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1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6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605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2534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26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790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30" descr="CI_GSITM_Eng_Smallsized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26" y="6525376"/>
            <a:ext cx="865314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2"/>
          <p:cNvGraphicFramePr>
            <a:graphicFrameLocks/>
          </p:cNvGraphicFramePr>
          <p:nvPr userDrawn="1"/>
        </p:nvGraphicFramePr>
        <p:xfrm>
          <a:off x="0" y="549275"/>
          <a:ext cx="9906000" cy="7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" name="Image" r:id="rId13" imgW="12698413" imgH="63358" progId="Photoshop.Image.8">
                  <p:embed/>
                </p:oleObj>
              </mc:Choice>
              <mc:Fallback>
                <p:oleObj name="Image" r:id="rId13" imgW="12698413" imgH="63358" progId="Photoshop.Image.8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275"/>
                        <a:ext cx="9906000" cy="7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66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lt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45"/>
          <p:cNvSpPr txBox="1">
            <a:spLocks noChangeArrowheads="1"/>
          </p:cNvSpPr>
          <p:nvPr/>
        </p:nvSpPr>
        <p:spPr bwMode="auto">
          <a:xfrm>
            <a:off x="4619133" y="1484784"/>
            <a:ext cx="4942379" cy="65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</a:pPr>
            <a:r>
              <a:rPr lang="ko-KR" altLang="en-US" sz="4400" dirty="0" smtClean="0">
                <a:solidFill>
                  <a:srgbClr val="29292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중간보고서</a:t>
            </a:r>
            <a:endParaRPr lang="ko-KR" altLang="en-US" sz="4400" dirty="0">
              <a:solidFill>
                <a:srgbClr val="29292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23" name="Rectangle 27"/>
          <p:cNvSpPr>
            <a:spLocks noChangeArrowheads="1"/>
          </p:cNvSpPr>
          <p:nvPr/>
        </p:nvSpPr>
        <p:spPr bwMode="auto">
          <a:xfrm>
            <a:off x="586643" y="3645024"/>
            <a:ext cx="164506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IT1227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김원빈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IT1230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송민기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IT1233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IT1235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조성윤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05. 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8497" y="2118954"/>
            <a:ext cx="65630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회의실 예약 관리 시스템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MBMS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(MBMS : Meeting-room Booking Management System)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813050"/>
          <a:ext cx="8543925" cy="1234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316355495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96332419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646980020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1080147773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2904816275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702530513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1114633234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2415442008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1419821925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4048550298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Equipment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77484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비품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225501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eq_no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81664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6426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99482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334581068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비품번호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equipment_seq </a:t>
                      </a:r>
                      <a:r>
                        <a:rPr lang="ko-KR" altLang="en-US" sz="700" u="none" strike="noStrike">
                          <a:effectLst/>
                        </a:rPr>
                        <a:t>사용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555288749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eq_name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비품명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102151559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eq_detail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비품설명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24995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909888"/>
          <a:ext cx="8543925" cy="1038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3494220278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745291265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394328760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6701336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3896070766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1836626383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1120332115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719778348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1548884324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837731071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Room_Equipment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7060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대여장소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비품현황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33951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35317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room_no, eq_no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7700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21085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016186198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929607569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비품번호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Equipment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692685058"/>
                  </a:ext>
                </a:extLst>
              </a:tr>
              <a:tr h="1221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eq_count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수량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해당 회의실에서 보유한 비품의 수량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50368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3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1487488"/>
          <a:ext cx="8543925" cy="388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2204752030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747500151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854928765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564114698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1337270256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2473163355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3371937760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150468441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3918917900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4163740776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Reserve_history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6010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예약내역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16546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24269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room_no, reserve_emp_no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37104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29762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874660257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예약번호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Reserve_history_seq </a:t>
                      </a:r>
                      <a:r>
                        <a:rPr lang="ko-KR" altLang="en-US" sz="700" u="none" strike="noStrike">
                          <a:effectLst/>
                        </a:rPr>
                        <a:t>사용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922766728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046188784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예약자번호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Employee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842644232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start_date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사용시작일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YYYY/MM/DD/HH24:MI</a:t>
                      </a:r>
                      <a:endParaRPr 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26911258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end_date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사용종료일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YYYY/MM/DD/HH24:MI</a:t>
                      </a:r>
                      <a:endParaRPr 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509768371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approval1_yn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차결재여부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0: </a:t>
                      </a:r>
                      <a:r>
                        <a:rPr lang="ko-KR" altLang="en-US" sz="700" u="none" strike="noStrike">
                          <a:effectLst/>
                        </a:rPr>
                        <a:t>미결재</a:t>
                      </a:r>
                      <a:r>
                        <a:rPr lang="en-US" altLang="ko-KR" sz="700" u="none" strike="noStrike">
                          <a:effectLst/>
                        </a:rPr>
                        <a:t>, 1: </a:t>
                      </a:r>
                      <a:r>
                        <a:rPr lang="ko-KR" altLang="en-US" sz="700" u="none" strike="noStrike">
                          <a:effectLst/>
                        </a:rPr>
                        <a:t>승인</a:t>
                      </a:r>
                      <a:r>
                        <a:rPr lang="en-US" altLang="ko-KR" sz="700" u="none" strike="noStrike">
                          <a:effectLst/>
                        </a:rPr>
                        <a:t>, 2: </a:t>
                      </a:r>
                      <a:r>
                        <a:rPr lang="ko-KR" altLang="en-US" sz="700" u="none" strike="noStrike">
                          <a:effectLst/>
                        </a:rPr>
                        <a:t>반려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57123763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approval1_emp_no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차결재자사원번호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080614399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approval1_date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r>
                        <a:rPr lang="ko-KR" altLang="en-US" sz="700" u="none" strike="noStrike">
                          <a:effectLst/>
                        </a:rPr>
                        <a:t>차결재일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YYYY/MM/DD/HH24:MI</a:t>
                      </a:r>
                      <a:endParaRPr 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911210606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approval2_yn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r>
                        <a:rPr lang="ko-KR" altLang="en-US" sz="700" u="none" strike="noStrike">
                          <a:effectLst/>
                        </a:rPr>
                        <a:t>차결재여부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0: </a:t>
                      </a:r>
                      <a:r>
                        <a:rPr lang="ko-KR" altLang="en-US" sz="700" u="none" strike="noStrike">
                          <a:effectLst/>
                        </a:rPr>
                        <a:t>미결재</a:t>
                      </a:r>
                      <a:r>
                        <a:rPr lang="en-US" altLang="ko-KR" sz="700" u="none" strike="noStrike">
                          <a:effectLst/>
                        </a:rPr>
                        <a:t>, 1: </a:t>
                      </a:r>
                      <a:r>
                        <a:rPr lang="ko-KR" altLang="en-US" sz="700" u="none" strike="noStrike">
                          <a:effectLst/>
                        </a:rPr>
                        <a:t>승인</a:t>
                      </a:r>
                      <a:r>
                        <a:rPr lang="en-US" altLang="ko-KR" sz="700" u="none" strike="noStrike">
                          <a:effectLst/>
                        </a:rPr>
                        <a:t>, 2: </a:t>
                      </a:r>
                      <a:r>
                        <a:rPr lang="ko-KR" altLang="en-US" sz="700" u="none" strike="noStrike">
                          <a:effectLst/>
                        </a:rPr>
                        <a:t>반려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197546271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approval2_emp_no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r>
                        <a:rPr lang="ko-KR" altLang="en-US" sz="700" u="none" strike="noStrike">
                          <a:effectLst/>
                        </a:rPr>
                        <a:t>차결재자사원번호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535610462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approval2_date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r>
                        <a:rPr lang="ko-KR" altLang="en-US" sz="700" u="none" strike="noStrike">
                          <a:effectLst/>
                        </a:rPr>
                        <a:t>차결재일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YYYY/MM/DD/HH24:MI</a:t>
                      </a:r>
                      <a:endParaRPr 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388274154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payment_yn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비용결제여부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0: </a:t>
                      </a:r>
                      <a:r>
                        <a:rPr lang="ko-KR" altLang="en-US" sz="700" u="none" strike="noStrike">
                          <a:effectLst/>
                        </a:rPr>
                        <a:t>미결재</a:t>
                      </a:r>
                      <a:r>
                        <a:rPr lang="en-US" altLang="ko-KR" sz="700" u="none" strike="noStrike">
                          <a:effectLst/>
                        </a:rPr>
                        <a:t>, 1: </a:t>
                      </a:r>
                      <a:r>
                        <a:rPr lang="ko-KR" altLang="en-US" sz="700" u="none" strike="noStrike">
                          <a:effectLst/>
                        </a:rPr>
                        <a:t>승인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22195149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payment_date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비용결제일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YYYY/MM/DD/HH24:MI</a:t>
                      </a:r>
                      <a:endParaRPr 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625567919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예약신청일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YYYY/MM/DD/HH24:MI:SS</a:t>
                      </a:r>
                      <a:endParaRPr 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530106553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reserve_price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결제금액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지불해야하는 총금액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184326719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purpose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VARCHAR2(300)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회의목적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946704544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17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category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VARCHAR2(100)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회의구분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내부회의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고객미팅 등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483635670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18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priority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중요도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신청자가 </a:t>
                      </a:r>
                      <a:r>
                        <a:rPr lang="en-US" altLang="ko-KR" sz="700" u="none" strike="noStrike">
                          <a:effectLst/>
                        </a:rPr>
                        <a:t>1~5</a:t>
                      </a:r>
                      <a:r>
                        <a:rPr lang="ko-KR" altLang="en-US" sz="700" u="none" strike="noStrike">
                          <a:effectLst/>
                        </a:rPr>
                        <a:t>의 우선순위를 설정 </a:t>
                      </a:r>
                      <a:r>
                        <a:rPr lang="en-US" altLang="ko-KR" sz="700" u="none" strike="noStrike">
                          <a:effectLst/>
                        </a:rPr>
                        <a:t>1: </a:t>
                      </a:r>
                      <a:r>
                        <a:rPr lang="ko-KR" altLang="en-US" sz="700" u="none" strike="noStrike">
                          <a:effectLst/>
                        </a:rPr>
                        <a:t>매우낮음</a:t>
                      </a:r>
                      <a:r>
                        <a:rPr lang="en-US" altLang="ko-KR" sz="700" u="none" strike="noStrike">
                          <a:effectLst/>
                        </a:rPr>
                        <a:t>, 2:</a:t>
                      </a:r>
                      <a:r>
                        <a:rPr lang="ko-KR" altLang="en-US" sz="700" u="none" strike="noStrike">
                          <a:effectLst/>
                        </a:rPr>
                        <a:t>낮음</a:t>
                      </a:r>
                      <a:r>
                        <a:rPr lang="en-US" altLang="ko-KR" sz="700" u="none" strike="noStrike">
                          <a:effectLst/>
                        </a:rPr>
                        <a:t>, 3:</a:t>
                      </a:r>
                      <a:r>
                        <a:rPr lang="ko-KR" altLang="en-US" sz="700" u="none" strike="noStrike">
                          <a:effectLst/>
                        </a:rPr>
                        <a:t>보통</a:t>
                      </a:r>
                      <a:r>
                        <a:rPr lang="en-US" altLang="ko-KR" sz="700" u="none" strike="noStrike">
                          <a:effectLst/>
                        </a:rPr>
                        <a:t>, 4:</a:t>
                      </a:r>
                      <a:r>
                        <a:rPr lang="ko-KR" altLang="en-US" sz="700" u="none" strike="noStrike">
                          <a:effectLst/>
                        </a:rPr>
                        <a:t>높음</a:t>
                      </a:r>
                      <a:r>
                        <a:rPr lang="en-US" altLang="ko-KR" sz="700" u="none" strike="noStrike">
                          <a:effectLst/>
                        </a:rPr>
                        <a:t>, 5:</a:t>
                      </a:r>
                      <a:r>
                        <a:rPr lang="ko-KR" altLang="en-US" sz="700" u="none" strike="noStrike">
                          <a:effectLst/>
                        </a:rPr>
                        <a:t>매우 높음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55722945"/>
                  </a:ext>
                </a:extLst>
              </a:tr>
              <a:tr h="1362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19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emp_count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참석인원수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204528992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snack_yn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CHAR(1)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간식준비여부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Y/N</a:t>
                      </a:r>
                      <a:endParaRPr lang="en-US" sz="7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58541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0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641600"/>
          <a:ext cx="8543925" cy="15751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3567362520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55727224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580971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80924445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4075295708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1515464230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2343095698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2624662954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348074258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551896433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Notice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817496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공지사항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097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notice_no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39774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writer_emp_no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6367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364797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826517278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notice_no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공지사항번호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공지사항의 고유번호 순번</a:t>
                      </a:r>
                      <a:r>
                        <a:rPr lang="en-US" altLang="ko-KR" sz="700" u="none" strike="noStrike">
                          <a:effectLst/>
                        </a:rPr>
                        <a:t>(1</a:t>
                      </a:r>
                      <a:r>
                        <a:rPr lang="ko-KR" altLang="en-US" sz="700" u="none" strike="noStrike">
                          <a:effectLst/>
                        </a:rPr>
                        <a:t>씩 증가하는 숫자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97629314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notice_subject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VARCHAR2(100)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544649684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notice_content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내용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3982516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writer_emp_no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작성자사원번호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Employee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91072947"/>
                  </a:ext>
                </a:extLst>
              </a:tr>
              <a:tr h="1221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notice_date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DATE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작성일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작성한 날짜 ‘</a:t>
                      </a:r>
                      <a:r>
                        <a:rPr lang="en-US" altLang="ko-KR" sz="700" u="none" strike="noStrike" dirty="0">
                          <a:effectLst/>
                        </a:rPr>
                        <a:t>YYYYMMDDHH24MISS’</a:t>
                      </a:r>
                      <a:endParaRPr lang="en-US" altLang="ko-KR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26368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1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801938"/>
          <a:ext cx="8543925" cy="125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2257777718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4272732275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466817077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877944336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393302047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2435871935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1373780899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4139011022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1428552717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2377959551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Department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40575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부서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3435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dept_no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12235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13425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63388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090674419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dept_no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부서번호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Department_seq </a:t>
                      </a:r>
                      <a:r>
                        <a:rPr lang="ko-KR" altLang="en-US" sz="700" u="none" strike="noStrike">
                          <a:effectLst/>
                        </a:rPr>
                        <a:t>이용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779390395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dept_name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부서명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049207685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boss_no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부서장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부서장의 사원번호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219218405"/>
                  </a:ext>
                </a:extLst>
              </a:tr>
              <a:tr h="1221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mgr_dept_no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상위부서번호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Department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해당 부서의 상위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부서번호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16115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921000"/>
          <a:ext cx="8543925" cy="1016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436673024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226802937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955968347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08137828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255164087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1949611872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1206608610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4260558093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1580349974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2254245474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Meeting_member_list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44939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회의별참석자명단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94127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reserve_no, 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4279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reserve_no, 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90122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77153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950760610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예약번호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Reserve_history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794684068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사원번호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Employee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8209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2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909888"/>
          <a:ext cx="8543925" cy="1038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652919415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1402892344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308026321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911966112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2253068375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3505478585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2611164847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1679956061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1535286396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2261299810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Meeting_Equipment_list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62518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회의별비품사용내역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25724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33796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reserve_no</a:t>
                      </a:r>
                      <a:r>
                        <a:rPr lang="en-US" sz="700" u="none" strike="noStrike" dirty="0">
                          <a:effectLst/>
                        </a:rPr>
                        <a:t>, </a:t>
                      </a:r>
                      <a:r>
                        <a:rPr lang="en-US" sz="700" u="none" strike="noStrike" dirty="0" err="1">
                          <a:effectLst/>
                        </a:rPr>
                        <a:t>eq_no</a:t>
                      </a:r>
                      <a:endParaRPr 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6304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39833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419892383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 err="1">
                          <a:effectLst/>
                        </a:rPr>
                        <a:t>예약번호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Reserve_history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320584910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 err="1">
                          <a:effectLst/>
                        </a:rPr>
                        <a:t>비품번호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Equipment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189490378"/>
                  </a:ext>
                </a:extLst>
              </a:tr>
              <a:tr h="1221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eq_count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수량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 err="1">
                          <a:effectLst/>
                        </a:rPr>
                        <a:t>예약시</a:t>
                      </a:r>
                      <a:r>
                        <a:rPr lang="ko-KR" altLang="en-US" sz="700" u="none" strike="noStrike" dirty="0">
                          <a:effectLst/>
                        </a:rPr>
                        <a:t> 요청한 비품의 수량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44790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487908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5. </a:t>
            </a:r>
            <a:r>
              <a:rPr lang="ko-KR" altLang="en-US" b="1" kern="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메뉴구조도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79500" y="2111534"/>
          <a:ext cx="7747000" cy="377952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5055784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6769626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8168646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186021280"/>
                    </a:ext>
                  </a:extLst>
                </a:gridCol>
                <a:gridCol w="3721100">
                  <a:extLst>
                    <a:ext uri="{9D8B030D-6E8A-4147-A177-3AD203B41FA5}">
                      <a16:colId xmlns:a16="http://schemas.microsoft.com/office/drawing/2014/main" val="2794268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000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관련 변경사항 공지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372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관련 공지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272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관련 공지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99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299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근무지별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근무지별 예약 현황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32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회의실별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회의실별 예약 현황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896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회의실검색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74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근무지별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근무지별 예약 현황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6176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날짜별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날짜별 예약 현황 조회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 설정 가능</a:t>
                      </a:r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5442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예약하기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및 시간 선택하여 예약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8639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37928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예약현황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예약 상황 조회 및 현재 대기중 확인 및 취소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63459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예약이력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이력 정보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2013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상위결재자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749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9362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결재 승인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예약 결재 승인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0044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결재 반려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예약 결재 반려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2701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33738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결제현황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사용비용 결제요청 조회 및 결제완료내역 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3402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비용결제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사용비용 결제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1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487908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5. </a:t>
            </a:r>
            <a:r>
              <a:rPr lang="ko-KR" altLang="en-US" b="1" kern="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메뉴구조도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9500" y="2111534"/>
          <a:ext cx="7747000" cy="377952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18463709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9931183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24763279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884655800"/>
                    </a:ext>
                  </a:extLst>
                </a:gridCol>
                <a:gridCol w="3721100">
                  <a:extLst>
                    <a:ext uri="{9D8B030D-6E8A-4147-A177-3AD203B41FA5}">
                      <a16:colId xmlns:a16="http://schemas.microsoft.com/office/drawing/2014/main" val="13625707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494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67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추가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내용 추가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63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글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054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글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426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993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 관리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 추가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789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473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근무지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630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관리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추가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5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008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회의실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440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 관리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 추가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2122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119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비품 수정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572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486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예약현황관리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전체예약조회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83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예약추가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84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58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9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통계조회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7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9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487908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6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err="1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화면정의서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750" y="2312876"/>
            <a:ext cx="9325036" cy="219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ChangeArrowheads="1"/>
          </p:cNvSpPr>
          <p:nvPr/>
        </p:nvSpPr>
        <p:spPr bwMode="auto">
          <a:xfrm>
            <a:off x="0" y="2241550"/>
            <a:ext cx="5384800" cy="800100"/>
          </a:xfrm>
          <a:prstGeom prst="rect">
            <a:avLst/>
          </a:prstGeom>
          <a:solidFill>
            <a:srgbClr val="4F81BD">
              <a:lumMod val="75000"/>
            </a:srgbClr>
          </a:solidFill>
          <a:ln>
            <a:noFill/>
          </a:ln>
          <a:extLst/>
        </p:spPr>
        <p:txBody>
          <a:bodyPr lIns="36000" tIns="36000" rIns="36000" bIns="36000" anchor="ctr"/>
          <a:lstStyle/>
          <a:p>
            <a:pPr algn="ctr" fontAlgn="ctr" latinLnBrk="0"/>
            <a:endParaRPr lang="ko-KR" altLang="en-US" sz="1400" b="1" kern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Rectangle 29"/>
          <p:cNvSpPr txBox="1">
            <a:spLocks noChangeArrowheads="1"/>
          </p:cNvSpPr>
          <p:nvPr/>
        </p:nvSpPr>
        <p:spPr bwMode="auto">
          <a:xfrm>
            <a:off x="296863" y="2268538"/>
            <a:ext cx="9339262" cy="80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latinLnBrk="0">
              <a:lnSpc>
                <a:spcPct val="85000"/>
              </a:lnSpc>
              <a:defRPr/>
            </a:pPr>
            <a:r>
              <a:rPr kumimoji="0" lang="en-US" altLang="ko-KR" sz="3600" b="1" kern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Table of Contents</a:t>
            </a:r>
            <a:endParaRPr kumimoji="0" lang="ko-KR" altLang="en-US" sz="3600" b="1" kern="0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148" name="Rectangle 31"/>
          <p:cNvSpPr>
            <a:spLocks noChangeArrowheads="1"/>
          </p:cNvSpPr>
          <p:nvPr/>
        </p:nvSpPr>
        <p:spPr bwMode="auto">
          <a:xfrm>
            <a:off x="6140450" y="2268538"/>
            <a:ext cx="1731552" cy="306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8" rIns="91434" bIns="45718">
            <a:spAutoFit/>
          </a:bodyPr>
          <a:lstStyle>
            <a:lvl1pPr marL="361950" indent="-3619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 및 목적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범위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Ⅳ.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 방안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조직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1" hangingPunct="1">
              <a:lnSpc>
                <a:spcPts val="2163"/>
              </a:lnSpc>
              <a:spcAft>
                <a:spcPts val="2000"/>
              </a:spcAft>
              <a:buClr>
                <a:schemeClr val="accent1"/>
              </a:buCl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Ⅵ.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일정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49" name="Isosceles Triangle 17"/>
          <p:cNvSpPr>
            <a:spLocks noChangeArrowheads="1"/>
          </p:cNvSpPr>
          <p:nvPr/>
        </p:nvSpPr>
        <p:spPr bwMode="auto">
          <a:xfrm flipV="1">
            <a:off x="5187950" y="2241550"/>
            <a:ext cx="398463" cy="800100"/>
          </a:xfrm>
          <a:prstGeom prst="triangle">
            <a:avLst>
              <a:gd name="adj" fmla="val 50000"/>
            </a:avLst>
          </a:prstGeom>
          <a:solidFill>
            <a:srgbClr val="4F81BD">
              <a:lumMod val="75000"/>
            </a:srgbClr>
          </a:solidFill>
          <a:ln>
            <a:noFill/>
          </a:ln>
          <a:extLst/>
        </p:spPr>
        <p:txBody>
          <a:bodyPr lIns="36000" tIns="36000" rIns="36000" bIns="36000" anchor="ctr"/>
          <a:lstStyle/>
          <a:p>
            <a:pPr algn="ctr" fontAlgn="ctr" latinLnBrk="0"/>
            <a:endParaRPr lang="ko-KR" altLang="en-US" sz="1400" b="1" kern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33220" y="1700808"/>
            <a:ext cx="252028" cy="362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4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97832"/>
              </p:ext>
            </p:extLst>
          </p:nvPr>
        </p:nvGraphicFramePr>
        <p:xfrm>
          <a:off x="776536" y="1124744"/>
          <a:ext cx="8604957" cy="5088228"/>
        </p:xfrm>
        <a:graphic>
          <a:graphicData uri="http://schemas.openxmlformats.org/drawingml/2006/table">
            <a:tbl>
              <a:tblPr/>
              <a:tblGrid>
                <a:gridCol w="243295">
                  <a:extLst>
                    <a:ext uri="{9D8B030D-6E8A-4147-A177-3AD203B41FA5}">
                      <a16:colId xmlns:a16="http://schemas.microsoft.com/office/drawing/2014/main" val="1822132090"/>
                    </a:ext>
                  </a:extLst>
                </a:gridCol>
                <a:gridCol w="793910">
                  <a:extLst>
                    <a:ext uri="{9D8B030D-6E8A-4147-A177-3AD203B41FA5}">
                      <a16:colId xmlns:a16="http://schemas.microsoft.com/office/drawing/2014/main" val="2957533126"/>
                    </a:ext>
                  </a:extLst>
                </a:gridCol>
                <a:gridCol w="819519">
                  <a:extLst>
                    <a:ext uri="{9D8B030D-6E8A-4147-A177-3AD203B41FA5}">
                      <a16:colId xmlns:a16="http://schemas.microsoft.com/office/drawing/2014/main" val="2693184282"/>
                    </a:ext>
                  </a:extLst>
                </a:gridCol>
                <a:gridCol w="525004">
                  <a:extLst>
                    <a:ext uri="{9D8B030D-6E8A-4147-A177-3AD203B41FA5}">
                      <a16:colId xmlns:a16="http://schemas.microsoft.com/office/drawing/2014/main" val="3357506694"/>
                    </a:ext>
                  </a:extLst>
                </a:gridCol>
                <a:gridCol w="396955">
                  <a:extLst>
                    <a:ext uri="{9D8B030D-6E8A-4147-A177-3AD203B41FA5}">
                      <a16:colId xmlns:a16="http://schemas.microsoft.com/office/drawing/2014/main" val="881740359"/>
                    </a:ext>
                  </a:extLst>
                </a:gridCol>
                <a:gridCol w="2445754">
                  <a:extLst>
                    <a:ext uri="{9D8B030D-6E8A-4147-A177-3AD203B41FA5}">
                      <a16:colId xmlns:a16="http://schemas.microsoft.com/office/drawing/2014/main" val="1743835996"/>
                    </a:ext>
                  </a:extLst>
                </a:gridCol>
                <a:gridCol w="1920750">
                  <a:extLst>
                    <a:ext uri="{9D8B030D-6E8A-4147-A177-3AD203B41FA5}">
                      <a16:colId xmlns:a16="http://schemas.microsoft.com/office/drawing/2014/main" val="4096092200"/>
                    </a:ext>
                  </a:extLst>
                </a:gridCol>
                <a:gridCol w="396955">
                  <a:extLst>
                    <a:ext uri="{9D8B030D-6E8A-4147-A177-3AD203B41FA5}">
                      <a16:colId xmlns:a16="http://schemas.microsoft.com/office/drawing/2014/main" val="4275273060"/>
                    </a:ext>
                  </a:extLst>
                </a:gridCol>
                <a:gridCol w="396955">
                  <a:extLst>
                    <a:ext uri="{9D8B030D-6E8A-4147-A177-3AD203B41FA5}">
                      <a16:colId xmlns:a16="http://schemas.microsoft.com/office/drawing/2014/main" val="2156221030"/>
                    </a:ext>
                  </a:extLst>
                </a:gridCol>
                <a:gridCol w="665860">
                  <a:extLst>
                    <a:ext uri="{9D8B030D-6E8A-4147-A177-3AD203B41FA5}">
                      <a16:colId xmlns:a16="http://schemas.microsoft.com/office/drawing/2014/main" val="25166580"/>
                    </a:ext>
                  </a:extLst>
                </a:gridCol>
              </a:tblGrid>
              <a:tr h="393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No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프로그램명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r>
                        <a:rPr 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역할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파일명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페이지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프로그램유형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개발유형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코딩및단위테스트담당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57040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/login.jsp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이주현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351804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Logic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/employee/EmployeeController.jsp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이주현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279076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Logic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/employee/LoginService.java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이주현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69003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DB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/employee/EmployeeDAO.java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이주현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5257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DB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/employee/EmployeeDTO.java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이주현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59608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DB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/mapper/employeeMapper.xml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xml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이주현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93426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</a:t>
                      </a:r>
                      <a:r>
                        <a:rPr lang="en-US" sz="700" b="0" i="0" u="none" strike="noStrike" dirty="0" err="1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reserveStatus.jsp</a:t>
                      </a:r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예약 현황 목록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227248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/reserve/reserveStatusDetail.jsp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예약 현황 </a:t>
                      </a:r>
                      <a:r>
                        <a:rPr lang="ko-KR" altLang="en-US" sz="700" b="0" i="0" u="none" strike="noStrike" dirty="0" err="1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세부조회</a:t>
                      </a:r>
                      <a:r>
                        <a:rPr lang="ko-KR" alt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74248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/reserve/reserveHistory.jsp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예약 이력 목록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539588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/reserve/reserveDetail.jsp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회의실 예약 </a:t>
                      </a:r>
                      <a:r>
                        <a:rPr lang="ko-KR" altLang="en-US" sz="700" b="0" i="0" u="none" strike="noStrike" dirty="0" err="1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세부조회</a:t>
                      </a:r>
                      <a:r>
                        <a:rPr lang="ko-KR" altLang="en-US" sz="700" b="0" i="0" u="none" strike="noStrike" dirty="0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577592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/reserve/reserveHistoryAdmin.jsp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관리자 예약 현황 목록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714185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Logic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/reserve/ReserveController.java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25068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Logic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/reserve/ReserveStatusService.java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78770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Logic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/reserve/ReserveHistoryService.java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203867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DB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/reserve/ReserveHistoryDAO.java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315707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DB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/reserve/ReserveHistoryDTO.java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java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014439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DB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/mapper/reserveHistoryMapper.xml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xml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156028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/reserve/reserveSearchForm.jsp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회의실 검색</a:t>
                      </a:r>
                      <a:r>
                        <a:rPr lang="en-US" altLang="ko-KR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추천</a:t>
                      </a:r>
                      <a:r>
                        <a:rPr lang="en-US" altLang="ko-KR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양식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73577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예약조회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/reserve/reserveSearchResult.jsp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회의실 검색</a:t>
                      </a:r>
                      <a:r>
                        <a:rPr lang="en-US" altLang="ko-KR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추천</a:t>
                      </a:r>
                      <a:r>
                        <a:rPr lang="en-US" altLang="ko-KR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결과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09387"/>
                  </a:ext>
                </a:extLst>
              </a:tr>
              <a:tr h="234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예약관리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예약추가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PR-003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View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/reserve/reserveCalendar.jsp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달력으로 예약 조회 화면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jsp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신규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송민기</a:t>
                      </a:r>
                      <a:endParaRPr lang="ko-KR" altLang="en-US" sz="7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63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6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4508" y="1484784"/>
          <a:ext cx="8543926" cy="2228740"/>
        </p:xfrm>
        <a:graphic>
          <a:graphicData uri="http://schemas.openxmlformats.org/drawingml/2006/table">
            <a:tbl>
              <a:tblPr/>
              <a:tblGrid>
                <a:gridCol w="150728">
                  <a:extLst>
                    <a:ext uri="{9D8B030D-6E8A-4147-A177-3AD203B41FA5}">
                      <a16:colId xmlns:a16="http://schemas.microsoft.com/office/drawing/2014/main" val="13275323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808427786"/>
                    </a:ext>
                  </a:extLst>
                </a:gridCol>
                <a:gridCol w="666379">
                  <a:extLst>
                    <a:ext uri="{9D8B030D-6E8A-4147-A177-3AD203B41FA5}">
                      <a16:colId xmlns:a16="http://schemas.microsoft.com/office/drawing/2014/main" val="3894117073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850854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807402200"/>
                    </a:ext>
                  </a:extLst>
                </a:gridCol>
                <a:gridCol w="1507285">
                  <a:extLst>
                    <a:ext uri="{9D8B030D-6E8A-4147-A177-3AD203B41FA5}">
                      <a16:colId xmlns:a16="http://schemas.microsoft.com/office/drawing/2014/main" val="2118344180"/>
                    </a:ext>
                  </a:extLst>
                </a:gridCol>
                <a:gridCol w="1078899">
                  <a:extLst>
                    <a:ext uri="{9D8B030D-6E8A-4147-A177-3AD203B41FA5}">
                      <a16:colId xmlns:a16="http://schemas.microsoft.com/office/drawing/2014/main" val="252501005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346680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1110463947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195136524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949354896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3824576731"/>
                    </a:ext>
                  </a:extLst>
                </a:gridCol>
                <a:gridCol w="309390">
                  <a:extLst>
                    <a:ext uri="{9D8B030D-6E8A-4147-A177-3AD203B41FA5}">
                      <a16:colId xmlns:a16="http://schemas.microsoft.com/office/drawing/2014/main" val="3824799970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3231376872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6669380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4030881222"/>
                    </a:ext>
                  </a:extLst>
                </a:gridCol>
                <a:gridCol w="412520">
                  <a:extLst>
                    <a:ext uri="{9D8B030D-6E8A-4147-A177-3AD203B41FA5}">
                      <a16:colId xmlns:a16="http://schemas.microsoft.com/office/drawing/2014/main" val="282172886"/>
                    </a:ext>
                  </a:extLst>
                </a:gridCol>
              </a:tblGrid>
              <a:tr h="3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No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r>
                        <a:rPr 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역할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페이지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명세서시작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명세서완료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명세서실제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코딩및단위테스트시작예정일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코딩및단위테스트완료예정일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코딩및단위테스트실제완료일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62790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8458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5716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5681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6546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0795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3503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587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95153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88189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9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4508" y="1484784"/>
          <a:ext cx="8543926" cy="2228740"/>
        </p:xfrm>
        <a:graphic>
          <a:graphicData uri="http://schemas.openxmlformats.org/drawingml/2006/table">
            <a:tbl>
              <a:tblPr/>
              <a:tblGrid>
                <a:gridCol w="150728">
                  <a:extLst>
                    <a:ext uri="{9D8B030D-6E8A-4147-A177-3AD203B41FA5}">
                      <a16:colId xmlns:a16="http://schemas.microsoft.com/office/drawing/2014/main" val="13275323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808427786"/>
                    </a:ext>
                  </a:extLst>
                </a:gridCol>
                <a:gridCol w="666379">
                  <a:extLst>
                    <a:ext uri="{9D8B030D-6E8A-4147-A177-3AD203B41FA5}">
                      <a16:colId xmlns:a16="http://schemas.microsoft.com/office/drawing/2014/main" val="3894117073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850854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807402200"/>
                    </a:ext>
                  </a:extLst>
                </a:gridCol>
                <a:gridCol w="1507285">
                  <a:extLst>
                    <a:ext uri="{9D8B030D-6E8A-4147-A177-3AD203B41FA5}">
                      <a16:colId xmlns:a16="http://schemas.microsoft.com/office/drawing/2014/main" val="2118344180"/>
                    </a:ext>
                  </a:extLst>
                </a:gridCol>
                <a:gridCol w="1078899">
                  <a:extLst>
                    <a:ext uri="{9D8B030D-6E8A-4147-A177-3AD203B41FA5}">
                      <a16:colId xmlns:a16="http://schemas.microsoft.com/office/drawing/2014/main" val="252501005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346680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1110463947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195136524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949354896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3824576731"/>
                    </a:ext>
                  </a:extLst>
                </a:gridCol>
                <a:gridCol w="309390">
                  <a:extLst>
                    <a:ext uri="{9D8B030D-6E8A-4147-A177-3AD203B41FA5}">
                      <a16:colId xmlns:a16="http://schemas.microsoft.com/office/drawing/2014/main" val="3824799970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3231376872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6669380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4030881222"/>
                    </a:ext>
                  </a:extLst>
                </a:gridCol>
                <a:gridCol w="412520">
                  <a:extLst>
                    <a:ext uri="{9D8B030D-6E8A-4147-A177-3AD203B41FA5}">
                      <a16:colId xmlns:a16="http://schemas.microsoft.com/office/drawing/2014/main" val="282172886"/>
                    </a:ext>
                  </a:extLst>
                </a:gridCol>
              </a:tblGrid>
              <a:tr h="3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No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r>
                        <a:rPr 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역할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페이지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명세서시작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명세서완료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명세서실제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코딩및단위테스트시작예정일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코딩및단위테스트완료예정일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코딩및단위테스트실제완료일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62790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8458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5716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5681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6546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0795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3503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587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95153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88189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4508" y="1484784"/>
          <a:ext cx="8543926" cy="2228740"/>
        </p:xfrm>
        <a:graphic>
          <a:graphicData uri="http://schemas.openxmlformats.org/drawingml/2006/table">
            <a:tbl>
              <a:tblPr/>
              <a:tblGrid>
                <a:gridCol w="150728">
                  <a:extLst>
                    <a:ext uri="{9D8B030D-6E8A-4147-A177-3AD203B41FA5}">
                      <a16:colId xmlns:a16="http://schemas.microsoft.com/office/drawing/2014/main" val="13275323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808427786"/>
                    </a:ext>
                  </a:extLst>
                </a:gridCol>
                <a:gridCol w="666379">
                  <a:extLst>
                    <a:ext uri="{9D8B030D-6E8A-4147-A177-3AD203B41FA5}">
                      <a16:colId xmlns:a16="http://schemas.microsoft.com/office/drawing/2014/main" val="3894117073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850854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807402200"/>
                    </a:ext>
                  </a:extLst>
                </a:gridCol>
                <a:gridCol w="1507285">
                  <a:extLst>
                    <a:ext uri="{9D8B030D-6E8A-4147-A177-3AD203B41FA5}">
                      <a16:colId xmlns:a16="http://schemas.microsoft.com/office/drawing/2014/main" val="2118344180"/>
                    </a:ext>
                  </a:extLst>
                </a:gridCol>
                <a:gridCol w="1078899">
                  <a:extLst>
                    <a:ext uri="{9D8B030D-6E8A-4147-A177-3AD203B41FA5}">
                      <a16:colId xmlns:a16="http://schemas.microsoft.com/office/drawing/2014/main" val="252501005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346680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1110463947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195136524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949354896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3824576731"/>
                    </a:ext>
                  </a:extLst>
                </a:gridCol>
                <a:gridCol w="309390">
                  <a:extLst>
                    <a:ext uri="{9D8B030D-6E8A-4147-A177-3AD203B41FA5}">
                      <a16:colId xmlns:a16="http://schemas.microsoft.com/office/drawing/2014/main" val="3824799970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3231376872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6669380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4030881222"/>
                    </a:ext>
                  </a:extLst>
                </a:gridCol>
                <a:gridCol w="412520">
                  <a:extLst>
                    <a:ext uri="{9D8B030D-6E8A-4147-A177-3AD203B41FA5}">
                      <a16:colId xmlns:a16="http://schemas.microsoft.com/office/drawing/2014/main" val="282172886"/>
                    </a:ext>
                  </a:extLst>
                </a:gridCol>
              </a:tblGrid>
              <a:tr h="3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No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r>
                        <a:rPr 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역할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페이지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명세서시작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명세서완료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명세서실제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코딩및단위테스트시작예정일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코딩및단위테스트완료예정일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코딩및단위테스트실제완료일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62790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8458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5716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5681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6546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0795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3503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587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95153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88189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5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4508" y="1484784"/>
          <a:ext cx="8543926" cy="2228740"/>
        </p:xfrm>
        <a:graphic>
          <a:graphicData uri="http://schemas.openxmlformats.org/drawingml/2006/table">
            <a:tbl>
              <a:tblPr/>
              <a:tblGrid>
                <a:gridCol w="150728">
                  <a:extLst>
                    <a:ext uri="{9D8B030D-6E8A-4147-A177-3AD203B41FA5}">
                      <a16:colId xmlns:a16="http://schemas.microsoft.com/office/drawing/2014/main" val="13275323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808427786"/>
                    </a:ext>
                  </a:extLst>
                </a:gridCol>
                <a:gridCol w="666379">
                  <a:extLst>
                    <a:ext uri="{9D8B030D-6E8A-4147-A177-3AD203B41FA5}">
                      <a16:colId xmlns:a16="http://schemas.microsoft.com/office/drawing/2014/main" val="3894117073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850854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807402200"/>
                    </a:ext>
                  </a:extLst>
                </a:gridCol>
                <a:gridCol w="1507285">
                  <a:extLst>
                    <a:ext uri="{9D8B030D-6E8A-4147-A177-3AD203B41FA5}">
                      <a16:colId xmlns:a16="http://schemas.microsoft.com/office/drawing/2014/main" val="2118344180"/>
                    </a:ext>
                  </a:extLst>
                </a:gridCol>
                <a:gridCol w="1078899">
                  <a:extLst>
                    <a:ext uri="{9D8B030D-6E8A-4147-A177-3AD203B41FA5}">
                      <a16:colId xmlns:a16="http://schemas.microsoft.com/office/drawing/2014/main" val="252501005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346680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1110463947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195136524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949354896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3824576731"/>
                    </a:ext>
                  </a:extLst>
                </a:gridCol>
                <a:gridCol w="309390">
                  <a:extLst>
                    <a:ext uri="{9D8B030D-6E8A-4147-A177-3AD203B41FA5}">
                      <a16:colId xmlns:a16="http://schemas.microsoft.com/office/drawing/2014/main" val="3824799970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3231376872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6669380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4030881222"/>
                    </a:ext>
                  </a:extLst>
                </a:gridCol>
                <a:gridCol w="412520">
                  <a:extLst>
                    <a:ext uri="{9D8B030D-6E8A-4147-A177-3AD203B41FA5}">
                      <a16:colId xmlns:a16="http://schemas.microsoft.com/office/drawing/2014/main" val="282172886"/>
                    </a:ext>
                  </a:extLst>
                </a:gridCol>
              </a:tblGrid>
              <a:tr h="3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No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r>
                        <a:rPr 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역할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페이지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명세서시작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명세서완료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명세서실제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코딩및단위테스트시작예정일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코딩및단위테스트완료예정일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코딩및단위테스트실제완료일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62790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8458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5716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5681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6546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0795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3503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587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95153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88189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5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4508" y="1484784"/>
          <a:ext cx="8543926" cy="2228740"/>
        </p:xfrm>
        <a:graphic>
          <a:graphicData uri="http://schemas.openxmlformats.org/drawingml/2006/table">
            <a:tbl>
              <a:tblPr/>
              <a:tblGrid>
                <a:gridCol w="150728">
                  <a:extLst>
                    <a:ext uri="{9D8B030D-6E8A-4147-A177-3AD203B41FA5}">
                      <a16:colId xmlns:a16="http://schemas.microsoft.com/office/drawing/2014/main" val="13275323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808427786"/>
                    </a:ext>
                  </a:extLst>
                </a:gridCol>
                <a:gridCol w="666379">
                  <a:extLst>
                    <a:ext uri="{9D8B030D-6E8A-4147-A177-3AD203B41FA5}">
                      <a16:colId xmlns:a16="http://schemas.microsoft.com/office/drawing/2014/main" val="3894117073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850854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807402200"/>
                    </a:ext>
                  </a:extLst>
                </a:gridCol>
                <a:gridCol w="1507285">
                  <a:extLst>
                    <a:ext uri="{9D8B030D-6E8A-4147-A177-3AD203B41FA5}">
                      <a16:colId xmlns:a16="http://schemas.microsoft.com/office/drawing/2014/main" val="2118344180"/>
                    </a:ext>
                  </a:extLst>
                </a:gridCol>
                <a:gridCol w="1078899">
                  <a:extLst>
                    <a:ext uri="{9D8B030D-6E8A-4147-A177-3AD203B41FA5}">
                      <a16:colId xmlns:a16="http://schemas.microsoft.com/office/drawing/2014/main" val="252501005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346680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1110463947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195136524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949354896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3824576731"/>
                    </a:ext>
                  </a:extLst>
                </a:gridCol>
                <a:gridCol w="309390">
                  <a:extLst>
                    <a:ext uri="{9D8B030D-6E8A-4147-A177-3AD203B41FA5}">
                      <a16:colId xmlns:a16="http://schemas.microsoft.com/office/drawing/2014/main" val="3824799970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3231376872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6669380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4030881222"/>
                    </a:ext>
                  </a:extLst>
                </a:gridCol>
                <a:gridCol w="412520">
                  <a:extLst>
                    <a:ext uri="{9D8B030D-6E8A-4147-A177-3AD203B41FA5}">
                      <a16:colId xmlns:a16="http://schemas.microsoft.com/office/drawing/2014/main" val="282172886"/>
                    </a:ext>
                  </a:extLst>
                </a:gridCol>
              </a:tblGrid>
              <a:tr h="3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No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r>
                        <a:rPr 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역할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페이지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명세서시작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명세서완료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명세서실제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코딩및단위테스트시작예정일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코딩및단위테스트완료예정일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코딩및단위테스트실제완료일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62790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8458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5716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5681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6546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0795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3503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587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95153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88189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6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7.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프로그램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4508" y="1484784"/>
          <a:ext cx="8543926" cy="2228740"/>
        </p:xfrm>
        <a:graphic>
          <a:graphicData uri="http://schemas.openxmlformats.org/drawingml/2006/table">
            <a:tbl>
              <a:tblPr/>
              <a:tblGrid>
                <a:gridCol w="150728">
                  <a:extLst>
                    <a:ext uri="{9D8B030D-6E8A-4147-A177-3AD203B41FA5}">
                      <a16:colId xmlns:a16="http://schemas.microsoft.com/office/drawing/2014/main" val="13275323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808427786"/>
                    </a:ext>
                  </a:extLst>
                </a:gridCol>
                <a:gridCol w="666379">
                  <a:extLst>
                    <a:ext uri="{9D8B030D-6E8A-4147-A177-3AD203B41FA5}">
                      <a16:colId xmlns:a16="http://schemas.microsoft.com/office/drawing/2014/main" val="3894117073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850854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807402200"/>
                    </a:ext>
                  </a:extLst>
                </a:gridCol>
                <a:gridCol w="1507285">
                  <a:extLst>
                    <a:ext uri="{9D8B030D-6E8A-4147-A177-3AD203B41FA5}">
                      <a16:colId xmlns:a16="http://schemas.microsoft.com/office/drawing/2014/main" val="2118344180"/>
                    </a:ext>
                  </a:extLst>
                </a:gridCol>
                <a:gridCol w="1078899">
                  <a:extLst>
                    <a:ext uri="{9D8B030D-6E8A-4147-A177-3AD203B41FA5}">
                      <a16:colId xmlns:a16="http://schemas.microsoft.com/office/drawing/2014/main" val="252501005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2346680831"/>
                    </a:ext>
                  </a:extLst>
                </a:gridCol>
                <a:gridCol w="245925">
                  <a:extLst>
                    <a:ext uri="{9D8B030D-6E8A-4147-A177-3AD203B41FA5}">
                      <a16:colId xmlns:a16="http://schemas.microsoft.com/office/drawing/2014/main" val="1110463947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1951365244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949354896"/>
                    </a:ext>
                  </a:extLst>
                </a:gridCol>
                <a:gridCol w="460119">
                  <a:extLst>
                    <a:ext uri="{9D8B030D-6E8A-4147-A177-3AD203B41FA5}">
                      <a16:colId xmlns:a16="http://schemas.microsoft.com/office/drawing/2014/main" val="3824576731"/>
                    </a:ext>
                  </a:extLst>
                </a:gridCol>
                <a:gridCol w="309390">
                  <a:extLst>
                    <a:ext uri="{9D8B030D-6E8A-4147-A177-3AD203B41FA5}">
                      <a16:colId xmlns:a16="http://schemas.microsoft.com/office/drawing/2014/main" val="3824799970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3231376872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666938065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4030881222"/>
                    </a:ext>
                  </a:extLst>
                </a:gridCol>
                <a:gridCol w="412520">
                  <a:extLst>
                    <a:ext uri="{9D8B030D-6E8A-4147-A177-3AD203B41FA5}">
                      <a16:colId xmlns:a16="http://schemas.microsoft.com/office/drawing/2014/main" val="282172886"/>
                    </a:ext>
                  </a:extLst>
                </a:gridCol>
              </a:tblGrid>
              <a:tr h="31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  <a:ea typeface="돋움" panose="020B0600000101010101" pitchFamily="50" charset="-127"/>
                        </a:rPr>
                        <a:t>No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서브시스템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r>
                        <a:rPr 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역할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파일명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관련 페이지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개발유형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명세서시작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명세서완료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명세서실제</a:t>
                      </a:r>
                      <a:b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명세서담당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코딩및단위테스트시작예정일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코딩및단위테스트완료예정일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코딩및단위테스트실제완료일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코딩및단위테스트담당</a:t>
                      </a: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62790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8458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5716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5681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6546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307954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35035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425878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951536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88189"/>
                  </a:ext>
                </a:extLst>
              </a:tr>
              <a:tr h="1903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4760" marR="4760" marT="47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3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819978" y="2917224"/>
            <a:ext cx="6268062" cy="1015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6000" b="1" ker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End of Document</a:t>
            </a:r>
            <a:endParaRPr lang="ko-KR" altLang="en-US" sz="6000" b="1" kern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6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335622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1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수행 일정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477" y="656692"/>
            <a:ext cx="95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주간의 프로젝트 일정을 효과적으로 관리하기 위하여 분석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각 단계별로 일정을 세분화하여 프로젝트를 수행합니다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7" y="1249119"/>
            <a:ext cx="9633520" cy="48167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5750" y="2312876"/>
            <a:ext cx="9325036" cy="219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6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965603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2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요구사항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50" y="2312876"/>
            <a:ext cx="9325036" cy="219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9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328327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3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비즈니스 프로세스 다이어그램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750" y="2312876"/>
            <a:ext cx="9325036" cy="219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0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108200"/>
          <a:ext cx="8543924" cy="2642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646">
                  <a:extLst>
                    <a:ext uri="{9D8B030D-6E8A-4147-A177-3AD203B41FA5}">
                      <a16:colId xmlns:a16="http://schemas.microsoft.com/office/drawing/2014/main" val="2862528060"/>
                    </a:ext>
                  </a:extLst>
                </a:gridCol>
                <a:gridCol w="1173685">
                  <a:extLst>
                    <a:ext uri="{9D8B030D-6E8A-4147-A177-3AD203B41FA5}">
                      <a16:colId xmlns:a16="http://schemas.microsoft.com/office/drawing/2014/main" val="1708201941"/>
                    </a:ext>
                  </a:extLst>
                </a:gridCol>
                <a:gridCol w="1564914">
                  <a:extLst>
                    <a:ext uri="{9D8B030D-6E8A-4147-A177-3AD203B41FA5}">
                      <a16:colId xmlns:a16="http://schemas.microsoft.com/office/drawing/2014/main" val="3016949098"/>
                    </a:ext>
                  </a:extLst>
                </a:gridCol>
                <a:gridCol w="1337749">
                  <a:extLst>
                    <a:ext uri="{9D8B030D-6E8A-4147-A177-3AD203B41FA5}">
                      <a16:colId xmlns:a16="http://schemas.microsoft.com/office/drawing/2014/main" val="2100006159"/>
                    </a:ext>
                  </a:extLst>
                </a:gridCol>
                <a:gridCol w="2877422">
                  <a:extLst>
                    <a:ext uri="{9D8B030D-6E8A-4147-A177-3AD203B41FA5}">
                      <a16:colId xmlns:a16="http://schemas.microsoft.com/office/drawing/2014/main" val="1861116674"/>
                    </a:ext>
                  </a:extLst>
                </a:gridCol>
                <a:gridCol w="1312508">
                  <a:extLst>
                    <a:ext uri="{9D8B030D-6E8A-4147-A177-3AD203B41FA5}">
                      <a16:colId xmlns:a16="http://schemas.microsoft.com/office/drawing/2014/main" val="3906813178"/>
                    </a:ext>
                  </a:extLst>
                </a:gridCol>
              </a:tblGrid>
              <a:tr h="446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서브시스템명</a:t>
                      </a:r>
                      <a:endParaRPr lang="ko-KR" altLang="en-US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영문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테이블명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한글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 테이블 설명 </a:t>
                      </a:r>
                      <a:endParaRPr lang="ko-KR" altLang="en-US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1566202050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Employee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사원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사원의 개인정보 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4264295235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부서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회사의 부서정보 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2050735789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Building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건물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회의실이 있는 건물에 대한 정보 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4158287015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Room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대여장소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회의실에 대한 정보관리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738184414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Equipment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비품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  비품에 대한 정보관리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635218231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Notice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공지사항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시스템 내의 공지사항을 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354196033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Reserve_history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예약내역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 예약에 대한 이력관리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1355544503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Room_Equipment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대여장소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비품현황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 내 사용 가능한 비품에 대한 정보 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2391414635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Meeting_Equipment_list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회의별 비품사용내역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회의에 사용된 비품에 대한 이력관리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3278621660"/>
                  </a:ext>
                </a:extLst>
              </a:tr>
              <a:tr h="219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회의실예약시스템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Meeting_member_list</a:t>
                      </a:r>
                      <a:endParaRPr 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회의별 참석자 명단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 참석자에 대한 이력관리</a:t>
                      </a:r>
                      <a:endParaRPr lang="ko-KR" altLang="en-US" sz="10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2" marR="7572" marT="7572" marB="0" anchor="ctr"/>
                </a:tc>
                <a:extLst>
                  <a:ext uri="{0D108BD9-81ED-4DB2-BD59-A6C34878D82A}">
                    <a16:rowId xmlns:a16="http://schemas.microsoft.com/office/drawing/2014/main" val="3802942988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00872" y="1340768"/>
            <a:ext cx="1292341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목록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7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09442"/>
              </p:ext>
            </p:extLst>
          </p:nvPr>
        </p:nvGraphicFramePr>
        <p:xfrm>
          <a:off x="560512" y="1344447"/>
          <a:ext cx="8543925" cy="2447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656551961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4228806529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662129767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3890094953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576466728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1055957948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2699799904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1228077357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3126382970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202904558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Employee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814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사원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7864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00422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dept_no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4750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43760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825630389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사원번호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사원 </a:t>
                      </a:r>
                      <a:r>
                        <a:rPr lang="en-US" sz="700" u="none" strike="noStrike">
                          <a:effectLst/>
                        </a:rPr>
                        <a:t>ID =&gt; IT+</a:t>
                      </a:r>
                      <a:r>
                        <a:rPr lang="ko-KR" altLang="en-US" sz="700" u="none" strike="noStrike">
                          <a:effectLst/>
                        </a:rPr>
                        <a:t>숫자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597520466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emp_pw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VARCHAR2(100)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비밀번호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영어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숫자</a:t>
                      </a:r>
                      <a:r>
                        <a:rPr lang="en-US" altLang="ko-KR" sz="700" u="none" strike="noStrike">
                          <a:effectLst/>
                        </a:rPr>
                        <a:t>+</a:t>
                      </a:r>
                      <a:r>
                        <a:rPr lang="ko-KR" altLang="en-US" sz="700" u="none" strike="noStrike">
                          <a:effectLst/>
                        </a:rPr>
                        <a:t>특수문자 조합 </a:t>
                      </a:r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r>
                        <a:rPr lang="ko-KR" altLang="en-US" sz="700" u="none" strike="noStrike">
                          <a:effectLst/>
                        </a:rPr>
                        <a:t>자리이상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342559013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emp_name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329850393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emp_position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직급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인턴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사원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대리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과장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차장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부장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이사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상무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사장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510573888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emp_email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VARCHAR2(300)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이메일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사내 이메일 정보</a:t>
                      </a:r>
                      <a:r>
                        <a:rPr lang="en-US" altLang="ko-KR" sz="700" u="none" strike="noStrike">
                          <a:effectLst/>
                        </a:rPr>
                        <a:t>+@gsitm.com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250935624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cell_phone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VARCHAR2(15)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핸드폰번호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614133868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office_phone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VARCHAR2(15)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사무실번호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642070645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dept_no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부서번호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Department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33891478"/>
                  </a:ext>
                </a:extLst>
              </a:tr>
              <a:tr h="1221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permission_yn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CHAR(1)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결재권한유무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 err="1">
                          <a:effectLst/>
                        </a:rPr>
                        <a:t>결재권한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Y/N)</a:t>
                      </a:r>
                      <a:endParaRPr 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31073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703513"/>
          <a:ext cx="8543925" cy="145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2449291346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037664221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1572017673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4262110535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1137055575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544797821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1173840294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3243471033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417284274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829136752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Building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30206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건물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22695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build_no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25010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2870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86007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011700330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build_no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건물번호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건물의 고유번호 순번</a:t>
                      </a:r>
                      <a:r>
                        <a:rPr lang="en-US" altLang="ko-KR" sz="700" u="none" strike="noStrike">
                          <a:effectLst/>
                        </a:rPr>
                        <a:t>(1</a:t>
                      </a:r>
                      <a:r>
                        <a:rPr lang="ko-KR" altLang="en-US" sz="700" u="none" strike="noStrike">
                          <a:effectLst/>
                        </a:rPr>
                        <a:t>씩 증가하는 숫자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142612081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build_name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VARCHAR2(100)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건물명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근무지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빌딩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의 이름 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671192460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build_addr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주소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주소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61631741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build_post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우편번호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해당 빌딩의 우편번호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415812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85750" y="109815"/>
            <a:ext cx="1755609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4</a:t>
            </a:r>
            <a:r>
              <a:rPr lang="en-US" altLang="ko-KR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 </a:t>
            </a: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테이블 정의서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60" y="727131"/>
            <a:ext cx="1770036" cy="3693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ko-KR" altLang="en-US" b="1" kern="0" dirty="0" smtClean="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개별 테이블 정의</a:t>
            </a:r>
            <a:endParaRPr lang="ko-KR" altLang="en-US" b="1" kern="0" dirty="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1038" y="2241550"/>
          <a:ext cx="8543925" cy="2375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526">
                  <a:extLst>
                    <a:ext uri="{9D8B030D-6E8A-4147-A177-3AD203B41FA5}">
                      <a16:colId xmlns:a16="http://schemas.microsoft.com/office/drawing/2014/main" val="2040526888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2157839005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476942564"/>
                    </a:ext>
                  </a:extLst>
                </a:gridCol>
                <a:gridCol w="170526">
                  <a:extLst>
                    <a:ext uri="{9D8B030D-6E8A-4147-A177-3AD203B41FA5}">
                      <a16:colId xmlns:a16="http://schemas.microsoft.com/office/drawing/2014/main" val="4014259237"/>
                    </a:ext>
                  </a:extLst>
                </a:gridCol>
                <a:gridCol w="252849">
                  <a:extLst>
                    <a:ext uri="{9D8B030D-6E8A-4147-A177-3AD203B41FA5}">
                      <a16:colId xmlns:a16="http://schemas.microsoft.com/office/drawing/2014/main" val="1011887689"/>
                    </a:ext>
                  </a:extLst>
                </a:gridCol>
                <a:gridCol w="1058435">
                  <a:extLst>
                    <a:ext uri="{9D8B030D-6E8A-4147-A177-3AD203B41FA5}">
                      <a16:colId xmlns:a16="http://schemas.microsoft.com/office/drawing/2014/main" val="797937108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747952175"/>
                    </a:ext>
                  </a:extLst>
                </a:gridCol>
                <a:gridCol w="1693497">
                  <a:extLst>
                    <a:ext uri="{9D8B030D-6E8A-4147-A177-3AD203B41FA5}">
                      <a16:colId xmlns:a16="http://schemas.microsoft.com/office/drawing/2014/main" val="182168186"/>
                    </a:ext>
                  </a:extLst>
                </a:gridCol>
                <a:gridCol w="946711">
                  <a:extLst>
                    <a:ext uri="{9D8B030D-6E8A-4147-A177-3AD203B41FA5}">
                      <a16:colId xmlns:a16="http://schemas.microsoft.com/office/drawing/2014/main" val="2677928931"/>
                    </a:ext>
                  </a:extLst>
                </a:gridCol>
                <a:gridCol w="3316430">
                  <a:extLst>
                    <a:ext uri="{9D8B030D-6E8A-4147-A177-3AD203B41FA5}">
                      <a16:colId xmlns:a16="http://schemas.microsoft.com/office/drawing/2014/main" val="3861149607"/>
                    </a:ext>
                  </a:extLst>
                </a:gridCol>
              </a:tblGrid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Room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48463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테이블 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대여장소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회의실</a:t>
                      </a:r>
                      <a:r>
                        <a:rPr lang="en-US" altLang="ko-KR" sz="700" u="none" strike="noStrike">
                          <a:effectLst/>
                        </a:rPr>
                        <a:t>,</a:t>
                      </a:r>
                      <a:r>
                        <a:rPr lang="ko-KR" altLang="en-US" sz="700" u="none" strike="noStrike">
                          <a:effectLst/>
                        </a:rPr>
                        <a:t>교육실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59382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PRIMARY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room_no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9407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FOREIGN KEY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build_no, mgr_emp_no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84294"/>
                  </a:ext>
                </a:extLst>
              </a:tr>
              <a:tr h="11277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INDEX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74397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AI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FK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NULL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컬럼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참조 테이블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effectLst/>
                        <a:latin typeface="맑은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293699325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 고유번호 순번</a:t>
                      </a:r>
                      <a:r>
                        <a:rPr lang="en-US" altLang="ko-KR" sz="700" u="none" strike="noStrike">
                          <a:effectLst/>
                        </a:rPr>
                        <a:t>(1</a:t>
                      </a:r>
                      <a:r>
                        <a:rPr lang="ko-KR" altLang="en-US" sz="700" u="none" strike="noStrike">
                          <a:effectLst/>
                        </a:rPr>
                        <a:t>씩 증가하는 숫자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230755600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build_no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건물번호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Building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66424115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room_name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회의실명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해당 대여장소의 이름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221129998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room_space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규모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대여장소의 평수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312654927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room_num_emp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수용인원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대여장소에 수용할 수 있는 최대 인원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966824161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mgr_emp_no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담당자번호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Employee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887624228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room_img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VARCHAR2(1000)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회의실사진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 사진의 경로 주소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문자열 타입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173613152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room_price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시간당비용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시간당 비용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3342111224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network_yn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CHAR(1)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N/W</a:t>
                      </a:r>
                      <a:r>
                        <a:rPr lang="ko-KR" altLang="en-US" sz="700" u="none" strike="noStrike">
                          <a:effectLst/>
                        </a:rPr>
                        <a:t>사용여부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u="none" strike="noStrike">
                          <a:effectLst/>
                        </a:rPr>
                        <a:t>Y: </a:t>
                      </a:r>
                      <a:r>
                        <a:rPr lang="ko-KR" altLang="en-US" sz="700" u="none" strike="noStrike">
                          <a:effectLst/>
                        </a:rPr>
                        <a:t>회의실에서 네트워크 사용 가능 </a:t>
                      </a:r>
                      <a:r>
                        <a:rPr lang="en-US" altLang="ko-KR" sz="700" u="none" strike="noStrike">
                          <a:effectLst/>
                        </a:rPr>
                        <a:t>/ N:</a:t>
                      </a:r>
                      <a:r>
                        <a:rPr lang="ko-KR" altLang="en-US" sz="700" u="none" strike="noStrike">
                          <a:effectLst/>
                        </a:rPr>
                        <a:t>네트워크 사용 불가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1327546088"/>
                  </a:ext>
                </a:extLst>
              </a:tr>
              <a:tr h="1174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room_floor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NUMBER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회의실위치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회의실이 위치한 층수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2093841358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room_type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VARCHAR2(50)</a:t>
                      </a:r>
                      <a:endParaRPr 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장소유형</a:t>
                      </a:r>
                      <a:endParaRPr lang="ko-KR" altLang="en-US" sz="700" b="0" i="0" u="none" strike="noStrike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effectLst/>
                        <a:latin typeface="Calibri" panose="020F0502020204030204" pitchFamily="34" charset="0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회의실 </a:t>
                      </a:r>
                      <a:r>
                        <a:rPr lang="en-US" altLang="ko-KR" sz="700" u="none" strike="noStrike" dirty="0">
                          <a:effectLst/>
                        </a:rPr>
                        <a:t>OR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교육실</a:t>
                      </a:r>
                      <a:endParaRPr lang="ko-KR" altLang="en-US" sz="700" b="0" i="0" u="none" strike="noStrike" dirty="0">
                        <a:effectLst/>
                        <a:latin typeface="맑은고딕"/>
                        <a:ea typeface="돋움" panose="020B0600000101010101" pitchFamily="50" charset="-127"/>
                      </a:endParaRPr>
                    </a:p>
                  </a:txBody>
                  <a:tcPr marL="4699" marR="4699" marT="4699" marB="0" anchor="b"/>
                </a:tc>
                <a:extLst>
                  <a:ext uri="{0D108BD9-81ED-4DB2-BD59-A6C34878D82A}">
                    <a16:rowId xmlns:a16="http://schemas.microsoft.com/office/drawing/2014/main" val="89485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2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11760</TotalTime>
  <Words>4032</Words>
  <Application>Microsoft Office PowerPoint</Application>
  <PresentationFormat>A4 용지(210x297mm)</PresentationFormat>
  <Paragraphs>1788</Paragraphs>
  <Slides>28</Slides>
  <Notes>28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맑은 고딕</vt:lpstr>
      <vt:lpstr>맑은</vt:lpstr>
      <vt:lpstr>나눔스퀘어</vt:lpstr>
      <vt:lpstr>맑은고딕</vt:lpstr>
      <vt:lpstr>Arial</vt:lpstr>
      <vt:lpstr>굴림</vt:lpstr>
      <vt:lpstr>돋움</vt:lpstr>
      <vt:lpstr>Calibri</vt:lpstr>
      <vt:lpstr>Wingdings</vt:lpstr>
      <vt:lpstr>기본 디자인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GS ITM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GS ITM</dc:creator>
  <cp:lastModifiedBy>조 성</cp:lastModifiedBy>
  <cp:revision>977</cp:revision>
  <cp:lastPrinted>2013-07-19T02:01:53Z</cp:lastPrinted>
  <dcterms:created xsi:type="dcterms:W3CDTF">2006-03-20T04:03:27Z</dcterms:created>
  <dcterms:modified xsi:type="dcterms:W3CDTF">2019-05-02T07:43:48Z</dcterms:modified>
</cp:coreProperties>
</file>