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4" r:id="rId2"/>
    <p:sldId id="406" r:id="rId3"/>
    <p:sldId id="473" r:id="rId4"/>
    <p:sldId id="474" r:id="rId5"/>
    <p:sldId id="476" r:id="rId6"/>
    <p:sldId id="472" r:id="rId7"/>
    <p:sldId id="410" r:id="rId8"/>
    <p:sldId id="478" r:id="rId9"/>
    <p:sldId id="479" r:id="rId10"/>
    <p:sldId id="464" r:id="rId11"/>
    <p:sldId id="477" r:id="rId12"/>
    <p:sldId id="413" r:id="rId13"/>
  </p:sldIdLst>
  <p:sldSz cx="9906000" cy="6858000" type="A4"/>
  <p:notesSz cx="6797675" cy="9928225"/>
  <p:embeddedFontLst>
    <p:embeddedFont>
      <p:font typeface="나눔스퀘어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1139">
          <p15:clr>
            <a:srgbClr val="A4A3A4"/>
          </p15:clr>
        </p15:guide>
        <p15:guide id="5" pos="240">
          <p15:clr>
            <a:srgbClr val="A4A3A4"/>
          </p15:clr>
        </p15:guide>
        <p15:guide id="6" pos="6000">
          <p15:clr>
            <a:srgbClr val="A4A3A4"/>
          </p15:clr>
        </p15:guide>
        <p15:guide id="7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_shin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76092"/>
    <a:srgbClr val="004376"/>
    <a:srgbClr val="DDDDDD"/>
    <a:srgbClr val="FFFFCC"/>
    <a:srgbClr val="FFFF99"/>
    <a:srgbClr val="969696"/>
    <a:srgbClr val="F8F8F8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2" autoAdjust="0"/>
    <p:restoredTop sz="72588" autoAdjust="0"/>
  </p:normalViewPr>
  <p:slideViewPr>
    <p:cSldViewPr>
      <p:cViewPr>
        <p:scale>
          <a:sx n="75" d="100"/>
          <a:sy n="75" d="100"/>
        </p:scale>
        <p:origin x="2892" y="234"/>
      </p:cViewPr>
      <p:guideLst>
        <p:guide orient="horz" pos="4042"/>
        <p:guide orient="horz" pos="913"/>
        <p:guide orient="horz" pos="391"/>
        <p:guide orient="horz" pos="1139"/>
        <p:guide pos="240"/>
        <p:guide pos="6000"/>
        <p:guide pos="126"/>
      </p:guideLst>
    </p:cSldViewPr>
  </p:slideViewPr>
  <p:notesTextViewPr>
    <p:cViewPr>
      <p:scale>
        <a:sx n="100" d="100"/>
        <a:sy n="100" d="100"/>
      </p:scale>
      <p:origin x="0" y="-30"/>
    </p:cViewPr>
  </p:notesTextViewPr>
  <p:sorterViewPr>
    <p:cViewPr>
      <p:scale>
        <a:sx n="100" d="100"/>
        <a:sy n="100" d="100"/>
      </p:scale>
      <p:origin x="0" y="624"/>
    </p:cViewPr>
  </p:sorterViewPr>
  <p:notesViewPr>
    <p:cSldViewPr>
      <p:cViewPr varScale="1">
        <p:scale>
          <a:sx n="78" d="100"/>
          <a:sy n="78" d="100"/>
        </p:scale>
        <p:origin x="-196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B80764-6694-45FF-86C7-F52745D2C621}" type="datetimeFigureOut">
              <a:rPr lang="ko-KR" altLang="en-US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3A0060-2345-45A2-AB8C-821A7CCB0D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9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09669A6-5ECC-492C-897C-34155237D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14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FA0A850-A738-4B35-80F7-54F6D4C695AF}" type="slidenum">
              <a:rPr lang="en-US" altLang="ko-KR" smtClean="0"/>
              <a:pPr eaLnBrk="1" hangingPunct="1"/>
              <a:t>0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, 3</a:t>
            </a:r>
            <a:r>
              <a:rPr lang="ko-KR" altLang="en-US" dirty="0"/>
              <a:t>조 회의실 예약 관리 시스템 </a:t>
            </a:r>
            <a:r>
              <a:rPr lang="en-US" altLang="ko-KR" dirty="0"/>
              <a:t>MBMS</a:t>
            </a:r>
            <a:r>
              <a:rPr lang="ko-KR" altLang="en-US" dirty="0"/>
              <a:t>의 발표자 </a:t>
            </a:r>
            <a:r>
              <a:rPr lang="ko-KR" altLang="en-US" dirty="0" err="1"/>
              <a:t>송민기입니다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다음으로 수행 조직입니다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효과적인 프로젝트 수행을 위해 수행 역할을 분담하였고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업무를 세분화하였습니다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고객은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정용렬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부장님과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이예지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대리님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GS ITM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자문위원은 김영환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강사님입니다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조성윤 사원이 맡게 되었고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QA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이주현 사원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두명의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송민기와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김원빈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사원이 맡았습니다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역할에 대한 담당 업무는 오른쪽과 같습니다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프로젝트의 전체 일정을 관리하며 구축 방안과 프로젝트 방향을 설정합니다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프로젝트의 품질을 관리하고 테스트 과정을 총괄합니다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각 시스템의 개발을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리딩하며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및 테스트를 수행합니다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78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54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10p.</a:t>
            </a:r>
          </a:p>
          <a:p>
            <a:r>
              <a:rPr lang="ko-KR" altLang="en-US" dirty="0"/>
              <a:t>이상으로 프로젝트 수행 계획서 발표를 마칩니다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996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저희는 배경</a:t>
            </a:r>
            <a:r>
              <a:rPr lang="ko-KR" altLang="en-US" baseline="0" dirty="0"/>
              <a:t> 및 목적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기대효과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수행 범위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구축 방안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수행 조직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수행일정에 대해 </a:t>
            </a:r>
            <a:r>
              <a:rPr lang="ko-KR" altLang="en-US" baseline="0" dirty="0" err="1"/>
              <a:t>설명드리도록</a:t>
            </a:r>
            <a:r>
              <a:rPr lang="ko-KR" altLang="en-US" baseline="0" dirty="0"/>
              <a:t>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98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배경과 목적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다음과 같은 배경을 기반으로 제안하는 시스템의 목적을 설정하였습니다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왼쪽은 기존 시스템의 문제점입니다</a:t>
            </a:r>
            <a:r>
              <a:rPr lang="en-US" altLang="ko-KR" dirty="0"/>
              <a:t>. </a:t>
            </a:r>
            <a:r>
              <a:rPr lang="ko-KR" altLang="en-US" dirty="0"/>
              <a:t>크게 관리자 측면과 사용자 측면으로 구분하여 파악하였습니다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관리자 측면에서는 수기로 회의실 예약을 관리함으로 인하여 효율적인 관리가 어렵습니다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착오로 인한 문제 발생 가능성을 항상 지니고 있습니다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사용자 측면에서는 회의실 정보에 대한 접근이 어렵습니다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회의실 예약을 위하여 직접 확인해야하고</a:t>
            </a:r>
            <a:r>
              <a:rPr lang="en-US" altLang="ko-KR" dirty="0"/>
              <a:t>, </a:t>
            </a:r>
            <a:r>
              <a:rPr lang="ko-KR" altLang="en-US" dirty="0"/>
              <a:t>수기 시스템 특성 상 빠른 정보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등이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이러한 문제점을 기반으로 시스템의 목적을 설정하였고</a:t>
            </a:r>
            <a:r>
              <a:rPr lang="en-US" altLang="ko-KR" dirty="0"/>
              <a:t>, </a:t>
            </a:r>
            <a:r>
              <a:rPr lang="ko-KR" altLang="en-US" dirty="0"/>
              <a:t>제안하겠습니다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제안하는 회의실 예약 시스템은 크게 </a:t>
            </a:r>
            <a:r>
              <a:rPr lang="en-US" altLang="ko-KR" dirty="0"/>
              <a:t>4</a:t>
            </a:r>
            <a:r>
              <a:rPr lang="ko-KR" altLang="en-US" dirty="0"/>
              <a:t>가지의 목적을 가집니다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시스템은 실시간 정보를 제공합니다</a:t>
            </a:r>
            <a:r>
              <a:rPr lang="en-US" altLang="ko-KR" dirty="0"/>
              <a:t>. </a:t>
            </a:r>
            <a:r>
              <a:rPr lang="ko-KR" altLang="en-US" dirty="0"/>
              <a:t>이로써 사용자는 언제 어디서나 회의실에 대한 정보를 얻을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온라인화를 통해 수작업을 제거하고 오류를 방지합니다</a:t>
            </a:r>
            <a:r>
              <a:rPr lang="en-US" altLang="ko-KR" dirty="0"/>
              <a:t>. </a:t>
            </a:r>
            <a:r>
              <a:rPr lang="ko-KR" altLang="en-US" dirty="0"/>
              <a:t>이는 예약 편리성을 증대시키고</a:t>
            </a:r>
            <a:r>
              <a:rPr lang="en-US" altLang="ko-KR" dirty="0"/>
              <a:t>, </a:t>
            </a:r>
            <a:r>
              <a:rPr lang="ko-KR" altLang="en-US" dirty="0"/>
              <a:t>예약 착오로 인한 문제를 발생하지 않도록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회의실을 용이하게 관리함으로써 관리자의 관리 효율성을 </a:t>
            </a:r>
            <a:r>
              <a:rPr lang="ko-KR" altLang="en-US" dirty="0" err="1"/>
              <a:t>증대시킵니다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1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두번째 기대 효과입니다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시스템의 구축을 통하여 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GS ITM</a:t>
            </a: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효율적인 업무를 지원하고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경쟁력 상승을 기대합니다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저희는 사용자 및 관리자 측면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업무 측면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가치 창출 측면에서 다음과 같은 기대 효과를 정리해보았습니다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 및 관리자 측면에서는 쉽고 빠른 회의실 정보 확인과 원하는 회의실 예약 및 관리가 가능합니다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업무 관리 측면에서는 자동적으로 </a:t>
            </a:r>
            <a:r>
              <a:rPr lang="ko-KR" altLang="en-US" sz="1200" b="0" kern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접속자와</a:t>
            </a: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회의실 예약을 관리함으로써 탄력적인 회의실 운영과 업무의 편의성을 기대할 수 있습니다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가치 창출 측면에서는 사용자의 사용 이력을 관리하여 회의실의 쾌적한 환경을 유지할 수 있고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유연하고 확장 가능한 시스템을 제공함으로써 이용자의 불편 사항을 즉각적으로 반영할 수 있습니다</a:t>
            </a:r>
            <a:r>
              <a:rPr lang="en-US" altLang="ko-KR" sz="1200" b="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43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세번째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수행 범위입니다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MBMS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회의실 정보 제공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예약 현황 정보 제공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비품 정보 제공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회의실 예약 관리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회의실 사용 이력 관리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회의실 비품 관리로 범위를 나누어 시스템을 구축하겠습니다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98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</a:t>
            </a:r>
            <a:r>
              <a:rPr lang="en-US" altLang="ko-KR" dirty="0"/>
              <a:t>, </a:t>
            </a:r>
            <a:r>
              <a:rPr lang="ko-KR" altLang="en-US" dirty="0"/>
              <a:t>구축 방안입니다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제안 시스템의 구성도와 시스템 구현의 개발 환경은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12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다음으로 제안 시스템이 가지고있는 기능들에 대해 세부적으로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나타내었습니다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시스템이 가지고 있는 기능들은 사용자 측면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측면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 측면으로 구분할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사용자는 회의실을 검색하고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조회하고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예약할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회의실에서 필요한 비품 및 기자재도 신청할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회의실 관련된 공지사항을 조회하여 확인할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관리자는 회의실과 공지사항을 관리할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부서에서는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이상으로 사용할 회의실 예약에 대한 승인 권한을 가지고있고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비용 청구 정보를 열람할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78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dirty="0"/>
              <a:t>프로세스 흐름도는 다음과 같습니다</a:t>
            </a:r>
            <a:r>
              <a:rPr lang="en-US" altLang="ko-KR" dirty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앞서 설명한 대로 부서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관리자로 구분하였는데요</a:t>
            </a:r>
            <a:r>
              <a:rPr lang="en-US" altLang="ko-KR" dirty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가장 중심이 되는 사용자 측면에서부터 설명하겠습니다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사용자는 우선 회의관리 시스템에 접속하게 됩니다</a:t>
            </a:r>
            <a:r>
              <a:rPr lang="en-US" altLang="ko-KR" dirty="0"/>
              <a:t>. </a:t>
            </a:r>
            <a:r>
              <a:rPr lang="ko-KR" altLang="en-US" dirty="0"/>
              <a:t>이후 검색이나 직접 선택을 통해 공간에 대한 정보를 조회합니다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대여공간을 정하였다면</a:t>
            </a:r>
            <a:r>
              <a:rPr lang="en-US" altLang="ko-KR" dirty="0"/>
              <a:t> </a:t>
            </a:r>
            <a:r>
              <a:rPr lang="ko-KR" altLang="en-US" dirty="0"/>
              <a:t>예약 신청 양식을 작성하고</a:t>
            </a:r>
            <a:r>
              <a:rPr lang="en-US" altLang="ko-KR" dirty="0"/>
              <a:t>, </a:t>
            </a:r>
            <a:r>
              <a:rPr lang="ko-KR" altLang="en-US" dirty="0"/>
              <a:t>해당 회의실과 교육실에 비품을 추가로 신청할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만약 하루 이상을 대여할 시</a:t>
            </a:r>
            <a:r>
              <a:rPr lang="en-US" altLang="ko-KR" dirty="0"/>
              <a:t> </a:t>
            </a:r>
            <a:r>
              <a:rPr lang="ko-KR" altLang="en-US" dirty="0"/>
              <a:t>결재 승인을 요청하게 되며</a:t>
            </a:r>
            <a:r>
              <a:rPr lang="en-US" altLang="ko-KR" dirty="0"/>
              <a:t>, 8</a:t>
            </a:r>
            <a:r>
              <a:rPr lang="ko-KR" altLang="en-US" dirty="0"/>
              <a:t>시간 미만 예약은 즉시 예약이 완료되게 됩니다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완료 후 사용시에</a:t>
            </a:r>
            <a:r>
              <a:rPr lang="en-US" altLang="ko-KR" dirty="0"/>
              <a:t>, </a:t>
            </a:r>
            <a:r>
              <a:rPr lang="ko-KR" altLang="en-US" dirty="0"/>
              <a:t>부서로 비용처리 정보를 청구합니다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----------------------------------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관리자 입장에서는 크게 </a:t>
            </a:r>
            <a:r>
              <a:rPr lang="en-US" altLang="ko-KR" dirty="0"/>
              <a:t>3</a:t>
            </a:r>
            <a:r>
              <a:rPr lang="ko-KR" altLang="en-US" dirty="0"/>
              <a:t>가지인 결재 메뉴</a:t>
            </a:r>
            <a:r>
              <a:rPr lang="en-US" altLang="ko-KR" dirty="0"/>
              <a:t>, </a:t>
            </a:r>
            <a:r>
              <a:rPr lang="ko-KR" altLang="en-US" dirty="0"/>
              <a:t>회의실메뉴</a:t>
            </a:r>
            <a:r>
              <a:rPr lang="en-US" altLang="ko-KR" dirty="0"/>
              <a:t>, </a:t>
            </a:r>
            <a:r>
              <a:rPr lang="ko-KR" altLang="en-US" dirty="0"/>
              <a:t>공지사항 메뉴를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결재 관리 메뉴에서는 앞서 말했던 </a:t>
            </a:r>
            <a:r>
              <a:rPr lang="en-US" altLang="ko-KR" dirty="0"/>
              <a:t>1</a:t>
            </a:r>
            <a:r>
              <a:rPr lang="ko-KR" altLang="en-US" dirty="0"/>
              <a:t>일 이상 대여 시 결재 승인 여부를 결정할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회의실 관리메뉴에서는 근무지를 추가할 수 있고</a:t>
            </a:r>
            <a:r>
              <a:rPr lang="en-US" altLang="ko-KR" dirty="0"/>
              <a:t>, </a:t>
            </a:r>
            <a:r>
              <a:rPr lang="ko-KR" altLang="en-US" dirty="0"/>
              <a:t>회의실과 그에 딸린 기자재 정보를 관리할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공지사항 관리메뉴에서는 </a:t>
            </a:r>
            <a:r>
              <a:rPr lang="ko-KR" altLang="en-US" dirty="0" err="1"/>
              <a:t>게시글에</a:t>
            </a:r>
            <a:r>
              <a:rPr lang="ko-KR" altLang="en-US" dirty="0"/>
              <a:t> 대한 작성</a:t>
            </a:r>
            <a:r>
              <a:rPr lang="en-US" altLang="ko-KR" dirty="0"/>
              <a:t>,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삭제를 관리할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7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여기서 일반적인 회의실 예약 시스템보다 더 편리한 추가 기능들을 구축하겠습니다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메시지 알림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예약자의 선택에 따라서 참석자들에게 메일이나 </a:t>
            </a:r>
            <a:r>
              <a:rPr lang="en-US" altLang="ko-KR" dirty="0"/>
              <a:t>SMS</a:t>
            </a:r>
            <a:r>
              <a:rPr lang="ko-KR" altLang="en-US" dirty="0"/>
              <a:t>로 참석 알림을 미리 보내는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회의를 잊거나</a:t>
            </a:r>
            <a:r>
              <a:rPr lang="en-US" altLang="ko-KR" dirty="0"/>
              <a:t>, </a:t>
            </a:r>
            <a:r>
              <a:rPr lang="ko-KR" altLang="en-US" dirty="0"/>
              <a:t>뒤늦게 회의 참석을 깨닫게 되는 불상사를 방지할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회의실 추천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회의 참여 인원과 시간</a:t>
            </a:r>
            <a:r>
              <a:rPr lang="en-US" altLang="ko-KR" dirty="0"/>
              <a:t>, </a:t>
            </a:r>
            <a:r>
              <a:rPr lang="ko-KR" altLang="en-US" dirty="0"/>
              <a:t>장소를 입력하면 가장 적합한 회의실을 추천합니다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이력관리 및 통계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회의실 사용 이력을 바탕으로 통계치를 </a:t>
            </a:r>
            <a:r>
              <a:rPr lang="ko-KR" altLang="en-US" dirty="0" err="1"/>
              <a:t>시각화하여</a:t>
            </a:r>
            <a:r>
              <a:rPr lang="en-US" altLang="ko-KR" dirty="0"/>
              <a:t> </a:t>
            </a:r>
            <a:r>
              <a:rPr lang="ko-KR" altLang="en-US" dirty="0"/>
              <a:t>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어떤 회의실이 어떤 목적으로 자주 이용되는지</a:t>
            </a:r>
            <a:r>
              <a:rPr lang="en-US" altLang="ko-KR" dirty="0"/>
              <a:t>, </a:t>
            </a:r>
            <a:r>
              <a:rPr lang="ko-KR" altLang="en-US" dirty="0"/>
              <a:t>특정 시기에 어떤 회의실</a:t>
            </a:r>
            <a:r>
              <a:rPr lang="en-US" altLang="ko-KR" dirty="0"/>
              <a:t> </a:t>
            </a:r>
            <a:r>
              <a:rPr lang="ko-KR" altLang="en-US" dirty="0"/>
              <a:t>또는 교육실의 사용 빈도가 높은 지 등을 판단하여</a:t>
            </a:r>
            <a:endParaRPr lang="en-US" altLang="ko-KR" dirty="0"/>
          </a:p>
          <a:p>
            <a:r>
              <a:rPr lang="ko-KR" altLang="en-US" dirty="0"/>
              <a:t>업무 계획에 참고할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3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527050" y="6567488"/>
            <a:ext cx="3646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 ⓒ 2019 GS ITM. All rights reserved.</a:t>
            </a:r>
            <a:endParaRPr kumimoji="0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0" y="351948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6259513"/>
            <a:ext cx="10080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829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222" y="106317"/>
            <a:ext cx="7200000" cy="36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800" b="1" dirty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81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4775200" y="6553200"/>
            <a:ext cx="341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0A20A738-70BD-463D-AF8E-0EC30E6CE6DD}" type="slidenum">
              <a:rPr lang="en-US" altLang="ko-KR" sz="10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ko-KR" altLang="en-US" sz="1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1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6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605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253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26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90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30" descr="CI_GSITM_Eng_Smallsized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26" y="6525376"/>
            <a:ext cx="865314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2"/>
          <p:cNvGraphicFramePr>
            <a:graphicFrameLocks/>
          </p:cNvGraphicFramePr>
          <p:nvPr userDrawn="1"/>
        </p:nvGraphicFramePr>
        <p:xfrm>
          <a:off x="0" y="549275"/>
          <a:ext cx="9906000" cy="7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" name="Image" r:id="rId13" imgW="12698413" imgH="63358" progId="Photoshop.Image.8">
                  <p:embed/>
                </p:oleObj>
              </mc:Choice>
              <mc:Fallback>
                <p:oleObj name="Image" r:id="rId13" imgW="12698413" imgH="63358" progId="Photoshop.Image.8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9906000" cy="7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66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45"/>
          <p:cNvSpPr txBox="1">
            <a:spLocks noChangeArrowheads="1"/>
          </p:cNvSpPr>
          <p:nvPr/>
        </p:nvSpPr>
        <p:spPr bwMode="auto">
          <a:xfrm>
            <a:off x="4619133" y="1484784"/>
            <a:ext cx="4942379" cy="65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</a:pPr>
            <a:r>
              <a:rPr lang="ko-KR" altLang="en-US" sz="4400" dirty="0">
                <a:solidFill>
                  <a:srgbClr val="2929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수행계획서</a:t>
            </a:r>
          </a:p>
        </p:txBody>
      </p:sp>
      <p:sp>
        <p:nvSpPr>
          <p:cNvPr id="5123" name="Rectangle 27"/>
          <p:cNvSpPr>
            <a:spLocks noChangeArrowheads="1"/>
          </p:cNvSpPr>
          <p:nvPr/>
        </p:nvSpPr>
        <p:spPr bwMode="auto">
          <a:xfrm>
            <a:off x="586643" y="3645024"/>
            <a:ext cx="16450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IT1227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김원빈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IT1230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송민기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IT1233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IT1235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조성윤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2019. 03. 29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8497" y="2118954"/>
            <a:ext cx="6563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 시스템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MBMS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(MBMS : Meeting-room Booking Management System)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5.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수행 조직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477" y="6566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효과적인 프로젝트 수행을 위해 수행 역할을 분담하고 담당 업무를 세분화합니다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38969"/>
              </p:ext>
            </p:extLst>
          </p:nvPr>
        </p:nvGraphicFramePr>
        <p:xfrm>
          <a:off x="5313040" y="1376772"/>
          <a:ext cx="4264238" cy="4968308"/>
        </p:xfrm>
        <a:graphic>
          <a:graphicData uri="http://schemas.openxmlformats.org/drawingml/2006/table">
            <a:tbl>
              <a:tblPr/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>
                          <a:tab pos="238125" algn="l"/>
                        </a:tabLst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Category</a:t>
                      </a:r>
                    </a:p>
                  </a:txBody>
                  <a:tcPr marL="0" marR="0" marT="50400" marB="504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>
                          <a:tab pos="238125" algn="l"/>
                        </a:tabLst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R&amp;R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23232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50400" marB="504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9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PM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23232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6800" marR="46800" marT="36000" marB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Issue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대한 최종 의사결정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방향 설정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구축방안수립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전체 일정관리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수행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3200" marR="36000" marT="36000" marB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QA</a:t>
                      </a:r>
                    </a:p>
                  </a:txBody>
                  <a:tcPr marL="46800" marR="46800" marT="36000" marB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품질 관리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현업과 개발자 간 의견 조율</a:t>
                      </a:r>
                      <a:endParaRPr lang="en-US" altLang="ko-KR" sz="10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시스템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검증</a:t>
                      </a:r>
                    </a:p>
                  </a:txBody>
                  <a:tcPr marL="43200" marR="36000" marT="36000" marB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0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en-US" altLang="ko-KR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PL</a:t>
                      </a:r>
                      <a:endParaRPr kumimoji="0" lang="ko-KR" alt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6800" marR="46800" marT="36000" marB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업무 분석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설계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 </a:t>
                      </a:r>
                      <a:r>
                        <a:rPr lang="ko-KR" altLang="en-US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설계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시스템 간 프로그램 개발 리딩</a:t>
                      </a:r>
                      <a:endParaRPr lang="en-US" altLang="ko-KR" sz="10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업무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Process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표준화 방안 결정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자료수집 및 인터뷰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 시스템 분석 및 설계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As-Is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및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To-Be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설계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 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개발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산출물 작성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디자인 설계</a:t>
                      </a:r>
                    </a:p>
                  </a:txBody>
                  <a:tcPr marL="43200" marR="36000" marT="36000" marB="360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878609" y="2989611"/>
            <a:ext cx="1257619" cy="446482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en-US" altLang="ko-KR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PM</a:t>
            </a:r>
            <a:endParaRPr lang="ko-KR" altLang="en-US" sz="1200" b="1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78609" y="3480152"/>
            <a:ext cx="1257619" cy="669724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noProof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조성윤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꺾인 연결선 56"/>
          <p:cNvCxnSpPr>
            <a:stCxn id="56" idx="2"/>
            <a:endCxn id="62" idx="0"/>
          </p:cNvCxnSpPr>
          <p:nvPr/>
        </p:nvCxnSpPr>
        <p:spPr>
          <a:xfrm rot="16200000" flipH="1">
            <a:off x="2866702" y="3790593"/>
            <a:ext cx="908492" cy="162705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cxnSp>
        <p:nvCxnSpPr>
          <p:cNvPr id="58" name="꺾인 연결선 57"/>
          <p:cNvCxnSpPr>
            <a:stCxn id="56" idx="2"/>
            <a:endCxn id="59" idx="0"/>
          </p:cNvCxnSpPr>
          <p:nvPr/>
        </p:nvCxnSpPr>
        <p:spPr>
          <a:xfrm rot="5400000">
            <a:off x="1282526" y="3833475"/>
            <a:ext cx="908492" cy="154129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9" name="직사각형 58"/>
          <p:cNvSpPr/>
          <p:nvPr/>
        </p:nvSpPr>
        <p:spPr>
          <a:xfrm>
            <a:off x="337925" y="5058368"/>
            <a:ext cx="1256400" cy="446433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en-US" altLang="ko-KR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PL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7925" y="5519590"/>
            <a:ext cx="1256400" cy="714344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1100" b="1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송민기</a:t>
            </a:r>
            <a:endParaRPr lang="ko-KR" altLang="en-US" sz="1100" b="1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40832" y="2989660"/>
            <a:ext cx="1256400" cy="446433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en-US" altLang="ko-KR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QA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40832" y="3480152"/>
            <a:ext cx="1256400" cy="669724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이주현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06277" y="5058368"/>
            <a:ext cx="1256400" cy="446433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en-US" altLang="ko-KR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PL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06277" y="5519590"/>
            <a:ext cx="1256400" cy="714344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1100" b="1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김원빈</a:t>
            </a:r>
            <a:endParaRPr lang="ko-KR" altLang="en-US" sz="1100" b="1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4" name="직선 연결선 63"/>
          <p:cNvCxnSpPr>
            <a:stCxn id="70" idx="3"/>
            <a:endCxn id="56" idx="1"/>
          </p:cNvCxnSpPr>
          <p:nvPr/>
        </p:nvCxnSpPr>
        <p:spPr>
          <a:xfrm>
            <a:off x="1532321" y="3815014"/>
            <a:ext cx="3462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878609" y="1429973"/>
            <a:ext cx="1260000" cy="446482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ko-KR" altLang="en-US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고객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880690" y="1900087"/>
            <a:ext cx="1257619" cy="669724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정용렬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부장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이예지 대리</a:t>
            </a:r>
            <a:endParaRPr kumimoji="0" lang="en-US" altLang="ko-KR" sz="1100" b="1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6" name="직선 연결선 65"/>
          <p:cNvCxnSpPr>
            <a:stCxn id="72" idx="2"/>
            <a:endCxn id="55" idx="0"/>
          </p:cNvCxnSpPr>
          <p:nvPr/>
        </p:nvCxnSpPr>
        <p:spPr>
          <a:xfrm flipH="1">
            <a:off x="2507419" y="2569811"/>
            <a:ext cx="2081" cy="419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  <a:stCxn id="56" idx="3"/>
            <a:endCxn id="74" idx="1"/>
          </p:cNvCxnSpPr>
          <p:nvPr/>
        </p:nvCxnSpPr>
        <p:spPr>
          <a:xfrm>
            <a:off x="3136228" y="3815014"/>
            <a:ext cx="3046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72620" y="2989611"/>
            <a:ext cx="1260000" cy="446482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en-US" altLang="ko-KR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GS ITM </a:t>
            </a:r>
            <a:r>
              <a:rPr lang="ko-KR" altLang="en-US" sz="12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자문위원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72621" y="3480152"/>
            <a:ext cx="1259700" cy="669724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김영환 강사</a:t>
            </a:r>
            <a:endParaRPr kumimoji="0" lang="en-US" altLang="ko-KR" sz="1100" b="1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5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6.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수행 일정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77" y="656692"/>
            <a:ext cx="95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주간의 프로젝트 일정을 효과적으로 관리하기 위하여 분석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각 단계별로 일정을 세분화하여 프로젝트를 수행합니다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7" y="1249119"/>
            <a:ext cx="9633520" cy="48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819978" y="2917224"/>
            <a:ext cx="6268062" cy="10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6000" b="1" ker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End of Document</a:t>
            </a:r>
            <a:endParaRPr lang="ko-KR" altLang="en-US" sz="6000" b="1" ker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61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0" y="2241550"/>
            <a:ext cx="5384800" cy="800100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  <a:extLst/>
        </p:spPr>
        <p:txBody>
          <a:bodyPr lIns="36000" tIns="36000" rIns="36000" bIns="36000" anchor="ctr"/>
          <a:lstStyle/>
          <a:p>
            <a:pPr algn="ctr" fontAlgn="ctr" latinLnBrk="0"/>
            <a:endParaRPr lang="ko-KR" altLang="en-US" sz="1400" b="1" kern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Rectangle 29"/>
          <p:cNvSpPr txBox="1">
            <a:spLocks noChangeArrowheads="1"/>
          </p:cNvSpPr>
          <p:nvPr/>
        </p:nvSpPr>
        <p:spPr bwMode="auto">
          <a:xfrm>
            <a:off x="296863" y="2268538"/>
            <a:ext cx="9339262" cy="80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latinLnBrk="0">
              <a:lnSpc>
                <a:spcPct val="85000"/>
              </a:lnSpc>
              <a:defRPr/>
            </a:pPr>
            <a:r>
              <a:rPr kumimoji="0" lang="en-US" altLang="ko-KR" sz="3600" b="1" kern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Table of Contents</a:t>
            </a:r>
            <a:endParaRPr kumimoji="0" lang="ko-KR" altLang="en-US" sz="3600" b="1" kern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148" name="Rectangle 31"/>
          <p:cNvSpPr>
            <a:spLocks noChangeArrowheads="1"/>
          </p:cNvSpPr>
          <p:nvPr/>
        </p:nvSpPr>
        <p:spPr bwMode="auto">
          <a:xfrm>
            <a:off x="6140450" y="2268538"/>
            <a:ext cx="1731552" cy="306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8" rIns="91434" bIns="45718">
            <a:spAutoFit/>
          </a:bodyPr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및 목적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범위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Ⅳ.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방안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조직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Ⅵ.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일정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49" name="Isosceles Triangle 17"/>
          <p:cNvSpPr>
            <a:spLocks noChangeArrowheads="1"/>
          </p:cNvSpPr>
          <p:nvPr/>
        </p:nvSpPr>
        <p:spPr bwMode="auto">
          <a:xfrm flipV="1">
            <a:off x="5187950" y="2241550"/>
            <a:ext cx="398463" cy="800100"/>
          </a:xfrm>
          <a:prstGeom prst="triangle">
            <a:avLst>
              <a:gd name="adj" fmla="val 50000"/>
            </a:avLst>
          </a:prstGeom>
          <a:solidFill>
            <a:srgbClr val="4F81BD">
              <a:lumMod val="75000"/>
            </a:srgbClr>
          </a:solidFill>
          <a:ln>
            <a:noFill/>
          </a:ln>
          <a:extLst/>
        </p:spPr>
        <p:txBody>
          <a:bodyPr lIns="36000" tIns="36000" rIns="36000" bIns="36000" anchor="ctr"/>
          <a:lstStyle/>
          <a:p>
            <a:pPr algn="ctr" fontAlgn="ctr" latinLnBrk="0"/>
            <a:endParaRPr lang="ko-KR" altLang="en-US" sz="1400" b="1" kern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4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080062" y="4197351"/>
            <a:ext cx="1749425" cy="161925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t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수기로 관리하던 예약 신청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수정의 </a:t>
            </a: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온라인화 </a:t>
            </a:r>
            <a:endParaRPr lang="en-US" altLang="ko-KR" sz="105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편리성 증대</a:t>
            </a: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603324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1.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배경 및 목적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6315" y="669992"/>
            <a:ext cx="95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체계화된 시스템의 부재로 인한 회의실 및 비품 관리의 어려움과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회의실 예약 중복 및 누락의 불편을 해소하여 회의실 사용에 대한 임직원의 업무효율성을 증대합니다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72358" y="2028932"/>
            <a:ext cx="3466450" cy="1229262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ctr"/>
          <a:lstStyle/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현황을 확인하려면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회의실을</a:t>
            </a:r>
            <a:br>
              <a:rPr lang="en-US" altLang="ko-KR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방문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하여야 함  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 내역을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 및 검색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어려움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15" y="2045025"/>
            <a:ext cx="465180" cy="26801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리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자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모서리가 둥근 직사각형 7"/>
          <p:cNvSpPr>
            <a:spLocks noChangeArrowheads="1"/>
          </p:cNvSpPr>
          <p:nvPr/>
        </p:nvSpPr>
        <p:spPr bwMode="auto">
          <a:xfrm rot="5400000">
            <a:off x="3593300" y="3996356"/>
            <a:ext cx="4349661" cy="360012"/>
          </a:xfrm>
          <a:prstGeom prst="triangl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39788" eaLnBrk="0" latinLnBrk="0" hangingPunct="0">
              <a:spcBef>
                <a:spcPts val="300"/>
              </a:spcBef>
              <a:defRPr/>
            </a:pPr>
            <a:endParaRPr lang="ko-KR" altLang="en-US" sz="150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6315" y="1475492"/>
            <a:ext cx="5232493" cy="442409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ko-KR" altLang="en-US" sz="14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기존 시스템의 문제점</a:t>
            </a: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>
            <a:off x="799167" y="2028932"/>
            <a:ext cx="1029993" cy="1245140"/>
          </a:xfrm>
          <a:prstGeom prst="roundRect">
            <a:avLst>
              <a:gd name="adj" fmla="val 391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관리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효율성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저하</a:t>
            </a:r>
            <a:endParaRPr kumimoji="1" lang="ko-KR" altLang="en-US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AutoShape 21"/>
          <p:cNvSpPr>
            <a:spLocks noChangeArrowheads="1"/>
          </p:cNvSpPr>
          <p:nvPr/>
        </p:nvSpPr>
        <p:spPr bwMode="auto">
          <a:xfrm>
            <a:off x="799167" y="3480004"/>
            <a:ext cx="1029993" cy="1245140"/>
          </a:xfrm>
          <a:prstGeom prst="roundRect">
            <a:avLst>
              <a:gd name="adj" fmla="val 391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문제 발생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가능성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972358" y="3495882"/>
            <a:ext cx="3466450" cy="1229262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ctr"/>
          <a:lstStyle/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착오로 인한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중복 예약 및 삭제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가능성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 문제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발생시 관리 어려움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72358" y="4880238"/>
            <a:ext cx="3466450" cy="141397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ctr"/>
          <a:lstStyle/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확인하기 전까지 회의실의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가능 여부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b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 할 수 없음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회의실의 구체적인 세부 정보를 얻기 위해서</a:t>
            </a:r>
            <a:b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담당자에게 문의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하여야 함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수기 시스템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빠른 정보 추가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삭제가 어려움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6315" y="4880238"/>
            <a:ext cx="465180" cy="13850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용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자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9" name="AutoShape 21"/>
          <p:cNvSpPr>
            <a:spLocks noChangeArrowheads="1"/>
          </p:cNvSpPr>
          <p:nvPr/>
        </p:nvSpPr>
        <p:spPr bwMode="auto">
          <a:xfrm>
            <a:off x="799167" y="4863743"/>
            <a:ext cx="1029993" cy="1432237"/>
          </a:xfrm>
          <a:prstGeom prst="roundRect">
            <a:avLst>
              <a:gd name="adj" fmla="val 391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정보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접근</a:t>
            </a: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어려움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67028" y="1475492"/>
            <a:ext cx="3613548" cy="442409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ko-KR" altLang="en-US" sz="14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구축 목적</a:t>
            </a:r>
          </a:p>
        </p:txBody>
      </p:sp>
      <p:sp>
        <p:nvSpPr>
          <p:cNvPr id="95" name="Rectangle 31"/>
          <p:cNvSpPr>
            <a:spLocks noChangeArrowheads="1"/>
          </p:cNvSpPr>
          <p:nvPr/>
        </p:nvSpPr>
        <p:spPr bwMode="auto">
          <a:xfrm>
            <a:off x="7931151" y="1969616"/>
            <a:ext cx="1749425" cy="3540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오류 방지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6" name="Rectangle 197"/>
          <p:cNvSpPr>
            <a:spLocks noChangeArrowheads="1"/>
          </p:cNvSpPr>
          <p:nvPr/>
        </p:nvSpPr>
        <p:spPr bwMode="auto">
          <a:xfrm>
            <a:off x="7931151" y="4197351"/>
            <a:ext cx="1749425" cy="161925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t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자동화 시스템으로 </a:t>
            </a: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 시간 단축</a:t>
            </a:r>
            <a:r>
              <a:rPr lang="en-US" altLang="ko-KR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통계산출</a:t>
            </a: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유지보수 관련 문제 발생 시 관리 용이</a:t>
            </a: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0" name="Rectangle 211"/>
          <p:cNvSpPr>
            <a:spLocks noChangeArrowheads="1"/>
          </p:cNvSpPr>
          <p:nvPr/>
        </p:nvSpPr>
        <p:spPr bwMode="auto">
          <a:xfrm>
            <a:off x="6083301" y="2433638"/>
            <a:ext cx="1751013" cy="16113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t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방문 없이 </a:t>
            </a: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예약 현황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 가능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규모와 비품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변동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사용내역 확인</a:t>
            </a:r>
            <a:endParaRPr lang="en-US" altLang="ko-KR"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1" name="Rectangle 232"/>
          <p:cNvSpPr>
            <a:spLocks noChangeArrowheads="1"/>
          </p:cNvSpPr>
          <p:nvPr/>
        </p:nvSpPr>
        <p:spPr bwMode="auto">
          <a:xfrm>
            <a:off x="7931151" y="2415812"/>
            <a:ext cx="1749425" cy="1571571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t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</a:t>
            </a:r>
            <a:r>
              <a:rPr lang="en-US" altLang="ko-KR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가능성 제거</a:t>
            </a:r>
            <a:endParaRPr lang="en-US" altLang="ko-KR" sz="105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착오로 인한 예약 </a:t>
            </a:r>
            <a:r>
              <a:rPr lang="ko-KR" altLang="en-US" sz="105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방지</a:t>
            </a:r>
            <a:endParaRPr lang="en-US" altLang="ko-KR" sz="105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2" name="Rectangle 319"/>
          <p:cNvSpPr>
            <a:spLocks noChangeArrowheads="1"/>
          </p:cNvSpPr>
          <p:nvPr/>
        </p:nvSpPr>
        <p:spPr bwMode="auto">
          <a:xfrm>
            <a:off x="7642226" y="3951288"/>
            <a:ext cx="4680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000" b="1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전산보안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0" name="Rectangle 31"/>
          <p:cNvSpPr>
            <a:spLocks noChangeArrowheads="1"/>
          </p:cNvSpPr>
          <p:nvPr/>
        </p:nvSpPr>
        <p:spPr bwMode="auto">
          <a:xfrm>
            <a:off x="6080064" y="1969616"/>
            <a:ext cx="1749425" cy="3540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실시간 정보 제공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2" name="Oval 35"/>
          <p:cNvSpPr>
            <a:spLocks noChangeArrowheads="1"/>
          </p:cNvSpPr>
          <p:nvPr/>
        </p:nvSpPr>
        <p:spPr bwMode="auto">
          <a:xfrm>
            <a:off x="7125743" y="3320988"/>
            <a:ext cx="1407487" cy="1352718"/>
          </a:xfrm>
          <a:prstGeom prst="ellipse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kumimoji="0" lang="ko-KR" altLang="en-US" sz="1500" b="1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</a:t>
            </a:r>
            <a:endParaRPr kumimoji="0" lang="en-US" altLang="ko-KR" sz="1500" b="1" i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defRPr/>
            </a:pPr>
            <a:r>
              <a:rPr kumimoji="0" lang="ko-KR" altLang="en-US" sz="1500" b="1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구축</a:t>
            </a:r>
            <a:endParaRPr kumimoji="0" lang="en-US" altLang="ko-KR" sz="1500" b="1" i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3" name="Rectangle 31"/>
          <p:cNvSpPr>
            <a:spLocks noChangeArrowheads="1"/>
          </p:cNvSpPr>
          <p:nvPr/>
        </p:nvSpPr>
        <p:spPr bwMode="auto">
          <a:xfrm>
            <a:off x="7931151" y="5911723"/>
            <a:ext cx="1749425" cy="3540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관리 효율성 증대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5" name="Rectangle 31"/>
          <p:cNvSpPr>
            <a:spLocks noChangeArrowheads="1"/>
          </p:cNvSpPr>
          <p:nvPr/>
        </p:nvSpPr>
        <p:spPr bwMode="auto">
          <a:xfrm>
            <a:off x="6080063" y="5911723"/>
            <a:ext cx="1749425" cy="3540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ko-KR" altLang="en-US" sz="12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수작업 제거</a:t>
            </a:r>
            <a:endParaRPr lang="en-US" altLang="ko-KR" sz="12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2.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기대 효과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477" y="6566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477" y="6566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47838" y="3020086"/>
            <a:ext cx="6388284" cy="1405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사원 데이터베이스에 연동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효율적인 시스템 </a:t>
            </a:r>
            <a:r>
              <a:rPr lang="ko-KR" altLang="en-US" sz="1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접속자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사용자와 관리자 등급에 따른 권한 부여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탄력적인 회의실 운영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업무 편의성 증대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공간의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변동 사항을 즉각적으로 반영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회의실에 대한 수요를 기반으로 하여 회의실에 대한 효율적인 운영 및 관리 지원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3228" y="3020086"/>
            <a:ext cx="2087563" cy="1405675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ko-KR" altLang="en-US" sz="14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업무 관리 측면</a:t>
            </a:r>
            <a:endParaRPr lang="en-US" altLang="ko-KR" sz="1400" b="1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7838" y="1268760"/>
            <a:ext cx="6388284" cy="1405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쉽고 빠른 회의실 정보 확인과 원하는 회의실에 대해 예약 지원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(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손쉬운 회의실 정보 검색</a:t>
            </a:r>
            <a:r>
              <a:rPr lang="en-US" altLang="ko-KR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현황 확인</a:t>
            </a:r>
            <a:r>
              <a:rPr lang="en-US" altLang="ko-KR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가능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웹과 앱을 통한 언제 어디서나 접근할 수 있는 환경 제공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중심의 직관적인 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편의성 제공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수기로 이뤄지던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 절차의 간소화</a:t>
            </a:r>
            <a:endParaRPr lang="en-US" altLang="ko-KR" sz="11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3228" y="1268760"/>
            <a:ext cx="2087563" cy="1405675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ko-KR" altLang="en-US" sz="14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사용자 및 관리자 측면</a:t>
            </a:r>
            <a:endParaRPr lang="en-US" altLang="ko-KR" sz="1400" b="1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8783" y="4757368"/>
            <a:ext cx="6388284" cy="1405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이력을 관리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회의실의 쾌적한 환경 유지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공간 및 비품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변경에 대한 효과적인 대응 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유연하고 확장 가능한 시스템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사용자 불편사항 즉각 반영 가능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4173" y="4757368"/>
            <a:ext cx="2087563" cy="1405675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r>
              <a:rPr lang="ko-KR" altLang="en-US" sz="1400" b="1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가치 창출 측면</a:t>
            </a:r>
            <a:endParaRPr lang="en-US" altLang="ko-KR" sz="1400" b="1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488" y="6699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 시스템 구축을 통한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GS ITM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업무를 지원하고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경쟁력 상승을 기대합니다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69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3.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수행 범위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315" y="669992"/>
            <a:ext cx="95410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MBMS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회의실관리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비품관리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 등 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표준정보와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전체 회의실 현황모니터링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예약 및 관리 업무를 바탕으로 시스템을 구축합니다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849407" y="1988840"/>
            <a:ext cx="4122185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851924" y="3821053"/>
            <a:ext cx="4119668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29741" y="3829009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29741" y="1996796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막힌 원호 99"/>
          <p:cNvSpPr/>
          <p:nvPr/>
        </p:nvSpPr>
        <p:spPr>
          <a:xfrm rot="10800000">
            <a:off x="3422995" y="2408035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막힌 원호 100"/>
          <p:cNvSpPr/>
          <p:nvPr/>
        </p:nvSpPr>
        <p:spPr>
          <a:xfrm rot="16200000">
            <a:off x="3422995" y="2402559"/>
            <a:ext cx="2857858" cy="2857858"/>
          </a:xfrm>
          <a:prstGeom prst="blockArc">
            <a:avLst>
              <a:gd name="adj1" fmla="val 10800956"/>
              <a:gd name="adj2" fmla="val 15206094"/>
              <a:gd name="adj3" fmla="val 10485"/>
            </a:avLst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막힌 원호 101"/>
          <p:cNvSpPr/>
          <p:nvPr/>
        </p:nvSpPr>
        <p:spPr>
          <a:xfrm>
            <a:off x="3417961" y="2386648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막힌 원호 102"/>
          <p:cNvSpPr/>
          <p:nvPr/>
        </p:nvSpPr>
        <p:spPr>
          <a:xfrm rot="5400000">
            <a:off x="3420479" y="2386648"/>
            <a:ext cx="2857858" cy="2857858"/>
          </a:xfrm>
          <a:prstGeom prst="blockArc">
            <a:avLst>
              <a:gd name="adj1" fmla="val 10800956"/>
              <a:gd name="adj2" fmla="val 14416502"/>
              <a:gd name="adj3" fmla="val 10868"/>
            </a:avLst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97856" y="2406370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정보 제공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7856" y="4782634"/>
            <a:ext cx="1402948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 정보 제공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93160" y="2406370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393160" y="4818638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비품 관리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872101" y="3090794"/>
            <a:ext cx="4122185" cy="1321834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04528" y="3095064"/>
            <a:ext cx="4122185" cy="1317563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89228" y="2874266"/>
            <a:ext cx="1925395" cy="19253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76636" y="3609020"/>
            <a:ext cx="1826141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816353" y="3465004"/>
            <a:ext cx="1165704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관리</a:t>
            </a:r>
          </a:p>
        </p:txBody>
      </p:sp>
    </p:spTree>
    <p:extLst>
      <p:ext uri="{BB962C8B-B14F-4D97-AF65-F5344CB8AC3E}">
        <p14:creationId xmlns:p14="http://schemas.microsoft.com/office/powerpoint/2010/main" val="377812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1"/>
          <p:cNvSpPr>
            <a:spLocks noChangeArrowheads="1"/>
          </p:cNvSpPr>
          <p:nvPr/>
        </p:nvSpPr>
        <p:spPr bwMode="auto">
          <a:xfrm>
            <a:off x="452500" y="1917203"/>
            <a:ext cx="4793134" cy="4067274"/>
          </a:xfrm>
          <a:prstGeom prst="roundRect">
            <a:avLst>
              <a:gd name="adj" fmla="val 239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183395" y="4896176"/>
            <a:ext cx="3825016" cy="96397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0" name="Text Box 119"/>
          <p:cNvSpPr txBox="1">
            <a:spLocks noChangeArrowheads="1"/>
          </p:cNvSpPr>
          <p:nvPr/>
        </p:nvSpPr>
        <p:spPr bwMode="auto">
          <a:xfrm>
            <a:off x="703011" y="3016078"/>
            <a:ext cx="485307" cy="9639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구축 방안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477" y="656692"/>
            <a:ext cx="95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홈페이지를 구축하기 위한 시스템 구축 환경은 개발될 시스템과 관련된 기반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SW, DB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운영 환경을 구성도 등으로 표현하였습니다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264096" y="1709084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구성도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1183395" y="3016078"/>
            <a:ext cx="3825016" cy="96397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385731" y="2763399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 사용자</a:t>
            </a:r>
          </a:p>
        </p:txBody>
      </p:sp>
      <p:pic>
        <p:nvPicPr>
          <p:cNvPr id="211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222" y="3184481"/>
            <a:ext cx="348942" cy="455399"/>
          </a:xfrm>
          <a:prstGeom prst="rect">
            <a:avLst/>
          </a:prstGeom>
          <a:noFill/>
        </p:spPr>
      </p:pic>
      <p:sp>
        <p:nvSpPr>
          <p:cNvPr id="212" name="직사각형 211"/>
          <p:cNvSpPr/>
          <p:nvPr/>
        </p:nvSpPr>
        <p:spPr>
          <a:xfrm>
            <a:off x="1530803" y="3708428"/>
            <a:ext cx="573781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Portal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17" name="직선 연결선 376"/>
          <p:cNvCxnSpPr>
            <a:cxnSpLocks noChangeShapeType="1"/>
            <a:stCxn id="209" idx="2"/>
            <a:endCxn id="211" idx="0"/>
          </p:cNvCxnSpPr>
          <p:nvPr/>
        </p:nvCxnSpPr>
        <p:spPr bwMode="auto">
          <a:xfrm flipH="1">
            <a:off x="1817693" y="2917287"/>
            <a:ext cx="1" cy="267194"/>
          </a:xfrm>
          <a:prstGeom prst="lin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7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761" y="5104070"/>
            <a:ext cx="348942" cy="455399"/>
          </a:xfrm>
          <a:prstGeom prst="rect">
            <a:avLst/>
          </a:prstGeom>
          <a:noFill/>
        </p:spPr>
      </p:pic>
      <p:cxnSp>
        <p:nvCxnSpPr>
          <p:cNvPr id="228" name="직선 연결선 376"/>
          <p:cNvCxnSpPr>
            <a:cxnSpLocks noChangeShapeType="1"/>
            <a:stCxn id="212" idx="2"/>
            <a:endCxn id="106" idx="1"/>
          </p:cNvCxnSpPr>
          <p:nvPr/>
        </p:nvCxnSpPr>
        <p:spPr bwMode="auto">
          <a:xfrm>
            <a:off x="1817694" y="3846927"/>
            <a:ext cx="690119" cy="453378"/>
          </a:xfrm>
          <a:prstGeom prst="lin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연결선 376"/>
          <p:cNvCxnSpPr>
            <a:cxnSpLocks noChangeShapeType="1"/>
            <a:stCxn id="237" idx="1"/>
            <a:endCxn id="106" idx="3"/>
          </p:cNvCxnSpPr>
          <p:nvPr/>
        </p:nvCxnSpPr>
        <p:spPr bwMode="auto">
          <a:xfrm flipH="1">
            <a:off x="3267619" y="3660047"/>
            <a:ext cx="686090" cy="640258"/>
          </a:xfrm>
          <a:prstGeom prst="lin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직선 연결선 376"/>
          <p:cNvCxnSpPr>
            <a:cxnSpLocks noChangeShapeType="1"/>
            <a:stCxn id="103" idx="0"/>
            <a:endCxn id="101" idx="2"/>
          </p:cNvCxnSpPr>
          <p:nvPr/>
        </p:nvCxnSpPr>
        <p:spPr bwMode="auto">
          <a:xfrm flipH="1" flipV="1">
            <a:off x="2870905" y="4728144"/>
            <a:ext cx="1109295" cy="375926"/>
          </a:xfrm>
          <a:prstGeom prst="lin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4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66" y="232203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직사각형 234"/>
          <p:cNvSpPr/>
          <p:nvPr/>
        </p:nvSpPr>
        <p:spPr>
          <a:xfrm>
            <a:off x="3522361" y="2776099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외부 사용자</a:t>
            </a:r>
          </a:p>
        </p:txBody>
      </p:sp>
      <p:pic>
        <p:nvPicPr>
          <p:cNvPr id="236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97" y="2339750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구름 236"/>
          <p:cNvSpPr/>
          <p:nvPr/>
        </p:nvSpPr>
        <p:spPr>
          <a:xfrm>
            <a:off x="3391558" y="3349581"/>
            <a:ext cx="1124302" cy="310797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Internet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38" name="직선 연결선 376"/>
          <p:cNvCxnSpPr>
            <a:cxnSpLocks noChangeShapeType="1"/>
            <a:stCxn id="235" idx="2"/>
            <a:endCxn id="237" idx="3"/>
          </p:cNvCxnSpPr>
          <p:nvPr/>
        </p:nvCxnSpPr>
        <p:spPr bwMode="auto">
          <a:xfrm flipH="1">
            <a:off x="3953709" y="2929987"/>
            <a:ext cx="615" cy="437364"/>
          </a:xfrm>
          <a:prstGeom prst="lin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직사각형 68"/>
          <p:cNvSpPr/>
          <p:nvPr/>
        </p:nvSpPr>
        <p:spPr>
          <a:xfrm>
            <a:off x="1503448" y="5559469"/>
            <a:ext cx="528898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E-HR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6" name="Text Box 119"/>
          <p:cNvSpPr txBox="1">
            <a:spLocks noChangeArrowheads="1"/>
          </p:cNvSpPr>
          <p:nvPr/>
        </p:nvSpPr>
        <p:spPr bwMode="auto">
          <a:xfrm>
            <a:off x="703011" y="4896176"/>
            <a:ext cx="485307" cy="9639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122349" y="4589645"/>
            <a:ext cx="1497111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예약 관리 홈페이지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3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729" y="5104070"/>
            <a:ext cx="348942" cy="455399"/>
          </a:xfrm>
          <a:prstGeom prst="rect">
            <a:avLst/>
          </a:prstGeom>
          <a:noFill/>
        </p:spPr>
      </p:pic>
      <p:sp>
        <p:nvSpPr>
          <p:cNvPr id="104" name="직사각형 103"/>
          <p:cNvSpPr/>
          <p:nvPr/>
        </p:nvSpPr>
        <p:spPr>
          <a:xfrm>
            <a:off x="3462394" y="5559469"/>
            <a:ext cx="980944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 </a:t>
            </a: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5" name="직선 연결선 376"/>
          <p:cNvCxnSpPr>
            <a:cxnSpLocks noChangeShapeType="1"/>
            <a:stCxn id="227" idx="3"/>
            <a:endCxn id="103" idx="1"/>
          </p:cNvCxnSpPr>
          <p:nvPr/>
        </p:nvCxnSpPr>
        <p:spPr bwMode="auto">
          <a:xfrm>
            <a:off x="1969703" y="5331770"/>
            <a:ext cx="1836026" cy="0"/>
          </a:xfrm>
          <a:prstGeom prst="lin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6" name="Picture 147" descr="GPM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13" y="4081653"/>
            <a:ext cx="759806" cy="4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21"/>
          <p:cNvSpPr>
            <a:spLocks noChangeArrowheads="1"/>
          </p:cNvSpPr>
          <p:nvPr/>
        </p:nvSpPr>
        <p:spPr bwMode="auto">
          <a:xfrm>
            <a:off x="5817096" y="1917203"/>
            <a:ext cx="3600400" cy="4176093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AutoShape 21"/>
          <p:cNvSpPr>
            <a:spLocks noChangeArrowheads="1"/>
          </p:cNvSpPr>
          <p:nvPr/>
        </p:nvSpPr>
        <p:spPr bwMode="auto">
          <a:xfrm>
            <a:off x="5663680" y="1713534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개발 환경</a:t>
            </a:r>
            <a:endParaRPr kumimoji="1" lang="ko-KR" altLang="en-US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20628"/>
              </p:ext>
            </p:extLst>
          </p:nvPr>
        </p:nvGraphicFramePr>
        <p:xfrm>
          <a:off x="5990696" y="2272172"/>
          <a:ext cx="3282784" cy="35534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2524">
                  <a:extLst>
                    <a:ext uri="{9D8B030D-6E8A-4147-A177-3AD203B41FA5}">
                      <a16:colId xmlns:a16="http://schemas.microsoft.com/office/drawing/2014/main" val="3676906385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320756456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세부내역</a:t>
                      </a:r>
                    </a:p>
                  </a:txBody>
                  <a:tcPr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89295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SERVER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Apache-Tomcat 8.5.39</a:t>
                      </a:r>
                    </a:p>
                    <a:p>
                      <a:pPr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전세계적으로 최대의 마켓 </a:t>
                      </a:r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쉐어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점유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633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형상관리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GitHub 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1531"/>
                  </a:ext>
                </a:extLst>
              </a:tr>
              <a:tr h="59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FrameWork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kern="1200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myBATIS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3.5.0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endParaRPr lang="en-US" altLang="ko-KR" sz="900" b="1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Spring 5.1.5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0732"/>
                  </a:ext>
                </a:extLst>
              </a:tr>
              <a:tr h="64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DBMS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Oracle Database 11g</a:t>
                      </a:r>
                    </a:p>
                    <a:p>
                      <a:pPr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다중 동시 사용자 지원 복잡한 트랜잭션 지원 초대형 데이터 베이스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745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OS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Windows</a:t>
                      </a:r>
                      <a:r>
                        <a:rPr lang="en-US" altLang="ko-KR" sz="9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36648"/>
                  </a:ext>
                </a:extLst>
              </a:tr>
              <a:tr h="597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Tool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STS</a:t>
                      </a:r>
                    </a:p>
                    <a:p>
                      <a:pPr latinLnBrk="1"/>
                      <a:r>
                        <a:rPr lang="en-US" altLang="ko-KR" sz="9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Android Studio</a:t>
                      </a:r>
                    </a:p>
                    <a:p>
                      <a:pPr latinLnBrk="1"/>
                      <a:r>
                        <a:rPr lang="en-US" altLang="ko-KR" sz="900" b="1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Sql</a:t>
                      </a:r>
                      <a:r>
                        <a:rPr lang="en-US" altLang="ko-KR" sz="9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Developer</a:t>
                      </a:r>
                    </a:p>
                    <a:p>
                      <a:pPr latinLnBrk="1"/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97537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5928823" y="2197223"/>
            <a:ext cx="3344657" cy="3801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12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891" y="2245445"/>
            <a:ext cx="251554" cy="48430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739" y="2242366"/>
            <a:ext cx="251554" cy="4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8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구축 방안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477" y="6566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 기능 명세서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09045"/>
              </p:ext>
            </p:extLst>
          </p:nvPr>
        </p:nvGraphicFramePr>
        <p:xfrm>
          <a:off x="524508" y="1211883"/>
          <a:ext cx="9030410" cy="509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3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7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시간</a:t>
                      </a: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 수 </a:t>
                      </a:r>
                      <a:r>
                        <a:rPr lang="en-US" altLang="ko-KR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기자재 정보 등을 입력하여 가용 회의실을 검색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회의실 </a:t>
                      </a:r>
                      <a:r>
                        <a:rPr lang="en-US" altLang="ko-KR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1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교육실</a:t>
                      </a:r>
                      <a:r>
                        <a:rPr lang="ko-KR" altLang="en-US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en-US" altLang="ko-KR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비품 정보를 조회</a:t>
                      </a:r>
                      <a:endParaRPr lang="en-US" altLang="ko-KR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ko-KR" altLang="en-US" sz="1200" b="1" i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기능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교육실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비품을 예약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 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사용자가 설정한 시간에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mail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승인요청</a:t>
                      </a:r>
                      <a:r>
                        <a:rPr lang="en-US" altLang="ko-KR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</a:t>
                      </a:r>
                      <a:r>
                        <a:rPr lang="en-US" altLang="ko-KR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알람기능</a:t>
                      </a:r>
                      <a:r>
                        <a:rPr lang="ko-KR" altLang="en-US" sz="11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메일연동</a:t>
                      </a:r>
                      <a:endParaRPr lang="en-US" altLang="ko-KR" sz="1100" b="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비품 신청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회의실에서 보유하고 있지 않은 기자재를 신청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필요시 다과 준비 신청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100" b="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100" b="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67365"/>
                  </a:ext>
                </a:extLst>
              </a:tr>
              <a:tr h="4966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공지사항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회의실 정보 및 사용 특이사항을 조회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3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근무지 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회의실 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200" baseline="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교육실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비품정보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추가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삭제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8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시간 이상 회의실 사용 요청 시 승인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회의실 관리 이력 관리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회의실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및 이용에 대한 특이사항을 공지사항 기능을 통해 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공지사항 등록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 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삭제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57117"/>
                  </a:ext>
                </a:extLst>
              </a:tr>
              <a:tr h="4966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결재 승인 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8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시간 이상 회의실 사용 시 부서장 결재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시간 미만 사용시 승인절차 생략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비용 처리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예약 완료 후 사용 </a:t>
                      </a:r>
                      <a:r>
                        <a:rPr lang="en-US" altLang="ko-KR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100" b="0" kern="1200" baseline="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 전 기준으로 비용 청구</a:t>
                      </a: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7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utoShape 21">
            <a:extLst>
              <a:ext uri="{FF2B5EF4-FFF2-40B4-BE49-F238E27FC236}">
                <a16:creationId xmlns:a16="http://schemas.microsoft.com/office/drawing/2014/main" id="{9E33DCA7-7CD6-48EB-958F-D54C292B6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1052736"/>
            <a:ext cx="9541060" cy="5262505"/>
          </a:xfrm>
          <a:prstGeom prst="roundRect">
            <a:avLst>
              <a:gd name="adj" fmla="val 239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FFFF">
                <a:lumMod val="85000"/>
              </a:srgb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C2B59E-4896-4220-937F-2D62C40E95A5}"/>
              </a:ext>
            </a:extLst>
          </p:cNvPr>
          <p:cNvSpPr/>
          <p:nvPr/>
        </p:nvSpPr>
        <p:spPr bwMode="auto">
          <a:xfrm>
            <a:off x="4811118" y="1701185"/>
            <a:ext cx="4662367" cy="4344808"/>
          </a:xfrm>
          <a:prstGeom prst="rect">
            <a:avLst/>
          </a:prstGeom>
          <a:solidFill>
            <a:schemeClr val="accent6">
              <a:lumMod val="40000"/>
              <a:lumOff val="60000"/>
              <a:alpha val="8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553790" y="1701185"/>
            <a:ext cx="2041304" cy="4344808"/>
          </a:xfrm>
          <a:prstGeom prst="rect">
            <a:avLst/>
          </a:prstGeom>
          <a:solidFill>
            <a:schemeClr val="accent6">
              <a:lumMod val="40000"/>
              <a:lumOff val="60000"/>
              <a:alpha val="8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A6689B-8B64-4218-AFD2-C9B2E7DD96DC}"/>
              </a:ext>
            </a:extLst>
          </p:cNvPr>
          <p:cNvSpPr/>
          <p:nvPr/>
        </p:nvSpPr>
        <p:spPr bwMode="auto">
          <a:xfrm>
            <a:off x="524508" y="1691554"/>
            <a:ext cx="1800260" cy="4344808"/>
          </a:xfrm>
          <a:prstGeom prst="rect">
            <a:avLst/>
          </a:prstGeom>
          <a:solidFill>
            <a:schemeClr val="accent6">
              <a:lumMod val="40000"/>
              <a:lumOff val="60000"/>
              <a:alpha val="8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구축 방안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477" y="6566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흐름도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86720" y="-1183746"/>
            <a:ext cx="9319193" cy="442409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 latinLnBrk="0"/>
            <a:endParaRPr lang="ko-KR" altLang="en-US" sz="14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>
            <a:off x="840116" y="1163167"/>
            <a:ext cx="1184122" cy="360000"/>
          </a:xfrm>
          <a:prstGeom prst="roundRect">
            <a:avLst>
              <a:gd name="adj" fmla="val 3918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부서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123364" y="-705947"/>
            <a:ext cx="7124041" cy="621305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AutoShape 21"/>
          <p:cNvSpPr>
            <a:spLocks noChangeArrowheads="1"/>
          </p:cNvSpPr>
          <p:nvPr/>
        </p:nvSpPr>
        <p:spPr bwMode="auto">
          <a:xfrm>
            <a:off x="3043757" y="1185086"/>
            <a:ext cx="1184122" cy="360000"/>
          </a:xfrm>
          <a:prstGeom prst="roundRect">
            <a:avLst>
              <a:gd name="adj" fmla="val 3918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사용자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>
            <a:off x="6550234" y="1185086"/>
            <a:ext cx="1184122" cy="360000"/>
          </a:xfrm>
          <a:prstGeom prst="roundRect">
            <a:avLst>
              <a:gd name="adj" fmla="val 3918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1100" b="1" kern="0" dirty="0">
                <a:solidFill>
                  <a:srgbClr val="808080">
                    <a:lumMod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관리자</a:t>
            </a:r>
            <a:endParaRPr kumimoji="1" lang="en-US" altLang="ko-KR" sz="1100" b="1" kern="0" dirty="0">
              <a:solidFill>
                <a:srgbClr val="808080">
                  <a:lumMod val="5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58200" y="-656362"/>
            <a:ext cx="7124041" cy="621305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Text Box 119"/>
          <p:cNvSpPr txBox="1">
            <a:spLocks noChangeArrowheads="1"/>
          </p:cNvSpPr>
          <p:nvPr/>
        </p:nvSpPr>
        <p:spPr bwMode="auto">
          <a:xfrm>
            <a:off x="813989" y="4613873"/>
            <a:ext cx="119974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부서장 결재 승인</a:t>
            </a:r>
          </a:p>
        </p:txBody>
      </p:sp>
      <p:sp>
        <p:nvSpPr>
          <p:cNvPr id="68" name="Text Box 119"/>
          <p:cNvSpPr txBox="1">
            <a:spLocks noChangeArrowheads="1"/>
          </p:cNvSpPr>
          <p:nvPr/>
        </p:nvSpPr>
        <p:spPr bwMode="auto">
          <a:xfrm>
            <a:off x="2769814" y="3265593"/>
            <a:ext cx="1631317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예약 신청 양식</a:t>
            </a:r>
          </a:p>
        </p:txBody>
      </p:sp>
      <p:sp>
        <p:nvSpPr>
          <p:cNvPr id="70" name="Text Box 119"/>
          <p:cNvSpPr txBox="1">
            <a:spLocks noChangeArrowheads="1"/>
          </p:cNvSpPr>
          <p:nvPr/>
        </p:nvSpPr>
        <p:spPr bwMode="auto">
          <a:xfrm>
            <a:off x="-5056112" y="-1018650"/>
            <a:ext cx="744945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 Box 119"/>
          <p:cNvSpPr txBox="1">
            <a:spLocks noChangeArrowheads="1"/>
          </p:cNvSpPr>
          <p:nvPr/>
        </p:nvSpPr>
        <p:spPr bwMode="auto">
          <a:xfrm>
            <a:off x="-4048000" y="-1013328"/>
            <a:ext cx="382275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2" name="Text Box 119"/>
          <p:cNvSpPr txBox="1">
            <a:spLocks noChangeArrowheads="1"/>
          </p:cNvSpPr>
          <p:nvPr/>
        </p:nvSpPr>
        <p:spPr bwMode="auto">
          <a:xfrm>
            <a:off x="-2319808" y="-1013328"/>
            <a:ext cx="744945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 Box 119"/>
          <p:cNvSpPr txBox="1">
            <a:spLocks noChangeArrowheads="1"/>
          </p:cNvSpPr>
          <p:nvPr/>
        </p:nvSpPr>
        <p:spPr bwMode="auto">
          <a:xfrm>
            <a:off x="-3460797" y="-1013328"/>
            <a:ext cx="744945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4" name="Text Box 119"/>
          <p:cNvSpPr txBox="1">
            <a:spLocks noChangeArrowheads="1"/>
          </p:cNvSpPr>
          <p:nvPr/>
        </p:nvSpPr>
        <p:spPr bwMode="auto">
          <a:xfrm>
            <a:off x="-267580" y="-1013328"/>
            <a:ext cx="744945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 Box 119"/>
          <p:cNvSpPr txBox="1">
            <a:spLocks noChangeArrowheads="1"/>
          </p:cNvSpPr>
          <p:nvPr/>
        </p:nvSpPr>
        <p:spPr bwMode="auto">
          <a:xfrm>
            <a:off x="667280" y="-1013328"/>
            <a:ext cx="819440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6" name="Text Box 119"/>
          <p:cNvSpPr txBox="1">
            <a:spLocks noChangeArrowheads="1"/>
          </p:cNvSpPr>
          <p:nvPr/>
        </p:nvSpPr>
        <p:spPr bwMode="auto">
          <a:xfrm>
            <a:off x="-5134332" y="-416893"/>
            <a:ext cx="901384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Text Box 119"/>
          <p:cNvSpPr txBox="1">
            <a:spLocks noChangeArrowheads="1"/>
          </p:cNvSpPr>
          <p:nvPr/>
        </p:nvSpPr>
        <p:spPr bwMode="auto">
          <a:xfrm>
            <a:off x="-2308669" y="-416893"/>
            <a:ext cx="744945" cy="365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-5085900" y="-1085336"/>
            <a:ext cx="2520280" cy="5093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-4321806" y="-833308"/>
            <a:ext cx="284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-3651956" y="-833308"/>
            <a:ext cx="235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-2643844" y="-833308"/>
            <a:ext cx="31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-1563724" y="-835969"/>
            <a:ext cx="1279830" cy="2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6" idx="3"/>
          </p:cNvCxnSpPr>
          <p:nvPr/>
        </p:nvCxnSpPr>
        <p:spPr>
          <a:xfrm flipH="1" flipV="1">
            <a:off x="-4232948" y="-234212"/>
            <a:ext cx="1913140" cy="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2" idx="2"/>
            <a:endCxn id="77" idx="0"/>
          </p:cNvCxnSpPr>
          <p:nvPr/>
        </p:nvCxnSpPr>
        <p:spPr>
          <a:xfrm>
            <a:off x="-1947335" y="-647966"/>
            <a:ext cx="11139" cy="2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19"/>
          <p:cNvSpPr txBox="1">
            <a:spLocks noChangeArrowheads="1"/>
          </p:cNvSpPr>
          <p:nvPr/>
        </p:nvSpPr>
        <p:spPr bwMode="auto">
          <a:xfrm>
            <a:off x="2769814" y="1892619"/>
            <a:ext cx="163009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</a:p>
        </p:txBody>
      </p:sp>
      <p:sp>
        <p:nvSpPr>
          <p:cNvPr id="39" name="Text Box 119"/>
          <p:cNvSpPr txBox="1">
            <a:spLocks noChangeArrowheads="1"/>
          </p:cNvSpPr>
          <p:nvPr/>
        </p:nvSpPr>
        <p:spPr bwMode="auto">
          <a:xfrm>
            <a:off x="2769814" y="3723251"/>
            <a:ext cx="74494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</a:t>
            </a:r>
          </a:p>
        </p:txBody>
      </p:sp>
      <p:sp>
        <p:nvSpPr>
          <p:cNvPr id="40" name="Text Box 119"/>
          <p:cNvSpPr txBox="1">
            <a:spLocks noChangeArrowheads="1"/>
          </p:cNvSpPr>
          <p:nvPr/>
        </p:nvSpPr>
        <p:spPr bwMode="auto">
          <a:xfrm>
            <a:off x="3659906" y="3723251"/>
            <a:ext cx="74494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교육실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 Box 119"/>
          <p:cNvSpPr txBox="1">
            <a:spLocks noChangeArrowheads="1"/>
          </p:cNvSpPr>
          <p:nvPr/>
        </p:nvSpPr>
        <p:spPr bwMode="auto">
          <a:xfrm>
            <a:off x="2769814" y="4180909"/>
            <a:ext cx="162608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비품 추가 신청</a:t>
            </a:r>
          </a:p>
        </p:txBody>
      </p:sp>
      <p:sp>
        <p:nvSpPr>
          <p:cNvPr id="42" name="Text Box 119"/>
          <p:cNvSpPr txBox="1">
            <a:spLocks noChangeArrowheads="1"/>
          </p:cNvSpPr>
          <p:nvPr/>
        </p:nvSpPr>
        <p:spPr bwMode="auto">
          <a:xfrm>
            <a:off x="2769814" y="4638567"/>
            <a:ext cx="162608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승인요청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(8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시간 </a:t>
            </a:r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이상시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" name="Text Box 119"/>
          <p:cNvSpPr txBox="1">
            <a:spLocks noChangeArrowheads="1"/>
          </p:cNvSpPr>
          <p:nvPr/>
        </p:nvSpPr>
        <p:spPr bwMode="auto">
          <a:xfrm>
            <a:off x="2769814" y="5096225"/>
            <a:ext cx="1653929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예약완료</a:t>
            </a:r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7198306" y="2204864"/>
            <a:ext cx="0" cy="316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 flipH="1">
            <a:off x="2013730" y="4793873"/>
            <a:ext cx="778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-1669813" y="7024727"/>
            <a:ext cx="1135246" cy="218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812600" y="5553885"/>
            <a:ext cx="119974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비용처리</a:t>
            </a:r>
          </a:p>
        </p:txBody>
      </p:sp>
      <p:sp>
        <p:nvSpPr>
          <p:cNvPr id="57" name="Text Box 119"/>
          <p:cNvSpPr txBox="1">
            <a:spLocks noChangeArrowheads="1"/>
          </p:cNvSpPr>
          <p:nvPr/>
        </p:nvSpPr>
        <p:spPr bwMode="auto">
          <a:xfrm>
            <a:off x="2769814" y="2350277"/>
            <a:ext cx="83026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맞춤검색</a:t>
            </a:r>
          </a:p>
        </p:txBody>
      </p:sp>
      <p:sp>
        <p:nvSpPr>
          <p:cNvPr id="89" name="Text Box 119"/>
          <p:cNvSpPr txBox="1">
            <a:spLocks noChangeArrowheads="1"/>
          </p:cNvSpPr>
          <p:nvPr/>
        </p:nvSpPr>
        <p:spPr bwMode="auto">
          <a:xfrm>
            <a:off x="2769814" y="2807935"/>
            <a:ext cx="162018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교육실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정보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조회</a:t>
            </a:r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171955" y="2328157"/>
            <a:ext cx="0" cy="41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119"/>
          <p:cNvSpPr txBox="1">
            <a:spLocks noChangeArrowheads="1"/>
          </p:cNvSpPr>
          <p:nvPr/>
        </p:nvSpPr>
        <p:spPr bwMode="auto">
          <a:xfrm>
            <a:off x="5074070" y="4613873"/>
            <a:ext cx="1249974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관리자 결재 승인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11937288" y="-37119"/>
            <a:ext cx="2332792" cy="5783022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3" name="Text Box 119">
            <a:extLst>
              <a:ext uri="{FF2B5EF4-FFF2-40B4-BE49-F238E27FC236}">
                <a16:creationId xmlns:a16="http://schemas.microsoft.com/office/drawing/2014/main" id="{7FAA9AE1-437B-4EAD-9376-C5AF7A51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814" y="5553885"/>
            <a:ext cx="1653929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FF7440B-73AE-4C84-A65B-B21183D05C8A}"/>
              </a:ext>
            </a:extLst>
          </p:cNvPr>
          <p:cNvCxnSpPr>
            <a:cxnSpLocks/>
          </p:cNvCxnSpPr>
          <p:nvPr/>
        </p:nvCxnSpPr>
        <p:spPr>
          <a:xfrm flipH="1">
            <a:off x="2086373" y="5739176"/>
            <a:ext cx="778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19">
            <a:extLst>
              <a:ext uri="{FF2B5EF4-FFF2-40B4-BE49-F238E27FC236}">
                <a16:creationId xmlns:a16="http://schemas.microsoft.com/office/drawing/2014/main" id="{70C999D9-D643-4F72-8384-510597DB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070" y="1915314"/>
            <a:ext cx="127437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결재 관리 메뉴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002062" y="1801252"/>
            <a:ext cx="1419582" cy="32949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62EB859-CE5B-417F-9CDF-FEFE6C869BE8}"/>
              </a:ext>
            </a:extLst>
          </p:cNvPr>
          <p:cNvCxnSpPr>
            <a:cxnSpLocks/>
          </p:cNvCxnSpPr>
          <p:nvPr/>
        </p:nvCxnSpPr>
        <p:spPr>
          <a:xfrm>
            <a:off x="4462002" y="479984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DF32963-5767-4D00-8712-D7F5A1B3A5CD}"/>
              </a:ext>
            </a:extLst>
          </p:cNvPr>
          <p:cNvSpPr/>
          <p:nvPr/>
        </p:nvSpPr>
        <p:spPr>
          <a:xfrm>
            <a:off x="6473508" y="1801252"/>
            <a:ext cx="1419582" cy="32949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42DF2F-F087-4EB8-B15D-79097E09A341}"/>
              </a:ext>
            </a:extLst>
          </p:cNvPr>
          <p:cNvSpPr/>
          <p:nvPr/>
        </p:nvSpPr>
        <p:spPr>
          <a:xfrm>
            <a:off x="7944954" y="1801252"/>
            <a:ext cx="1419582" cy="32949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Text Box 119">
            <a:extLst>
              <a:ext uri="{FF2B5EF4-FFF2-40B4-BE49-F238E27FC236}">
                <a16:creationId xmlns:a16="http://schemas.microsoft.com/office/drawing/2014/main" id="{92A42233-8318-4B3F-A607-8930D91C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230" y="5517272"/>
            <a:ext cx="2772308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관리상 수정사항 적용 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7FAAB96-B884-43E5-B202-37F5433223F4}"/>
              </a:ext>
            </a:extLst>
          </p:cNvPr>
          <p:cNvCxnSpPr>
            <a:cxnSpLocks/>
          </p:cNvCxnSpPr>
          <p:nvPr/>
        </p:nvCxnSpPr>
        <p:spPr>
          <a:xfrm>
            <a:off x="8710474" y="2177098"/>
            <a:ext cx="0" cy="319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19"/>
          <p:cNvSpPr txBox="1">
            <a:spLocks noChangeArrowheads="1"/>
          </p:cNvSpPr>
          <p:nvPr/>
        </p:nvSpPr>
        <p:spPr bwMode="auto">
          <a:xfrm>
            <a:off x="6550234" y="1915314"/>
            <a:ext cx="127437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관리메뉴</a:t>
            </a:r>
          </a:p>
        </p:txBody>
      </p:sp>
      <p:sp>
        <p:nvSpPr>
          <p:cNvPr id="92" name="Text Box 119"/>
          <p:cNvSpPr txBox="1">
            <a:spLocks noChangeArrowheads="1"/>
          </p:cNvSpPr>
          <p:nvPr/>
        </p:nvSpPr>
        <p:spPr bwMode="auto">
          <a:xfrm>
            <a:off x="6550234" y="2815933"/>
            <a:ext cx="127437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근무지 추가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수정</a:t>
            </a:r>
          </a:p>
        </p:txBody>
      </p:sp>
      <p:sp>
        <p:nvSpPr>
          <p:cNvPr id="93" name="Text Box 119"/>
          <p:cNvSpPr txBox="1">
            <a:spLocks noChangeArrowheads="1"/>
          </p:cNvSpPr>
          <p:nvPr/>
        </p:nvSpPr>
        <p:spPr bwMode="auto">
          <a:xfrm>
            <a:off x="6562994" y="3716552"/>
            <a:ext cx="127437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대여장소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추가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수정</a:t>
            </a:r>
          </a:p>
        </p:txBody>
      </p:sp>
      <p:sp>
        <p:nvSpPr>
          <p:cNvPr id="96" name="Text Box 119"/>
          <p:cNvSpPr txBox="1">
            <a:spLocks noChangeArrowheads="1"/>
          </p:cNvSpPr>
          <p:nvPr/>
        </p:nvSpPr>
        <p:spPr bwMode="auto">
          <a:xfrm>
            <a:off x="6550234" y="4617172"/>
            <a:ext cx="127437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세부 기자재 관리</a:t>
            </a:r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8012164" y="1915314"/>
            <a:ext cx="1274374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공지사항 관리메뉴</a:t>
            </a:r>
          </a:p>
        </p:txBody>
      </p:sp>
      <p:sp>
        <p:nvSpPr>
          <p:cNvPr id="109" name="Text Box 119">
            <a:extLst>
              <a:ext uri="{FF2B5EF4-FFF2-40B4-BE49-F238E27FC236}">
                <a16:creationId xmlns:a16="http://schemas.microsoft.com/office/drawing/2014/main" id="{C98B05D8-F77C-487F-B32B-2FBFBA5C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870" y="2816972"/>
            <a:ext cx="127437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공지사항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작성 및</a:t>
            </a:r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조회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삭제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3B18C0-CCC3-40C1-87E2-0BBAEBF52D6A}"/>
              </a:ext>
            </a:extLst>
          </p:cNvPr>
          <p:cNvSpPr/>
          <p:nvPr/>
        </p:nvSpPr>
        <p:spPr>
          <a:xfrm>
            <a:off x="2720752" y="3681027"/>
            <a:ext cx="1741250" cy="46667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0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구축 방안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77" y="656692"/>
            <a:ext cx="954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기능</a:t>
            </a:r>
          </a:p>
        </p:txBody>
      </p:sp>
      <p:sp>
        <p:nvSpPr>
          <p:cNvPr id="4" name="평행 사변형 3"/>
          <p:cNvSpPr/>
          <p:nvPr/>
        </p:nvSpPr>
        <p:spPr>
          <a:xfrm>
            <a:off x="332740" y="2204864"/>
            <a:ext cx="3450336" cy="35112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3203956" y="2204864"/>
            <a:ext cx="3450336" cy="351129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6075172" y="2204864"/>
            <a:ext cx="3450336" cy="3511296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756" y="1747664"/>
            <a:ext cx="2560320" cy="463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알림 서비스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93972" y="1747664"/>
            <a:ext cx="2560320" cy="463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추천 서비스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52996" y="1747664"/>
            <a:ext cx="2560320" cy="463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이력관리 및 통계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5552" y="4365887"/>
            <a:ext cx="33073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예약자 선택에 따라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참석자 전원에게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미리 알림 보내기   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7" y="2673558"/>
            <a:ext cx="1363063" cy="13630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779508"/>
            <a:ext cx="1081540" cy="108154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04828" y="4504387"/>
            <a:ext cx="2573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회의 참여 인원과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장소 입력 시 자동으로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적합한 회의실 추천 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44" y="2651744"/>
            <a:ext cx="1209304" cy="120930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57156" y="4509120"/>
            <a:ext cx="2441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각 회의실 사용 이력을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바탕으로 통계치를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차트로 시각화 출력        </a:t>
            </a:r>
          </a:p>
        </p:txBody>
      </p:sp>
    </p:spTree>
    <p:extLst>
      <p:ext uri="{BB962C8B-B14F-4D97-AF65-F5344CB8AC3E}">
        <p14:creationId xmlns:p14="http://schemas.microsoft.com/office/powerpoint/2010/main" val="158544317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11707</TotalTime>
  <Words>1788</Words>
  <Application>Microsoft Office PowerPoint</Application>
  <PresentationFormat>A4 용지(210x297mm)</PresentationFormat>
  <Paragraphs>346</Paragraphs>
  <Slides>12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Arial</vt:lpstr>
      <vt:lpstr>굴림</vt:lpstr>
      <vt:lpstr>Wingdings</vt:lpstr>
      <vt:lpstr>맑은 고딕</vt:lpstr>
      <vt:lpstr>기본 디자인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GS ITM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GS ITM</dc:creator>
  <cp:lastModifiedBy>민기 송</cp:lastModifiedBy>
  <cp:revision>961</cp:revision>
  <cp:lastPrinted>2013-07-19T02:01:53Z</cp:lastPrinted>
  <dcterms:created xsi:type="dcterms:W3CDTF">2006-03-20T04:03:27Z</dcterms:created>
  <dcterms:modified xsi:type="dcterms:W3CDTF">2019-03-28T15:29:23Z</dcterms:modified>
</cp:coreProperties>
</file>