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5"/>
  </p:notesMasterIdLst>
  <p:handoutMasterIdLst>
    <p:handoutMasterId r:id="rId36"/>
  </p:handoutMasterIdLst>
  <p:sldIdLst>
    <p:sldId id="272" r:id="rId2"/>
    <p:sldId id="278" r:id="rId3"/>
    <p:sldId id="332" r:id="rId4"/>
    <p:sldId id="355" r:id="rId5"/>
    <p:sldId id="333" r:id="rId6"/>
    <p:sldId id="334" r:id="rId7"/>
    <p:sldId id="375" r:id="rId8"/>
    <p:sldId id="377" r:id="rId9"/>
    <p:sldId id="379" r:id="rId10"/>
    <p:sldId id="337" r:id="rId11"/>
    <p:sldId id="382" r:id="rId12"/>
    <p:sldId id="380" r:id="rId13"/>
    <p:sldId id="383" r:id="rId14"/>
    <p:sldId id="384" r:id="rId15"/>
    <p:sldId id="381" r:id="rId16"/>
    <p:sldId id="386" r:id="rId17"/>
    <p:sldId id="387" r:id="rId18"/>
    <p:sldId id="388" r:id="rId19"/>
    <p:sldId id="389" r:id="rId20"/>
    <p:sldId id="390" r:id="rId21"/>
    <p:sldId id="391" r:id="rId22"/>
    <p:sldId id="392" r:id="rId23"/>
    <p:sldId id="393" r:id="rId24"/>
    <p:sldId id="394" r:id="rId25"/>
    <p:sldId id="395" r:id="rId26"/>
    <p:sldId id="396" r:id="rId27"/>
    <p:sldId id="411" r:id="rId28"/>
    <p:sldId id="407" r:id="rId29"/>
    <p:sldId id="413" r:id="rId30"/>
    <p:sldId id="408" r:id="rId31"/>
    <p:sldId id="414" r:id="rId32"/>
    <p:sldId id="410" r:id="rId33"/>
    <p:sldId id="415" r:id="rId34"/>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2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94700" autoAdjust="0"/>
  </p:normalViewPr>
  <p:slideViewPr>
    <p:cSldViewPr>
      <p:cViewPr varScale="1">
        <p:scale>
          <a:sx n="84" d="100"/>
          <a:sy n="84" d="100"/>
        </p:scale>
        <p:origin x="1498" y="72"/>
      </p:cViewPr>
      <p:guideLst>
        <p:guide orient="horz" pos="2160"/>
        <p:guide pos="2925"/>
      </p:guideLst>
    </p:cSldViewPr>
  </p:slideViewPr>
  <p:notesTextViewPr>
    <p:cViewPr>
      <p:scale>
        <a:sx n="100" d="100"/>
        <a:sy n="100" d="100"/>
      </p:scale>
      <p:origin x="0" y="0"/>
    </p:cViewPr>
  </p:notesTextViewPr>
  <p:notesViewPr>
    <p:cSldViewPr>
      <p:cViewPr varScale="1">
        <p:scale>
          <a:sx n="88" d="100"/>
          <a:sy n="88" d="100"/>
        </p:scale>
        <p:origin x="-387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9256BB-E720-4C63-93C6-37B671E14BF2}" type="datetimeFigureOut">
              <a:rPr lang="ko-KR" altLang="en-US" smtClean="0"/>
              <a:pPr/>
              <a:t>2018-05-26</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47A983C-6D72-4BBB-9B31-B23579084740}" type="slidenum">
              <a:rPr lang="ko-KR" altLang="en-US" smtClean="0"/>
              <a:pPr/>
              <a:t>‹#›</a:t>
            </a:fld>
            <a:endParaRPr lang="ko-KR" altLang="en-US"/>
          </a:p>
        </p:txBody>
      </p:sp>
    </p:spTree>
    <p:extLst>
      <p:ext uri="{BB962C8B-B14F-4D97-AF65-F5344CB8AC3E}">
        <p14:creationId xmlns:p14="http://schemas.microsoft.com/office/powerpoint/2010/main" val="5369497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E23D39-BDBA-476F-9479-7DBBCC8BD358}" type="datetimeFigureOut">
              <a:rPr lang="ko-KR" altLang="en-US" smtClean="0"/>
              <a:pPr/>
              <a:t>2018-05-26</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415FF0-2E8A-4C3F-9567-41941575BE58}" type="slidenum">
              <a:rPr lang="ko-KR" altLang="en-US" smtClean="0"/>
              <a:pPr/>
              <a:t>‹#›</a:t>
            </a:fld>
            <a:endParaRPr lang="ko-KR" altLang="en-US"/>
          </a:p>
        </p:txBody>
      </p:sp>
    </p:spTree>
    <p:extLst>
      <p:ext uri="{BB962C8B-B14F-4D97-AF65-F5344CB8AC3E}">
        <p14:creationId xmlns:p14="http://schemas.microsoft.com/office/powerpoint/2010/main" val="2747637"/>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a:prstGeom prst="rect">
            <a:avLst/>
          </a:prstGeo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6C055653-1601-4A04-B748-8139E5CE8EED}"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chemeClr val="bg1"/>
        </a:solidFill>
        <a:effectLst/>
      </p:bgPr>
    </p:bg>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0" y="544568"/>
            <a:ext cx="2555776" cy="5785579"/>
          </a:xfrm>
          <a:prstGeom prst="rect">
            <a:avLst/>
          </a:prstGeom>
          <a:solidFill>
            <a:schemeClr val="bg1">
              <a:lumMod val="85000"/>
            </a:schemeClr>
          </a:solidFill>
        </p:spPr>
        <p:txBody>
          <a:bodyPr/>
          <a:lstStyle>
            <a:lvl1pPr algn="l">
              <a:defRPr sz="1000" baseline="0"/>
            </a:lvl1pPr>
          </a:lstStyle>
          <a:p>
            <a:r>
              <a:rPr lang="en-US" altLang="ko-KR" dirty="0" smtClean="0"/>
              <a:t>1. </a:t>
            </a:r>
            <a:r>
              <a:rPr lang="ko-KR" altLang="en-US" dirty="0" smtClean="0"/>
              <a:t>내용</a:t>
            </a:r>
            <a:r>
              <a:rPr lang="en-US" altLang="ko-KR" dirty="0" smtClean="0"/>
              <a:t/>
            </a:r>
            <a:br>
              <a:rPr lang="en-US" altLang="ko-KR" dirty="0" smtClean="0"/>
            </a:br>
            <a:r>
              <a:rPr lang="en-US" altLang="ko-KR" dirty="0" smtClean="0"/>
              <a:t/>
            </a:r>
            <a:br>
              <a:rPr lang="en-US" altLang="ko-KR" dirty="0" smtClean="0"/>
            </a:br>
            <a:r>
              <a:rPr lang="en-US" altLang="ko-KR" dirty="0" smtClean="0"/>
              <a:t>2. </a:t>
            </a:r>
            <a:r>
              <a:rPr lang="ko-KR" altLang="en-US" dirty="0" smtClean="0"/>
              <a:t>내용</a:t>
            </a:r>
            <a:r>
              <a:rPr lang="en-US" altLang="ko-KR" dirty="0" smtClean="0"/>
              <a:t/>
            </a:r>
            <a:br>
              <a:rPr lang="en-US" altLang="ko-KR" dirty="0" smtClean="0"/>
            </a:br>
            <a:r>
              <a:rPr lang="en-US" altLang="ko-KR" dirty="0" smtClean="0"/>
              <a:t/>
            </a:r>
            <a:br>
              <a:rPr lang="en-US" altLang="ko-KR" dirty="0" smtClean="0"/>
            </a:br>
            <a:r>
              <a:rPr lang="en-US" altLang="ko-KR" dirty="0" smtClean="0"/>
              <a:t>3. </a:t>
            </a:r>
            <a:r>
              <a:rPr lang="ko-KR" altLang="en-US" dirty="0" smtClean="0"/>
              <a:t>내용</a:t>
            </a:r>
            <a:r>
              <a:rPr lang="en-US" altLang="ko-KR" dirty="0" smtClean="0"/>
              <a:t/>
            </a:r>
            <a:br>
              <a:rPr lang="en-US" altLang="ko-KR" dirty="0" smtClean="0"/>
            </a:br>
            <a:r>
              <a:rPr lang="en-US" altLang="ko-KR" dirty="0" smtClean="0"/>
              <a:t/>
            </a:r>
            <a:br>
              <a:rPr lang="en-US" altLang="ko-KR" dirty="0" smtClean="0"/>
            </a:br>
            <a:r>
              <a:rPr lang="en-US" altLang="ko-KR" dirty="0" smtClean="0"/>
              <a:t>...</a:t>
            </a:r>
            <a:br>
              <a:rPr lang="en-US" altLang="ko-KR" dirty="0" smtClean="0"/>
            </a:br>
            <a:r>
              <a:rPr lang="en-US" altLang="ko-KR" dirty="0" smtClean="0"/>
              <a:t/>
            </a:r>
            <a:br>
              <a:rPr lang="en-US" altLang="ko-KR" dirty="0" smtClean="0"/>
            </a:br>
            <a:r>
              <a:rPr lang="en-US" altLang="ko-KR" dirty="0" smtClean="0"/>
              <a:t>10. </a:t>
            </a:r>
            <a:r>
              <a:rPr lang="ko-KR" altLang="en-US" dirty="0" smtClean="0"/>
              <a:t>내용</a:t>
            </a:r>
            <a:endParaRPr lang="ko-KR" altLang="en-US" dirty="0"/>
          </a:p>
        </p:txBody>
      </p:sp>
      <p:sp>
        <p:nvSpPr>
          <p:cNvPr id="11" name="텍스트 개체 틀 10"/>
          <p:cNvSpPr>
            <a:spLocks noGrp="1"/>
          </p:cNvSpPr>
          <p:nvPr>
            <p:ph type="body" sz="quarter" idx="13" hasCustomPrompt="1"/>
          </p:nvPr>
        </p:nvSpPr>
        <p:spPr>
          <a:xfrm>
            <a:off x="-17" y="60254"/>
            <a:ext cx="9136201" cy="419100"/>
          </a:xfrm>
          <a:prstGeom prst="rect">
            <a:avLst/>
          </a:prstGeom>
        </p:spPr>
        <p:txBody>
          <a:bodyPr/>
          <a:lstStyle>
            <a:lvl1pPr marL="0" indent="0">
              <a:buNone/>
              <a:defRPr sz="1800"/>
            </a:lvl1pPr>
          </a:lstStyle>
          <a:p>
            <a:pPr lvl="0"/>
            <a:r>
              <a:rPr lang="ko-KR" altLang="en-US" dirty="0" smtClean="0"/>
              <a:t>마스터 제목 스타일 편집</a:t>
            </a:r>
            <a:endParaRPr lang="ko-KR"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제목 및 내용">
    <p:bg>
      <p:bgPr>
        <a:solidFill>
          <a:schemeClr val="bg1"/>
        </a:solidFill>
        <a:effectLst/>
      </p:bgPr>
    </p:bg>
    <p:spTree>
      <p:nvGrpSpPr>
        <p:cNvPr id="1" name=""/>
        <p:cNvGrpSpPr/>
        <p:nvPr/>
      </p:nvGrpSpPr>
      <p:grpSpPr>
        <a:xfrm>
          <a:off x="0" y="0"/>
          <a:ext cx="0" cy="0"/>
          <a:chOff x="0" y="0"/>
          <a:chExt cx="0" cy="0"/>
        </a:xfrm>
      </p:grpSpPr>
      <p:sp>
        <p:nvSpPr>
          <p:cNvPr id="11" name="텍스트 개체 틀 10"/>
          <p:cNvSpPr>
            <a:spLocks noGrp="1"/>
          </p:cNvSpPr>
          <p:nvPr>
            <p:ph type="body" sz="quarter" idx="13" hasCustomPrompt="1"/>
          </p:nvPr>
        </p:nvSpPr>
        <p:spPr>
          <a:xfrm>
            <a:off x="-17" y="60254"/>
            <a:ext cx="9136201" cy="419100"/>
          </a:xfrm>
          <a:prstGeom prst="rect">
            <a:avLst/>
          </a:prstGeom>
        </p:spPr>
        <p:txBody>
          <a:bodyPr/>
          <a:lstStyle>
            <a:lvl1pPr marL="0" indent="0">
              <a:buNone/>
              <a:defRPr sz="1800"/>
            </a:lvl1pPr>
          </a:lstStyle>
          <a:p>
            <a:pPr lvl="0"/>
            <a:r>
              <a:rPr lang="ko-KR" altLang="en-US" dirty="0" smtClean="0"/>
              <a:t>마스터 제목 스타일 편집</a:t>
            </a:r>
            <a:endParaRPr lang="ko-KR" altLang="en-US" dirty="0"/>
          </a:p>
        </p:txBody>
      </p:sp>
      <p:sp>
        <p:nvSpPr>
          <p:cNvPr id="5" name="텍스트 개체 틀 4"/>
          <p:cNvSpPr>
            <a:spLocks noGrp="1"/>
          </p:cNvSpPr>
          <p:nvPr>
            <p:ph type="body" sz="quarter" idx="14" hasCustomPrompt="1"/>
          </p:nvPr>
        </p:nvSpPr>
        <p:spPr>
          <a:xfrm>
            <a:off x="2555776" y="544568"/>
            <a:ext cx="6588224" cy="5785200"/>
          </a:xfrm>
          <a:prstGeom prst="rect">
            <a:avLst/>
          </a:prstGeom>
          <a:solidFill>
            <a:schemeClr val="bg1">
              <a:lumMod val="85000"/>
            </a:schemeClr>
          </a:solidFill>
        </p:spPr>
        <p:txBody>
          <a:bodyPr/>
          <a:lstStyle>
            <a:lvl1pPr marL="0" indent="0">
              <a:buNone/>
              <a:defRPr sz="1000"/>
            </a:lvl1pPr>
          </a:lstStyle>
          <a:p>
            <a:pPr lvl="0"/>
            <a:r>
              <a:rPr lang="en-US" altLang="ko-KR" dirty="0" smtClean="0"/>
              <a:t>1. </a:t>
            </a:r>
            <a:r>
              <a:rPr lang="ko-KR" altLang="en-US" dirty="0" smtClean="0"/>
              <a:t>내용</a:t>
            </a:r>
            <a:r>
              <a:rPr lang="en-US" altLang="ko-KR" dirty="0" smtClean="0"/>
              <a:t/>
            </a:r>
            <a:br>
              <a:rPr lang="en-US" altLang="ko-KR" dirty="0" smtClean="0"/>
            </a:br>
            <a:r>
              <a:rPr lang="en-US" altLang="ko-KR" dirty="0" smtClean="0"/>
              <a:t/>
            </a:r>
            <a:br>
              <a:rPr lang="en-US" altLang="ko-KR" dirty="0" smtClean="0"/>
            </a:br>
            <a:r>
              <a:rPr lang="en-US" altLang="ko-KR" dirty="0" smtClean="0"/>
              <a:t>2. </a:t>
            </a:r>
            <a:r>
              <a:rPr lang="ko-KR" altLang="en-US" dirty="0" smtClean="0"/>
              <a:t>내용</a:t>
            </a:r>
            <a:r>
              <a:rPr lang="en-US" altLang="ko-KR" dirty="0" smtClean="0"/>
              <a:t/>
            </a:r>
            <a:br>
              <a:rPr lang="en-US" altLang="ko-KR" dirty="0" smtClean="0"/>
            </a:br>
            <a:r>
              <a:rPr lang="en-US" altLang="ko-KR" dirty="0" smtClean="0"/>
              <a:t/>
            </a:r>
            <a:br>
              <a:rPr lang="en-US" altLang="ko-KR" dirty="0" smtClean="0"/>
            </a:br>
            <a:r>
              <a:rPr lang="en-US" altLang="ko-KR" dirty="0" smtClean="0"/>
              <a:t>3. </a:t>
            </a:r>
            <a:r>
              <a:rPr lang="ko-KR" altLang="en-US" dirty="0" smtClean="0"/>
              <a:t>내용</a:t>
            </a:r>
            <a:r>
              <a:rPr lang="en-US" altLang="ko-KR" dirty="0" smtClean="0"/>
              <a:t/>
            </a:r>
            <a:br>
              <a:rPr lang="en-US" altLang="ko-KR" dirty="0" smtClean="0"/>
            </a:br>
            <a:r>
              <a:rPr lang="en-US" altLang="ko-KR" dirty="0" smtClean="0"/>
              <a:t/>
            </a:r>
            <a:br>
              <a:rPr lang="en-US" altLang="ko-KR" dirty="0" smtClean="0"/>
            </a:br>
            <a:r>
              <a:rPr lang="en-US" altLang="ko-KR" dirty="0" smtClean="0"/>
              <a:t>...</a:t>
            </a:r>
            <a:br>
              <a:rPr lang="en-US" altLang="ko-KR" dirty="0" smtClean="0"/>
            </a:br>
            <a:r>
              <a:rPr lang="en-US" altLang="ko-KR" dirty="0" smtClean="0"/>
              <a:t/>
            </a:r>
            <a:br>
              <a:rPr lang="en-US" altLang="ko-KR" dirty="0" smtClean="0"/>
            </a:br>
            <a:r>
              <a:rPr lang="en-US" altLang="ko-KR" dirty="0" smtClean="0"/>
              <a:t>10. </a:t>
            </a:r>
            <a:r>
              <a:rPr lang="ko-KR" altLang="en-US" dirty="0" smtClean="0"/>
              <a:t>내용</a:t>
            </a:r>
            <a:endParaRPr lang="ko-KR" altLang="en-US" dirty="0"/>
          </a:p>
        </p:txBody>
      </p:sp>
    </p:spTree>
    <p:extLst>
      <p:ext uri="{BB962C8B-B14F-4D97-AF65-F5344CB8AC3E}">
        <p14:creationId xmlns:p14="http://schemas.microsoft.com/office/powerpoint/2010/main" val="32969840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표지 2_2">
    <p:spTree>
      <p:nvGrpSpPr>
        <p:cNvPr id="1" name=""/>
        <p:cNvGrpSpPr/>
        <p:nvPr/>
      </p:nvGrpSpPr>
      <p:grpSpPr>
        <a:xfrm>
          <a:off x="0" y="0"/>
          <a:ext cx="0" cy="0"/>
          <a:chOff x="0" y="0"/>
          <a:chExt cx="0" cy="0"/>
        </a:xfrm>
      </p:grpSpPr>
      <p:grpSp>
        <p:nvGrpSpPr>
          <p:cNvPr id="2" name="그룹 12"/>
          <p:cNvGrpSpPr/>
          <p:nvPr userDrawn="1"/>
        </p:nvGrpSpPr>
        <p:grpSpPr>
          <a:xfrm>
            <a:off x="0" y="0"/>
            <a:ext cx="9144000" cy="6858000"/>
            <a:chOff x="0" y="0"/>
            <a:chExt cx="9906000" cy="6858000"/>
          </a:xfrm>
        </p:grpSpPr>
        <p:pic>
          <p:nvPicPr>
            <p:cNvPr id="14"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514" t="26987" r="9514" b="62818"/>
            <a:stretch/>
          </p:blipFill>
          <p:spPr bwMode="auto">
            <a:xfrm>
              <a:off x="0" y="6156465"/>
              <a:ext cx="9906000" cy="701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 Box 9"/>
            <p:cNvSpPr txBox="1">
              <a:spLocks noChangeArrowheads="1"/>
            </p:cNvSpPr>
            <p:nvPr/>
          </p:nvSpPr>
          <p:spPr bwMode="auto">
            <a:xfrm>
              <a:off x="992560" y="6432550"/>
              <a:ext cx="4608513" cy="230188"/>
            </a:xfrm>
            <a:prstGeom prst="rect">
              <a:avLst/>
            </a:prstGeom>
            <a:noFill/>
            <a:ln w="9525">
              <a:noFill/>
              <a:miter lim="800000"/>
              <a:headEnd/>
              <a:tailEnd/>
            </a:ln>
          </p:spPr>
          <p:txBody>
            <a:bodyPr lIns="0">
              <a:spAutoFit/>
            </a:bodyPr>
            <a:lstStyle/>
            <a:p>
              <a:pPr eaLnBrk="0" hangingPunct="0"/>
              <a:r>
                <a:rPr lang="en-US" altLang="ko-KR" sz="900" dirty="0">
                  <a:solidFill>
                    <a:prstClr val="black"/>
                  </a:solidFill>
                </a:rPr>
                <a:t>Copyright </a:t>
              </a:r>
              <a:r>
                <a:rPr lang="en-US" altLang="ko-KR" sz="900">
                  <a:solidFill>
                    <a:prstClr val="black"/>
                  </a:solidFill>
                </a:rPr>
                <a:t>© </a:t>
              </a:r>
              <a:r>
                <a:rPr lang="en-US" altLang="ko-KR" sz="900" smtClean="0">
                  <a:solidFill>
                    <a:prstClr val="black"/>
                  </a:solidFill>
                </a:rPr>
                <a:t>2015 </a:t>
              </a:r>
              <a:r>
                <a:rPr lang="en-US" altLang="ko-KR" sz="900" dirty="0">
                  <a:solidFill>
                    <a:prstClr val="black"/>
                  </a:solidFill>
                </a:rPr>
                <a:t>Samsung SDS Co., Ltd. All rights reserved   |  Confidential </a:t>
              </a:r>
            </a:p>
          </p:txBody>
        </p:sp>
        <p:sp>
          <p:nvSpPr>
            <p:cNvPr id="16" name="직사각형 15"/>
            <p:cNvSpPr/>
            <p:nvPr/>
          </p:nvSpPr>
          <p:spPr>
            <a:xfrm>
              <a:off x="0" y="0"/>
              <a:ext cx="9906000" cy="6237288"/>
            </a:xfrm>
            <a:prstGeom prst="rect">
              <a:avLst/>
            </a:prstGeom>
            <a:solidFill>
              <a:srgbClr val="3399FF"/>
            </a:solidFill>
            <a:ln w="12700" cap="flat" cmpd="sng" algn="ctr">
              <a:noFill/>
              <a:prstDash val="solid"/>
            </a:ln>
            <a:effectLst>
              <a:outerShdw blurRad="50800" dist="38100" dir="5400000" algn="t" rotWithShape="0">
                <a:prstClr val="black">
                  <a:alpha val="40000"/>
                </a:prstClr>
              </a:outerShdw>
            </a:effectLst>
          </p:spPr>
          <p:txBody>
            <a:bodyPr anchor="ctr"/>
            <a:lstStyle/>
            <a:p>
              <a:pPr algn="ctr" latinLnBrk="0">
                <a:defRPr/>
              </a:pPr>
              <a:endParaRPr lang="ko-KR" altLang="en-US" sz="1600" kern="0" dirty="0">
                <a:solidFill>
                  <a:srgbClr val="000000"/>
                </a:solidFill>
              </a:endParaRPr>
            </a:p>
          </p:txBody>
        </p:sp>
        <p:pic>
          <p:nvPicPr>
            <p:cNvPr id="17" name="Picture 2" descr="C:\Users\ywpaul.shin\Desktop\CI png\slogan-png.png"/>
            <p:cNvPicPr>
              <a:picLocks noChangeAspect="1" noChangeArrowheads="1"/>
            </p:cNvPicPr>
            <p:nvPr/>
          </p:nvPicPr>
          <p:blipFill>
            <a:blip r:embed="rId3" cstate="print"/>
            <a:srcRect l="48206" r="-1339" b="59511"/>
            <a:stretch>
              <a:fillRect/>
            </a:stretch>
          </p:blipFill>
          <p:spPr bwMode="auto">
            <a:xfrm>
              <a:off x="344488" y="188640"/>
              <a:ext cx="1512168" cy="360338"/>
            </a:xfrm>
            <a:prstGeom prst="rect">
              <a:avLst/>
            </a:prstGeom>
            <a:noFill/>
            <a:ln w="9525">
              <a:noFill/>
              <a:miter lim="800000"/>
              <a:headEnd/>
              <a:tailEnd/>
            </a:ln>
          </p:spPr>
        </p:pic>
        <p:sp>
          <p:nvSpPr>
            <p:cNvPr id="18" name="Freeform 38"/>
            <p:cNvSpPr/>
            <p:nvPr/>
          </p:nvSpPr>
          <p:spPr>
            <a:xfrm rot="16200000">
              <a:off x="-763336" y="2664890"/>
              <a:ext cx="2855938" cy="222591"/>
            </a:xfrm>
            <a:custGeom>
              <a:avLst/>
              <a:gdLst>
                <a:gd name="connsiteX0" fmla="*/ 0 w 3679825"/>
                <a:gd name="connsiteY0" fmla="*/ 158750 h 158750"/>
                <a:gd name="connsiteX1" fmla="*/ 0 w 3679825"/>
                <a:gd name="connsiteY1" fmla="*/ 0 h 158750"/>
                <a:gd name="connsiteX2" fmla="*/ 3679825 w 3679825"/>
                <a:gd name="connsiteY2" fmla="*/ 0 h 158750"/>
                <a:gd name="connsiteX3" fmla="*/ 3679825 w 3679825"/>
                <a:gd name="connsiteY3" fmla="*/ 158750 h 158750"/>
              </a:gdLst>
              <a:ahLst/>
              <a:cxnLst>
                <a:cxn ang="0">
                  <a:pos x="connsiteX0" y="connsiteY0"/>
                </a:cxn>
                <a:cxn ang="0">
                  <a:pos x="connsiteX1" y="connsiteY1"/>
                </a:cxn>
                <a:cxn ang="0">
                  <a:pos x="connsiteX2" y="connsiteY2"/>
                </a:cxn>
                <a:cxn ang="0">
                  <a:pos x="connsiteX3" y="connsiteY3"/>
                </a:cxn>
              </a:cxnLst>
              <a:rect l="l" t="t" r="r" b="b"/>
              <a:pathLst>
                <a:path w="3679825" h="158750">
                  <a:moveTo>
                    <a:pt x="0" y="158750"/>
                  </a:moveTo>
                  <a:lnTo>
                    <a:pt x="0" y="0"/>
                  </a:lnTo>
                  <a:lnTo>
                    <a:pt x="3679825" y="0"/>
                  </a:lnTo>
                  <a:lnTo>
                    <a:pt x="3679825" y="158750"/>
                  </a:lnTo>
                </a:path>
              </a:pathLst>
            </a:custGeom>
            <a:ln w="155575" cap="flat" cmpd="sng" algn="ctr">
              <a:solidFill>
                <a:schemeClr val="bg1">
                  <a:lumMod val="95000"/>
                </a:schemeClr>
              </a:solidFill>
              <a:prstDash val="solid"/>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endParaRPr>
            </a:p>
          </p:txBody>
        </p:sp>
        <p:sp>
          <p:nvSpPr>
            <p:cNvPr id="19" name="Freeform 38"/>
            <p:cNvSpPr/>
            <p:nvPr/>
          </p:nvSpPr>
          <p:spPr>
            <a:xfrm rot="5400000">
              <a:off x="7806223" y="2664891"/>
              <a:ext cx="2855938" cy="222591"/>
            </a:xfrm>
            <a:custGeom>
              <a:avLst/>
              <a:gdLst>
                <a:gd name="connsiteX0" fmla="*/ 0 w 3679825"/>
                <a:gd name="connsiteY0" fmla="*/ 158750 h 158750"/>
                <a:gd name="connsiteX1" fmla="*/ 0 w 3679825"/>
                <a:gd name="connsiteY1" fmla="*/ 0 h 158750"/>
                <a:gd name="connsiteX2" fmla="*/ 3679825 w 3679825"/>
                <a:gd name="connsiteY2" fmla="*/ 0 h 158750"/>
                <a:gd name="connsiteX3" fmla="*/ 3679825 w 3679825"/>
                <a:gd name="connsiteY3" fmla="*/ 158750 h 158750"/>
              </a:gdLst>
              <a:ahLst/>
              <a:cxnLst>
                <a:cxn ang="0">
                  <a:pos x="connsiteX0" y="connsiteY0"/>
                </a:cxn>
                <a:cxn ang="0">
                  <a:pos x="connsiteX1" y="connsiteY1"/>
                </a:cxn>
                <a:cxn ang="0">
                  <a:pos x="connsiteX2" y="connsiteY2"/>
                </a:cxn>
                <a:cxn ang="0">
                  <a:pos x="connsiteX3" y="connsiteY3"/>
                </a:cxn>
              </a:cxnLst>
              <a:rect l="l" t="t" r="r" b="b"/>
              <a:pathLst>
                <a:path w="3679825" h="158750">
                  <a:moveTo>
                    <a:pt x="0" y="158750"/>
                  </a:moveTo>
                  <a:lnTo>
                    <a:pt x="0" y="0"/>
                  </a:lnTo>
                  <a:lnTo>
                    <a:pt x="3679825" y="0"/>
                  </a:lnTo>
                  <a:lnTo>
                    <a:pt x="3679825" y="158750"/>
                  </a:lnTo>
                </a:path>
              </a:pathLst>
            </a:custGeom>
            <a:ln w="155575" cap="flat" cmpd="sng" algn="ctr">
              <a:solidFill>
                <a:schemeClr val="bg1">
                  <a:lumMod val="95000"/>
                </a:schemeClr>
              </a:solidFill>
              <a:prstDash val="solid"/>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endParaRPr>
            </a:p>
          </p:txBody>
        </p:sp>
      </p:grpSp>
      <p:sp>
        <p:nvSpPr>
          <p:cNvPr id="3" name="부제목 2"/>
          <p:cNvSpPr>
            <a:spLocks noGrp="1"/>
          </p:cNvSpPr>
          <p:nvPr>
            <p:ph type="subTitle" idx="1"/>
          </p:nvPr>
        </p:nvSpPr>
        <p:spPr>
          <a:xfrm>
            <a:off x="916209" y="5026258"/>
            <a:ext cx="3655791" cy="346959"/>
          </a:xfrm>
          <a:prstGeom prst="rect">
            <a:avLst/>
          </a:prstGeom>
        </p:spPr>
        <p:txBody>
          <a:bodyPr lIns="0" tIns="0" rIns="0" bIns="0">
            <a:normAutofit/>
          </a:bodyPr>
          <a:lstStyle>
            <a:lvl1pPr marL="0" indent="0" algn="l">
              <a:buNone/>
              <a:defRPr lang="ko-KR" altLang="en-US" sz="1400" kern="1200" dirty="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dirty="0"/>
          </a:p>
        </p:txBody>
      </p:sp>
      <p:sp>
        <p:nvSpPr>
          <p:cNvPr id="26" name="내용 개체 틀 25"/>
          <p:cNvSpPr>
            <a:spLocks noGrp="1"/>
          </p:cNvSpPr>
          <p:nvPr>
            <p:ph sz="quarter" idx="13"/>
          </p:nvPr>
        </p:nvSpPr>
        <p:spPr>
          <a:xfrm>
            <a:off x="916210" y="5347816"/>
            <a:ext cx="3655791" cy="889472"/>
          </a:xfrm>
          <a:prstGeom prst="rect">
            <a:avLst/>
          </a:prstGeom>
        </p:spPr>
        <p:txBody>
          <a:bodyPr lIns="0"/>
          <a:lstStyle>
            <a:lvl1pPr marL="0" indent="0">
              <a:buNone/>
              <a:defRPr sz="1500" b="1">
                <a:solidFill>
                  <a:schemeClr val="bg1"/>
                </a:solidFill>
              </a:defRPr>
            </a:lvl1pPr>
            <a:lvl2pPr>
              <a:defRPr>
                <a:solidFill>
                  <a:srgbClr val="7F7F7F"/>
                </a:solidFill>
              </a:defRPr>
            </a:lvl2pPr>
            <a:lvl3pPr>
              <a:defRPr>
                <a:solidFill>
                  <a:srgbClr val="7F7F7F"/>
                </a:solidFill>
              </a:defRPr>
            </a:lvl3pPr>
            <a:lvl4pPr>
              <a:defRPr>
                <a:solidFill>
                  <a:srgbClr val="7F7F7F"/>
                </a:solidFill>
              </a:defRPr>
            </a:lvl4pPr>
            <a:lvl5pPr>
              <a:defRPr>
                <a:solidFill>
                  <a:srgbClr val="7F7F7F"/>
                </a:solidFill>
              </a:defRPr>
            </a:lvl5pPr>
          </a:lstStyle>
          <a:p>
            <a:pPr lvl="0"/>
            <a:r>
              <a:rPr lang="ko-KR" altLang="en-US" smtClean="0"/>
              <a:t>마스터 텍스트 스타일을 편집합니다</a:t>
            </a:r>
          </a:p>
        </p:txBody>
      </p:sp>
      <p:sp>
        <p:nvSpPr>
          <p:cNvPr id="28" name="내용 개체 틀 27"/>
          <p:cNvSpPr>
            <a:spLocks noGrp="1"/>
          </p:cNvSpPr>
          <p:nvPr>
            <p:ph sz="quarter" idx="14" hasCustomPrompt="1"/>
          </p:nvPr>
        </p:nvSpPr>
        <p:spPr>
          <a:xfrm>
            <a:off x="916209" y="1600151"/>
            <a:ext cx="7607660" cy="792162"/>
          </a:xfrm>
          <a:prstGeom prst="rect">
            <a:avLst/>
          </a:prstGeom>
        </p:spPr>
        <p:txBody>
          <a:bodyPr lIns="0">
            <a:noAutofit/>
          </a:bodyPr>
          <a:lstStyle>
            <a:lvl1pPr marL="0" indent="0">
              <a:buNone/>
              <a:defRPr sz="3500" b="1">
                <a:solidFill>
                  <a:schemeClr val="bg1"/>
                </a:solidFill>
              </a:defRPr>
            </a:lvl1pPr>
          </a:lstStyle>
          <a:p>
            <a:pPr lvl="0"/>
            <a:r>
              <a:rPr lang="ko-KR" altLang="en-US" dirty="0" smtClean="0"/>
              <a:t>제목을 입력하세요</a:t>
            </a:r>
            <a:endParaRPr lang="ko-KR" altLang="en-US" dirty="0"/>
          </a:p>
        </p:txBody>
      </p:sp>
      <p:sp>
        <p:nvSpPr>
          <p:cNvPr id="30" name="내용 개체 틀 29"/>
          <p:cNvSpPr>
            <a:spLocks noGrp="1"/>
          </p:cNvSpPr>
          <p:nvPr>
            <p:ph sz="quarter" idx="15" hasCustomPrompt="1"/>
          </p:nvPr>
        </p:nvSpPr>
        <p:spPr>
          <a:xfrm>
            <a:off x="916209" y="2392313"/>
            <a:ext cx="7607660" cy="576262"/>
          </a:xfrm>
          <a:prstGeom prst="rect">
            <a:avLst/>
          </a:prstGeom>
        </p:spPr>
        <p:txBody>
          <a:bodyPr lIns="0">
            <a:noAutofit/>
          </a:bodyPr>
          <a:lstStyle>
            <a:lvl1pPr marL="0" indent="0">
              <a:buNone/>
              <a:defRPr sz="2800">
                <a:solidFill>
                  <a:schemeClr val="bg1"/>
                </a:solidFill>
              </a:defRPr>
            </a:lvl1pPr>
            <a:lvl2pPr>
              <a:defRPr sz="2800">
                <a:solidFill>
                  <a:srgbClr val="7F7F7F"/>
                </a:solidFill>
              </a:defRPr>
            </a:lvl2pPr>
            <a:lvl3pPr>
              <a:defRPr sz="2800">
                <a:solidFill>
                  <a:srgbClr val="7F7F7F"/>
                </a:solidFill>
              </a:defRPr>
            </a:lvl3pPr>
            <a:lvl4pPr>
              <a:defRPr sz="2800">
                <a:solidFill>
                  <a:srgbClr val="7F7F7F"/>
                </a:solidFill>
              </a:defRPr>
            </a:lvl4pPr>
            <a:lvl5pPr>
              <a:defRPr sz="2800">
                <a:solidFill>
                  <a:srgbClr val="7F7F7F"/>
                </a:solidFill>
              </a:defRPr>
            </a:lvl5pPr>
          </a:lstStyle>
          <a:p>
            <a:pPr lvl="0"/>
            <a:r>
              <a:rPr lang="ko-KR" altLang="en-US" dirty="0" smtClean="0"/>
              <a:t>부제목을 입력하세요</a:t>
            </a:r>
            <a:endParaRPr lang="ko-KR" altLang="en-US" dirty="0"/>
          </a:p>
        </p:txBody>
      </p:sp>
    </p:spTree>
    <p:extLst>
      <p:ext uri="{BB962C8B-B14F-4D97-AF65-F5344CB8AC3E}">
        <p14:creationId xmlns:p14="http://schemas.microsoft.com/office/powerpoint/2010/main" val="61603520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Line 1033"/>
          <p:cNvSpPr>
            <a:spLocks noChangeShapeType="1"/>
          </p:cNvSpPr>
          <p:nvPr userDrawn="1"/>
        </p:nvSpPr>
        <p:spPr bwMode="auto">
          <a:xfrm flipV="1">
            <a:off x="0" y="476652"/>
            <a:ext cx="9144000" cy="20"/>
          </a:xfrm>
          <a:prstGeom prst="line">
            <a:avLst/>
          </a:prstGeom>
          <a:noFill/>
          <a:ln w="9525">
            <a:solidFill>
              <a:schemeClr val="tx1"/>
            </a:solidFill>
            <a:round/>
            <a:headEnd/>
            <a:tailEnd/>
          </a:ln>
          <a:effectLst/>
        </p:spPr>
        <p:txBody>
          <a:bodyPr wrap="square">
            <a:spAutoFit/>
          </a:bodyPr>
          <a:lstStyle/>
          <a:p>
            <a:pPr eaLnBrk="0" latinLnBrk="0" hangingPunct="0">
              <a:defRPr/>
            </a:pPr>
            <a:endParaRPr kumimoji="0" lang="ko-KR" altLang="en-US" sz="3200">
              <a:solidFill>
                <a:schemeClr val="bg1"/>
              </a:solidFill>
            </a:endParaRPr>
          </a:p>
        </p:txBody>
      </p:sp>
      <p:pic>
        <p:nvPicPr>
          <p:cNvPr id="21" name="Picture 1053" descr="그레이바탕"/>
          <p:cNvPicPr>
            <a:picLocks noChangeAspect="1" noChangeArrowheads="1"/>
          </p:cNvPicPr>
          <p:nvPr userDrawn="1"/>
        </p:nvPicPr>
        <p:blipFill>
          <a:blip r:embed="rId6" cstate="print"/>
          <a:srcRect/>
          <a:stretch>
            <a:fillRect/>
          </a:stretch>
        </p:blipFill>
        <p:spPr bwMode="auto">
          <a:xfrm>
            <a:off x="0" y="6381750"/>
            <a:ext cx="9144000" cy="476250"/>
          </a:xfrm>
          <a:prstGeom prst="rect">
            <a:avLst/>
          </a:prstGeom>
          <a:noFill/>
          <a:ln w="9525">
            <a:noFill/>
            <a:miter lim="800000"/>
            <a:headEnd/>
            <a:tailEnd/>
          </a:ln>
        </p:spPr>
      </p:pic>
      <p:sp>
        <p:nvSpPr>
          <p:cNvPr id="22" name="Text Box 1055"/>
          <p:cNvSpPr txBox="1">
            <a:spLocks noChangeArrowheads="1"/>
          </p:cNvSpPr>
          <p:nvPr userDrawn="1"/>
        </p:nvSpPr>
        <p:spPr bwMode="auto">
          <a:xfrm>
            <a:off x="1059" y="6509714"/>
            <a:ext cx="9148025" cy="215900"/>
          </a:xfrm>
          <a:prstGeom prst="rect">
            <a:avLst/>
          </a:prstGeom>
          <a:noFill/>
          <a:ln w="9525">
            <a:noFill/>
            <a:miter lim="800000"/>
            <a:headEnd/>
            <a:tailEnd/>
          </a:ln>
          <a:effectLst/>
        </p:spPr>
        <p:txBody>
          <a:bodyPr>
            <a:spAutoFit/>
          </a:bodyPr>
          <a:lstStyle/>
          <a:p>
            <a:pPr algn="ctr" eaLnBrk="0" latinLnBrk="0" hangingPunct="0">
              <a:defRPr/>
            </a:pPr>
            <a:r>
              <a:rPr kumimoji="0" lang="en-US" altLang="ko-KR" sz="800" dirty="0">
                <a:solidFill>
                  <a:schemeClr val="tx1"/>
                </a:solidFill>
                <a:latin typeface="Arial" charset="0"/>
                <a:ea typeface="굴림" pitchFamily="50" charset="-127"/>
              </a:rPr>
              <a:t>- </a:t>
            </a:r>
            <a:fld id="{60DFF9C4-7642-4A5D-938C-BD020104920D}" type="slidenum">
              <a:rPr kumimoji="0" lang="en-US" altLang="ko-KR" sz="800">
                <a:latin typeface="Arial" charset="0"/>
                <a:ea typeface="굴림" pitchFamily="50" charset="-127"/>
              </a:rPr>
              <a:pPr algn="ctr" eaLnBrk="0" latinLnBrk="0" hangingPunct="0">
                <a:defRPr/>
              </a:pPr>
              <a:t>‹#›</a:t>
            </a:fld>
            <a:r>
              <a:rPr kumimoji="0" lang="en-US" altLang="ko-KR" sz="800" dirty="0">
                <a:latin typeface="Arial" charset="0"/>
                <a:ea typeface="굴림" pitchFamily="50" charset="-127"/>
              </a:rPr>
              <a:t> </a:t>
            </a:r>
            <a:r>
              <a:rPr kumimoji="0" lang="en-US" altLang="ko-KR" sz="800" dirty="0">
                <a:solidFill>
                  <a:schemeClr val="tx1"/>
                </a:solidFill>
                <a:latin typeface="Arial" charset="0"/>
                <a:ea typeface="굴림" pitchFamily="50" charset="-127"/>
              </a:rPr>
              <a:t>-</a:t>
            </a:r>
          </a:p>
        </p:txBody>
      </p:sp>
      <p:pic>
        <p:nvPicPr>
          <p:cNvPr id="24" name="Picture 7" descr="우좌(국)"/>
          <p:cNvPicPr>
            <a:picLocks noChangeAspect="1" noChangeArrowheads="1"/>
          </p:cNvPicPr>
          <p:nvPr userDrawn="1"/>
        </p:nvPicPr>
        <p:blipFill>
          <a:blip r:embed="rId7" cstate="print"/>
          <a:srcRect/>
          <a:stretch>
            <a:fillRect/>
          </a:stretch>
        </p:blipFill>
        <p:spPr bwMode="auto">
          <a:xfrm>
            <a:off x="7912132" y="6440488"/>
            <a:ext cx="1231900" cy="334962"/>
          </a:xfrm>
          <a:prstGeom prst="rect">
            <a:avLst/>
          </a:prstGeom>
          <a:noFill/>
          <a:ln w="9525">
            <a:noFill/>
            <a:miter lim="800000"/>
            <a:headEnd/>
            <a:tailEnd/>
          </a:ln>
        </p:spPr>
      </p:pic>
      <p:sp>
        <p:nvSpPr>
          <p:cNvPr id="20" name="TextBox 19"/>
          <p:cNvSpPr txBox="1"/>
          <p:nvPr userDrawn="1"/>
        </p:nvSpPr>
        <p:spPr>
          <a:xfrm>
            <a:off x="109177" y="6487332"/>
            <a:ext cx="1760418" cy="246221"/>
          </a:xfrm>
          <a:prstGeom prst="rect">
            <a:avLst/>
          </a:prstGeom>
          <a:noFill/>
        </p:spPr>
        <p:txBody>
          <a:bodyPr wrap="none">
            <a:spAutoFit/>
          </a:bodyPr>
          <a:lstStyle/>
          <a:p>
            <a:pPr>
              <a:defRPr/>
            </a:pPr>
            <a:r>
              <a:rPr lang="en-US" altLang="ko-KR" sz="1000" dirty="0" smtClean="0">
                <a:latin typeface="+mn-ea"/>
                <a:ea typeface="+mn-ea"/>
              </a:rPr>
              <a:t>Delphi XE7 </a:t>
            </a:r>
            <a:r>
              <a:rPr lang="en-US" altLang="ko-KR" sz="1000" dirty="0" err="1" smtClean="0">
                <a:latin typeface="+mn-ea"/>
                <a:ea typeface="+mn-ea"/>
              </a:rPr>
              <a:t>Git</a:t>
            </a:r>
            <a:r>
              <a:rPr lang="en-US" altLang="ko-KR" sz="1000" dirty="0" smtClean="0">
                <a:latin typeface="+mn-ea"/>
                <a:ea typeface="+mn-ea"/>
              </a:rPr>
              <a:t> </a:t>
            </a:r>
            <a:r>
              <a:rPr lang="ko-KR" altLang="en-US" sz="1000" dirty="0" smtClean="0">
                <a:latin typeface="+mn-ea"/>
                <a:ea typeface="+mn-ea"/>
              </a:rPr>
              <a:t>적용 가이드</a:t>
            </a:r>
            <a:endParaRPr lang="en-US" altLang="ko-KR" sz="1000" dirty="0" smtClean="0">
              <a:latin typeface="+mn-ea"/>
              <a:ea typeface="+mn-ea"/>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6" r:id="rId3"/>
    <p:sldLayoutId id="2147483737" r:id="rId4"/>
  </p:sldLayoutIdLst>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70.121.244.216/gitlab/alm/st_sh_ehr_client_v2_0.git" TargetMode="Externa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3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3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내용 개체 틀 19"/>
          <p:cNvSpPr>
            <a:spLocks noGrp="1"/>
          </p:cNvSpPr>
          <p:nvPr>
            <p:ph sz="quarter" idx="14"/>
          </p:nvPr>
        </p:nvSpPr>
        <p:spPr>
          <a:xfrm>
            <a:off x="153835" y="1600150"/>
            <a:ext cx="8370035" cy="1468809"/>
          </a:xfrm>
        </p:spPr>
        <p:txBody>
          <a:bodyPr/>
          <a:lstStyle/>
          <a:p>
            <a:pPr algn="r">
              <a:spcBef>
                <a:spcPct val="0"/>
              </a:spcBef>
            </a:pPr>
            <a:r>
              <a:rPr lang="en-US" altLang="ko-KR" sz="3600" dirty="0" smtClean="0">
                <a:latin typeface="맑은 고딕" pitchFamily="50" charset="-127"/>
                <a:ea typeface="맑은 고딕" pitchFamily="50" charset="-127"/>
              </a:rPr>
              <a:t>Tortoise </a:t>
            </a:r>
            <a:r>
              <a:rPr lang="en-US" altLang="ko-KR" sz="3600" dirty="0" err="1" smtClean="0">
                <a:latin typeface="맑은 고딕" pitchFamily="50" charset="-127"/>
                <a:ea typeface="맑은 고딕" pitchFamily="50" charset="-127"/>
              </a:rPr>
              <a:t>Git</a:t>
            </a:r>
            <a:endParaRPr lang="en-US" altLang="ko-KR" sz="3600" dirty="0" smtClean="0">
              <a:latin typeface="맑은 고딕" pitchFamily="50" charset="-127"/>
              <a:ea typeface="맑은 고딕" pitchFamily="50" charset="-127"/>
            </a:endParaRPr>
          </a:p>
          <a:p>
            <a:pPr algn="r">
              <a:spcBef>
                <a:spcPct val="0"/>
              </a:spcBef>
            </a:pPr>
            <a:r>
              <a:rPr lang="ko-KR" altLang="en-US" sz="3600" dirty="0" smtClean="0">
                <a:latin typeface="맑은 고딕" pitchFamily="50" charset="-127"/>
                <a:ea typeface="맑은 고딕" pitchFamily="50" charset="-127"/>
              </a:rPr>
              <a:t>적용 가이드 </a:t>
            </a:r>
            <a:endParaRPr lang="ko-KR" altLang="en-US" sz="3600" dirty="0" smtClean="0">
              <a:latin typeface="맑은 고딕" pitchFamily="50" charset="-127"/>
              <a:ea typeface="맑은 고딕" pitchFamily="50" charset="-127"/>
            </a:endParaRPr>
          </a:p>
        </p:txBody>
      </p:sp>
    </p:spTree>
    <p:extLst>
      <p:ext uri="{BB962C8B-B14F-4D97-AF65-F5344CB8AC3E}">
        <p14:creationId xmlns:p14="http://schemas.microsoft.com/office/powerpoint/2010/main" val="2499624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600" dirty="0" smtClean="0"/>
              <a:t/>
            </a:r>
            <a:br>
              <a:rPr lang="en-US" altLang="ko-KR" sz="600" dirty="0" smtClean="0"/>
            </a:br>
            <a:r>
              <a:rPr lang="en-US" altLang="ko-KR" dirty="0" smtClean="0"/>
              <a:t>1. </a:t>
            </a:r>
            <a:r>
              <a:rPr lang="ko-KR" altLang="en-US" dirty="0" smtClean="0"/>
              <a:t>탐색기에서 </a:t>
            </a:r>
            <a:r>
              <a:rPr lang="ko-KR" altLang="en-US" dirty="0" err="1" smtClean="0"/>
              <a:t>우클릭</a:t>
            </a:r>
            <a:r>
              <a:rPr lang="ko-KR" altLang="en-US" dirty="0" smtClean="0"/>
              <a:t> </a:t>
            </a:r>
            <a:r>
              <a:rPr lang="en-US" altLang="ko-KR" dirty="0" smtClean="0"/>
              <a:t>- </a:t>
            </a:r>
            <a:br>
              <a:rPr lang="en-US" altLang="ko-KR" dirty="0" smtClean="0"/>
            </a:br>
            <a:r>
              <a:rPr lang="en-US" altLang="ko-KR" dirty="0" err="1" smtClean="0"/>
              <a:t>Git</a:t>
            </a:r>
            <a:r>
              <a:rPr lang="en-US" altLang="ko-KR" dirty="0" smtClean="0"/>
              <a:t> Clone</a:t>
            </a: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smtClean="0"/>
              <a:t>2. </a:t>
            </a:r>
            <a:r>
              <a:rPr lang="ko-KR" altLang="en-US" dirty="0" smtClean="0"/>
              <a:t>다음과 같이 입력 후 </a:t>
            </a:r>
            <a:r>
              <a:rPr lang="en-US" altLang="ko-KR" dirty="0" smtClean="0"/>
              <a:t>OK(</a:t>
            </a:r>
            <a:r>
              <a:rPr lang="ko-KR" altLang="en-US" dirty="0" smtClean="0"/>
              <a:t>사용 예</a:t>
            </a:r>
            <a:r>
              <a:rPr lang="en-US" altLang="ko-KR" dirty="0" smtClean="0"/>
              <a:t>)</a:t>
            </a:r>
            <a:r>
              <a:rPr lang="en-US" altLang="ko-KR" dirty="0" smtClean="0"/>
              <a:t/>
            </a:r>
            <a:br>
              <a:rPr lang="en-US" altLang="ko-KR" dirty="0" smtClean="0"/>
            </a:br>
            <a:r>
              <a:rPr lang="en-US" altLang="ko-KR" dirty="0" smtClean="0"/>
              <a:t>- </a:t>
            </a:r>
            <a:r>
              <a:rPr lang="en-US" altLang="ko-KR" dirty="0" err="1" smtClean="0"/>
              <a:t>url</a:t>
            </a:r>
            <a:r>
              <a:rPr lang="en-US" altLang="ko-KR" dirty="0" smtClean="0"/>
              <a:t/>
            </a:r>
            <a:br>
              <a:rPr lang="en-US" altLang="ko-KR" dirty="0" smtClean="0"/>
            </a:br>
            <a:r>
              <a:rPr lang="en-US" altLang="ko-KR" dirty="0" smtClean="0">
                <a:hlinkClick r:id="rId2"/>
              </a:rPr>
              <a:t>http://</a:t>
            </a:r>
            <a:r>
              <a:rPr lang="en-US" altLang="ko-KR" dirty="0" smtClean="0">
                <a:hlinkClick r:id="rId2"/>
              </a:rPr>
              <a:t>70.121.244.216/gitlab/alm/st_sh_ehr_client_v2_0.git</a:t>
            </a:r>
            <a:r>
              <a:rPr lang="en-US" altLang="ko-KR" dirty="0" smtClean="0"/>
              <a:t/>
            </a:r>
            <a:br>
              <a:rPr lang="en-US" altLang="ko-KR" dirty="0" smtClean="0"/>
            </a:br>
            <a:r>
              <a:rPr lang="en-US" altLang="ko-KR" dirty="0" smtClean="0"/>
              <a:t>- Directory : </a:t>
            </a:r>
            <a:r>
              <a:rPr lang="ko-KR" altLang="en-US" dirty="0" smtClean="0"/>
              <a:t>소스를 받을 폴더</a:t>
            </a:r>
            <a:r>
              <a:rPr lang="en-US" altLang="ko-KR" dirty="0"/>
              <a:t/>
            </a:r>
            <a:br>
              <a:rPr lang="en-US" altLang="ko-KR" dirty="0"/>
            </a:br>
            <a:r>
              <a:rPr lang="en-US" altLang="ko-KR" dirty="0" smtClean="0"/>
              <a:t/>
            </a:r>
            <a:br>
              <a:rPr lang="en-US" altLang="ko-KR" dirty="0" smtClean="0"/>
            </a:br>
            <a:r>
              <a:rPr lang="en-US" altLang="ko-KR" dirty="0" smtClean="0"/>
              <a:t>#</a:t>
            </a:r>
            <a:r>
              <a:rPr lang="ko-KR" altLang="en-US" dirty="0" smtClean="0"/>
              <a:t>원격저장소 연결이 안 될 경우</a:t>
            </a:r>
            <a:r>
              <a:rPr lang="en-US" altLang="ko-KR" dirty="0"/>
              <a:t/>
            </a:r>
            <a:br>
              <a:rPr lang="en-US" altLang="ko-KR" dirty="0"/>
            </a:br>
            <a:r>
              <a:rPr lang="en-US" altLang="ko-KR" dirty="0"/>
              <a:t>C:\Program Files (x86)\</a:t>
            </a:r>
            <a:r>
              <a:rPr lang="en-US" altLang="ko-KR" dirty="0" err="1" smtClean="0"/>
              <a:t>Git</a:t>
            </a:r>
            <a:r>
              <a:rPr lang="en-US" altLang="ko-KR" dirty="0" smtClean="0"/>
              <a:t>\</a:t>
            </a:r>
            <a:r>
              <a:rPr lang="en-US" altLang="ko-KR" dirty="0" err="1" smtClean="0"/>
              <a:t>libexec</a:t>
            </a:r>
            <a:r>
              <a:rPr lang="en-US" altLang="ko-KR" dirty="0" smtClean="0"/>
              <a:t>\</a:t>
            </a:r>
            <a:r>
              <a:rPr lang="en-US" altLang="ko-KR" dirty="0" err="1" smtClean="0"/>
              <a:t>git</a:t>
            </a:r>
            <a:r>
              <a:rPr lang="en-US" altLang="ko-KR" dirty="0" smtClean="0"/>
              <a:t>-core </a:t>
            </a:r>
            <a:r>
              <a:rPr lang="ko-KR" altLang="en-US" dirty="0" smtClean="0"/>
              <a:t>안 에 </a:t>
            </a:r>
            <a:r>
              <a:rPr lang="en-US" altLang="ko-KR" dirty="0" smtClean="0"/>
              <a:t>libcurl.dll</a:t>
            </a:r>
            <a:r>
              <a:rPr lang="ko-KR" altLang="en-US" dirty="0" smtClean="0"/>
              <a:t>이 있는지 확인</a:t>
            </a:r>
            <a:r>
              <a:rPr lang="en-US" altLang="ko-KR" dirty="0" smtClean="0"/>
              <a:t/>
            </a:r>
            <a:br>
              <a:rPr lang="en-US" altLang="ko-KR" dirty="0" smtClean="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endParaRPr lang="ko-KR" altLang="en-US" dirty="0"/>
          </a:p>
        </p:txBody>
      </p:sp>
      <p:sp>
        <p:nvSpPr>
          <p:cNvPr id="3" name="텍스트 개체 틀 2"/>
          <p:cNvSpPr>
            <a:spLocks noGrp="1"/>
          </p:cNvSpPr>
          <p:nvPr>
            <p:ph type="body" sz="quarter" idx="13"/>
          </p:nvPr>
        </p:nvSpPr>
        <p:spPr/>
        <p:txBody>
          <a:bodyPr/>
          <a:lstStyle/>
          <a:p>
            <a:pPr lvl="0"/>
            <a:r>
              <a:rPr lang="en-US" altLang="ko-KR" dirty="0" smtClean="0"/>
              <a:t>5. </a:t>
            </a:r>
            <a:r>
              <a:rPr lang="ko-KR" altLang="en-US" dirty="0" smtClean="0"/>
              <a:t>기본사용법 </a:t>
            </a:r>
            <a:r>
              <a:rPr lang="en-US" altLang="ko-KR" dirty="0" smtClean="0"/>
              <a:t>– 1. Clone</a:t>
            </a:r>
            <a:endParaRPr kumimoji="1" lang="en-US" altLang="ko-KR" dirty="0">
              <a:solidFill>
                <a:srgbClr val="000000"/>
              </a:solidFill>
              <a:latin typeface="맑은 고딕" pitchFamily="50" charset="-127"/>
              <a:ea typeface="맑은 고딕" pitchFamily="50" charset="-127"/>
            </a:endParaRPr>
          </a:p>
        </p:txBody>
      </p:sp>
      <p:sp>
        <p:nvSpPr>
          <p:cNvPr id="5" name="AutoShape 4" descr="http://cfile27.uf.tistory.com/original/275778385259104A31D8D8"/>
          <p:cNvSpPr>
            <a:spLocks noChangeAspect="1" noChangeArrowheads="1"/>
          </p:cNvSpPr>
          <p:nvPr/>
        </p:nvSpPr>
        <p:spPr bwMode="auto">
          <a:xfrm>
            <a:off x="168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 name="AutoShape 6" descr="http://cfile27.uf.tistory.com/original/275778385259104A31D8D8"/>
          <p:cNvSpPr>
            <a:spLocks noChangeAspect="1" noChangeArrowheads="1"/>
          </p:cNvSpPr>
          <p:nvPr/>
        </p:nvSpPr>
        <p:spPr bwMode="auto">
          <a:xfrm>
            <a:off x="3206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19" name="Picture 1"/>
          <p:cNvPicPr>
            <a:picLocks noChangeAspect="1" noChangeArrowheads="1"/>
          </p:cNvPicPr>
          <p:nvPr/>
        </p:nvPicPr>
        <p:blipFill>
          <a:blip r:embed="rId3" cstate="print"/>
          <a:srcRect/>
          <a:stretch>
            <a:fillRect/>
          </a:stretch>
        </p:blipFill>
        <p:spPr bwMode="auto">
          <a:xfrm>
            <a:off x="2699792" y="620688"/>
            <a:ext cx="2524125" cy="666750"/>
          </a:xfrm>
          <a:prstGeom prst="rect">
            <a:avLst/>
          </a:prstGeom>
          <a:noFill/>
          <a:ln w="9525">
            <a:noFill/>
            <a:miter lim="800000"/>
            <a:headEnd/>
            <a:tailEnd/>
          </a:ln>
        </p:spPr>
      </p:pic>
      <p:pic>
        <p:nvPicPr>
          <p:cNvPr id="18434" name="Picture 2"/>
          <p:cNvPicPr>
            <a:picLocks noChangeAspect="1" noChangeArrowheads="1"/>
          </p:cNvPicPr>
          <p:nvPr/>
        </p:nvPicPr>
        <p:blipFill>
          <a:blip r:embed="rId4" cstate="print"/>
          <a:srcRect/>
          <a:stretch>
            <a:fillRect/>
          </a:stretch>
        </p:blipFill>
        <p:spPr bwMode="auto">
          <a:xfrm>
            <a:off x="2843808" y="1556792"/>
            <a:ext cx="3456384" cy="2071667"/>
          </a:xfrm>
          <a:prstGeom prst="rect">
            <a:avLst/>
          </a:prstGeom>
          <a:noFill/>
          <a:ln w="9525">
            <a:noFill/>
            <a:miter lim="800000"/>
            <a:headEnd/>
            <a:tailEnd/>
          </a:ln>
        </p:spPr>
      </p:pic>
      <p:pic>
        <p:nvPicPr>
          <p:cNvPr id="18435" name="Picture 3"/>
          <p:cNvPicPr>
            <a:picLocks noChangeAspect="1" noChangeArrowheads="1"/>
          </p:cNvPicPr>
          <p:nvPr/>
        </p:nvPicPr>
        <p:blipFill>
          <a:blip r:embed="rId5" cstate="print"/>
          <a:srcRect/>
          <a:stretch>
            <a:fillRect/>
          </a:stretch>
        </p:blipFill>
        <p:spPr bwMode="auto">
          <a:xfrm>
            <a:off x="2843808" y="3789039"/>
            <a:ext cx="3528392" cy="2376951"/>
          </a:xfrm>
          <a:prstGeom prst="rect">
            <a:avLst/>
          </a:prstGeom>
          <a:noFill/>
          <a:ln w="9525">
            <a:noFill/>
            <a:miter lim="800000"/>
            <a:headEnd/>
            <a:tailEnd/>
          </a:ln>
        </p:spPr>
      </p:pic>
    </p:spTree>
    <p:extLst>
      <p:ext uri="{BB962C8B-B14F-4D97-AF65-F5344CB8AC3E}">
        <p14:creationId xmlns:p14="http://schemas.microsoft.com/office/powerpoint/2010/main" val="2920694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3"/>
          <p:cNvPicPr>
            <a:picLocks noChangeAspect="1" noChangeArrowheads="1"/>
          </p:cNvPicPr>
          <p:nvPr/>
        </p:nvPicPr>
        <p:blipFill>
          <a:blip r:embed="rId2" cstate="print"/>
          <a:srcRect/>
          <a:stretch>
            <a:fillRect/>
          </a:stretch>
        </p:blipFill>
        <p:spPr bwMode="auto">
          <a:xfrm>
            <a:off x="2699792" y="692696"/>
            <a:ext cx="3456384" cy="2384385"/>
          </a:xfrm>
          <a:prstGeom prst="rect">
            <a:avLst/>
          </a:prstGeom>
          <a:noFill/>
          <a:ln w="9525">
            <a:noFill/>
            <a:miter lim="800000"/>
            <a:headEnd/>
            <a:tailEnd/>
          </a:ln>
        </p:spPr>
      </p:pic>
      <p:sp>
        <p:nvSpPr>
          <p:cNvPr id="2" name="제목 1"/>
          <p:cNvSpPr>
            <a:spLocks noGrp="1"/>
          </p:cNvSpPr>
          <p:nvPr>
            <p:ph type="title"/>
          </p:nvPr>
        </p:nvSpPr>
        <p:spPr/>
        <p:txBody>
          <a:bodyPr/>
          <a:lstStyle/>
          <a:p>
            <a:r>
              <a:rPr lang="en-US" altLang="ko-KR" sz="600" dirty="0" smtClean="0"/>
              <a:t/>
            </a:r>
            <a:br>
              <a:rPr lang="en-US" altLang="ko-KR" sz="600" dirty="0" smtClean="0"/>
            </a:br>
            <a:r>
              <a:rPr lang="en-US" altLang="ko-KR" dirty="0" smtClean="0"/>
              <a:t>1. </a:t>
            </a:r>
            <a:r>
              <a:rPr lang="ko-KR" altLang="en-US" dirty="0" smtClean="0"/>
              <a:t>탐색기에서 </a:t>
            </a:r>
            <a:r>
              <a:rPr lang="ko-KR" altLang="en-US" dirty="0" err="1" smtClean="0"/>
              <a:t>우클릭</a:t>
            </a:r>
            <a:r>
              <a:rPr lang="ko-KR" altLang="en-US" dirty="0" smtClean="0"/>
              <a:t> </a:t>
            </a:r>
            <a:r>
              <a:rPr lang="en-US" altLang="ko-KR" dirty="0" smtClean="0"/>
              <a:t>- </a:t>
            </a:r>
            <a:br>
              <a:rPr lang="en-US" altLang="ko-KR" dirty="0" smtClean="0"/>
            </a:br>
            <a:r>
              <a:rPr lang="en-US" altLang="ko-KR" dirty="0" err="1" smtClean="0"/>
              <a:t>TortoiseGit</a:t>
            </a:r>
            <a:r>
              <a:rPr lang="en-US" altLang="ko-KR" dirty="0" smtClean="0"/>
              <a:t> – </a:t>
            </a:r>
            <a:r>
              <a:rPr lang="en-US" altLang="ko-KR" dirty="0" smtClean="0"/>
              <a:t>Fetch</a:t>
            </a: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smtClean="0"/>
              <a:t>2. OK</a:t>
            </a:r>
            <a:br>
              <a:rPr lang="en-US" altLang="ko-KR" dirty="0" smtClean="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endParaRPr lang="ko-KR" altLang="en-US" dirty="0"/>
          </a:p>
        </p:txBody>
      </p:sp>
      <p:sp>
        <p:nvSpPr>
          <p:cNvPr id="3" name="텍스트 개체 틀 2"/>
          <p:cNvSpPr>
            <a:spLocks noGrp="1"/>
          </p:cNvSpPr>
          <p:nvPr>
            <p:ph type="body" sz="quarter" idx="13"/>
          </p:nvPr>
        </p:nvSpPr>
        <p:spPr/>
        <p:txBody>
          <a:bodyPr/>
          <a:lstStyle/>
          <a:p>
            <a:pPr lvl="0"/>
            <a:r>
              <a:rPr lang="en-US" altLang="ko-KR" dirty="0" smtClean="0"/>
              <a:t>5. </a:t>
            </a:r>
            <a:r>
              <a:rPr lang="ko-KR" altLang="en-US" dirty="0" smtClean="0"/>
              <a:t>기본사용법 </a:t>
            </a:r>
            <a:r>
              <a:rPr lang="en-US" altLang="ko-KR" dirty="0" smtClean="0"/>
              <a:t>– 2. Fetch</a:t>
            </a:r>
            <a:endParaRPr kumimoji="1" lang="en-US" altLang="ko-KR" dirty="0">
              <a:solidFill>
                <a:srgbClr val="000000"/>
              </a:solidFill>
              <a:latin typeface="맑은 고딕" pitchFamily="50" charset="-127"/>
              <a:ea typeface="맑은 고딕" pitchFamily="50" charset="-127"/>
            </a:endParaRPr>
          </a:p>
        </p:txBody>
      </p:sp>
      <p:sp>
        <p:nvSpPr>
          <p:cNvPr id="5" name="AutoShape 4" descr="http://cfile27.uf.tistory.com/original/275778385259104A31D8D8"/>
          <p:cNvSpPr>
            <a:spLocks noChangeAspect="1" noChangeArrowheads="1"/>
          </p:cNvSpPr>
          <p:nvPr/>
        </p:nvSpPr>
        <p:spPr bwMode="auto">
          <a:xfrm>
            <a:off x="168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 name="AutoShape 6" descr="http://cfile27.uf.tistory.com/original/275778385259104A31D8D8"/>
          <p:cNvSpPr>
            <a:spLocks noChangeAspect="1" noChangeArrowheads="1"/>
          </p:cNvSpPr>
          <p:nvPr/>
        </p:nvSpPr>
        <p:spPr bwMode="auto">
          <a:xfrm>
            <a:off x="3206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2" name="직사각형 11"/>
          <p:cNvSpPr/>
          <p:nvPr/>
        </p:nvSpPr>
        <p:spPr>
          <a:xfrm>
            <a:off x="2843808" y="2132856"/>
            <a:ext cx="1008112"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a:off x="4355976" y="908720"/>
            <a:ext cx="57606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4036" name="Picture 4"/>
          <p:cNvPicPr>
            <a:picLocks noChangeAspect="1" noChangeArrowheads="1"/>
          </p:cNvPicPr>
          <p:nvPr/>
        </p:nvPicPr>
        <p:blipFill>
          <a:blip r:embed="rId3" cstate="print"/>
          <a:srcRect/>
          <a:stretch>
            <a:fillRect/>
          </a:stretch>
        </p:blipFill>
        <p:spPr bwMode="auto">
          <a:xfrm>
            <a:off x="2771800" y="3284984"/>
            <a:ext cx="3672408" cy="2908547"/>
          </a:xfrm>
          <a:prstGeom prst="rect">
            <a:avLst/>
          </a:prstGeom>
          <a:noFill/>
          <a:ln w="9525">
            <a:noFill/>
            <a:miter lim="800000"/>
            <a:headEnd/>
            <a:tailEnd/>
          </a:ln>
        </p:spPr>
      </p:pic>
    </p:spTree>
    <p:extLst>
      <p:ext uri="{BB962C8B-B14F-4D97-AF65-F5344CB8AC3E}">
        <p14:creationId xmlns:p14="http://schemas.microsoft.com/office/powerpoint/2010/main" val="2920694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600" dirty="0" smtClean="0"/>
              <a:t/>
            </a:r>
            <a:br>
              <a:rPr lang="en-US" altLang="ko-KR" sz="600" dirty="0" smtClean="0"/>
            </a:br>
            <a:r>
              <a:rPr lang="en-US" altLang="ko-KR" dirty="0" smtClean="0"/>
              <a:t>1. </a:t>
            </a:r>
            <a:r>
              <a:rPr lang="ko-KR" altLang="en-US" dirty="0" smtClean="0"/>
              <a:t>탐색기에서 </a:t>
            </a:r>
            <a:r>
              <a:rPr lang="ko-KR" altLang="en-US" dirty="0" err="1" smtClean="0"/>
              <a:t>우클릭</a:t>
            </a:r>
            <a:r>
              <a:rPr lang="ko-KR" altLang="en-US" dirty="0" smtClean="0"/>
              <a:t> </a:t>
            </a:r>
            <a:r>
              <a:rPr lang="en-US" altLang="ko-KR" dirty="0" smtClean="0"/>
              <a:t>- </a:t>
            </a:r>
            <a:br>
              <a:rPr lang="en-US" altLang="ko-KR" dirty="0" smtClean="0"/>
            </a:br>
            <a:r>
              <a:rPr lang="en-US" altLang="ko-KR" dirty="0" err="1" smtClean="0"/>
              <a:t>TortoiseGit</a:t>
            </a:r>
            <a:r>
              <a:rPr lang="en-US" altLang="ko-KR" dirty="0" smtClean="0"/>
              <a:t> – Switch/Checkout</a:t>
            </a: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smtClean="0"/>
              <a:t>2. </a:t>
            </a:r>
            <a:r>
              <a:rPr lang="en-US" altLang="ko-KR" dirty="0" smtClean="0"/>
              <a:t>Branch</a:t>
            </a:r>
            <a:r>
              <a:rPr lang="ko-KR" altLang="en-US" dirty="0" smtClean="0"/>
              <a:t>선택</a:t>
            </a:r>
            <a:r>
              <a:rPr lang="en-US" altLang="ko-KR" dirty="0" smtClean="0"/>
              <a:t/>
            </a:r>
            <a:br>
              <a:rPr lang="en-US" altLang="ko-KR" dirty="0" smtClean="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endParaRPr lang="ko-KR" altLang="en-US" dirty="0"/>
          </a:p>
        </p:txBody>
      </p:sp>
      <p:sp>
        <p:nvSpPr>
          <p:cNvPr id="3" name="텍스트 개체 틀 2"/>
          <p:cNvSpPr>
            <a:spLocks noGrp="1"/>
          </p:cNvSpPr>
          <p:nvPr>
            <p:ph type="body" sz="quarter" idx="13"/>
          </p:nvPr>
        </p:nvSpPr>
        <p:spPr/>
        <p:txBody>
          <a:bodyPr/>
          <a:lstStyle/>
          <a:p>
            <a:pPr lvl="0"/>
            <a:r>
              <a:rPr lang="en-US" altLang="ko-KR" dirty="0" smtClean="0"/>
              <a:t>5. </a:t>
            </a:r>
            <a:r>
              <a:rPr lang="ko-KR" altLang="en-US" dirty="0" smtClean="0"/>
              <a:t>기본사용법 </a:t>
            </a:r>
            <a:r>
              <a:rPr lang="en-US" altLang="ko-KR" dirty="0" smtClean="0"/>
              <a:t>– 3. Change Branch</a:t>
            </a:r>
            <a:endParaRPr kumimoji="1" lang="en-US" altLang="ko-KR" dirty="0">
              <a:solidFill>
                <a:srgbClr val="000000"/>
              </a:solidFill>
              <a:latin typeface="맑은 고딕" pitchFamily="50" charset="-127"/>
              <a:ea typeface="맑은 고딕" pitchFamily="50" charset="-127"/>
            </a:endParaRPr>
          </a:p>
        </p:txBody>
      </p:sp>
      <p:sp>
        <p:nvSpPr>
          <p:cNvPr id="5" name="AutoShape 4" descr="http://cfile27.uf.tistory.com/original/275778385259104A31D8D8"/>
          <p:cNvSpPr>
            <a:spLocks noChangeAspect="1" noChangeArrowheads="1"/>
          </p:cNvSpPr>
          <p:nvPr/>
        </p:nvSpPr>
        <p:spPr bwMode="auto">
          <a:xfrm>
            <a:off x="168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 name="AutoShape 6" descr="http://cfile27.uf.tistory.com/original/275778385259104A31D8D8"/>
          <p:cNvSpPr>
            <a:spLocks noChangeAspect="1" noChangeArrowheads="1"/>
          </p:cNvSpPr>
          <p:nvPr/>
        </p:nvSpPr>
        <p:spPr bwMode="auto">
          <a:xfrm>
            <a:off x="3206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43012" name="Picture 4"/>
          <p:cNvPicPr>
            <a:picLocks noChangeAspect="1" noChangeArrowheads="1"/>
          </p:cNvPicPr>
          <p:nvPr/>
        </p:nvPicPr>
        <p:blipFill>
          <a:blip r:embed="rId2" cstate="print"/>
          <a:srcRect/>
          <a:stretch>
            <a:fillRect/>
          </a:stretch>
        </p:blipFill>
        <p:spPr bwMode="auto">
          <a:xfrm>
            <a:off x="2987824" y="692696"/>
            <a:ext cx="2808312" cy="3039585"/>
          </a:xfrm>
          <a:prstGeom prst="rect">
            <a:avLst/>
          </a:prstGeom>
          <a:noFill/>
          <a:ln w="9525">
            <a:noFill/>
            <a:miter lim="800000"/>
            <a:headEnd/>
            <a:tailEnd/>
          </a:ln>
        </p:spPr>
      </p:pic>
      <p:sp>
        <p:nvSpPr>
          <p:cNvPr id="12" name="직사각형 11"/>
          <p:cNvSpPr/>
          <p:nvPr/>
        </p:nvSpPr>
        <p:spPr>
          <a:xfrm>
            <a:off x="2987824" y="980728"/>
            <a:ext cx="1008112"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a:off x="4355976" y="3356992"/>
            <a:ext cx="1008112"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3014" name="Picture 6"/>
          <p:cNvPicPr>
            <a:picLocks noChangeAspect="1" noChangeArrowheads="1"/>
          </p:cNvPicPr>
          <p:nvPr/>
        </p:nvPicPr>
        <p:blipFill>
          <a:blip r:embed="rId3" cstate="print"/>
          <a:srcRect/>
          <a:stretch>
            <a:fillRect/>
          </a:stretch>
        </p:blipFill>
        <p:spPr bwMode="auto">
          <a:xfrm>
            <a:off x="2987824" y="3933056"/>
            <a:ext cx="5592738" cy="1962150"/>
          </a:xfrm>
          <a:prstGeom prst="rect">
            <a:avLst/>
          </a:prstGeom>
          <a:noFill/>
          <a:ln w="9525">
            <a:noFill/>
            <a:miter lim="800000"/>
            <a:headEnd/>
            <a:tailEnd/>
          </a:ln>
        </p:spPr>
      </p:pic>
    </p:spTree>
    <p:extLst>
      <p:ext uri="{BB962C8B-B14F-4D97-AF65-F5344CB8AC3E}">
        <p14:creationId xmlns:p14="http://schemas.microsoft.com/office/powerpoint/2010/main" val="29206942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cstate="print"/>
          <a:srcRect/>
          <a:stretch>
            <a:fillRect/>
          </a:stretch>
        </p:blipFill>
        <p:spPr bwMode="auto">
          <a:xfrm>
            <a:off x="2627784" y="620688"/>
            <a:ext cx="6190431" cy="2371725"/>
          </a:xfrm>
          <a:prstGeom prst="rect">
            <a:avLst/>
          </a:prstGeom>
          <a:noFill/>
          <a:ln w="9525">
            <a:noFill/>
            <a:miter lim="800000"/>
            <a:headEnd/>
            <a:tailEnd/>
          </a:ln>
        </p:spPr>
      </p:pic>
      <p:sp>
        <p:nvSpPr>
          <p:cNvPr id="2" name="제목 1"/>
          <p:cNvSpPr>
            <a:spLocks noGrp="1"/>
          </p:cNvSpPr>
          <p:nvPr>
            <p:ph type="title"/>
          </p:nvPr>
        </p:nvSpPr>
        <p:spPr/>
        <p:txBody>
          <a:bodyPr/>
          <a:lstStyle/>
          <a:p>
            <a:r>
              <a:rPr lang="en-US" altLang="ko-KR" sz="600" dirty="0" smtClean="0"/>
              <a:t/>
            </a:r>
            <a:br>
              <a:rPr lang="en-US" altLang="ko-KR" sz="600" dirty="0" smtClean="0"/>
            </a:br>
            <a:r>
              <a:rPr lang="en-US" altLang="ko-KR" dirty="0" smtClean="0"/>
              <a:t>1. </a:t>
            </a:r>
            <a:r>
              <a:rPr lang="ko-KR" altLang="en-US" dirty="0" smtClean="0"/>
              <a:t>탐색기에서 </a:t>
            </a:r>
            <a:r>
              <a:rPr lang="ko-KR" altLang="en-US" dirty="0" err="1" smtClean="0"/>
              <a:t>우클릭</a:t>
            </a:r>
            <a:r>
              <a:rPr lang="ko-KR" altLang="en-US" dirty="0" smtClean="0"/>
              <a:t> </a:t>
            </a:r>
            <a:r>
              <a:rPr lang="en-US" altLang="ko-KR" dirty="0" smtClean="0"/>
              <a:t>- </a:t>
            </a:r>
            <a:br>
              <a:rPr lang="en-US" altLang="ko-KR" dirty="0" smtClean="0"/>
            </a:br>
            <a:r>
              <a:rPr lang="en-US" altLang="ko-KR" dirty="0" err="1" smtClean="0"/>
              <a:t>TortoiseGit</a:t>
            </a:r>
            <a:r>
              <a:rPr lang="en-US" altLang="ko-KR" dirty="0" smtClean="0"/>
              <a:t> – </a:t>
            </a:r>
            <a:r>
              <a:rPr lang="en-US" altLang="ko-KR" dirty="0" smtClean="0"/>
              <a:t>Pull…</a:t>
            </a: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smtClean="0"/>
              <a:t>2. Remote Branch </a:t>
            </a:r>
            <a:r>
              <a:rPr lang="ko-KR" altLang="en-US" dirty="0" smtClean="0"/>
              <a:t>선택 후 </a:t>
            </a:r>
            <a:r>
              <a:rPr lang="en-US" altLang="ko-KR" dirty="0" smtClean="0"/>
              <a:t>OK</a:t>
            </a:r>
            <a:br>
              <a:rPr lang="en-US" altLang="ko-KR" dirty="0" smtClean="0"/>
            </a:br>
            <a:r>
              <a:rPr lang="en-US" altLang="ko-KR" dirty="0"/>
              <a:t/>
            </a:r>
            <a:br>
              <a:rPr lang="en-US" altLang="ko-KR" dirty="0"/>
            </a:br>
            <a:r>
              <a:rPr lang="en-US" altLang="ko-KR" dirty="0" smtClean="0"/>
              <a:t/>
            </a:r>
            <a:br>
              <a:rPr lang="en-US" altLang="ko-KR" dirty="0" smtClean="0"/>
            </a:br>
            <a:endParaRPr lang="ko-KR" altLang="en-US" dirty="0"/>
          </a:p>
        </p:txBody>
      </p:sp>
      <p:sp>
        <p:nvSpPr>
          <p:cNvPr id="3" name="텍스트 개체 틀 2"/>
          <p:cNvSpPr>
            <a:spLocks noGrp="1"/>
          </p:cNvSpPr>
          <p:nvPr>
            <p:ph type="body" sz="quarter" idx="13"/>
          </p:nvPr>
        </p:nvSpPr>
        <p:spPr/>
        <p:txBody>
          <a:bodyPr/>
          <a:lstStyle/>
          <a:p>
            <a:pPr lvl="0"/>
            <a:r>
              <a:rPr lang="en-US" altLang="ko-KR" dirty="0" smtClean="0"/>
              <a:t>5. </a:t>
            </a:r>
            <a:r>
              <a:rPr lang="ko-KR" altLang="en-US" dirty="0" smtClean="0"/>
              <a:t>기본사용법 </a:t>
            </a:r>
            <a:r>
              <a:rPr lang="en-US" altLang="ko-KR" dirty="0" smtClean="0"/>
              <a:t>– 4. Pull</a:t>
            </a:r>
            <a:endParaRPr kumimoji="1" lang="en-US" altLang="ko-KR" dirty="0">
              <a:solidFill>
                <a:srgbClr val="000000"/>
              </a:solidFill>
              <a:latin typeface="맑은 고딕" pitchFamily="50" charset="-127"/>
              <a:ea typeface="맑은 고딕" pitchFamily="50" charset="-127"/>
            </a:endParaRPr>
          </a:p>
        </p:txBody>
      </p:sp>
      <p:sp>
        <p:nvSpPr>
          <p:cNvPr id="5" name="AutoShape 4" descr="http://cfile27.uf.tistory.com/original/275778385259104A31D8D8"/>
          <p:cNvSpPr>
            <a:spLocks noChangeAspect="1" noChangeArrowheads="1"/>
          </p:cNvSpPr>
          <p:nvPr/>
        </p:nvSpPr>
        <p:spPr bwMode="auto">
          <a:xfrm>
            <a:off x="168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 name="AutoShape 6" descr="http://cfile27.uf.tistory.com/original/275778385259104A31D8D8"/>
          <p:cNvSpPr>
            <a:spLocks noChangeAspect="1" noChangeArrowheads="1"/>
          </p:cNvSpPr>
          <p:nvPr/>
        </p:nvSpPr>
        <p:spPr bwMode="auto">
          <a:xfrm>
            <a:off x="3206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2" name="직사각형 11"/>
          <p:cNvSpPr/>
          <p:nvPr/>
        </p:nvSpPr>
        <p:spPr>
          <a:xfrm>
            <a:off x="2699792" y="2636912"/>
            <a:ext cx="1008112"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a:off x="6516216" y="692696"/>
            <a:ext cx="1008112"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5059" name="Picture 3"/>
          <p:cNvPicPr>
            <a:picLocks noChangeAspect="1" noChangeArrowheads="1"/>
          </p:cNvPicPr>
          <p:nvPr/>
        </p:nvPicPr>
        <p:blipFill>
          <a:blip r:embed="rId3" cstate="print"/>
          <a:srcRect/>
          <a:stretch>
            <a:fillRect/>
          </a:stretch>
        </p:blipFill>
        <p:spPr bwMode="auto">
          <a:xfrm>
            <a:off x="2627784" y="3212976"/>
            <a:ext cx="3451275" cy="2697780"/>
          </a:xfrm>
          <a:prstGeom prst="rect">
            <a:avLst/>
          </a:prstGeom>
          <a:noFill/>
          <a:ln w="9525">
            <a:noFill/>
            <a:miter lim="800000"/>
            <a:headEnd/>
            <a:tailEnd/>
          </a:ln>
        </p:spPr>
      </p:pic>
      <p:sp>
        <p:nvSpPr>
          <p:cNvPr id="14" name="직사각형 13"/>
          <p:cNvSpPr/>
          <p:nvPr/>
        </p:nvSpPr>
        <p:spPr>
          <a:xfrm>
            <a:off x="4139952" y="5445224"/>
            <a:ext cx="1008112"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206942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Picture 3"/>
          <p:cNvPicPr>
            <a:picLocks noChangeAspect="1" noChangeArrowheads="1"/>
          </p:cNvPicPr>
          <p:nvPr/>
        </p:nvPicPr>
        <p:blipFill>
          <a:blip r:embed="rId2" cstate="print"/>
          <a:srcRect/>
          <a:stretch>
            <a:fillRect/>
          </a:stretch>
        </p:blipFill>
        <p:spPr bwMode="auto">
          <a:xfrm>
            <a:off x="2987824" y="1628800"/>
            <a:ext cx="5198013" cy="3306688"/>
          </a:xfrm>
          <a:prstGeom prst="rect">
            <a:avLst/>
          </a:prstGeom>
          <a:noFill/>
          <a:ln w="9525">
            <a:noFill/>
            <a:miter lim="800000"/>
            <a:headEnd/>
            <a:tailEnd/>
          </a:ln>
        </p:spPr>
      </p:pic>
      <p:sp>
        <p:nvSpPr>
          <p:cNvPr id="2" name="제목 1"/>
          <p:cNvSpPr>
            <a:spLocks noGrp="1"/>
          </p:cNvSpPr>
          <p:nvPr>
            <p:ph type="title"/>
          </p:nvPr>
        </p:nvSpPr>
        <p:spPr/>
        <p:txBody>
          <a:bodyPr/>
          <a:lstStyle/>
          <a:p>
            <a:r>
              <a:rPr lang="en-US" altLang="ko-KR" sz="600" dirty="0" smtClean="0"/>
              <a:t/>
            </a:r>
            <a:br>
              <a:rPr lang="en-US" altLang="ko-KR" sz="600" dirty="0" smtClean="0"/>
            </a:br>
            <a:r>
              <a:rPr lang="en-US" altLang="ko-KR" dirty="0" smtClean="0"/>
              <a:t>1. </a:t>
            </a:r>
            <a:r>
              <a:rPr lang="ko-KR" altLang="en-US" dirty="0" smtClean="0"/>
              <a:t>탐색기에서 </a:t>
            </a:r>
            <a:r>
              <a:rPr lang="ko-KR" altLang="en-US" dirty="0" err="1" smtClean="0"/>
              <a:t>우클릭</a:t>
            </a:r>
            <a:r>
              <a:rPr lang="ko-KR" altLang="en-US" dirty="0" smtClean="0"/>
              <a:t> </a:t>
            </a:r>
            <a:r>
              <a:rPr lang="en-US" altLang="ko-KR" dirty="0" smtClean="0"/>
              <a:t>- </a:t>
            </a:r>
            <a:br>
              <a:rPr lang="en-US" altLang="ko-KR" dirty="0" smtClean="0"/>
            </a:br>
            <a:r>
              <a:rPr lang="en-US" altLang="ko-KR" dirty="0" err="1" smtClean="0"/>
              <a:t>Git</a:t>
            </a:r>
            <a:r>
              <a:rPr lang="en-US" altLang="ko-KR" dirty="0" smtClean="0"/>
              <a:t> Commit -&gt; branch </a:t>
            </a:r>
            <a:r>
              <a:rPr lang="ko-KR" altLang="en-US" dirty="0" smtClean="0"/>
              <a:t>확인</a:t>
            </a: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smtClean="0"/>
              <a:t>2.</a:t>
            </a:r>
            <a:r>
              <a:rPr lang="ko-KR" altLang="en-US" dirty="0" smtClean="0"/>
              <a:t> </a:t>
            </a:r>
            <a:r>
              <a:rPr lang="en-US" altLang="ko-KR" dirty="0" smtClean="0"/>
              <a:t/>
            </a:r>
            <a:br>
              <a:rPr lang="en-US" altLang="ko-KR" dirty="0" smtClean="0"/>
            </a:br>
            <a:r>
              <a:rPr lang="en-US" altLang="ko-KR" dirty="0" smtClean="0"/>
              <a:t>- Commit</a:t>
            </a:r>
            <a:r>
              <a:rPr lang="ko-KR" altLang="en-US" dirty="0" smtClean="0"/>
              <a:t>대상 파일을 확인</a:t>
            </a:r>
            <a:r>
              <a:rPr lang="en-US" altLang="ko-KR" dirty="0" smtClean="0"/>
              <a:t/>
            </a:r>
            <a:br>
              <a:rPr lang="en-US" altLang="ko-KR" dirty="0" smtClean="0"/>
            </a:br>
            <a:r>
              <a:rPr lang="en-US" altLang="ko-KR" dirty="0" smtClean="0"/>
              <a:t>- </a:t>
            </a:r>
            <a:r>
              <a:rPr lang="ko-KR" altLang="en-US" dirty="0" smtClean="0"/>
              <a:t>파일을 </a:t>
            </a:r>
            <a:r>
              <a:rPr lang="ko-KR" altLang="en-US" dirty="0" err="1" smtClean="0"/>
              <a:t>더블클릭하면</a:t>
            </a:r>
            <a:r>
              <a:rPr lang="ko-KR" altLang="en-US" dirty="0" smtClean="0"/>
              <a:t> </a:t>
            </a:r>
            <a:r>
              <a:rPr lang="en-US" altLang="ko-KR" dirty="0" smtClean="0"/>
              <a:t>compare dialog</a:t>
            </a:r>
            <a:r>
              <a:rPr lang="ko-KR" altLang="en-US" dirty="0" smtClean="0"/>
              <a:t>가 나오므로 변경내용확인이 가능함</a:t>
            </a:r>
            <a:r>
              <a:rPr lang="en-US" altLang="ko-KR" dirty="0" smtClean="0"/>
              <a:t/>
            </a:r>
            <a:br>
              <a:rPr lang="en-US" altLang="ko-KR" dirty="0" smtClean="0"/>
            </a:br>
            <a:r>
              <a:rPr lang="en-US" altLang="ko-KR" dirty="0" smtClean="0"/>
              <a:t>- Message</a:t>
            </a:r>
            <a:r>
              <a:rPr lang="ko-KR" altLang="en-US" dirty="0" smtClean="0"/>
              <a:t>를 입력한 후 </a:t>
            </a:r>
            <a:r>
              <a:rPr lang="en-US" altLang="ko-KR" dirty="0" smtClean="0"/>
              <a:t>OK</a:t>
            </a:r>
            <a:br>
              <a:rPr lang="en-US" altLang="ko-KR" dirty="0" smtClean="0"/>
            </a:br>
            <a:r>
              <a:rPr lang="en-US" altLang="ko-KR" dirty="0"/>
              <a:t/>
            </a:r>
            <a:br>
              <a:rPr lang="en-US" altLang="ko-KR" dirty="0"/>
            </a:br>
            <a:r>
              <a:rPr lang="en-US" altLang="ko-KR" dirty="0" smtClean="0"/>
              <a:t/>
            </a:r>
            <a:br>
              <a:rPr lang="en-US" altLang="ko-KR" dirty="0" smtClean="0"/>
            </a:br>
            <a:endParaRPr lang="ko-KR" altLang="en-US" dirty="0"/>
          </a:p>
        </p:txBody>
      </p:sp>
      <p:sp>
        <p:nvSpPr>
          <p:cNvPr id="3" name="텍스트 개체 틀 2"/>
          <p:cNvSpPr>
            <a:spLocks noGrp="1"/>
          </p:cNvSpPr>
          <p:nvPr>
            <p:ph type="body" sz="quarter" idx="13"/>
          </p:nvPr>
        </p:nvSpPr>
        <p:spPr/>
        <p:txBody>
          <a:bodyPr/>
          <a:lstStyle/>
          <a:p>
            <a:pPr lvl="0"/>
            <a:r>
              <a:rPr lang="en-US" altLang="ko-KR" dirty="0" smtClean="0"/>
              <a:t>5. </a:t>
            </a:r>
            <a:r>
              <a:rPr lang="ko-KR" altLang="en-US" dirty="0" smtClean="0"/>
              <a:t>기본사용법 </a:t>
            </a:r>
            <a:r>
              <a:rPr lang="en-US" altLang="ko-KR" dirty="0" smtClean="0"/>
              <a:t>– 5-1. Commit</a:t>
            </a:r>
            <a:endParaRPr kumimoji="1" lang="en-US" altLang="ko-KR" dirty="0">
              <a:solidFill>
                <a:srgbClr val="000000"/>
              </a:solidFill>
              <a:latin typeface="맑은 고딕" pitchFamily="50" charset="-127"/>
              <a:ea typeface="맑은 고딕" pitchFamily="50" charset="-127"/>
            </a:endParaRPr>
          </a:p>
        </p:txBody>
      </p:sp>
      <p:sp>
        <p:nvSpPr>
          <p:cNvPr id="5" name="AutoShape 4" descr="http://cfile27.uf.tistory.com/original/275778385259104A31D8D8"/>
          <p:cNvSpPr>
            <a:spLocks noChangeAspect="1" noChangeArrowheads="1"/>
          </p:cNvSpPr>
          <p:nvPr/>
        </p:nvSpPr>
        <p:spPr bwMode="auto">
          <a:xfrm>
            <a:off x="168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 name="AutoShape 6" descr="http://cfile27.uf.tistory.com/original/275778385259104A31D8D8"/>
          <p:cNvSpPr>
            <a:spLocks noChangeAspect="1" noChangeArrowheads="1"/>
          </p:cNvSpPr>
          <p:nvPr/>
        </p:nvSpPr>
        <p:spPr bwMode="auto">
          <a:xfrm>
            <a:off x="3206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3" name="직사각형 12"/>
          <p:cNvSpPr/>
          <p:nvPr/>
        </p:nvSpPr>
        <p:spPr>
          <a:xfrm>
            <a:off x="3131840" y="3789040"/>
            <a:ext cx="2880320"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6082" name="Picture 2"/>
          <p:cNvPicPr>
            <a:picLocks noChangeAspect="1" noChangeArrowheads="1"/>
          </p:cNvPicPr>
          <p:nvPr/>
        </p:nvPicPr>
        <p:blipFill>
          <a:blip r:embed="rId3" cstate="print"/>
          <a:srcRect/>
          <a:stretch>
            <a:fillRect/>
          </a:stretch>
        </p:blipFill>
        <p:spPr bwMode="auto">
          <a:xfrm>
            <a:off x="2915816" y="764704"/>
            <a:ext cx="4991100" cy="542925"/>
          </a:xfrm>
          <a:prstGeom prst="rect">
            <a:avLst/>
          </a:prstGeom>
          <a:noFill/>
          <a:ln w="9525">
            <a:noFill/>
            <a:miter lim="800000"/>
            <a:headEnd/>
            <a:tailEnd/>
          </a:ln>
        </p:spPr>
      </p:pic>
    </p:spTree>
    <p:extLst>
      <p:ext uri="{BB962C8B-B14F-4D97-AF65-F5344CB8AC3E}">
        <p14:creationId xmlns:p14="http://schemas.microsoft.com/office/powerpoint/2010/main" val="2920694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600" dirty="0" smtClean="0"/>
              <a:t/>
            </a:r>
            <a:br>
              <a:rPr lang="en-US" altLang="ko-KR" sz="600" dirty="0" smtClean="0"/>
            </a:br>
            <a:r>
              <a:rPr lang="en-US" altLang="ko-KR" dirty="0" smtClean="0"/>
              <a:t>1. </a:t>
            </a:r>
            <a:r>
              <a:rPr lang="ko-KR" altLang="en-US" dirty="0" err="1" smtClean="0"/>
              <a:t>커밋</a:t>
            </a:r>
            <a:r>
              <a:rPr lang="ko-KR" altLang="en-US" dirty="0" smtClean="0"/>
              <a:t> 확인 후 </a:t>
            </a:r>
            <a:r>
              <a:rPr lang="en-US" altLang="ko-KR" dirty="0" smtClean="0"/>
              <a:t>Push</a:t>
            </a:r>
            <a:br>
              <a:rPr lang="en-US" altLang="ko-KR" dirty="0" smtClean="0"/>
            </a:br>
            <a:r>
              <a:rPr lang="en-US" altLang="ko-KR" dirty="0" smtClean="0"/>
              <a:t/>
            </a:r>
            <a:br>
              <a:rPr lang="en-US" altLang="ko-KR" dirty="0" smtClean="0"/>
            </a:br>
            <a:r>
              <a:rPr lang="en-US" altLang="ko-KR" dirty="0" smtClean="0"/>
              <a:t/>
            </a:r>
            <a:br>
              <a:rPr lang="en-US" altLang="ko-KR" dirty="0" smtClean="0"/>
            </a:br>
            <a:r>
              <a:rPr lang="en-US" altLang="ko-KR" dirty="0" smtClean="0"/>
              <a:t>2. Local, Remote </a:t>
            </a:r>
            <a:r>
              <a:rPr lang="ko-KR" altLang="en-US" dirty="0" smtClean="0"/>
              <a:t>확인 후 </a:t>
            </a:r>
            <a:r>
              <a:rPr lang="en-US" altLang="ko-KR" dirty="0" smtClean="0"/>
              <a:t>OK</a:t>
            </a:r>
            <a:br>
              <a:rPr lang="en-US" altLang="ko-KR" dirty="0" smtClean="0"/>
            </a:br>
            <a:r>
              <a:rPr lang="en-US" altLang="ko-KR" dirty="0"/>
              <a:t/>
            </a:r>
            <a:br>
              <a:rPr lang="en-US" altLang="ko-KR" dirty="0"/>
            </a:br>
            <a:r>
              <a:rPr lang="en-US" altLang="ko-KR" dirty="0" smtClean="0"/>
              <a:t/>
            </a:r>
            <a:br>
              <a:rPr lang="en-US" altLang="ko-KR" dirty="0" smtClean="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endParaRPr lang="ko-KR" altLang="en-US" dirty="0"/>
          </a:p>
        </p:txBody>
      </p:sp>
      <p:sp>
        <p:nvSpPr>
          <p:cNvPr id="3" name="텍스트 개체 틀 2"/>
          <p:cNvSpPr>
            <a:spLocks noGrp="1"/>
          </p:cNvSpPr>
          <p:nvPr>
            <p:ph type="body" sz="quarter" idx="13"/>
          </p:nvPr>
        </p:nvSpPr>
        <p:spPr/>
        <p:txBody>
          <a:bodyPr/>
          <a:lstStyle/>
          <a:p>
            <a:pPr lvl="0"/>
            <a:r>
              <a:rPr lang="en-US" altLang="ko-KR" dirty="0" smtClean="0"/>
              <a:t>5. </a:t>
            </a:r>
            <a:r>
              <a:rPr lang="ko-KR" altLang="en-US" dirty="0" smtClean="0"/>
              <a:t>기본사용법 </a:t>
            </a:r>
            <a:r>
              <a:rPr lang="en-US" altLang="ko-KR" dirty="0" smtClean="0"/>
              <a:t>– 5-2. Commit</a:t>
            </a:r>
            <a:endParaRPr kumimoji="1" lang="en-US" altLang="ko-KR" dirty="0">
              <a:solidFill>
                <a:srgbClr val="000000"/>
              </a:solidFill>
              <a:latin typeface="맑은 고딕" pitchFamily="50" charset="-127"/>
              <a:ea typeface="맑은 고딕" pitchFamily="50" charset="-127"/>
            </a:endParaRPr>
          </a:p>
        </p:txBody>
      </p:sp>
      <p:sp>
        <p:nvSpPr>
          <p:cNvPr id="5" name="AutoShape 4" descr="http://cfile27.uf.tistory.com/original/275778385259104A31D8D8"/>
          <p:cNvSpPr>
            <a:spLocks noChangeAspect="1" noChangeArrowheads="1"/>
          </p:cNvSpPr>
          <p:nvPr/>
        </p:nvSpPr>
        <p:spPr bwMode="auto">
          <a:xfrm>
            <a:off x="168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 name="AutoShape 6" descr="http://cfile27.uf.tistory.com/original/275778385259104A31D8D8"/>
          <p:cNvSpPr>
            <a:spLocks noChangeAspect="1" noChangeArrowheads="1"/>
          </p:cNvSpPr>
          <p:nvPr/>
        </p:nvSpPr>
        <p:spPr bwMode="auto">
          <a:xfrm>
            <a:off x="3206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3" name="직사각형 12"/>
          <p:cNvSpPr/>
          <p:nvPr/>
        </p:nvSpPr>
        <p:spPr>
          <a:xfrm>
            <a:off x="2843808" y="2564904"/>
            <a:ext cx="108012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6084" name="Picture 4"/>
          <p:cNvPicPr>
            <a:picLocks noChangeAspect="1" noChangeArrowheads="1"/>
          </p:cNvPicPr>
          <p:nvPr/>
        </p:nvPicPr>
        <p:blipFill>
          <a:blip r:embed="rId2" cstate="print"/>
          <a:srcRect/>
          <a:stretch>
            <a:fillRect/>
          </a:stretch>
        </p:blipFill>
        <p:spPr bwMode="auto">
          <a:xfrm>
            <a:off x="2699793" y="836712"/>
            <a:ext cx="4176463" cy="2056460"/>
          </a:xfrm>
          <a:prstGeom prst="rect">
            <a:avLst/>
          </a:prstGeom>
          <a:noFill/>
          <a:ln w="9525">
            <a:noFill/>
            <a:miter lim="800000"/>
            <a:headEnd/>
            <a:tailEnd/>
          </a:ln>
        </p:spPr>
      </p:pic>
      <p:pic>
        <p:nvPicPr>
          <p:cNvPr id="46085" name="Picture 5"/>
          <p:cNvPicPr>
            <a:picLocks noChangeAspect="1" noChangeArrowheads="1"/>
          </p:cNvPicPr>
          <p:nvPr/>
        </p:nvPicPr>
        <p:blipFill>
          <a:blip r:embed="rId3" cstate="print"/>
          <a:srcRect/>
          <a:stretch>
            <a:fillRect/>
          </a:stretch>
        </p:blipFill>
        <p:spPr bwMode="auto">
          <a:xfrm>
            <a:off x="2699792" y="2996952"/>
            <a:ext cx="3168352" cy="3129948"/>
          </a:xfrm>
          <a:prstGeom prst="rect">
            <a:avLst/>
          </a:prstGeom>
          <a:noFill/>
          <a:ln w="9525">
            <a:noFill/>
            <a:miter lim="800000"/>
            <a:headEnd/>
            <a:tailEnd/>
          </a:ln>
        </p:spPr>
      </p:pic>
      <p:sp>
        <p:nvSpPr>
          <p:cNvPr id="14" name="직사각형 13"/>
          <p:cNvSpPr/>
          <p:nvPr/>
        </p:nvSpPr>
        <p:spPr>
          <a:xfrm>
            <a:off x="2771800" y="2564904"/>
            <a:ext cx="129614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206942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89667" y="3356992"/>
            <a:ext cx="4121584" cy="231210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제목 1"/>
          <p:cNvSpPr>
            <a:spLocks noGrp="1"/>
          </p:cNvSpPr>
          <p:nvPr>
            <p:ph type="title"/>
          </p:nvPr>
        </p:nvSpPr>
        <p:spPr/>
        <p:txBody>
          <a:bodyPr/>
          <a:lstStyle/>
          <a:p>
            <a:r>
              <a:rPr lang="en-US" altLang="ko-KR" sz="600" dirty="0" smtClean="0"/>
              <a:t/>
            </a:r>
            <a:br>
              <a:rPr lang="en-US" altLang="ko-KR" sz="600" dirty="0" smtClean="0"/>
            </a:br>
            <a:r>
              <a:rPr lang="en-US" altLang="ko-KR" dirty="0" smtClean="0"/>
              <a:t> </a:t>
            </a:r>
            <a:r>
              <a:rPr lang="ko-KR" altLang="en-US" dirty="0" smtClean="0"/>
              <a:t> </a:t>
            </a:r>
            <a:r>
              <a:rPr lang="en-US" altLang="ko-KR" dirty="0" smtClean="0"/>
              <a:t/>
            </a:r>
            <a:br>
              <a:rPr lang="en-US" altLang="ko-KR" dirty="0" smtClean="0"/>
            </a:br>
            <a:r>
              <a:rPr lang="en-US" altLang="ko-KR" dirty="0" smtClean="0"/>
              <a:t/>
            </a:r>
            <a:br>
              <a:rPr lang="en-US" altLang="ko-KR" dirty="0" smtClean="0"/>
            </a:br>
            <a:r>
              <a:rPr lang="en-US" altLang="ko-KR" dirty="0" smtClean="0"/>
              <a:t/>
            </a:r>
            <a:br>
              <a:rPr lang="en-US" altLang="ko-KR" dirty="0" smtClean="0"/>
            </a:br>
            <a:r>
              <a:rPr lang="en-US" altLang="ko-KR" dirty="0"/>
              <a:t/>
            </a:r>
            <a:br>
              <a:rPr lang="en-US" altLang="ko-KR" dirty="0"/>
            </a:br>
            <a:r>
              <a:rPr lang="en-US" altLang="ko-KR" dirty="0" smtClean="0"/>
              <a:t>1.</a:t>
            </a:r>
            <a:br>
              <a:rPr lang="en-US" altLang="ko-KR" dirty="0" smtClean="0"/>
            </a:br>
            <a:r>
              <a:rPr lang="en-US" altLang="ko-KR" dirty="0" smtClean="0"/>
              <a:t> </a:t>
            </a:r>
            <a:r>
              <a:rPr lang="ko-KR" altLang="en-US" dirty="0" smtClean="0"/>
              <a:t>임의의 저장소가 아닌 폴더에서 </a:t>
            </a:r>
            <a:r>
              <a:rPr lang="ko-KR" altLang="en-US" dirty="0" err="1" smtClean="0"/>
              <a:t>우클릭</a:t>
            </a:r>
            <a:r>
              <a:rPr lang="ko-KR" altLang="en-US" dirty="0" smtClean="0"/>
              <a:t> 후 </a:t>
            </a:r>
            <a:r>
              <a:rPr lang="en-US" altLang="ko-KR" dirty="0" err="1" smtClean="0"/>
              <a:t>Git</a:t>
            </a:r>
            <a:r>
              <a:rPr lang="en-US" altLang="ko-KR" dirty="0" smtClean="0"/>
              <a:t> </a:t>
            </a:r>
            <a:r>
              <a:rPr lang="ko-KR" altLang="en-US" dirty="0" smtClean="0"/>
              <a:t>저장소 여기에 만들기 클릭</a:t>
            </a:r>
            <a:r>
              <a:rPr lang="en-US" altLang="ko-KR" dirty="0" smtClean="0"/>
              <a:t/>
            </a:r>
            <a:br>
              <a:rPr lang="en-US" altLang="ko-KR" dirty="0" smtClean="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2.</a:t>
            </a:r>
            <a:br>
              <a:rPr lang="en-US" altLang="ko-KR" dirty="0" smtClean="0"/>
            </a:br>
            <a:r>
              <a:rPr lang="en-US" altLang="ko-KR" dirty="0"/>
              <a:t> </a:t>
            </a:r>
            <a:r>
              <a:rPr lang="ko-KR" altLang="en-US" dirty="0" smtClean="0"/>
              <a:t>확인 버튼을 클릭하면 </a:t>
            </a:r>
            <a:r>
              <a:rPr lang="en-US" altLang="ko-KR" dirty="0" smtClean="0"/>
              <a:t>.</a:t>
            </a:r>
            <a:r>
              <a:rPr lang="en-US" altLang="ko-KR" dirty="0" err="1" smtClean="0"/>
              <a:t>git</a:t>
            </a:r>
            <a:r>
              <a:rPr lang="en-US" altLang="ko-KR" dirty="0" smtClean="0"/>
              <a:t> </a:t>
            </a:r>
            <a:r>
              <a:rPr lang="ko-KR" altLang="en-US" dirty="0" smtClean="0"/>
              <a:t>폴더가 생성</a:t>
            </a:r>
            <a:r>
              <a:rPr lang="en-US" altLang="ko-KR" dirty="0"/>
              <a:t/>
            </a:r>
            <a:br>
              <a:rPr lang="en-US" altLang="ko-KR" dirty="0"/>
            </a:br>
            <a:r>
              <a:rPr lang="en-US" altLang="ko-KR" dirty="0" smtClean="0"/>
              <a:t/>
            </a:r>
            <a:br>
              <a:rPr lang="en-US" altLang="ko-KR" dirty="0" smtClean="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a:t>※ </a:t>
            </a:r>
            <a:r>
              <a:rPr lang="en-US" altLang="ko-KR" dirty="0" smtClean="0"/>
              <a:t>.</a:t>
            </a:r>
            <a:r>
              <a:rPr lang="en-US" altLang="ko-KR" dirty="0" err="1" smtClean="0"/>
              <a:t>git</a:t>
            </a:r>
            <a:r>
              <a:rPr lang="en-US" altLang="ko-KR" dirty="0" smtClean="0"/>
              <a:t> </a:t>
            </a:r>
            <a:r>
              <a:rPr lang="ko-KR" altLang="en-US" dirty="0"/>
              <a:t>폴더는 </a:t>
            </a:r>
            <a:r>
              <a:rPr lang="en-US" altLang="ko-KR" dirty="0" err="1" smtClean="0"/>
              <a:t>git</a:t>
            </a:r>
            <a:r>
              <a:rPr lang="en-US" altLang="ko-KR" dirty="0" smtClean="0"/>
              <a:t> </a:t>
            </a:r>
            <a:r>
              <a:rPr lang="ko-KR" altLang="en-US" dirty="0"/>
              <a:t>에서 사용하는 메타정보 관리용 폴더이므로 삭제 및 수정할 경우 문제가 발생할 수 있으므로 변경하지 않도록 주의할 것</a:t>
            </a:r>
            <a:r>
              <a:rPr lang="en-US" altLang="ko-KR" dirty="0"/>
              <a:t>!</a:t>
            </a:r>
            <a:endParaRPr lang="ko-KR" altLang="en-US" dirty="0"/>
          </a:p>
        </p:txBody>
      </p:sp>
      <p:sp>
        <p:nvSpPr>
          <p:cNvPr id="3" name="텍스트 개체 틀 2"/>
          <p:cNvSpPr>
            <a:spLocks noGrp="1"/>
          </p:cNvSpPr>
          <p:nvPr>
            <p:ph type="body" sz="quarter" idx="13"/>
          </p:nvPr>
        </p:nvSpPr>
        <p:spPr/>
        <p:txBody>
          <a:bodyPr/>
          <a:lstStyle/>
          <a:p>
            <a:pPr lvl="0"/>
            <a:r>
              <a:rPr lang="en-US" altLang="ko-KR" dirty="0" smtClean="0"/>
              <a:t>6. </a:t>
            </a:r>
            <a:r>
              <a:rPr kumimoji="1" lang="en-US" altLang="ko-KR" dirty="0" err="1">
                <a:solidFill>
                  <a:srgbClr val="000000"/>
                </a:solidFill>
                <a:latin typeface="맑은 고딕" pitchFamily="50" charset="-127"/>
                <a:ea typeface="맑은 고딕" pitchFamily="50" charset="-127"/>
              </a:rPr>
              <a:t>Git</a:t>
            </a:r>
            <a:r>
              <a:rPr kumimoji="1" lang="en-US" altLang="ko-KR" dirty="0">
                <a:solidFill>
                  <a:srgbClr val="000000"/>
                </a:solidFill>
                <a:latin typeface="맑은 고딕" pitchFamily="50" charset="-127"/>
                <a:ea typeface="맑은 고딕" pitchFamily="50" charset="-127"/>
              </a:rPr>
              <a:t> </a:t>
            </a:r>
            <a:r>
              <a:rPr kumimoji="1" lang="ko-KR" altLang="en-US" dirty="0">
                <a:solidFill>
                  <a:srgbClr val="000000"/>
                </a:solidFill>
                <a:latin typeface="맑은 고딕" pitchFamily="50" charset="-127"/>
                <a:ea typeface="맑은 고딕" pitchFamily="50" charset="-127"/>
              </a:rPr>
              <a:t>주요 명령어 </a:t>
            </a:r>
            <a:r>
              <a:rPr kumimoji="1" lang="ko-KR" altLang="en-US" dirty="0" smtClean="0">
                <a:solidFill>
                  <a:srgbClr val="000000"/>
                </a:solidFill>
                <a:latin typeface="맑은 고딕" pitchFamily="50" charset="-127"/>
                <a:ea typeface="맑은 고딕" pitchFamily="50" charset="-127"/>
              </a:rPr>
              <a:t>설명 </a:t>
            </a:r>
            <a:r>
              <a:rPr kumimoji="1" lang="en-US" altLang="ko-KR" dirty="0" smtClean="0">
                <a:solidFill>
                  <a:srgbClr val="000000"/>
                </a:solidFill>
                <a:latin typeface="맑은 고딕" pitchFamily="50" charset="-127"/>
                <a:ea typeface="맑은 고딕" pitchFamily="50" charset="-127"/>
              </a:rPr>
              <a:t>- </a:t>
            </a:r>
            <a:r>
              <a:rPr lang="en-US" altLang="ko-KR" dirty="0" err="1"/>
              <a:t>Git</a:t>
            </a:r>
            <a:r>
              <a:rPr lang="en-US" altLang="ko-KR" dirty="0"/>
              <a:t> </a:t>
            </a:r>
            <a:r>
              <a:rPr lang="ko-KR" altLang="en-US" dirty="0"/>
              <a:t>저장소 여기에 만들기</a:t>
            </a:r>
            <a:endParaRPr kumimoji="1" lang="en-US" altLang="ko-KR" dirty="0">
              <a:solidFill>
                <a:srgbClr val="000000"/>
              </a:solidFill>
              <a:latin typeface="맑은 고딕" pitchFamily="50" charset="-127"/>
              <a:ea typeface="맑은 고딕" pitchFamily="50" charset="-127"/>
            </a:endParaRPr>
          </a:p>
        </p:txBody>
      </p:sp>
      <p:sp>
        <p:nvSpPr>
          <p:cNvPr id="5" name="AutoShape 4" descr="http://cfile27.uf.tistory.com/original/275778385259104A31D8D8"/>
          <p:cNvSpPr>
            <a:spLocks noChangeAspect="1" noChangeArrowheads="1"/>
          </p:cNvSpPr>
          <p:nvPr/>
        </p:nvSpPr>
        <p:spPr bwMode="auto">
          <a:xfrm>
            <a:off x="168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 name="AutoShape 6" descr="http://cfile27.uf.tistory.com/original/275778385259104A31D8D8"/>
          <p:cNvSpPr>
            <a:spLocks noChangeAspect="1" noChangeArrowheads="1"/>
          </p:cNvSpPr>
          <p:nvPr/>
        </p:nvSpPr>
        <p:spPr bwMode="auto">
          <a:xfrm>
            <a:off x="3206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5776" y="548681"/>
            <a:ext cx="1652382" cy="3333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74444" y="587224"/>
            <a:ext cx="3234400" cy="1359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직사각형 3"/>
          <p:cNvSpPr/>
          <p:nvPr/>
        </p:nvSpPr>
        <p:spPr>
          <a:xfrm>
            <a:off x="2555776" y="2780928"/>
            <a:ext cx="1584176"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p:nvSpPr>
        <p:spPr>
          <a:xfrm>
            <a:off x="5868144" y="1666823"/>
            <a:ext cx="459848" cy="1100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4866282" y="3933056"/>
            <a:ext cx="3522141"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화살표 연결선 6"/>
          <p:cNvCxnSpPr/>
          <p:nvPr/>
        </p:nvCxnSpPr>
        <p:spPr>
          <a:xfrm flipV="1">
            <a:off x="3491880" y="1484784"/>
            <a:ext cx="1152128" cy="129614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p:nvPr/>
        </p:nvCxnSpPr>
        <p:spPr>
          <a:xfrm>
            <a:off x="6228184" y="1792878"/>
            <a:ext cx="0" cy="199616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1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25627" y="2180274"/>
            <a:ext cx="2220554" cy="8166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48247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600" dirty="0" smtClean="0"/>
              <a:t/>
            </a:r>
            <a:br>
              <a:rPr lang="en-US" altLang="ko-KR" sz="600" dirty="0" smtClean="0"/>
            </a:br>
            <a:r>
              <a:rPr lang="en-US" altLang="ko-KR" dirty="0" smtClean="0"/>
              <a:t> </a:t>
            </a:r>
            <a:r>
              <a:rPr lang="ko-KR" altLang="en-US" dirty="0" smtClean="0"/>
              <a:t> </a:t>
            </a:r>
            <a:r>
              <a:rPr lang="en-US" altLang="ko-KR" dirty="0" smtClean="0"/>
              <a:t/>
            </a:r>
            <a:br>
              <a:rPr lang="en-US" altLang="ko-KR" dirty="0" smtClean="0"/>
            </a:br>
            <a:r>
              <a:rPr lang="en-US" altLang="ko-KR" dirty="0" smtClean="0"/>
              <a:t/>
            </a:r>
            <a:br>
              <a:rPr lang="en-US" altLang="ko-KR" dirty="0" smtClean="0"/>
            </a:br>
            <a:r>
              <a:rPr lang="en-US" altLang="ko-KR" dirty="0" smtClean="0"/>
              <a:t/>
            </a:r>
            <a:br>
              <a:rPr lang="en-US" altLang="ko-KR" dirty="0" smtClean="0"/>
            </a:br>
            <a:r>
              <a:rPr lang="en-US" altLang="ko-KR" dirty="0"/>
              <a:t/>
            </a:r>
            <a:br>
              <a:rPr lang="en-US" altLang="ko-KR" dirty="0"/>
            </a:br>
            <a:r>
              <a:rPr lang="en-US" altLang="ko-KR" dirty="0" smtClean="0"/>
              <a:t>1.</a:t>
            </a:r>
            <a:br>
              <a:rPr lang="en-US" altLang="ko-KR" dirty="0" smtClean="0"/>
            </a:br>
            <a:r>
              <a:rPr lang="en-US" altLang="ko-KR" dirty="0"/>
              <a:t> </a:t>
            </a:r>
            <a:r>
              <a:rPr lang="ko-KR" altLang="en-US" dirty="0" smtClean="0"/>
              <a:t>저장소가 아닌 폴더에서 </a:t>
            </a:r>
            <a:r>
              <a:rPr lang="ko-KR" altLang="en-US" dirty="0" err="1" smtClean="0"/>
              <a:t>우클릭</a:t>
            </a:r>
            <a:r>
              <a:rPr lang="ko-KR" altLang="en-US" dirty="0" smtClean="0"/>
              <a:t> 후 </a:t>
            </a:r>
            <a:r>
              <a:rPr lang="en-US" altLang="ko-KR" dirty="0" smtClean="0"/>
              <a:t/>
            </a:r>
            <a:br>
              <a:rPr lang="en-US" altLang="ko-KR" dirty="0" smtClean="0"/>
            </a:br>
            <a:r>
              <a:rPr lang="en-US" altLang="ko-KR" dirty="0" err="1" smtClean="0"/>
              <a:t>Git</a:t>
            </a:r>
            <a:r>
              <a:rPr lang="en-US" altLang="ko-KR" dirty="0" smtClean="0"/>
              <a:t> </a:t>
            </a:r>
            <a:r>
              <a:rPr lang="ko-KR" altLang="en-US" dirty="0" smtClean="0"/>
              <a:t>복제하기 클릭</a:t>
            </a: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smtClean="0"/>
              <a:t>2.</a:t>
            </a:r>
            <a:br>
              <a:rPr lang="en-US" altLang="ko-KR" dirty="0" smtClean="0"/>
            </a:br>
            <a:r>
              <a:rPr lang="en-US" altLang="ko-KR" dirty="0"/>
              <a:t> </a:t>
            </a:r>
            <a:r>
              <a:rPr lang="en-US" altLang="ko-KR" dirty="0" smtClean="0"/>
              <a:t>URL </a:t>
            </a:r>
            <a:r>
              <a:rPr lang="ko-KR" altLang="en-US" dirty="0" smtClean="0"/>
              <a:t>에 </a:t>
            </a:r>
            <a:r>
              <a:rPr lang="ko-KR" altLang="en-US" dirty="0" smtClean="0"/>
              <a:t>복사해올 </a:t>
            </a:r>
            <a:r>
              <a:rPr lang="ko-KR" altLang="en-US" dirty="0" smtClean="0"/>
              <a:t>프로젝트의 </a:t>
            </a:r>
            <a:r>
              <a:rPr lang="en-US" altLang="ko-KR" dirty="0" smtClean="0"/>
              <a:t>URL</a:t>
            </a:r>
            <a:r>
              <a:rPr lang="ko-KR" altLang="en-US" dirty="0"/>
              <a:t> </a:t>
            </a:r>
            <a:r>
              <a:rPr lang="ko-KR" altLang="en-US" dirty="0" smtClean="0"/>
              <a:t>입력 및 각종 옵션 설정</a:t>
            </a: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3.</a:t>
            </a:r>
            <a:br>
              <a:rPr lang="en-US" altLang="ko-KR" dirty="0" smtClean="0"/>
            </a:br>
            <a:r>
              <a:rPr lang="en-US" altLang="ko-KR" dirty="0" smtClean="0"/>
              <a:t> </a:t>
            </a:r>
            <a:r>
              <a:rPr lang="ko-KR" altLang="en-US" dirty="0" smtClean="0"/>
              <a:t>계정과 </a:t>
            </a:r>
            <a:r>
              <a:rPr lang="ko-KR" altLang="en-US" dirty="0" smtClean="0"/>
              <a:t>비밀번호 입력</a:t>
            </a:r>
            <a:r>
              <a:rPr lang="en-US" altLang="ko-KR" dirty="0" smtClean="0"/>
              <a:t/>
            </a:r>
            <a:br>
              <a:rPr lang="en-US" altLang="ko-KR" dirty="0" smtClean="0"/>
            </a:br>
            <a:r>
              <a:rPr lang="en-US" altLang="ko-KR" dirty="0" smtClean="0"/>
              <a:t>( </a:t>
            </a:r>
            <a:r>
              <a:rPr lang="ko-KR" altLang="en-US" dirty="0" smtClean="0"/>
              <a:t>자동로그인 </a:t>
            </a:r>
            <a:r>
              <a:rPr lang="en-US" altLang="ko-KR" dirty="0" smtClean="0"/>
              <a:t>#111 </a:t>
            </a:r>
            <a:r>
              <a:rPr lang="ko-KR" altLang="en-US" dirty="0" smtClean="0"/>
              <a:t>참조</a:t>
            </a:r>
            <a:r>
              <a:rPr lang="en-US" altLang="ko-KR" dirty="0" smtClean="0"/>
              <a:t>)</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smtClean="0"/>
              <a:t>4. </a:t>
            </a:r>
            <a:br>
              <a:rPr lang="en-US" altLang="ko-KR" dirty="0" smtClean="0"/>
            </a:br>
            <a:r>
              <a:rPr lang="en-US" altLang="ko-KR" dirty="0" smtClean="0"/>
              <a:t> </a:t>
            </a:r>
            <a:r>
              <a:rPr lang="ko-KR" altLang="en-US" dirty="0" smtClean="0"/>
              <a:t>해당 폴더에 원격 </a:t>
            </a:r>
            <a:r>
              <a:rPr lang="ko-KR" altLang="en-US" dirty="0" err="1" smtClean="0"/>
              <a:t>레파지토리의</a:t>
            </a:r>
            <a:r>
              <a:rPr lang="ko-KR" altLang="en-US" dirty="0" smtClean="0"/>
              <a:t> 내용이 </a:t>
            </a:r>
            <a:r>
              <a:rPr lang="ko-KR" altLang="en-US" dirty="0" err="1" smtClean="0"/>
              <a:t>클론됨</a:t>
            </a:r>
            <a:r>
              <a:rPr lang="en-US" altLang="ko-KR" dirty="0" smtClean="0"/>
              <a:t/>
            </a:r>
            <a:br>
              <a:rPr lang="en-US" altLang="ko-KR" dirty="0" smtClean="0"/>
            </a:br>
            <a:r>
              <a:rPr lang="en-US" altLang="ko-KR" dirty="0"/>
              <a:t/>
            </a:r>
            <a:br>
              <a:rPr lang="en-US" altLang="ko-KR" dirty="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a:t>
            </a:r>
            <a:r>
              <a:rPr lang="ko-KR" altLang="en-US" dirty="0" smtClean="0"/>
              <a:t>원격저장소 연결이 안 될 경우</a:t>
            </a:r>
            <a:r>
              <a:rPr lang="en-US" altLang="ko-KR" dirty="0"/>
              <a:t/>
            </a:r>
            <a:br>
              <a:rPr lang="en-US" altLang="ko-KR" dirty="0"/>
            </a:br>
            <a:r>
              <a:rPr lang="en-US" altLang="ko-KR" dirty="0"/>
              <a:t>C:\Program Files (x86)\</a:t>
            </a:r>
            <a:r>
              <a:rPr lang="en-US" altLang="ko-KR" dirty="0" err="1" smtClean="0"/>
              <a:t>Git</a:t>
            </a:r>
            <a:r>
              <a:rPr lang="en-US" altLang="ko-KR" dirty="0" smtClean="0"/>
              <a:t>\</a:t>
            </a:r>
            <a:r>
              <a:rPr lang="en-US" altLang="ko-KR" dirty="0" err="1" smtClean="0"/>
              <a:t>libexec</a:t>
            </a:r>
            <a:r>
              <a:rPr lang="en-US" altLang="ko-KR" dirty="0" smtClean="0"/>
              <a:t>\</a:t>
            </a:r>
            <a:r>
              <a:rPr lang="en-US" altLang="ko-KR" dirty="0" err="1" smtClean="0"/>
              <a:t>git</a:t>
            </a:r>
            <a:r>
              <a:rPr lang="en-US" altLang="ko-KR" dirty="0" smtClean="0"/>
              <a:t>-core </a:t>
            </a:r>
            <a:r>
              <a:rPr lang="ko-KR" altLang="en-US" dirty="0" smtClean="0"/>
              <a:t>안 에 </a:t>
            </a:r>
            <a:r>
              <a:rPr lang="en-US" altLang="ko-KR" dirty="0" smtClean="0"/>
              <a:t>libcurl.dll</a:t>
            </a:r>
            <a:r>
              <a:rPr lang="ko-KR" altLang="en-US" dirty="0" smtClean="0"/>
              <a:t>이 있는지 확인</a:t>
            </a:r>
            <a:r>
              <a:rPr lang="en-US" altLang="ko-KR" dirty="0" smtClean="0"/>
              <a:t/>
            </a:r>
            <a:br>
              <a:rPr lang="en-US" altLang="ko-KR" dirty="0" smtClean="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endParaRPr lang="ko-KR" altLang="en-US" dirty="0"/>
          </a:p>
        </p:txBody>
      </p:sp>
      <p:sp>
        <p:nvSpPr>
          <p:cNvPr id="3" name="텍스트 개체 틀 2"/>
          <p:cNvSpPr>
            <a:spLocks noGrp="1"/>
          </p:cNvSpPr>
          <p:nvPr>
            <p:ph type="body" sz="quarter" idx="13"/>
          </p:nvPr>
        </p:nvSpPr>
        <p:spPr/>
        <p:txBody>
          <a:bodyPr/>
          <a:lstStyle/>
          <a:p>
            <a:pPr lvl="0"/>
            <a:r>
              <a:rPr lang="en-US" altLang="ko-KR" dirty="0" smtClean="0"/>
              <a:t>6. </a:t>
            </a:r>
            <a:r>
              <a:rPr kumimoji="1" lang="en-US" altLang="ko-KR" dirty="0" err="1">
                <a:solidFill>
                  <a:srgbClr val="000000"/>
                </a:solidFill>
                <a:latin typeface="맑은 고딕" pitchFamily="50" charset="-127"/>
                <a:ea typeface="맑은 고딕" pitchFamily="50" charset="-127"/>
              </a:rPr>
              <a:t>Git</a:t>
            </a:r>
            <a:r>
              <a:rPr kumimoji="1" lang="en-US" altLang="ko-KR" dirty="0">
                <a:solidFill>
                  <a:srgbClr val="000000"/>
                </a:solidFill>
                <a:latin typeface="맑은 고딕" pitchFamily="50" charset="-127"/>
                <a:ea typeface="맑은 고딕" pitchFamily="50" charset="-127"/>
              </a:rPr>
              <a:t> </a:t>
            </a:r>
            <a:r>
              <a:rPr kumimoji="1" lang="ko-KR" altLang="en-US" dirty="0">
                <a:solidFill>
                  <a:srgbClr val="000000"/>
                </a:solidFill>
                <a:latin typeface="맑은 고딕" pitchFamily="50" charset="-127"/>
                <a:ea typeface="맑은 고딕" pitchFamily="50" charset="-127"/>
              </a:rPr>
              <a:t>주요 명령어 </a:t>
            </a:r>
            <a:r>
              <a:rPr kumimoji="1" lang="ko-KR" altLang="en-US" dirty="0" smtClean="0">
                <a:solidFill>
                  <a:srgbClr val="000000"/>
                </a:solidFill>
                <a:latin typeface="맑은 고딕" pitchFamily="50" charset="-127"/>
                <a:ea typeface="맑은 고딕" pitchFamily="50" charset="-127"/>
              </a:rPr>
              <a:t>설명 </a:t>
            </a:r>
            <a:r>
              <a:rPr kumimoji="1" lang="en-US" altLang="ko-KR" dirty="0" smtClean="0">
                <a:solidFill>
                  <a:srgbClr val="000000"/>
                </a:solidFill>
                <a:latin typeface="맑은 고딕" pitchFamily="50" charset="-127"/>
                <a:ea typeface="맑은 고딕" pitchFamily="50" charset="-127"/>
              </a:rPr>
              <a:t>- </a:t>
            </a:r>
            <a:r>
              <a:rPr lang="en-US" altLang="ko-KR" dirty="0" err="1"/>
              <a:t>Git</a:t>
            </a:r>
            <a:r>
              <a:rPr lang="en-US" altLang="ko-KR" dirty="0"/>
              <a:t> </a:t>
            </a:r>
            <a:r>
              <a:rPr lang="ko-KR" altLang="en-US" dirty="0"/>
              <a:t>복제하기</a:t>
            </a:r>
            <a:endParaRPr kumimoji="1" lang="en-US" altLang="ko-KR" dirty="0">
              <a:solidFill>
                <a:srgbClr val="000000"/>
              </a:solidFill>
              <a:latin typeface="맑은 고딕" pitchFamily="50" charset="-127"/>
              <a:ea typeface="맑은 고딕" pitchFamily="50" charset="-127"/>
            </a:endParaRPr>
          </a:p>
        </p:txBody>
      </p:sp>
      <p:sp>
        <p:nvSpPr>
          <p:cNvPr id="5" name="AutoShape 4" descr="http://cfile27.uf.tistory.com/original/275778385259104A31D8D8"/>
          <p:cNvSpPr>
            <a:spLocks noChangeAspect="1" noChangeArrowheads="1"/>
          </p:cNvSpPr>
          <p:nvPr/>
        </p:nvSpPr>
        <p:spPr bwMode="auto">
          <a:xfrm>
            <a:off x="168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 name="AutoShape 6" descr="http://cfile27.uf.tistory.com/original/275778385259104A31D8D8"/>
          <p:cNvSpPr>
            <a:spLocks noChangeAspect="1" noChangeArrowheads="1"/>
          </p:cNvSpPr>
          <p:nvPr/>
        </p:nvSpPr>
        <p:spPr bwMode="auto">
          <a:xfrm>
            <a:off x="3206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548681"/>
            <a:ext cx="1652382" cy="3333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008" y="548681"/>
            <a:ext cx="4090784"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직사각형 3"/>
          <p:cNvSpPr/>
          <p:nvPr/>
        </p:nvSpPr>
        <p:spPr>
          <a:xfrm>
            <a:off x="2555776" y="2636912"/>
            <a:ext cx="1512168"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5360438" y="1052736"/>
            <a:ext cx="2595938"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107"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1967" y="4475949"/>
            <a:ext cx="4852962" cy="177916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8" name="직사각형 17"/>
          <p:cNvSpPr/>
          <p:nvPr/>
        </p:nvSpPr>
        <p:spPr>
          <a:xfrm>
            <a:off x="3485731" y="5013176"/>
            <a:ext cx="464543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화살표 연결선 6"/>
          <p:cNvCxnSpPr>
            <a:stCxn id="4" idx="3"/>
          </p:cNvCxnSpPr>
          <p:nvPr/>
        </p:nvCxnSpPr>
        <p:spPr>
          <a:xfrm flipV="1">
            <a:off x="4067944" y="1340768"/>
            <a:ext cx="1202345" cy="140415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104"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112" y="2562749"/>
            <a:ext cx="2438704" cy="1064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80112" y="3626791"/>
            <a:ext cx="2451922" cy="1077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1" name="직선 화살표 연결선 20"/>
          <p:cNvCxnSpPr/>
          <p:nvPr/>
        </p:nvCxnSpPr>
        <p:spPr>
          <a:xfrm flipH="1">
            <a:off x="6923555" y="1248373"/>
            <a:ext cx="1" cy="36927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a:xfrm>
            <a:off x="4858206" y="1556791"/>
            <a:ext cx="3674233" cy="4320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206942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600" dirty="0" smtClean="0"/>
              <a:t/>
            </a:r>
            <a:br>
              <a:rPr lang="en-US" altLang="ko-KR" sz="600" dirty="0" smtClean="0"/>
            </a:br>
            <a:r>
              <a:rPr lang="en-US" altLang="ko-KR" dirty="0" smtClean="0"/>
              <a:t> </a:t>
            </a:r>
            <a:r>
              <a:rPr lang="ko-KR" altLang="en-US" dirty="0" smtClean="0"/>
              <a:t> </a:t>
            </a:r>
            <a:r>
              <a:rPr lang="en-US" altLang="ko-KR" dirty="0" smtClean="0"/>
              <a:t/>
            </a:r>
            <a:br>
              <a:rPr lang="en-US" altLang="ko-KR" dirty="0" smtClean="0"/>
            </a:br>
            <a:r>
              <a:rPr lang="en-US" altLang="ko-KR" dirty="0" smtClean="0"/>
              <a:t/>
            </a:r>
            <a:br>
              <a:rPr lang="en-US" altLang="ko-KR" dirty="0" smtClean="0"/>
            </a:br>
            <a:r>
              <a:rPr lang="ko-KR" altLang="en-US" dirty="0" smtClean="0"/>
              <a:t/>
            </a:r>
            <a:br>
              <a:rPr lang="ko-KR" altLang="en-US" dirty="0" smtClean="0"/>
            </a:br>
            <a:r>
              <a:rPr lang="en-US" altLang="ko-KR" dirty="0" smtClean="0"/>
              <a:t>1.</a:t>
            </a:r>
            <a:br>
              <a:rPr lang="en-US" altLang="ko-KR" dirty="0" smtClean="0"/>
            </a:br>
            <a:r>
              <a:rPr lang="en-US" altLang="ko-KR" dirty="0"/>
              <a:t> </a:t>
            </a:r>
            <a:r>
              <a:rPr lang="ko-KR" altLang="en-US" dirty="0" smtClean="0"/>
              <a:t>버전관리에 추가되지 않은 파일을 버전관리에 등록</a:t>
            </a: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2.</a:t>
            </a:r>
            <a:br>
              <a:rPr lang="en-US" altLang="ko-KR" dirty="0" smtClean="0"/>
            </a:br>
            <a:r>
              <a:rPr lang="en-US" altLang="ko-KR" dirty="0"/>
              <a:t> </a:t>
            </a:r>
            <a:r>
              <a:rPr lang="ko-KR" altLang="en-US" dirty="0" smtClean="0"/>
              <a:t>등록 완료 창에서 </a:t>
            </a:r>
            <a:r>
              <a:rPr lang="en-US" altLang="ko-KR" dirty="0" smtClean="0"/>
              <a:t/>
            </a:r>
            <a:br>
              <a:rPr lang="en-US" altLang="ko-KR" dirty="0" smtClean="0"/>
            </a:br>
            <a:r>
              <a:rPr lang="ko-KR" altLang="en-US" dirty="0" smtClean="0"/>
              <a:t>버튼을 누르면 로컬 </a:t>
            </a:r>
            <a:r>
              <a:rPr lang="ko-KR" altLang="en-US" dirty="0" err="1" smtClean="0"/>
              <a:t>커밋으로</a:t>
            </a:r>
            <a:r>
              <a:rPr lang="ko-KR" altLang="en-US" dirty="0" smtClean="0"/>
              <a:t> 진행</a:t>
            </a: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t>
            </a:r>
            <a:r>
              <a:rPr lang="ko-KR" altLang="en-US" dirty="0" smtClean="0"/>
              <a:t>다음 장의 </a:t>
            </a:r>
            <a:r>
              <a:rPr lang="en-US" altLang="ko-KR" dirty="0" err="1" smtClean="0"/>
              <a:t>Git</a:t>
            </a:r>
            <a:r>
              <a:rPr lang="en-US" altLang="ko-KR" dirty="0" smtClean="0"/>
              <a:t> </a:t>
            </a:r>
            <a:r>
              <a:rPr lang="ko-KR" altLang="en-US" dirty="0" err="1" smtClean="0"/>
              <a:t>커밋에서</a:t>
            </a:r>
            <a:r>
              <a:rPr lang="ko-KR" altLang="en-US" dirty="0" smtClean="0"/>
              <a:t> 버전관리에 등록되지 않은 파일들을 한꺼번에 등록 </a:t>
            </a:r>
            <a:r>
              <a:rPr lang="en-US" altLang="ko-KR" dirty="0" smtClean="0"/>
              <a:t>&amp; </a:t>
            </a:r>
            <a:r>
              <a:rPr lang="ko-KR" altLang="en-US" dirty="0" err="1" smtClean="0"/>
              <a:t>커밋하는</a:t>
            </a:r>
            <a:r>
              <a:rPr lang="ko-KR" altLang="en-US" dirty="0" smtClean="0"/>
              <a:t> 기능이 있음</a:t>
            </a:r>
            <a:endParaRPr lang="ko-KR" altLang="en-US" dirty="0"/>
          </a:p>
        </p:txBody>
      </p:sp>
      <p:sp>
        <p:nvSpPr>
          <p:cNvPr id="3" name="텍스트 개체 틀 2"/>
          <p:cNvSpPr>
            <a:spLocks noGrp="1"/>
          </p:cNvSpPr>
          <p:nvPr>
            <p:ph type="body" sz="quarter" idx="13"/>
          </p:nvPr>
        </p:nvSpPr>
        <p:spPr/>
        <p:txBody>
          <a:bodyPr/>
          <a:lstStyle/>
          <a:p>
            <a:pPr lvl="0"/>
            <a:r>
              <a:rPr lang="en-US" altLang="ko-KR" dirty="0" smtClean="0"/>
              <a:t>6. </a:t>
            </a:r>
            <a:r>
              <a:rPr kumimoji="1" lang="en-US" altLang="ko-KR" dirty="0" err="1">
                <a:solidFill>
                  <a:srgbClr val="000000"/>
                </a:solidFill>
                <a:latin typeface="맑은 고딕" pitchFamily="50" charset="-127"/>
                <a:ea typeface="맑은 고딕" pitchFamily="50" charset="-127"/>
              </a:rPr>
              <a:t>Git</a:t>
            </a:r>
            <a:r>
              <a:rPr kumimoji="1" lang="en-US" altLang="ko-KR" dirty="0">
                <a:solidFill>
                  <a:srgbClr val="000000"/>
                </a:solidFill>
                <a:latin typeface="맑은 고딕" pitchFamily="50" charset="-127"/>
                <a:ea typeface="맑은 고딕" pitchFamily="50" charset="-127"/>
              </a:rPr>
              <a:t> </a:t>
            </a:r>
            <a:r>
              <a:rPr kumimoji="1" lang="ko-KR" altLang="en-US" dirty="0">
                <a:solidFill>
                  <a:srgbClr val="000000"/>
                </a:solidFill>
                <a:latin typeface="맑은 고딕" pitchFamily="50" charset="-127"/>
                <a:ea typeface="맑은 고딕" pitchFamily="50" charset="-127"/>
              </a:rPr>
              <a:t>주요 명령어 </a:t>
            </a:r>
            <a:r>
              <a:rPr kumimoji="1" lang="ko-KR" altLang="en-US" dirty="0" smtClean="0">
                <a:solidFill>
                  <a:srgbClr val="000000"/>
                </a:solidFill>
                <a:latin typeface="맑은 고딕" pitchFamily="50" charset="-127"/>
                <a:ea typeface="맑은 고딕" pitchFamily="50" charset="-127"/>
              </a:rPr>
              <a:t>설명 </a:t>
            </a:r>
            <a:r>
              <a:rPr kumimoji="1" lang="en-US" altLang="ko-KR" dirty="0" smtClean="0">
                <a:solidFill>
                  <a:srgbClr val="000000"/>
                </a:solidFill>
                <a:latin typeface="맑은 고딕" pitchFamily="50" charset="-127"/>
                <a:ea typeface="맑은 고딕" pitchFamily="50" charset="-127"/>
              </a:rPr>
              <a:t>– </a:t>
            </a:r>
            <a:r>
              <a:rPr lang="ko-KR" altLang="en-US" dirty="0" smtClean="0"/>
              <a:t>버전관리에 추가</a:t>
            </a:r>
            <a:endParaRPr kumimoji="1" lang="en-US" altLang="ko-KR" dirty="0">
              <a:solidFill>
                <a:srgbClr val="000000"/>
              </a:solidFill>
              <a:latin typeface="맑은 고딕" pitchFamily="50" charset="-127"/>
              <a:ea typeface="맑은 고딕" pitchFamily="50" charset="-127"/>
            </a:endParaRPr>
          </a:p>
        </p:txBody>
      </p:sp>
      <p:sp>
        <p:nvSpPr>
          <p:cNvPr id="5" name="AutoShape 4" descr="http://cfile27.uf.tistory.com/original/275778385259104A31D8D8"/>
          <p:cNvSpPr>
            <a:spLocks noChangeAspect="1" noChangeArrowheads="1"/>
          </p:cNvSpPr>
          <p:nvPr/>
        </p:nvSpPr>
        <p:spPr bwMode="auto">
          <a:xfrm>
            <a:off x="168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 name="AutoShape 6" descr="http://cfile27.uf.tistory.com/original/275778385259104A31D8D8"/>
          <p:cNvSpPr>
            <a:spLocks noChangeAspect="1" noChangeArrowheads="1"/>
          </p:cNvSpPr>
          <p:nvPr/>
        </p:nvSpPr>
        <p:spPr bwMode="auto">
          <a:xfrm>
            <a:off x="3206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4060" y="620688"/>
            <a:ext cx="3786377"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6136" y="619823"/>
            <a:ext cx="3096344" cy="2320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직사각형 3"/>
          <p:cNvSpPr/>
          <p:nvPr/>
        </p:nvSpPr>
        <p:spPr>
          <a:xfrm>
            <a:off x="5040052" y="3209874"/>
            <a:ext cx="1188132"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p:nvSpPr>
        <p:spPr>
          <a:xfrm>
            <a:off x="6768244" y="2566454"/>
            <a:ext cx="576064" cy="212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화살표 연결선 6"/>
          <p:cNvCxnSpPr>
            <a:stCxn id="4" idx="0"/>
          </p:cNvCxnSpPr>
          <p:nvPr/>
        </p:nvCxnSpPr>
        <p:spPr>
          <a:xfrm flipV="1">
            <a:off x="5634118" y="2779378"/>
            <a:ext cx="594066" cy="4304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126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4008" y="4373284"/>
            <a:ext cx="4104456" cy="1908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직선 화살표 연결선 19"/>
          <p:cNvCxnSpPr>
            <a:endCxn id="11268" idx="0"/>
          </p:cNvCxnSpPr>
          <p:nvPr/>
        </p:nvCxnSpPr>
        <p:spPr>
          <a:xfrm flipH="1">
            <a:off x="6696236" y="2779377"/>
            <a:ext cx="360040" cy="159390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직사각형 21"/>
          <p:cNvSpPr/>
          <p:nvPr/>
        </p:nvSpPr>
        <p:spPr>
          <a:xfrm>
            <a:off x="6876256" y="5949280"/>
            <a:ext cx="720079" cy="212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26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7624" y="2466441"/>
            <a:ext cx="1133475"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43750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600" dirty="0" smtClean="0"/>
              <a:t/>
            </a:r>
            <a:br>
              <a:rPr lang="en-US" altLang="ko-KR" sz="600" dirty="0" smtClean="0"/>
            </a:br>
            <a:r>
              <a:rPr lang="en-US" altLang="ko-KR" dirty="0" smtClean="0"/>
              <a:t> </a:t>
            </a:r>
            <a:r>
              <a:rPr lang="ko-KR" altLang="en-US" dirty="0" smtClean="0"/>
              <a:t> </a:t>
            </a:r>
            <a:r>
              <a:rPr lang="en-US" altLang="ko-KR" dirty="0" smtClean="0"/>
              <a:t/>
            </a:r>
            <a:br>
              <a:rPr lang="en-US" altLang="ko-KR" dirty="0" smtClean="0"/>
            </a:br>
            <a:r>
              <a:rPr lang="en-US" altLang="ko-KR" dirty="0" smtClean="0"/>
              <a:t/>
            </a:r>
            <a:br>
              <a:rPr lang="en-US" altLang="ko-KR" dirty="0" smtClean="0"/>
            </a:br>
            <a:r>
              <a:rPr lang="ko-KR" altLang="en-US" dirty="0" smtClean="0"/>
              <a:t/>
            </a:r>
            <a:br>
              <a:rPr lang="ko-KR" altLang="en-US" dirty="0" smtClean="0"/>
            </a:br>
            <a:r>
              <a:rPr lang="en-US" altLang="ko-KR" dirty="0" smtClean="0"/>
              <a:t>1.</a:t>
            </a:r>
            <a:br>
              <a:rPr lang="en-US" altLang="ko-KR" dirty="0" smtClean="0"/>
            </a:br>
            <a:r>
              <a:rPr lang="en-US" altLang="ko-KR" dirty="0"/>
              <a:t> </a:t>
            </a:r>
            <a:r>
              <a:rPr lang="ko-KR" altLang="en-US" dirty="0" smtClean="0"/>
              <a:t>로컬 저장소에 변경사항을 적용</a:t>
            </a: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smtClean="0"/>
              <a:t>2.</a:t>
            </a:r>
            <a:br>
              <a:rPr lang="en-US" altLang="ko-KR" dirty="0" smtClean="0"/>
            </a:br>
            <a:r>
              <a:rPr lang="en-US" altLang="ko-KR" dirty="0" smtClean="0"/>
              <a:t> </a:t>
            </a:r>
            <a:r>
              <a:rPr lang="ko-KR" altLang="en-US" dirty="0" err="1" smtClean="0"/>
              <a:t>커밋</a:t>
            </a:r>
            <a:r>
              <a:rPr lang="ko-KR" altLang="en-US" dirty="0" smtClean="0"/>
              <a:t> 완료 창에서 </a:t>
            </a:r>
            <a:r>
              <a:rPr lang="en-US" altLang="ko-KR" dirty="0" smtClean="0"/>
              <a:t/>
            </a:r>
            <a:br>
              <a:rPr lang="en-US" altLang="ko-KR" dirty="0" smtClean="0"/>
            </a:br>
            <a:r>
              <a:rPr lang="ko-KR" altLang="en-US" dirty="0" smtClean="0"/>
              <a:t>버튼을 누르면 </a:t>
            </a:r>
            <a:r>
              <a:rPr lang="ko-KR" altLang="en-US" dirty="0" err="1" smtClean="0"/>
              <a:t>푸시</a:t>
            </a:r>
            <a:r>
              <a:rPr lang="ko-KR" altLang="en-US" dirty="0" smtClean="0"/>
              <a:t> 진행</a:t>
            </a: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3.</a:t>
            </a:r>
            <a:br>
              <a:rPr lang="en-US" altLang="ko-KR" dirty="0" smtClean="0"/>
            </a:br>
            <a:r>
              <a:rPr lang="en-US" altLang="ko-KR" dirty="0"/>
              <a:t> </a:t>
            </a:r>
            <a:r>
              <a:rPr lang="ko-KR" altLang="en-US" dirty="0" smtClean="0"/>
              <a:t>변경된 파일 </a:t>
            </a:r>
            <a:r>
              <a:rPr lang="ko-KR" altLang="en-US" dirty="0" err="1" smtClean="0"/>
              <a:t>체크시에</a:t>
            </a:r>
            <a:r>
              <a:rPr lang="ko-KR" altLang="en-US" dirty="0" smtClean="0"/>
              <a:t> 버전관리에 등록되지 않은 파일도 등록 후 </a:t>
            </a:r>
            <a:r>
              <a:rPr lang="ko-KR" altLang="en-US" dirty="0" err="1" smtClean="0"/>
              <a:t>커밋</a:t>
            </a:r>
            <a:r>
              <a:rPr lang="ko-KR" altLang="en-US" dirty="0" smtClean="0"/>
              <a:t> 가능</a:t>
            </a:r>
            <a:endParaRPr lang="en-US" altLang="ko-KR" dirty="0"/>
          </a:p>
        </p:txBody>
      </p:sp>
      <p:sp>
        <p:nvSpPr>
          <p:cNvPr id="3" name="텍스트 개체 틀 2"/>
          <p:cNvSpPr>
            <a:spLocks noGrp="1"/>
          </p:cNvSpPr>
          <p:nvPr>
            <p:ph type="body" sz="quarter" idx="13"/>
          </p:nvPr>
        </p:nvSpPr>
        <p:spPr/>
        <p:txBody>
          <a:bodyPr/>
          <a:lstStyle/>
          <a:p>
            <a:pPr lvl="0"/>
            <a:r>
              <a:rPr lang="en-US" altLang="ko-KR" dirty="0" smtClean="0"/>
              <a:t>6. </a:t>
            </a:r>
            <a:r>
              <a:rPr kumimoji="1" lang="en-US" altLang="ko-KR" dirty="0" err="1">
                <a:solidFill>
                  <a:srgbClr val="000000"/>
                </a:solidFill>
                <a:latin typeface="맑은 고딕" pitchFamily="50" charset="-127"/>
                <a:ea typeface="맑은 고딕" pitchFamily="50" charset="-127"/>
              </a:rPr>
              <a:t>Git</a:t>
            </a:r>
            <a:r>
              <a:rPr kumimoji="1" lang="en-US" altLang="ko-KR" dirty="0">
                <a:solidFill>
                  <a:srgbClr val="000000"/>
                </a:solidFill>
                <a:latin typeface="맑은 고딕" pitchFamily="50" charset="-127"/>
                <a:ea typeface="맑은 고딕" pitchFamily="50" charset="-127"/>
              </a:rPr>
              <a:t> </a:t>
            </a:r>
            <a:r>
              <a:rPr kumimoji="1" lang="ko-KR" altLang="en-US" dirty="0">
                <a:solidFill>
                  <a:srgbClr val="000000"/>
                </a:solidFill>
                <a:latin typeface="맑은 고딕" pitchFamily="50" charset="-127"/>
                <a:ea typeface="맑은 고딕" pitchFamily="50" charset="-127"/>
              </a:rPr>
              <a:t>주요 명령어 </a:t>
            </a:r>
            <a:r>
              <a:rPr kumimoji="1" lang="ko-KR" altLang="en-US" dirty="0" smtClean="0">
                <a:solidFill>
                  <a:srgbClr val="000000"/>
                </a:solidFill>
                <a:latin typeface="맑은 고딕" pitchFamily="50" charset="-127"/>
                <a:ea typeface="맑은 고딕" pitchFamily="50" charset="-127"/>
              </a:rPr>
              <a:t>설명 </a:t>
            </a:r>
            <a:r>
              <a:rPr kumimoji="1" lang="en-US" altLang="ko-KR" dirty="0" smtClean="0">
                <a:solidFill>
                  <a:srgbClr val="000000"/>
                </a:solidFill>
                <a:latin typeface="맑은 고딕" pitchFamily="50" charset="-127"/>
                <a:ea typeface="맑은 고딕" pitchFamily="50" charset="-127"/>
              </a:rPr>
              <a:t>– </a:t>
            </a:r>
            <a:r>
              <a:rPr kumimoji="1" lang="en-US" altLang="ko-KR" dirty="0" err="1" smtClean="0">
                <a:solidFill>
                  <a:srgbClr val="000000"/>
                </a:solidFill>
                <a:latin typeface="맑은 고딕" pitchFamily="50" charset="-127"/>
                <a:ea typeface="맑은 고딕" pitchFamily="50" charset="-127"/>
              </a:rPr>
              <a:t>Git</a:t>
            </a:r>
            <a:r>
              <a:rPr kumimoji="1" lang="en-US" altLang="ko-KR" dirty="0" smtClean="0">
                <a:solidFill>
                  <a:srgbClr val="000000"/>
                </a:solidFill>
                <a:latin typeface="맑은 고딕" pitchFamily="50" charset="-127"/>
                <a:ea typeface="맑은 고딕" pitchFamily="50" charset="-127"/>
              </a:rPr>
              <a:t> </a:t>
            </a:r>
            <a:r>
              <a:rPr kumimoji="1" lang="ko-KR" altLang="en-US" dirty="0" err="1" smtClean="0">
                <a:solidFill>
                  <a:srgbClr val="000000"/>
                </a:solidFill>
                <a:latin typeface="맑은 고딕" pitchFamily="50" charset="-127"/>
                <a:ea typeface="맑은 고딕" pitchFamily="50" charset="-127"/>
              </a:rPr>
              <a:t>커밋</a:t>
            </a:r>
            <a:endParaRPr kumimoji="1" lang="en-US" altLang="ko-KR" dirty="0">
              <a:solidFill>
                <a:srgbClr val="000000"/>
              </a:solidFill>
              <a:latin typeface="맑은 고딕" pitchFamily="50" charset="-127"/>
              <a:ea typeface="맑은 고딕" pitchFamily="50" charset="-127"/>
            </a:endParaRPr>
          </a:p>
        </p:txBody>
      </p:sp>
      <p:sp>
        <p:nvSpPr>
          <p:cNvPr id="5" name="AutoShape 4" descr="http://cfile27.uf.tistory.com/original/275778385259104A31D8D8"/>
          <p:cNvSpPr>
            <a:spLocks noChangeAspect="1" noChangeArrowheads="1"/>
          </p:cNvSpPr>
          <p:nvPr/>
        </p:nvSpPr>
        <p:spPr bwMode="auto">
          <a:xfrm>
            <a:off x="168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 name="AutoShape 6" descr="http://cfile27.uf.tistory.com/original/275778385259104A31D8D8"/>
          <p:cNvSpPr>
            <a:spLocks noChangeAspect="1" noChangeArrowheads="1"/>
          </p:cNvSpPr>
          <p:nvPr/>
        </p:nvSpPr>
        <p:spPr bwMode="auto">
          <a:xfrm>
            <a:off x="3206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1229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080" y="3933056"/>
            <a:ext cx="3459051" cy="2317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7784" y="701677"/>
            <a:ext cx="3888432" cy="4026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직사각형 12"/>
          <p:cNvSpPr/>
          <p:nvPr/>
        </p:nvSpPr>
        <p:spPr>
          <a:xfrm>
            <a:off x="2771800" y="2996952"/>
            <a:ext cx="3528392" cy="10081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p:nvSpPr>
        <p:spPr>
          <a:xfrm>
            <a:off x="2771800" y="1268760"/>
            <a:ext cx="3528392" cy="8640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4662606" y="4365104"/>
            <a:ext cx="59406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5346790" y="5949280"/>
            <a:ext cx="1385449"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화살표 연결선 16"/>
          <p:cNvCxnSpPr/>
          <p:nvPr/>
        </p:nvCxnSpPr>
        <p:spPr>
          <a:xfrm>
            <a:off x="4959639" y="4581128"/>
            <a:ext cx="387151" cy="64807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229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87625" y="2204864"/>
            <a:ext cx="1224136" cy="136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44477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sz="quarter" idx="13"/>
          </p:nvPr>
        </p:nvSpPr>
        <p:spPr>
          <a:xfrm>
            <a:off x="-17" y="84193"/>
            <a:ext cx="9136201" cy="419100"/>
          </a:xfrm>
        </p:spPr>
        <p:txBody>
          <a:bodyPr/>
          <a:lstStyle/>
          <a:p>
            <a:r>
              <a:rPr lang="ko-KR" altLang="en-US" dirty="0" smtClean="0"/>
              <a:t>개요</a:t>
            </a:r>
            <a:endParaRPr lang="ko-KR" altLang="en-US" dirty="0"/>
          </a:p>
        </p:txBody>
      </p:sp>
      <p:sp>
        <p:nvSpPr>
          <p:cNvPr id="62" name="텍스트 개체 틀 12"/>
          <p:cNvSpPr txBox="1">
            <a:spLocks/>
          </p:cNvSpPr>
          <p:nvPr/>
        </p:nvSpPr>
        <p:spPr>
          <a:xfrm>
            <a:off x="650633" y="933402"/>
            <a:ext cx="7842738" cy="3710045"/>
          </a:xfrm>
          <a:prstGeom prst="rect">
            <a:avLst/>
          </a:prstGeom>
        </p:spPr>
        <p:txBody>
          <a:bodyPr>
            <a:normAutofit/>
          </a:bodyPr>
          <a:lstStyle/>
          <a:p>
            <a:pPr marL="342900" marR="0" lvl="0" indent="-342900" algn="l" defTabSz="914400" rtl="0" eaLnBrk="0" fontAlgn="base" latinLnBrk="0" hangingPunct="0">
              <a:lnSpc>
                <a:spcPct val="140000"/>
              </a:lnSpc>
              <a:spcBef>
                <a:spcPct val="0"/>
              </a:spcBef>
              <a:spcAft>
                <a:spcPct val="0"/>
              </a:spcAft>
              <a:buClrTx/>
              <a:buSzTx/>
              <a:buFont typeface="Arial" pitchFamily="34" charset="0"/>
              <a:buChar char="•"/>
              <a:tabLst/>
              <a:defRPr/>
            </a:pPr>
            <a:r>
              <a:rPr kumimoji="1" lang="en-US" altLang="ko-KR" sz="1600" b="1" i="0" u="none" strike="noStrike" kern="1200" cap="none" spc="0" normalizeH="0" baseline="0" noProof="0" dirty="0" smtClean="0">
                <a:ln>
                  <a:noFill/>
                </a:ln>
                <a:solidFill>
                  <a:srgbClr val="000000"/>
                </a:solidFill>
                <a:effectLst/>
                <a:uLnTx/>
                <a:uFillTx/>
                <a:latin typeface="맑은 고딕" pitchFamily="50" charset="-127"/>
                <a:ea typeface="맑은 고딕" pitchFamily="50" charset="-127"/>
                <a:cs typeface="+mn-cs"/>
              </a:rPr>
              <a:t>1.1 </a:t>
            </a:r>
            <a:r>
              <a:rPr kumimoji="1" lang="ko-KR" altLang="en-US" sz="1600" b="1" i="0" u="none" strike="noStrike" kern="1200" cap="none" spc="0" normalizeH="0" baseline="0" noProof="0" dirty="0" smtClean="0">
                <a:ln>
                  <a:noFill/>
                </a:ln>
                <a:solidFill>
                  <a:srgbClr val="000000"/>
                </a:solidFill>
                <a:effectLst/>
                <a:uLnTx/>
                <a:uFillTx/>
                <a:latin typeface="맑은 고딕" pitchFamily="50" charset="-127"/>
                <a:ea typeface="맑은 고딕" pitchFamily="50" charset="-127"/>
                <a:cs typeface="+mn-cs"/>
              </a:rPr>
              <a:t>목적</a:t>
            </a:r>
          </a:p>
          <a:p>
            <a:pPr marL="342900" marR="0" lvl="0" indent="-342900" algn="l" defTabSz="914400" rtl="0" eaLnBrk="0" fontAlgn="base" latinLnBrk="0" hangingPunct="0">
              <a:lnSpc>
                <a:spcPct val="140000"/>
              </a:lnSpc>
              <a:spcBef>
                <a:spcPct val="0"/>
              </a:spcBef>
              <a:spcAft>
                <a:spcPct val="0"/>
              </a:spcAft>
              <a:buClrTx/>
              <a:buSzTx/>
              <a:buFont typeface="Arial" pitchFamily="34" charset="0"/>
              <a:buChar char="•"/>
              <a:tabLst/>
              <a:defRPr/>
            </a:pPr>
            <a:r>
              <a:rPr kumimoji="1" lang="en-US" altLang="ko-KR" sz="1000" dirty="0" smtClean="0">
                <a:solidFill>
                  <a:srgbClr val="000000"/>
                </a:solidFill>
                <a:latin typeface="맑은 고딕" pitchFamily="50" charset="-127"/>
                <a:ea typeface="맑은 고딕" pitchFamily="50" charset="-127"/>
              </a:rPr>
              <a:t>EHR</a:t>
            </a:r>
            <a:r>
              <a:rPr kumimoji="1" lang="en-US" altLang="ko-KR" sz="1000" b="0" i="0" u="none" strike="noStrike" kern="1200" cap="none" spc="0" normalizeH="0" baseline="0" noProof="0" dirty="0" smtClean="0">
                <a:ln>
                  <a:noFill/>
                </a:ln>
                <a:solidFill>
                  <a:srgbClr val="000000"/>
                </a:solidFill>
                <a:effectLst/>
                <a:uLnTx/>
                <a:uFillTx/>
                <a:latin typeface="맑은 고딕" pitchFamily="50" charset="-127"/>
                <a:ea typeface="맑은 고딕" pitchFamily="50" charset="-127"/>
                <a:cs typeface="+mn-cs"/>
              </a:rPr>
              <a:t> </a:t>
            </a:r>
            <a:r>
              <a:rPr kumimoji="1" lang="ko-KR" altLang="en-US" sz="1000" b="0" i="0" u="none" strike="noStrike" kern="1200" cap="none" spc="0" normalizeH="0" baseline="0" noProof="0" dirty="0" smtClean="0">
                <a:ln>
                  <a:noFill/>
                </a:ln>
                <a:solidFill>
                  <a:srgbClr val="000000"/>
                </a:solidFill>
                <a:effectLst/>
                <a:uLnTx/>
                <a:uFillTx/>
                <a:latin typeface="맑은 고딕" pitchFamily="50" charset="-127"/>
                <a:ea typeface="맑은 고딕" pitchFamily="50" charset="-127"/>
                <a:cs typeface="+mn-cs"/>
              </a:rPr>
              <a:t>투입개발자에게</a:t>
            </a:r>
            <a:r>
              <a:rPr kumimoji="1" lang="en-US" altLang="ko-KR" sz="1000" b="0" i="0" u="none" strike="noStrike" kern="1200" cap="none" spc="0" normalizeH="0" baseline="0" noProof="0" dirty="0" smtClean="0">
                <a:ln>
                  <a:noFill/>
                </a:ln>
                <a:solidFill>
                  <a:srgbClr val="000000"/>
                </a:solidFill>
                <a:effectLst/>
                <a:uLnTx/>
                <a:uFillTx/>
                <a:latin typeface="맑은 고딕" pitchFamily="50" charset="-127"/>
                <a:ea typeface="맑은 고딕" pitchFamily="50" charset="-127"/>
                <a:cs typeface="+mn-cs"/>
              </a:rPr>
              <a:t> </a:t>
            </a:r>
            <a:r>
              <a:rPr kumimoji="1" lang="ko-KR" altLang="en-US" sz="1000" dirty="0" err="1" smtClean="0">
                <a:solidFill>
                  <a:srgbClr val="000000"/>
                </a:solidFill>
                <a:latin typeface="맑은 고딕" pitchFamily="50" charset="-127"/>
                <a:ea typeface="맑은 고딕" pitchFamily="50" charset="-127"/>
              </a:rPr>
              <a:t>버전관리툴로</a:t>
            </a:r>
            <a:r>
              <a:rPr kumimoji="1" lang="ko-KR" altLang="en-US" sz="1000" dirty="0" smtClean="0">
                <a:solidFill>
                  <a:srgbClr val="000000"/>
                </a:solidFill>
                <a:latin typeface="맑은 고딕" pitchFamily="50" charset="-127"/>
                <a:ea typeface="맑은 고딕" pitchFamily="50" charset="-127"/>
              </a:rPr>
              <a:t> </a:t>
            </a:r>
            <a:r>
              <a:rPr kumimoji="1" lang="en-US" altLang="ko-KR" sz="1000" dirty="0" smtClean="0">
                <a:solidFill>
                  <a:srgbClr val="000000"/>
                </a:solidFill>
                <a:latin typeface="맑은 고딕" pitchFamily="50" charset="-127"/>
                <a:ea typeface="맑은 고딕" pitchFamily="50" charset="-127"/>
              </a:rPr>
              <a:t>Tortoise </a:t>
            </a:r>
            <a:r>
              <a:rPr kumimoji="1" lang="en-US" altLang="ko-KR" sz="1000" dirty="0" err="1" smtClean="0">
                <a:solidFill>
                  <a:srgbClr val="000000"/>
                </a:solidFill>
                <a:latin typeface="맑은 고딕" pitchFamily="50" charset="-127"/>
                <a:ea typeface="맑은 고딕" pitchFamily="50" charset="-127"/>
              </a:rPr>
              <a:t>Git</a:t>
            </a:r>
            <a:r>
              <a:rPr kumimoji="1" lang="ko-KR" altLang="en-US" sz="1000" dirty="0" smtClean="0">
                <a:solidFill>
                  <a:srgbClr val="000000"/>
                </a:solidFill>
                <a:latin typeface="맑은 고딕" pitchFamily="50" charset="-127"/>
                <a:ea typeface="맑은 고딕" pitchFamily="50" charset="-127"/>
              </a:rPr>
              <a:t>을 사용할 수 있게 한다</a:t>
            </a:r>
            <a:r>
              <a:rPr kumimoji="1" lang="en-US" altLang="ko-KR" sz="1000" dirty="0" smtClean="0">
                <a:solidFill>
                  <a:srgbClr val="000000"/>
                </a:solidFill>
                <a:latin typeface="맑은 고딕" pitchFamily="50" charset="-127"/>
                <a:ea typeface="맑은 고딕" pitchFamily="50" charset="-127"/>
              </a:rPr>
              <a:t>.</a:t>
            </a:r>
            <a:endParaRPr kumimoji="1" lang="en-US" altLang="ko-KR" sz="1000" b="0" i="0" u="none" strike="noStrike" kern="1200" cap="none" spc="0" normalizeH="0" baseline="0" noProof="0" dirty="0" smtClean="0">
              <a:ln>
                <a:noFill/>
              </a:ln>
              <a:solidFill>
                <a:srgbClr val="000000"/>
              </a:solidFill>
              <a:effectLst/>
              <a:uLnTx/>
              <a:uFillTx/>
              <a:latin typeface="맑은 고딕" pitchFamily="50" charset="-127"/>
              <a:ea typeface="맑은 고딕" pitchFamily="50" charset="-127"/>
              <a:cs typeface="+mn-cs"/>
            </a:endParaRPr>
          </a:p>
          <a:p>
            <a:pPr marL="342900" marR="0" lvl="0" indent="-342900" algn="l" defTabSz="914400" rtl="0" eaLnBrk="0" fontAlgn="base" latinLnBrk="0" hangingPunct="0">
              <a:lnSpc>
                <a:spcPct val="140000"/>
              </a:lnSpc>
              <a:spcBef>
                <a:spcPct val="0"/>
              </a:spcBef>
              <a:spcAft>
                <a:spcPct val="0"/>
              </a:spcAft>
              <a:buClrTx/>
              <a:buSzTx/>
              <a:buFont typeface="Arial" pitchFamily="34" charset="0"/>
              <a:buChar char="•"/>
              <a:tabLst/>
              <a:defRPr/>
            </a:pPr>
            <a:r>
              <a:rPr kumimoji="1" lang="en-US" altLang="ko-KR" sz="1000" b="0" i="0" u="none" strike="noStrike" kern="1200" cap="none" spc="0" normalizeH="0" baseline="0" noProof="0" dirty="0" smtClean="0">
                <a:ln>
                  <a:noFill/>
                </a:ln>
                <a:solidFill>
                  <a:srgbClr val="000000"/>
                </a:solidFill>
                <a:effectLst/>
                <a:uLnTx/>
                <a:uFillTx/>
                <a:latin typeface="맑은 고딕" pitchFamily="50" charset="-127"/>
                <a:ea typeface="맑은 고딕" pitchFamily="50" charset="-127"/>
                <a:cs typeface="+mn-cs"/>
              </a:rPr>
              <a:t> </a:t>
            </a:r>
            <a:endParaRPr kumimoji="1" lang="en-US" altLang="ko-KR" sz="1600" b="1" i="0" u="none" strike="noStrike" kern="1200" cap="none" spc="0" normalizeH="0" baseline="0" noProof="0" dirty="0" smtClean="0">
              <a:ln>
                <a:noFill/>
              </a:ln>
              <a:solidFill>
                <a:srgbClr val="000000"/>
              </a:solidFill>
              <a:effectLst/>
              <a:uLnTx/>
              <a:uFillTx/>
              <a:latin typeface="맑은 고딕" pitchFamily="50" charset="-127"/>
              <a:ea typeface="맑은 고딕" pitchFamily="50" charset="-127"/>
              <a:cs typeface="+mn-cs"/>
            </a:endParaRPr>
          </a:p>
          <a:p>
            <a:pPr marL="342900" marR="0" lvl="0" indent="-342900" algn="l" defTabSz="914400" rtl="0" eaLnBrk="0" fontAlgn="base" latinLnBrk="0" hangingPunct="0">
              <a:lnSpc>
                <a:spcPct val="140000"/>
              </a:lnSpc>
              <a:spcBef>
                <a:spcPct val="0"/>
              </a:spcBef>
              <a:spcAft>
                <a:spcPct val="0"/>
              </a:spcAft>
              <a:buClrTx/>
              <a:buSzTx/>
              <a:buFont typeface="Arial" pitchFamily="34" charset="0"/>
              <a:buChar char="•"/>
              <a:tabLst/>
              <a:defRPr/>
            </a:pPr>
            <a:r>
              <a:rPr kumimoji="1" lang="en-US" altLang="ko-KR" sz="1600" b="1" i="0" u="none" strike="noStrike" kern="1200" cap="none" spc="0" normalizeH="0" baseline="0" noProof="0" dirty="0" smtClean="0">
                <a:ln>
                  <a:noFill/>
                </a:ln>
                <a:solidFill>
                  <a:srgbClr val="000000"/>
                </a:solidFill>
                <a:effectLst/>
                <a:uLnTx/>
                <a:uFillTx/>
                <a:latin typeface="맑은 고딕" pitchFamily="50" charset="-127"/>
                <a:ea typeface="맑은 고딕" pitchFamily="50" charset="-127"/>
                <a:cs typeface="+mn-cs"/>
              </a:rPr>
              <a:t>1.2 </a:t>
            </a:r>
            <a:r>
              <a:rPr kumimoji="1" lang="ko-KR" altLang="en-US" sz="1600" b="1" i="0" u="none" strike="noStrike" kern="1200" cap="none" spc="0" normalizeH="0" baseline="0" noProof="0" dirty="0" smtClean="0">
                <a:ln>
                  <a:noFill/>
                </a:ln>
                <a:solidFill>
                  <a:srgbClr val="000000"/>
                </a:solidFill>
                <a:effectLst/>
                <a:uLnTx/>
                <a:uFillTx/>
                <a:latin typeface="맑은 고딕" pitchFamily="50" charset="-127"/>
                <a:ea typeface="맑은 고딕" pitchFamily="50" charset="-127"/>
                <a:cs typeface="+mn-cs"/>
              </a:rPr>
              <a:t>대상자</a:t>
            </a:r>
          </a:p>
          <a:p>
            <a:pPr marL="342900" marR="0" lvl="0" indent="-342900" algn="l" defTabSz="914400" rtl="0" eaLnBrk="0" fontAlgn="base" latinLnBrk="0" hangingPunct="0">
              <a:lnSpc>
                <a:spcPct val="140000"/>
              </a:lnSpc>
              <a:spcBef>
                <a:spcPct val="0"/>
              </a:spcBef>
              <a:spcAft>
                <a:spcPct val="0"/>
              </a:spcAft>
              <a:buClrTx/>
              <a:buSzTx/>
              <a:buFont typeface="Arial" pitchFamily="34" charset="0"/>
              <a:buChar char="•"/>
              <a:tabLst/>
              <a:defRPr/>
            </a:pPr>
            <a:r>
              <a:rPr kumimoji="1" lang="en-US" altLang="ko-KR" sz="1000" dirty="0" smtClean="0">
                <a:solidFill>
                  <a:srgbClr val="000000"/>
                </a:solidFill>
                <a:latin typeface="맑은 고딕" pitchFamily="50" charset="-127"/>
                <a:ea typeface="맑은 고딕" pitchFamily="50" charset="-127"/>
              </a:rPr>
              <a:t>EHR</a:t>
            </a:r>
            <a:r>
              <a:rPr kumimoji="1" lang="en-US" altLang="ko-KR" sz="1000" b="0" i="0" u="none" strike="noStrike" kern="1200" cap="none" spc="0" normalizeH="0" baseline="0" noProof="0" dirty="0" smtClean="0">
                <a:ln>
                  <a:noFill/>
                </a:ln>
                <a:solidFill>
                  <a:srgbClr val="000000"/>
                </a:solidFill>
                <a:effectLst/>
                <a:uLnTx/>
                <a:uFillTx/>
                <a:latin typeface="맑은 고딕" pitchFamily="50" charset="-127"/>
                <a:ea typeface="맑은 고딕" pitchFamily="50" charset="-127"/>
                <a:cs typeface="+mn-cs"/>
              </a:rPr>
              <a:t> </a:t>
            </a:r>
            <a:r>
              <a:rPr kumimoji="1" lang="ko-KR" altLang="en-US" sz="1000" b="0" i="0" u="none" strike="noStrike" kern="1200" cap="none" spc="0" normalizeH="0" baseline="0" noProof="0" dirty="0" smtClean="0">
                <a:ln>
                  <a:noFill/>
                </a:ln>
                <a:solidFill>
                  <a:srgbClr val="000000"/>
                </a:solidFill>
                <a:effectLst/>
                <a:uLnTx/>
                <a:uFillTx/>
                <a:latin typeface="맑은 고딕" pitchFamily="50" charset="-127"/>
                <a:ea typeface="맑은 고딕" pitchFamily="50" charset="-127"/>
                <a:cs typeface="+mn-cs"/>
              </a:rPr>
              <a:t>개발자</a:t>
            </a:r>
            <a:endParaRPr kumimoji="1" lang="en-US" altLang="ko-KR" sz="1000" dirty="0" smtClean="0">
              <a:solidFill>
                <a:srgbClr val="000000"/>
              </a:solidFill>
              <a:latin typeface="맑은 고딕" pitchFamily="50" charset="-127"/>
              <a:ea typeface="맑은 고딕" pitchFamily="50" charset="-127"/>
            </a:endParaRPr>
          </a:p>
        </p:txBody>
      </p:sp>
    </p:spTree>
    <p:extLst>
      <p:ext uri="{BB962C8B-B14F-4D97-AF65-F5344CB8AC3E}">
        <p14:creationId xmlns:p14="http://schemas.microsoft.com/office/powerpoint/2010/main" val="20669973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026" r="10349"/>
          <a:stretch/>
        </p:blipFill>
        <p:spPr bwMode="auto">
          <a:xfrm>
            <a:off x="2627784" y="548681"/>
            <a:ext cx="3278038" cy="4464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제목 1"/>
          <p:cNvSpPr>
            <a:spLocks noGrp="1"/>
          </p:cNvSpPr>
          <p:nvPr>
            <p:ph type="title"/>
          </p:nvPr>
        </p:nvSpPr>
        <p:spPr/>
        <p:txBody>
          <a:bodyPr/>
          <a:lstStyle/>
          <a:p>
            <a:r>
              <a:rPr lang="en-US" altLang="ko-KR" sz="600" dirty="0" smtClean="0"/>
              <a:t/>
            </a:r>
            <a:br>
              <a:rPr lang="en-US" altLang="ko-KR" sz="600" dirty="0" smtClean="0"/>
            </a:br>
            <a:r>
              <a:rPr lang="en-US" altLang="ko-KR" dirty="0" smtClean="0"/>
              <a:t> </a:t>
            </a:r>
            <a:r>
              <a:rPr lang="ko-KR" altLang="en-US" dirty="0" smtClean="0"/>
              <a:t> </a:t>
            </a:r>
            <a:r>
              <a:rPr lang="en-US" altLang="ko-KR" dirty="0" smtClean="0"/>
              <a:t/>
            </a:r>
            <a:br>
              <a:rPr lang="en-US" altLang="ko-KR" dirty="0" smtClean="0"/>
            </a:br>
            <a:r>
              <a:rPr lang="en-US" altLang="ko-KR" dirty="0" smtClean="0"/>
              <a:t/>
            </a:r>
            <a:br>
              <a:rPr lang="en-US" altLang="ko-KR" dirty="0" smtClean="0"/>
            </a:br>
            <a:r>
              <a:rPr lang="ko-KR" altLang="en-US" dirty="0" smtClean="0"/>
              <a:t/>
            </a:r>
            <a:br>
              <a:rPr lang="ko-KR" altLang="en-US" dirty="0" smtClean="0"/>
            </a:br>
            <a:r>
              <a:rPr lang="en-US" altLang="ko-KR" dirty="0" smtClean="0"/>
              <a:t>1.</a:t>
            </a:r>
            <a:br>
              <a:rPr lang="en-US" altLang="ko-KR" dirty="0" smtClean="0"/>
            </a:br>
            <a:r>
              <a:rPr lang="en-US" altLang="ko-KR" dirty="0"/>
              <a:t> </a:t>
            </a:r>
            <a:r>
              <a:rPr lang="ko-KR" altLang="en-US" dirty="0" smtClean="0"/>
              <a:t>로컬 저장소에 저장된 내용을 원격 저장소로 전송한다</a:t>
            </a:r>
            <a:r>
              <a:rPr lang="en-US" altLang="ko-KR" dirty="0" smtClean="0"/>
              <a:t>.</a:t>
            </a:r>
            <a:br>
              <a:rPr lang="en-US" altLang="ko-KR" dirty="0" smtClean="0"/>
            </a:br>
            <a:r>
              <a:rPr lang="en-US" altLang="ko-KR" dirty="0" smtClean="0"/>
              <a:t>(SVN </a:t>
            </a:r>
            <a:r>
              <a:rPr lang="ko-KR" altLang="en-US" dirty="0" smtClean="0"/>
              <a:t>과 마찬가지로 자신이 </a:t>
            </a:r>
            <a:r>
              <a:rPr lang="en-US" altLang="ko-KR" dirty="0" smtClean="0"/>
              <a:t>clone </a:t>
            </a:r>
            <a:r>
              <a:rPr lang="ko-KR" altLang="en-US" dirty="0" smtClean="0"/>
              <a:t>혹은 가져온 버전이 원격저장소와 일치하지 않는 경우 동기화를 먼저 실시해야 함</a:t>
            </a:r>
            <a:r>
              <a:rPr lang="en-US" altLang="ko-KR" dirty="0" smtClean="0"/>
              <a:t>)</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2.</a:t>
            </a:r>
            <a:br>
              <a:rPr lang="en-US" altLang="ko-KR" dirty="0" smtClean="0"/>
            </a:br>
            <a:r>
              <a:rPr lang="en-US" altLang="ko-KR" dirty="0" smtClean="0"/>
              <a:t> </a:t>
            </a:r>
            <a:r>
              <a:rPr lang="ko-KR" altLang="en-US" dirty="0" err="1" smtClean="0"/>
              <a:t>브랜치를</a:t>
            </a:r>
            <a:r>
              <a:rPr lang="ko-KR" altLang="en-US" dirty="0" smtClean="0"/>
              <a:t> 선택</a:t>
            </a:r>
            <a:r>
              <a:rPr lang="en-US" altLang="ko-KR" dirty="0" smtClean="0"/>
              <a:t>, </a:t>
            </a:r>
            <a:r>
              <a:rPr lang="ko-KR" altLang="en-US" dirty="0" smtClean="0"/>
              <a:t>대상에서 </a:t>
            </a:r>
            <a:r>
              <a:rPr lang="en-US" altLang="ko-KR" dirty="0" smtClean="0"/>
              <a:t>Clone</a:t>
            </a:r>
            <a:r>
              <a:rPr lang="ko-KR" altLang="en-US" dirty="0" smtClean="0"/>
              <a:t>해온 저장소라면 </a:t>
            </a:r>
            <a:r>
              <a:rPr lang="en-US" altLang="ko-KR" dirty="0" smtClean="0"/>
              <a:t>Remote</a:t>
            </a:r>
            <a:r>
              <a:rPr lang="ko-KR" altLang="en-US" dirty="0" smtClean="0"/>
              <a:t>가 설정되어 있고</a:t>
            </a:r>
            <a:r>
              <a:rPr lang="en-US" altLang="ko-KR" dirty="0" smtClean="0"/>
              <a:t>, </a:t>
            </a:r>
            <a:r>
              <a:rPr lang="ko-KR" altLang="en-US" dirty="0" smtClean="0"/>
              <a:t>그렇지 않으면 </a:t>
            </a:r>
            <a:r>
              <a:rPr lang="en-US" altLang="ko-KR" dirty="0" err="1" smtClean="0"/>
              <a:t>GitnSam</a:t>
            </a:r>
            <a:r>
              <a:rPr lang="ko-KR" altLang="en-US" dirty="0" smtClean="0"/>
              <a:t>에서 프로젝트의 </a:t>
            </a:r>
            <a:r>
              <a:rPr lang="en-US" altLang="ko-KR" dirty="0" err="1" smtClean="0"/>
              <a:t>url</a:t>
            </a:r>
            <a:r>
              <a:rPr lang="ko-KR" altLang="en-US" dirty="0" smtClean="0"/>
              <a:t>을 가져와서 입력</a:t>
            </a: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3.</a:t>
            </a:r>
            <a:br>
              <a:rPr lang="en-US" altLang="ko-KR" dirty="0" smtClean="0"/>
            </a:br>
            <a:r>
              <a:rPr lang="en-US" altLang="ko-KR" dirty="0"/>
              <a:t> </a:t>
            </a:r>
            <a:r>
              <a:rPr lang="ko-KR" altLang="en-US" dirty="0" smtClean="0"/>
              <a:t>완료 창에서</a:t>
            </a:r>
            <a:r>
              <a:rPr lang="en-US" altLang="ko-KR" dirty="0" smtClean="0"/>
              <a:t/>
            </a:r>
            <a:br>
              <a:rPr lang="en-US" altLang="ko-KR" dirty="0" smtClean="0"/>
            </a:br>
            <a:r>
              <a:rPr lang="ko-KR" altLang="en-US" dirty="0" smtClean="0"/>
              <a:t>버튼을 누르면 가져오기</a:t>
            </a:r>
            <a:r>
              <a:rPr lang="en-US" altLang="ko-KR" dirty="0" smtClean="0"/>
              <a:t>(Pull)</a:t>
            </a:r>
            <a:r>
              <a:rPr lang="ko-KR" altLang="en-US" dirty="0" smtClean="0"/>
              <a:t> 로 이동</a:t>
            </a:r>
            <a:r>
              <a:rPr lang="en-US" altLang="ko-KR" dirty="0"/>
              <a:t/>
            </a:r>
            <a:br>
              <a:rPr lang="en-US" altLang="ko-KR" dirty="0"/>
            </a:br>
            <a:endParaRPr lang="ko-KR" altLang="en-US" dirty="0"/>
          </a:p>
        </p:txBody>
      </p:sp>
      <p:sp>
        <p:nvSpPr>
          <p:cNvPr id="3" name="텍스트 개체 틀 2"/>
          <p:cNvSpPr>
            <a:spLocks noGrp="1"/>
          </p:cNvSpPr>
          <p:nvPr>
            <p:ph type="body" sz="quarter" idx="13"/>
          </p:nvPr>
        </p:nvSpPr>
        <p:spPr/>
        <p:txBody>
          <a:bodyPr/>
          <a:lstStyle/>
          <a:p>
            <a:pPr lvl="0"/>
            <a:r>
              <a:rPr lang="en-US" altLang="ko-KR" dirty="0" smtClean="0"/>
              <a:t>6. </a:t>
            </a:r>
            <a:r>
              <a:rPr kumimoji="1" lang="en-US" altLang="ko-KR" dirty="0" err="1">
                <a:solidFill>
                  <a:srgbClr val="000000"/>
                </a:solidFill>
                <a:latin typeface="맑은 고딕" pitchFamily="50" charset="-127"/>
                <a:ea typeface="맑은 고딕" pitchFamily="50" charset="-127"/>
              </a:rPr>
              <a:t>Git</a:t>
            </a:r>
            <a:r>
              <a:rPr kumimoji="1" lang="en-US" altLang="ko-KR" dirty="0">
                <a:solidFill>
                  <a:srgbClr val="000000"/>
                </a:solidFill>
                <a:latin typeface="맑은 고딕" pitchFamily="50" charset="-127"/>
                <a:ea typeface="맑은 고딕" pitchFamily="50" charset="-127"/>
              </a:rPr>
              <a:t> </a:t>
            </a:r>
            <a:r>
              <a:rPr kumimoji="1" lang="ko-KR" altLang="en-US" dirty="0">
                <a:solidFill>
                  <a:srgbClr val="000000"/>
                </a:solidFill>
                <a:latin typeface="맑은 고딕" pitchFamily="50" charset="-127"/>
                <a:ea typeface="맑은 고딕" pitchFamily="50" charset="-127"/>
              </a:rPr>
              <a:t>주요 명령어 </a:t>
            </a:r>
            <a:r>
              <a:rPr kumimoji="1" lang="ko-KR" altLang="en-US" dirty="0" smtClean="0">
                <a:solidFill>
                  <a:srgbClr val="000000"/>
                </a:solidFill>
                <a:latin typeface="맑은 고딕" pitchFamily="50" charset="-127"/>
                <a:ea typeface="맑은 고딕" pitchFamily="50" charset="-127"/>
              </a:rPr>
              <a:t>설명 </a:t>
            </a:r>
            <a:r>
              <a:rPr kumimoji="1" lang="en-US" altLang="ko-KR" dirty="0" smtClean="0">
                <a:solidFill>
                  <a:srgbClr val="000000"/>
                </a:solidFill>
                <a:latin typeface="맑은 고딕" pitchFamily="50" charset="-127"/>
                <a:ea typeface="맑은 고딕" pitchFamily="50" charset="-127"/>
              </a:rPr>
              <a:t>-  </a:t>
            </a:r>
            <a:r>
              <a:rPr kumimoji="1" lang="ko-KR" altLang="en-US" dirty="0" err="1" smtClean="0">
                <a:solidFill>
                  <a:srgbClr val="000000"/>
                </a:solidFill>
                <a:latin typeface="맑은 고딕" pitchFamily="50" charset="-127"/>
                <a:ea typeface="맑은 고딕" pitchFamily="50" charset="-127"/>
              </a:rPr>
              <a:t>푸시</a:t>
            </a:r>
            <a:endParaRPr kumimoji="1" lang="en-US" altLang="ko-KR" dirty="0">
              <a:solidFill>
                <a:srgbClr val="000000"/>
              </a:solidFill>
              <a:latin typeface="맑은 고딕" pitchFamily="50" charset="-127"/>
              <a:ea typeface="맑은 고딕" pitchFamily="50" charset="-127"/>
            </a:endParaRPr>
          </a:p>
        </p:txBody>
      </p:sp>
      <p:sp>
        <p:nvSpPr>
          <p:cNvPr id="5" name="AutoShape 4" descr="http://cfile27.uf.tistory.com/original/275778385259104A31D8D8"/>
          <p:cNvSpPr>
            <a:spLocks noChangeAspect="1" noChangeArrowheads="1"/>
          </p:cNvSpPr>
          <p:nvPr/>
        </p:nvSpPr>
        <p:spPr bwMode="auto">
          <a:xfrm>
            <a:off x="168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 name="AutoShape 6" descr="http://cfile27.uf.tistory.com/original/275778385259104A31D8D8"/>
          <p:cNvSpPr>
            <a:spLocks noChangeAspect="1" noChangeArrowheads="1"/>
          </p:cNvSpPr>
          <p:nvPr/>
        </p:nvSpPr>
        <p:spPr bwMode="auto">
          <a:xfrm>
            <a:off x="3206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143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6096" y="548681"/>
            <a:ext cx="3415155"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47654" y="4149080"/>
            <a:ext cx="3203597" cy="2158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직사각형 8"/>
          <p:cNvSpPr/>
          <p:nvPr/>
        </p:nvSpPr>
        <p:spPr>
          <a:xfrm>
            <a:off x="4427985" y="2348880"/>
            <a:ext cx="100811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a:off x="5568522" y="1628801"/>
            <a:ext cx="3107933" cy="648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5568521" y="836712"/>
            <a:ext cx="3107934"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p:nvSpPr>
        <p:spPr>
          <a:xfrm>
            <a:off x="6948265" y="3645024"/>
            <a:ext cx="64807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a:off x="5724128" y="5949280"/>
            <a:ext cx="1296144"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화살표 연결선 13"/>
          <p:cNvCxnSpPr/>
          <p:nvPr/>
        </p:nvCxnSpPr>
        <p:spPr>
          <a:xfrm flipV="1">
            <a:off x="4987044" y="1952837"/>
            <a:ext cx="449053" cy="39604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flipH="1">
            <a:off x="7122488" y="3861048"/>
            <a:ext cx="98569" cy="64807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434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6383" y="4425606"/>
            <a:ext cx="1647386" cy="215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63077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600" dirty="0" smtClean="0"/>
              <a:t/>
            </a:r>
            <a:br>
              <a:rPr lang="en-US" altLang="ko-KR" sz="600" dirty="0" smtClean="0"/>
            </a:br>
            <a:r>
              <a:rPr lang="en-US" altLang="ko-KR" dirty="0" smtClean="0"/>
              <a:t> </a:t>
            </a:r>
            <a:r>
              <a:rPr lang="ko-KR" altLang="en-US" dirty="0" smtClean="0"/>
              <a:t> </a:t>
            </a:r>
            <a:r>
              <a:rPr lang="en-US" altLang="ko-KR" dirty="0" smtClean="0"/>
              <a:t/>
            </a:r>
            <a:br>
              <a:rPr lang="en-US" altLang="ko-KR" dirty="0" smtClean="0"/>
            </a:br>
            <a:r>
              <a:rPr lang="en-US" altLang="ko-KR" dirty="0" smtClean="0"/>
              <a:t/>
            </a:r>
            <a:br>
              <a:rPr lang="en-US" altLang="ko-KR" dirty="0" smtClean="0"/>
            </a:br>
            <a:r>
              <a:rPr lang="ko-KR" altLang="en-US" dirty="0" smtClean="0"/>
              <a:t/>
            </a:r>
            <a:br>
              <a:rPr lang="ko-KR" altLang="en-US" dirty="0" smtClean="0"/>
            </a:br>
            <a:r>
              <a:rPr lang="en-US" altLang="ko-KR" dirty="0" smtClean="0"/>
              <a:t>1.</a:t>
            </a:r>
            <a:br>
              <a:rPr lang="en-US" altLang="ko-KR" dirty="0" smtClean="0"/>
            </a:br>
            <a:r>
              <a:rPr lang="en-US" altLang="ko-KR" dirty="0"/>
              <a:t> </a:t>
            </a:r>
            <a:r>
              <a:rPr lang="ko-KR" altLang="en-US" dirty="0" smtClean="0"/>
              <a:t>원격 저장소와 로컬 저장소의 변경 내용을 확인하여 선택된 </a:t>
            </a:r>
            <a:r>
              <a:rPr lang="en-US" altLang="ko-KR" dirty="0" smtClean="0"/>
              <a:t>Pull or Fetch or Rebase </a:t>
            </a:r>
            <a:r>
              <a:rPr lang="ko-KR" altLang="en-US" dirty="0" smtClean="0"/>
              <a:t>를 실행</a:t>
            </a: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t>
            </a:r>
            <a:r>
              <a:rPr lang="ko-KR" altLang="en-US" dirty="0" smtClean="0"/>
              <a:t>가져와 병합하기</a:t>
            </a:r>
            <a:r>
              <a:rPr lang="en-US" altLang="ko-KR" dirty="0" smtClean="0"/>
              <a:t>(</a:t>
            </a:r>
            <a:r>
              <a:rPr lang="en-US" altLang="ko-KR" dirty="0"/>
              <a:t>Pull</a:t>
            </a:r>
            <a:r>
              <a:rPr lang="en-US" altLang="ko-KR" dirty="0" smtClean="0"/>
              <a:t>), </a:t>
            </a:r>
            <a:r>
              <a:rPr lang="ko-KR" altLang="en-US" dirty="0" smtClean="0"/>
              <a:t>가져오기</a:t>
            </a:r>
            <a:r>
              <a:rPr lang="en-US" altLang="ko-KR" dirty="0" smtClean="0"/>
              <a:t>(Fetch),  </a:t>
            </a:r>
            <a:r>
              <a:rPr lang="ko-KR" altLang="en-US" dirty="0" smtClean="0"/>
              <a:t>가져오기 </a:t>
            </a:r>
            <a:r>
              <a:rPr lang="en-US" altLang="ko-KR" dirty="0" smtClean="0"/>
              <a:t>&amp; </a:t>
            </a:r>
            <a:r>
              <a:rPr lang="ko-KR" altLang="en-US" dirty="0" smtClean="0"/>
              <a:t>재배치</a:t>
            </a:r>
            <a:r>
              <a:rPr lang="en-US" altLang="ko-KR" dirty="0" smtClean="0"/>
              <a:t>(Fetch &amp; Rebase)</a:t>
            </a:r>
            <a:r>
              <a:rPr lang="ko-KR" altLang="en-US" dirty="0" smtClean="0"/>
              <a:t>를 실행하여도 작업공간에는 바로 적용 되지 않고</a:t>
            </a:r>
            <a:r>
              <a:rPr lang="en-US" altLang="ko-KR" dirty="0" smtClean="0"/>
              <a:t>, </a:t>
            </a:r>
            <a:r>
              <a:rPr lang="ko-KR" altLang="en-US" dirty="0" smtClean="0"/>
              <a:t>로컬저장소에만 원격저장소에서 내려 받은 내용이 적용됨</a:t>
            </a:r>
            <a:r>
              <a:rPr lang="en-US" altLang="ko-KR" dirty="0" smtClean="0"/>
              <a:t>.</a:t>
            </a:r>
            <a:br>
              <a:rPr lang="en-US" altLang="ko-KR" dirty="0" smtClean="0"/>
            </a:br>
            <a:r>
              <a:rPr lang="ko-KR" altLang="en-US" dirty="0" smtClean="0"/>
              <a:t>작업저장소에 내려 받은 내용을 적용하기 위해서는 갈아타기</a:t>
            </a:r>
            <a:r>
              <a:rPr lang="en-US" altLang="ko-KR" dirty="0" smtClean="0"/>
              <a:t>/</a:t>
            </a:r>
            <a:r>
              <a:rPr lang="ko-KR" altLang="en-US" dirty="0" smtClean="0"/>
              <a:t>체크아웃</a:t>
            </a:r>
            <a:r>
              <a:rPr lang="en-US" altLang="ko-KR" dirty="0" smtClean="0"/>
              <a:t> </a:t>
            </a:r>
            <a:r>
              <a:rPr lang="ko-KR" altLang="en-US" dirty="0" smtClean="0"/>
              <a:t>의 단계가 필요</a:t>
            </a:r>
            <a:r>
              <a:rPr lang="en-US" altLang="ko-KR" dirty="0" smtClean="0"/>
              <a:t/>
            </a:r>
            <a:br>
              <a:rPr lang="en-US" altLang="ko-KR" dirty="0" smtClean="0"/>
            </a:br>
            <a:r>
              <a:rPr lang="en-US" altLang="ko-KR" dirty="0"/>
              <a:t/>
            </a:r>
            <a:br>
              <a:rPr lang="en-US" altLang="ko-KR" dirty="0"/>
            </a:br>
            <a:endParaRPr lang="ko-KR" altLang="en-US" dirty="0"/>
          </a:p>
        </p:txBody>
      </p:sp>
      <p:sp>
        <p:nvSpPr>
          <p:cNvPr id="3" name="텍스트 개체 틀 2"/>
          <p:cNvSpPr>
            <a:spLocks noGrp="1"/>
          </p:cNvSpPr>
          <p:nvPr>
            <p:ph type="body" sz="quarter" idx="13"/>
          </p:nvPr>
        </p:nvSpPr>
        <p:spPr/>
        <p:txBody>
          <a:bodyPr/>
          <a:lstStyle/>
          <a:p>
            <a:pPr lvl="0"/>
            <a:r>
              <a:rPr lang="en-US" altLang="ko-KR" dirty="0" smtClean="0"/>
              <a:t>6. </a:t>
            </a:r>
            <a:r>
              <a:rPr kumimoji="1" lang="en-US" altLang="ko-KR" dirty="0" err="1">
                <a:solidFill>
                  <a:srgbClr val="000000"/>
                </a:solidFill>
                <a:latin typeface="맑은 고딕" pitchFamily="50" charset="-127"/>
                <a:ea typeface="맑은 고딕" pitchFamily="50" charset="-127"/>
              </a:rPr>
              <a:t>Git</a:t>
            </a:r>
            <a:r>
              <a:rPr kumimoji="1" lang="en-US" altLang="ko-KR" dirty="0">
                <a:solidFill>
                  <a:srgbClr val="000000"/>
                </a:solidFill>
                <a:latin typeface="맑은 고딕" pitchFamily="50" charset="-127"/>
                <a:ea typeface="맑은 고딕" pitchFamily="50" charset="-127"/>
              </a:rPr>
              <a:t> </a:t>
            </a:r>
            <a:r>
              <a:rPr kumimoji="1" lang="ko-KR" altLang="en-US" dirty="0">
                <a:solidFill>
                  <a:srgbClr val="000000"/>
                </a:solidFill>
                <a:latin typeface="맑은 고딕" pitchFamily="50" charset="-127"/>
                <a:ea typeface="맑은 고딕" pitchFamily="50" charset="-127"/>
              </a:rPr>
              <a:t>주요 명령어 </a:t>
            </a:r>
            <a:r>
              <a:rPr kumimoji="1" lang="ko-KR" altLang="en-US" dirty="0" smtClean="0">
                <a:solidFill>
                  <a:srgbClr val="000000"/>
                </a:solidFill>
                <a:latin typeface="맑은 고딕" pitchFamily="50" charset="-127"/>
                <a:ea typeface="맑은 고딕" pitchFamily="50" charset="-127"/>
              </a:rPr>
              <a:t>설명 </a:t>
            </a:r>
            <a:r>
              <a:rPr kumimoji="1" lang="en-US" altLang="ko-KR" dirty="0" smtClean="0">
                <a:solidFill>
                  <a:srgbClr val="000000"/>
                </a:solidFill>
                <a:latin typeface="맑은 고딕" pitchFamily="50" charset="-127"/>
                <a:ea typeface="맑은 고딕" pitchFamily="50" charset="-127"/>
              </a:rPr>
              <a:t>- </a:t>
            </a:r>
            <a:r>
              <a:rPr lang="en-US" altLang="ko-KR" dirty="0" err="1"/>
              <a:t>Git</a:t>
            </a:r>
            <a:r>
              <a:rPr lang="en-US" altLang="ko-KR" dirty="0"/>
              <a:t> </a:t>
            </a:r>
            <a:r>
              <a:rPr lang="ko-KR" altLang="en-US" dirty="0"/>
              <a:t>동기화</a:t>
            </a:r>
            <a:endParaRPr kumimoji="1" lang="en-US" altLang="ko-KR" dirty="0">
              <a:solidFill>
                <a:srgbClr val="000000"/>
              </a:solidFill>
              <a:latin typeface="맑은 고딕" pitchFamily="50" charset="-127"/>
              <a:ea typeface="맑은 고딕" pitchFamily="50" charset="-127"/>
            </a:endParaRPr>
          </a:p>
        </p:txBody>
      </p:sp>
      <p:sp>
        <p:nvSpPr>
          <p:cNvPr id="5" name="AutoShape 4" descr="http://cfile27.uf.tistory.com/original/275778385259104A31D8D8"/>
          <p:cNvSpPr>
            <a:spLocks noChangeAspect="1" noChangeArrowheads="1"/>
          </p:cNvSpPr>
          <p:nvPr/>
        </p:nvSpPr>
        <p:spPr bwMode="auto">
          <a:xfrm>
            <a:off x="168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 name="AutoShape 6" descr="http://cfile27.uf.tistory.com/original/275778385259104A31D8D8"/>
          <p:cNvSpPr>
            <a:spLocks noChangeAspect="1" noChangeArrowheads="1"/>
          </p:cNvSpPr>
          <p:nvPr/>
        </p:nvSpPr>
        <p:spPr bwMode="auto">
          <a:xfrm>
            <a:off x="3206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512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548679"/>
            <a:ext cx="3744416" cy="5673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64" y="1556792"/>
            <a:ext cx="3869885" cy="2991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0072" y="4365104"/>
            <a:ext cx="2224202" cy="1368152"/>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108704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600" dirty="0" smtClean="0"/>
              <a:t/>
            </a:r>
            <a:br>
              <a:rPr lang="en-US" altLang="ko-KR" sz="600" dirty="0" smtClean="0"/>
            </a:br>
            <a:r>
              <a:rPr lang="en-US" altLang="ko-KR" dirty="0" smtClean="0"/>
              <a:t> </a:t>
            </a:r>
            <a:r>
              <a:rPr lang="ko-KR" altLang="en-US" dirty="0" smtClean="0"/>
              <a:t> </a:t>
            </a:r>
            <a:r>
              <a:rPr lang="en-US" altLang="ko-KR" dirty="0" smtClean="0"/>
              <a:t/>
            </a:r>
            <a:br>
              <a:rPr lang="en-US" altLang="ko-KR" dirty="0" smtClean="0"/>
            </a:br>
            <a:r>
              <a:rPr lang="en-US" altLang="ko-KR" dirty="0" smtClean="0"/>
              <a:t/>
            </a:r>
            <a:br>
              <a:rPr lang="en-US" altLang="ko-KR" dirty="0" smtClean="0"/>
            </a:br>
            <a:r>
              <a:rPr lang="ko-KR" altLang="en-US" dirty="0" smtClean="0"/>
              <a:t/>
            </a:r>
            <a:br>
              <a:rPr lang="ko-KR" altLang="en-US" dirty="0" smtClean="0"/>
            </a:br>
            <a:r>
              <a:rPr lang="en-US" altLang="ko-KR" dirty="0" smtClean="0"/>
              <a:t>1.</a:t>
            </a:r>
            <a:br>
              <a:rPr lang="en-US" altLang="ko-KR" dirty="0" smtClean="0"/>
            </a:br>
            <a:r>
              <a:rPr lang="en-US" altLang="ko-KR" dirty="0"/>
              <a:t> </a:t>
            </a:r>
            <a:r>
              <a:rPr lang="ko-KR" altLang="en-US" dirty="0" smtClean="0"/>
              <a:t>로컬 저장소의 내용을 작업 공간에 적용</a:t>
            </a:r>
            <a:r>
              <a:rPr lang="en-US" altLang="ko-KR" dirty="0" smtClean="0"/>
              <a:t>. </a:t>
            </a:r>
            <a:r>
              <a:rPr lang="ko-KR" altLang="en-US" dirty="0" smtClean="0"/>
              <a:t>동시에 </a:t>
            </a:r>
            <a:r>
              <a:rPr lang="ko-KR" altLang="en-US" dirty="0" err="1" smtClean="0"/>
              <a:t>브랜치의</a:t>
            </a:r>
            <a:r>
              <a:rPr lang="ko-KR" altLang="en-US" dirty="0" smtClean="0"/>
              <a:t> 이동이 가능</a:t>
            </a: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2.</a:t>
            </a:r>
            <a:br>
              <a:rPr lang="en-US" altLang="ko-KR" dirty="0" smtClean="0"/>
            </a:br>
            <a:r>
              <a:rPr lang="en-US" altLang="ko-KR" dirty="0"/>
              <a:t> </a:t>
            </a:r>
            <a:r>
              <a:rPr lang="ko-KR" altLang="en-US" dirty="0" err="1" smtClean="0"/>
              <a:t>브랜치를</a:t>
            </a:r>
            <a:r>
              <a:rPr lang="ko-KR" altLang="en-US" dirty="0" smtClean="0"/>
              <a:t> 선택하거나</a:t>
            </a:r>
            <a:r>
              <a:rPr lang="en-US" altLang="ko-KR" dirty="0" smtClean="0"/>
              <a:t>,</a:t>
            </a:r>
            <a:br>
              <a:rPr lang="en-US" altLang="ko-KR" dirty="0" smtClean="0"/>
            </a:br>
            <a:r>
              <a:rPr lang="ko-KR" altLang="en-US" dirty="0" err="1" smtClean="0"/>
              <a:t>커밋</a:t>
            </a:r>
            <a:r>
              <a:rPr lang="ko-KR" altLang="en-US" dirty="0" smtClean="0"/>
              <a:t> 의      를 클릭하면 특정 </a:t>
            </a:r>
            <a:r>
              <a:rPr lang="ko-KR" altLang="en-US" dirty="0" err="1" smtClean="0"/>
              <a:t>커밋의</a:t>
            </a:r>
            <a:r>
              <a:rPr lang="ko-KR" altLang="en-US" dirty="0" smtClean="0"/>
              <a:t> 상태를 체크아웃 받을 수 있음</a:t>
            </a:r>
            <a:r>
              <a:rPr lang="en-US" altLang="ko-KR" dirty="0" smtClean="0"/>
              <a:t>.</a:t>
            </a: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a:t>3</a:t>
            </a:r>
            <a:r>
              <a:rPr lang="en-US" altLang="ko-KR" dirty="0" smtClean="0"/>
              <a:t>.</a:t>
            </a:r>
            <a:br>
              <a:rPr lang="en-US" altLang="ko-KR" dirty="0" smtClean="0"/>
            </a:br>
            <a:r>
              <a:rPr lang="en-US" altLang="ko-KR" dirty="0"/>
              <a:t> </a:t>
            </a:r>
            <a:r>
              <a:rPr lang="ko-KR" altLang="en-US" dirty="0" smtClean="0"/>
              <a:t>강제로 를 선택하면 </a:t>
            </a:r>
            <a:r>
              <a:rPr lang="en-US" altLang="ko-KR" dirty="0" smtClean="0"/>
              <a:t>overwrite</a:t>
            </a:r>
            <a:br>
              <a:rPr lang="en-US" altLang="ko-KR" dirty="0" smtClean="0"/>
            </a:br>
            <a:r>
              <a:rPr lang="en-US" altLang="ko-KR" dirty="0" smtClean="0"/>
              <a:t> </a:t>
            </a:r>
            <a:r>
              <a:rPr lang="ko-KR" altLang="en-US" dirty="0" smtClean="0"/>
              <a:t>병합 을 선택하면 </a:t>
            </a:r>
            <a:r>
              <a:rPr lang="en-US" altLang="ko-KR" dirty="0" smtClean="0"/>
              <a:t>merge</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smtClean="0"/>
              <a:t/>
            </a:r>
            <a:br>
              <a:rPr lang="en-US" altLang="ko-KR" dirty="0" smtClean="0"/>
            </a:br>
            <a:r>
              <a:rPr lang="en-US" altLang="ko-KR" dirty="0"/>
              <a:t/>
            </a:r>
            <a:br>
              <a:rPr lang="en-US" altLang="ko-KR" dirty="0"/>
            </a:br>
            <a:endParaRPr lang="ko-KR" altLang="en-US" dirty="0"/>
          </a:p>
        </p:txBody>
      </p:sp>
      <p:sp>
        <p:nvSpPr>
          <p:cNvPr id="3" name="텍스트 개체 틀 2"/>
          <p:cNvSpPr>
            <a:spLocks noGrp="1"/>
          </p:cNvSpPr>
          <p:nvPr>
            <p:ph type="body" sz="quarter" idx="13"/>
          </p:nvPr>
        </p:nvSpPr>
        <p:spPr/>
        <p:txBody>
          <a:bodyPr/>
          <a:lstStyle/>
          <a:p>
            <a:pPr lvl="0"/>
            <a:r>
              <a:rPr lang="en-US" altLang="ko-KR" dirty="0" smtClean="0"/>
              <a:t>6. </a:t>
            </a:r>
            <a:r>
              <a:rPr kumimoji="1" lang="en-US" altLang="ko-KR" dirty="0" err="1">
                <a:solidFill>
                  <a:srgbClr val="000000"/>
                </a:solidFill>
                <a:latin typeface="맑은 고딕" pitchFamily="50" charset="-127"/>
                <a:ea typeface="맑은 고딕" pitchFamily="50" charset="-127"/>
              </a:rPr>
              <a:t>Git</a:t>
            </a:r>
            <a:r>
              <a:rPr kumimoji="1" lang="en-US" altLang="ko-KR" dirty="0">
                <a:solidFill>
                  <a:srgbClr val="000000"/>
                </a:solidFill>
                <a:latin typeface="맑은 고딕" pitchFamily="50" charset="-127"/>
                <a:ea typeface="맑은 고딕" pitchFamily="50" charset="-127"/>
              </a:rPr>
              <a:t> </a:t>
            </a:r>
            <a:r>
              <a:rPr kumimoji="1" lang="ko-KR" altLang="en-US" dirty="0">
                <a:solidFill>
                  <a:srgbClr val="000000"/>
                </a:solidFill>
                <a:latin typeface="맑은 고딕" pitchFamily="50" charset="-127"/>
                <a:ea typeface="맑은 고딕" pitchFamily="50" charset="-127"/>
              </a:rPr>
              <a:t>주요 명령어 </a:t>
            </a:r>
            <a:r>
              <a:rPr kumimoji="1" lang="ko-KR" altLang="en-US" dirty="0" smtClean="0">
                <a:solidFill>
                  <a:srgbClr val="000000"/>
                </a:solidFill>
                <a:latin typeface="맑은 고딕" pitchFamily="50" charset="-127"/>
                <a:ea typeface="맑은 고딕" pitchFamily="50" charset="-127"/>
              </a:rPr>
              <a:t>설명 </a:t>
            </a:r>
            <a:r>
              <a:rPr kumimoji="1" lang="en-US" altLang="ko-KR" dirty="0" smtClean="0">
                <a:solidFill>
                  <a:srgbClr val="000000"/>
                </a:solidFill>
                <a:latin typeface="맑은 고딕" pitchFamily="50" charset="-127"/>
                <a:ea typeface="맑은 고딕" pitchFamily="50" charset="-127"/>
              </a:rPr>
              <a:t>– </a:t>
            </a:r>
            <a:r>
              <a:rPr kumimoji="1" lang="ko-KR" altLang="en-US" dirty="0" smtClean="0">
                <a:solidFill>
                  <a:srgbClr val="000000"/>
                </a:solidFill>
                <a:latin typeface="맑은 고딕" pitchFamily="50" charset="-127"/>
                <a:ea typeface="맑은 고딕" pitchFamily="50" charset="-127"/>
              </a:rPr>
              <a:t>갈아타기</a:t>
            </a:r>
            <a:r>
              <a:rPr kumimoji="1" lang="en-US" altLang="ko-KR" dirty="0" smtClean="0">
                <a:solidFill>
                  <a:srgbClr val="000000"/>
                </a:solidFill>
                <a:latin typeface="맑은 고딕" pitchFamily="50" charset="-127"/>
                <a:ea typeface="맑은 고딕" pitchFamily="50" charset="-127"/>
              </a:rPr>
              <a:t>/</a:t>
            </a:r>
            <a:r>
              <a:rPr kumimoji="1" lang="ko-KR" altLang="en-US" dirty="0" smtClean="0">
                <a:solidFill>
                  <a:srgbClr val="000000"/>
                </a:solidFill>
                <a:latin typeface="맑은 고딕" pitchFamily="50" charset="-127"/>
                <a:ea typeface="맑은 고딕" pitchFamily="50" charset="-127"/>
              </a:rPr>
              <a:t>체크아웃</a:t>
            </a:r>
            <a:endParaRPr kumimoji="1" lang="en-US" altLang="ko-KR" dirty="0">
              <a:solidFill>
                <a:srgbClr val="000000"/>
              </a:solidFill>
              <a:latin typeface="맑은 고딕" pitchFamily="50" charset="-127"/>
              <a:ea typeface="맑은 고딕" pitchFamily="50" charset="-127"/>
            </a:endParaRPr>
          </a:p>
        </p:txBody>
      </p:sp>
      <p:sp>
        <p:nvSpPr>
          <p:cNvPr id="5" name="AutoShape 4" descr="http://cfile27.uf.tistory.com/original/275778385259104A31D8D8"/>
          <p:cNvSpPr>
            <a:spLocks noChangeAspect="1" noChangeArrowheads="1"/>
          </p:cNvSpPr>
          <p:nvPr/>
        </p:nvSpPr>
        <p:spPr bwMode="auto">
          <a:xfrm>
            <a:off x="168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 name="AutoShape 6" descr="http://cfile27.uf.tistory.com/original/275778385259104A31D8D8"/>
          <p:cNvSpPr>
            <a:spLocks noChangeAspect="1" noChangeArrowheads="1"/>
          </p:cNvSpPr>
          <p:nvPr/>
        </p:nvSpPr>
        <p:spPr bwMode="auto">
          <a:xfrm>
            <a:off x="3206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620688"/>
            <a:ext cx="3859556" cy="4797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9190" y="1484784"/>
            <a:ext cx="3097708" cy="2305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06927" y="4077072"/>
            <a:ext cx="3086917"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직사각형 11"/>
          <p:cNvSpPr/>
          <p:nvPr/>
        </p:nvSpPr>
        <p:spPr>
          <a:xfrm>
            <a:off x="4427984" y="4954835"/>
            <a:ext cx="129614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a:off x="6032812" y="1772816"/>
            <a:ext cx="2715651"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p:nvSpPr>
        <p:spPr>
          <a:xfrm>
            <a:off x="6032812" y="2803240"/>
            <a:ext cx="2499628"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8478120" y="2265389"/>
            <a:ext cx="25899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6849" y="2359546"/>
            <a:ext cx="171450" cy="13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8" name="직선 화살표 연결선 17"/>
          <p:cNvCxnSpPr/>
          <p:nvPr/>
        </p:nvCxnSpPr>
        <p:spPr>
          <a:xfrm flipV="1">
            <a:off x="4959639" y="2265389"/>
            <a:ext cx="908505" cy="26397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p:nvPr/>
        </p:nvCxnSpPr>
        <p:spPr>
          <a:xfrm flipH="1">
            <a:off x="7164288" y="3679434"/>
            <a:ext cx="186097" cy="104571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직사각형 22"/>
          <p:cNvSpPr/>
          <p:nvPr/>
        </p:nvSpPr>
        <p:spPr>
          <a:xfrm>
            <a:off x="7116016" y="3459001"/>
            <a:ext cx="50405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567998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600" smtClean="0"/>
              <a:t/>
            </a:r>
            <a:br>
              <a:rPr lang="en-US" altLang="ko-KR" sz="600" smtClean="0"/>
            </a:br>
            <a:r>
              <a:rPr lang="en-US" altLang="ko-KR" smtClean="0"/>
              <a:t> </a:t>
            </a:r>
            <a:r>
              <a:rPr lang="ko-KR" altLang="en-US" smtClean="0"/>
              <a:t> </a:t>
            </a:r>
            <a:r>
              <a:rPr lang="en-US" altLang="ko-KR" smtClean="0"/>
              <a:t/>
            </a:r>
            <a:br>
              <a:rPr lang="en-US" altLang="ko-KR" smtClean="0"/>
            </a:br>
            <a:r>
              <a:rPr lang="en-US" altLang="ko-KR" smtClean="0"/>
              <a:t/>
            </a:r>
            <a:br>
              <a:rPr lang="en-US" altLang="ko-KR" smtClean="0"/>
            </a:br>
            <a:r>
              <a:rPr lang="ko-KR" altLang="en-US" smtClean="0"/>
              <a:t/>
            </a:r>
            <a:br>
              <a:rPr lang="ko-KR" altLang="en-US" smtClean="0"/>
            </a:br>
            <a:endParaRPr lang="ko-KR" altLang="en-US" dirty="0"/>
          </a:p>
        </p:txBody>
      </p:sp>
      <p:sp>
        <p:nvSpPr>
          <p:cNvPr id="3" name="텍스트 개체 틀 2"/>
          <p:cNvSpPr>
            <a:spLocks noGrp="1"/>
          </p:cNvSpPr>
          <p:nvPr>
            <p:ph type="body" sz="quarter" idx="13"/>
          </p:nvPr>
        </p:nvSpPr>
        <p:spPr/>
        <p:txBody>
          <a:bodyPr/>
          <a:lstStyle/>
          <a:p>
            <a:pPr lvl="0"/>
            <a:r>
              <a:rPr lang="en-US" altLang="ko-KR" dirty="0" smtClean="0"/>
              <a:t>6. </a:t>
            </a:r>
            <a:r>
              <a:rPr kumimoji="1" lang="en-US" altLang="ko-KR" dirty="0" err="1">
                <a:solidFill>
                  <a:srgbClr val="000000"/>
                </a:solidFill>
                <a:latin typeface="맑은 고딕" pitchFamily="50" charset="-127"/>
                <a:ea typeface="맑은 고딕" pitchFamily="50" charset="-127"/>
              </a:rPr>
              <a:t>Git</a:t>
            </a:r>
            <a:r>
              <a:rPr kumimoji="1" lang="en-US" altLang="ko-KR" dirty="0">
                <a:solidFill>
                  <a:srgbClr val="000000"/>
                </a:solidFill>
                <a:latin typeface="맑은 고딕" pitchFamily="50" charset="-127"/>
                <a:ea typeface="맑은 고딕" pitchFamily="50" charset="-127"/>
              </a:rPr>
              <a:t> </a:t>
            </a:r>
            <a:r>
              <a:rPr kumimoji="1" lang="ko-KR" altLang="en-US" dirty="0">
                <a:solidFill>
                  <a:srgbClr val="000000"/>
                </a:solidFill>
                <a:latin typeface="맑은 고딕" pitchFamily="50" charset="-127"/>
                <a:ea typeface="맑은 고딕" pitchFamily="50" charset="-127"/>
              </a:rPr>
              <a:t>주요 명령어 </a:t>
            </a:r>
            <a:r>
              <a:rPr kumimoji="1" lang="ko-KR" altLang="en-US" dirty="0" smtClean="0">
                <a:solidFill>
                  <a:srgbClr val="000000"/>
                </a:solidFill>
                <a:latin typeface="맑은 고딕" pitchFamily="50" charset="-127"/>
                <a:ea typeface="맑은 고딕" pitchFamily="50" charset="-127"/>
              </a:rPr>
              <a:t>설명 </a:t>
            </a:r>
            <a:r>
              <a:rPr kumimoji="1" lang="en-US" altLang="ko-KR" dirty="0" smtClean="0">
                <a:solidFill>
                  <a:srgbClr val="000000"/>
                </a:solidFill>
                <a:latin typeface="맑은 고딕" pitchFamily="50" charset="-127"/>
                <a:ea typeface="맑은 고딕" pitchFamily="50" charset="-127"/>
              </a:rPr>
              <a:t>– </a:t>
            </a:r>
            <a:r>
              <a:rPr kumimoji="1" lang="en-US" altLang="ko-KR" dirty="0" err="1" smtClean="0">
                <a:solidFill>
                  <a:srgbClr val="000000"/>
                </a:solidFill>
                <a:latin typeface="맑은 고딕" pitchFamily="50" charset="-127"/>
                <a:ea typeface="맑은 고딕" pitchFamily="50" charset="-127"/>
              </a:rPr>
              <a:t>Git</a:t>
            </a:r>
            <a:r>
              <a:rPr kumimoji="1" lang="en-US" altLang="ko-KR" dirty="0" smtClean="0">
                <a:solidFill>
                  <a:srgbClr val="000000"/>
                </a:solidFill>
                <a:latin typeface="맑은 고딕" pitchFamily="50" charset="-127"/>
                <a:ea typeface="맑은 고딕" pitchFamily="50" charset="-127"/>
              </a:rPr>
              <a:t> </a:t>
            </a:r>
            <a:r>
              <a:rPr kumimoji="1" lang="ko-KR" altLang="en-US" dirty="0" smtClean="0">
                <a:solidFill>
                  <a:srgbClr val="000000"/>
                </a:solidFill>
                <a:latin typeface="맑은 고딕" pitchFamily="50" charset="-127"/>
                <a:ea typeface="맑은 고딕" pitchFamily="50" charset="-127"/>
              </a:rPr>
              <a:t>동기화</a:t>
            </a:r>
            <a:endParaRPr kumimoji="1" lang="en-US" altLang="ko-KR" dirty="0">
              <a:solidFill>
                <a:srgbClr val="000000"/>
              </a:solidFill>
              <a:latin typeface="맑은 고딕" pitchFamily="50" charset="-127"/>
              <a:ea typeface="맑은 고딕" pitchFamily="50" charset="-127"/>
            </a:endParaRPr>
          </a:p>
        </p:txBody>
      </p:sp>
      <p:sp>
        <p:nvSpPr>
          <p:cNvPr id="5" name="AutoShape 4" descr="http://cfile27.uf.tistory.com/original/275778385259104A31D8D8"/>
          <p:cNvSpPr>
            <a:spLocks noChangeAspect="1" noChangeArrowheads="1"/>
          </p:cNvSpPr>
          <p:nvPr/>
        </p:nvSpPr>
        <p:spPr bwMode="auto">
          <a:xfrm>
            <a:off x="168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 name="AutoShape 6" descr="http://cfile27.uf.tistory.com/original/275778385259104A31D8D8"/>
          <p:cNvSpPr>
            <a:spLocks noChangeAspect="1" noChangeArrowheads="1"/>
          </p:cNvSpPr>
          <p:nvPr/>
        </p:nvSpPr>
        <p:spPr bwMode="auto">
          <a:xfrm>
            <a:off x="3206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6"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4" y="4221088"/>
            <a:ext cx="2458329" cy="1512168"/>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7" name="Picture 2" descr="C:\Users\SDS\Desktop\GIT\git-transpor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7784" y="606770"/>
            <a:ext cx="5343306" cy="5054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5048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600" dirty="0" smtClean="0"/>
              <a:t/>
            </a:r>
            <a:br>
              <a:rPr lang="en-US" altLang="ko-KR" sz="600" dirty="0" smtClean="0"/>
            </a:br>
            <a:r>
              <a:rPr lang="en-US" altLang="ko-KR" dirty="0" smtClean="0"/>
              <a:t> </a:t>
            </a:r>
            <a:r>
              <a:rPr lang="ko-KR" altLang="en-US" dirty="0" smtClean="0"/>
              <a:t> </a:t>
            </a:r>
            <a:r>
              <a:rPr lang="en-US" altLang="ko-KR" dirty="0" smtClean="0"/>
              <a:t/>
            </a:r>
            <a:br>
              <a:rPr lang="en-US" altLang="ko-KR" dirty="0" smtClean="0"/>
            </a:br>
            <a:r>
              <a:rPr lang="en-US" altLang="ko-KR" dirty="0" smtClean="0"/>
              <a:t/>
            </a:r>
            <a:br>
              <a:rPr lang="en-US" altLang="ko-KR" dirty="0" smtClean="0"/>
            </a:br>
            <a:r>
              <a:rPr lang="ko-KR" altLang="en-US" dirty="0" smtClean="0"/>
              <a:t/>
            </a:r>
            <a:br>
              <a:rPr lang="ko-KR" altLang="en-US" dirty="0" smtClean="0"/>
            </a:br>
            <a:r>
              <a:rPr lang="en-US" altLang="ko-KR" dirty="0" smtClean="0"/>
              <a:t>1.</a:t>
            </a:r>
            <a:br>
              <a:rPr lang="en-US" altLang="ko-KR" dirty="0" smtClean="0"/>
            </a:br>
            <a:r>
              <a:rPr lang="en-US" altLang="ko-KR" dirty="0"/>
              <a:t> </a:t>
            </a:r>
            <a:r>
              <a:rPr lang="ko-KR" altLang="en-US" dirty="0" smtClean="0"/>
              <a:t>작업 </a:t>
            </a:r>
            <a:r>
              <a:rPr lang="en-US" altLang="ko-KR" dirty="0" smtClean="0"/>
              <a:t>History</a:t>
            </a:r>
            <a:r>
              <a:rPr lang="ko-KR" altLang="en-US" dirty="0" smtClean="0"/>
              <a:t>를 나타내줌</a:t>
            </a:r>
            <a:r>
              <a:rPr lang="en-US" altLang="ko-KR" dirty="0" smtClean="0"/>
              <a:t>. </a:t>
            </a:r>
            <a:r>
              <a:rPr lang="ko-KR" altLang="en-US" dirty="0" smtClean="0"/>
              <a:t>원격 저장소의 </a:t>
            </a:r>
            <a:r>
              <a:rPr lang="ko-KR" altLang="en-US" dirty="0" err="1" smtClean="0"/>
              <a:t>커밋</a:t>
            </a:r>
            <a:r>
              <a:rPr lang="ko-KR" altLang="en-US" dirty="0" smtClean="0"/>
              <a:t> 상태</a:t>
            </a:r>
            <a:r>
              <a:rPr lang="en-US" altLang="ko-KR" dirty="0" smtClean="0"/>
              <a:t>, </a:t>
            </a:r>
            <a:r>
              <a:rPr lang="ko-KR" altLang="en-US" dirty="0" smtClean="0"/>
              <a:t>각 </a:t>
            </a:r>
            <a:r>
              <a:rPr lang="ko-KR" altLang="en-US" dirty="0" err="1" smtClean="0"/>
              <a:t>브랜치의</a:t>
            </a:r>
            <a:r>
              <a:rPr lang="ko-KR" altLang="en-US" dirty="0" smtClean="0"/>
              <a:t> </a:t>
            </a:r>
            <a:r>
              <a:rPr lang="ko-KR" altLang="en-US" dirty="0" err="1" smtClean="0"/>
              <a:t>상태등도</a:t>
            </a:r>
            <a:r>
              <a:rPr lang="ko-KR" altLang="en-US" dirty="0" smtClean="0"/>
              <a:t> 함께 표시</a:t>
            </a:r>
            <a:r>
              <a:rPr lang="en-US" altLang="ko-KR" dirty="0" smtClean="0"/>
              <a:t>.</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smtClean="0"/>
              <a:t>2.</a:t>
            </a:r>
            <a:br>
              <a:rPr lang="en-US" altLang="ko-KR" dirty="0" smtClean="0"/>
            </a:br>
            <a:r>
              <a:rPr lang="en-US" altLang="ko-KR" dirty="0"/>
              <a:t> </a:t>
            </a:r>
            <a:r>
              <a:rPr lang="ko-KR" altLang="en-US" dirty="0" smtClean="0"/>
              <a:t>하나의 </a:t>
            </a:r>
            <a:r>
              <a:rPr lang="ko-KR" altLang="en-US" dirty="0" err="1" smtClean="0"/>
              <a:t>커밋을</a:t>
            </a:r>
            <a:r>
              <a:rPr lang="ko-KR" altLang="en-US" dirty="0" smtClean="0"/>
              <a:t> 선택 후 </a:t>
            </a:r>
            <a:r>
              <a:rPr lang="ko-KR" altLang="en-US" dirty="0" err="1" smtClean="0"/>
              <a:t>우클릭하면</a:t>
            </a:r>
            <a:r>
              <a:rPr lang="ko-KR" altLang="en-US" dirty="0" smtClean="0"/>
              <a:t> 해당 </a:t>
            </a:r>
            <a:r>
              <a:rPr lang="ko-KR" altLang="en-US" dirty="0" err="1" smtClean="0"/>
              <a:t>커밋에</a:t>
            </a:r>
            <a:r>
              <a:rPr lang="ko-KR" altLang="en-US" dirty="0" smtClean="0"/>
              <a:t> 대한 작업들이 나타남</a:t>
            </a:r>
            <a:r>
              <a:rPr lang="en-US" altLang="ko-KR" dirty="0" smtClean="0"/>
              <a:t/>
            </a:r>
            <a:br>
              <a:rPr lang="en-US" altLang="ko-KR" dirty="0" smtClean="0"/>
            </a:br>
            <a:endParaRPr lang="ko-KR" altLang="en-US" dirty="0"/>
          </a:p>
        </p:txBody>
      </p:sp>
      <p:sp>
        <p:nvSpPr>
          <p:cNvPr id="3" name="텍스트 개체 틀 2"/>
          <p:cNvSpPr>
            <a:spLocks noGrp="1"/>
          </p:cNvSpPr>
          <p:nvPr>
            <p:ph type="body" sz="quarter" idx="13"/>
          </p:nvPr>
        </p:nvSpPr>
        <p:spPr/>
        <p:txBody>
          <a:bodyPr/>
          <a:lstStyle/>
          <a:p>
            <a:pPr lvl="0"/>
            <a:r>
              <a:rPr lang="en-US" altLang="ko-KR" dirty="0" smtClean="0"/>
              <a:t>6. </a:t>
            </a:r>
            <a:r>
              <a:rPr kumimoji="1" lang="en-US" altLang="ko-KR" dirty="0" err="1">
                <a:solidFill>
                  <a:srgbClr val="000000"/>
                </a:solidFill>
                <a:latin typeface="맑은 고딕" pitchFamily="50" charset="-127"/>
                <a:ea typeface="맑은 고딕" pitchFamily="50" charset="-127"/>
              </a:rPr>
              <a:t>Git</a:t>
            </a:r>
            <a:r>
              <a:rPr kumimoji="1" lang="en-US" altLang="ko-KR" dirty="0">
                <a:solidFill>
                  <a:srgbClr val="000000"/>
                </a:solidFill>
                <a:latin typeface="맑은 고딕" pitchFamily="50" charset="-127"/>
                <a:ea typeface="맑은 고딕" pitchFamily="50" charset="-127"/>
              </a:rPr>
              <a:t> </a:t>
            </a:r>
            <a:r>
              <a:rPr kumimoji="1" lang="ko-KR" altLang="en-US" dirty="0">
                <a:solidFill>
                  <a:srgbClr val="000000"/>
                </a:solidFill>
                <a:latin typeface="맑은 고딕" pitchFamily="50" charset="-127"/>
                <a:ea typeface="맑은 고딕" pitchFamily="50" charset="-127"/>
              </a:rPr>
              <a:t>주요 명령어 </a:t>
            </a:r>
            <a:r>
              <a:rPr kumimoji="1" lang="ko-KR" altLang="en-US" dirty="0" smtClean="0">
                <a:solidFill>
                  <a:srgbClr val="000000"/>
                </a:solidFill>
                <a:latin typeface="맑은 고딕" pitchFamily="50" charset="-127"/>
                <a:ea typeface="맑은 고딕" pitchFamily="50" charset="-127"/>
              </a:rPr>
              <a:t>설명 </a:t>
            </a:r>
            <a:r>
              <a:rPr kumimoji="1" lang="en-US" altLang="ko-KR" dirty="0" smtClean="0">
                <a:solidFill>
                  <a:srgbClr val="000000"/>
                </a:solidFill>
                <a:latin typeface="맑은 고딕" pitchFamily="50" charset="-127"/>
                <a:ea typeface="맑은 고딕" pitchFamily="50" charset="-127"/>
              </a:rPr>
              <a:t>– </a:t>
            </a:r>
            <a:r>
              <a:rPr kumimoji="1" lang="ko-KR" altLang="en-US" dirty="0" smtClean="0">
                <a:solidFill>
                  <a:srgbClr val="000000"/>
                </a:solidFill>
                <a:latin typeface="맑은 고딕" pitchFamily="50" charset="-127"/>
                <a:ea typeface="맑은 고딕" pitchFamily="50" charset="-127"/>
              </a:rPr>
              <a:t>로그 보기</a:t>
            </a:r>
            <a:endParaRPr kumimoji="1" lang="en-US" altLang="ko-KR" dirty="0">
              <a:solidFill>
                <a:srgbClr val="000000"/>
              </a:solidFill>
              <a:latin typeface="맑은 고딕" pitchFamily="50" charset="-127"/>
              <a:ea typeface="맑은 고딕" pitchFamily="50" charset="-127"/>
            </a:endParaRPr>
          </a:p>
        </p:txBody>
      </p:sp>
      <p:sp>
        <p:nvSpPr>
          <p:cNvPr id="5" name="AutoShape 4" descr="http://cfile27.uf.tistory.com/original/275778385259104A31D8D8"/>
          <p:cNvSpPr>
            <a:spLocks noChangeAspect="1" noChangeArrowheads="1"/>
          </p:cNvSpPr>
          <p:nvPr/>
        </p:nvSpPr>
        <p:spPr bwMode="auto">
          <a:xfrm>
            <a:off x="168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 name="AutoShape 6" descr="http://cfile27.uf.tistory.com/original/275778385259104A31D8D8"/>
          <p:cNvSpPr>
            <a:spLocks noChangeAspect="1" noChangeArrowheads="1"/>
          </p:cNvSpPr>
          <p:nvPr/>
        </p:nvSpPr>
        <p:spPr bwMode="auto">
          <a:xfrm>
            <a:off x="3206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3" y="620688"/>
            <a:ext cx="3672409" cy="32444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3836" y="3068959"/>
            <a:ext cx="4333676" cy="33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직사각형 8"/>
          <p:cNvSpPr/>
          <p:nvPr/>
        </p:nvSpPr>
        <p:spPr>
          <a:xfrm>
            <a:off x="4659354" y="2690388"/>
            <a:ext cx="1064773"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a:off x="4514384" y="3429000"/>
            <a:ext cx="2649904"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7164288" y="3838784"/>
            <a:ext cx="1583224" cy="25971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 name="직선 화살표 연결선 11"/>
          <p:cNvCxnSpPr/>
          <p:nvPr/>
        </p:nvCxnSpPr>
        <p:spPr>
          <a:xfrm>
            <a:off x="5284789" y="2917082"/>
            <a:ext cx="439338" cy="36790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3077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600" dirty="0" smtClean="0"/>
              <a:t/>
            </a:r>
            <a:br>
              <a:rPr lang="en-US" altLang="ko-KR" sz="600" dirty="0" smtClean="0"/>
            </a:br>
            <a:r>
              <a:rPr lang="en-US" altLang="ko-KR" dirty="0" smtClean="0"/>
              <a:t> </a:t>
            </a:r>
            <a:r>
              <a:rPr lang="ko-KR" altLang="en-US" dirty="0" smtClean="0"/>
              <a:t> </a:t>
            </a:r>
            <a:r>
              <a:rPr lang="en-US" altLang="ko-KR" dirty="0" smtClean="0"/>
              <a:t/>
            </a:r>
            <a:br>
              <a:rPr lang="en-US" altLang="ko-KR" dirty="0" smtClean="0"/>
            </a:br>
            <a:r>
              <a:rPr lang="en-US" altLang="ko-KR" dirty="0" smtClean="0"/>
              <a:t/>
            </a:r>
            <a:br>
              <a:rPr lang="en-US" altLang="ko-KR" dirty="0" smtClean="0"/>
            </a:br>
            <a:r>
              <a:rPr lang="ko-KR" altLang="en-US" dirty="0" smtClean="0"/>
              <a:t/>
            </a:r>
            <a:br>
              <a:rPr lang="ko-KR" altLang="en-US" dirty="0" smtClean="0"/>
            </a:br>
            <a:r>
              <a:rPr lang="en-US" altLang="ko-KR" dirty="0" smtClean="0"/>
              <a:t>1.</a:t>
            </a:r>
            <a:br>
              <a:rPr lang="en-US" altLang="ko-KR" dirty="0" smtClean="0"/>
            </a:br>
            <a:r>
              <a:rPr lang="en-US" altLang="ko-KR" dirty="0"/>
              <a:t> </a:t>
            </a:r>
            <a:r>
              <a:rPr lang="ko-KR" altLang="en-US" dirty="0" smtClean="0"/>
              <a:t>적당한 </a:t>
            </a:r>
            <a:r>
              <a:rPr lang="ko-KR" altLang="en-US" dirty="0" err="1" smtClean="0"/>
              <a:t>브랜치</a:t>
            </a:r>
            <a:r>
              <a:rPr lang="ko-KR" altLang="en-US" dirty="0" smtClean="0"/>
              <a:t> 이름을 입력하고</a:t>
            </a:r>
            <a:r>
              <a:rPr lang="en-US" altLang="ko-KR" dirty="0"/>
              <a:t> </a:t>
            </a:r>
            <a:r>
              <a:rPr lang="ko-KR" altLang="en-US" dirty="0" err="1" smtClean="0"/>
              <a:t>브랜치를</a:t>
            </a:r>
            <a:r>
              <a:rPr lang="ko-KR" altLang="en-US" dirty="0" smtClean="0"/>
              <a:t> 생성할 적당한 </a:t>
            </a:r>
            <a:r>
              <a:rPr lang="ko-KR" altLang="en-US" dirty="0" err="1" smtClean="0"/>
              <a:t>커밋을</a:t>
            </a:r>
            <a:r>
              <a:rPr lang="ko-KR" altLang="en-US" dirty="0" smtClean="0"/>
              <a:t> </a:t>
            </a:r>
            <a:r>
              <a:rPr lang="ko-KR" altLang="en-US" dirty="0" err="1" smtClean="0"/>
              <a:t>지정후</a:t>
            </a:r>
            <a:r>
              <a:rPr lang="ko-KR" altLang="en-US" dirty="0" smtClean="0"/>
              <a:t> 확인</a:t>
            </a:r>
            <a:endParaRPr lang="ko-KR" altLang="en-US" dirty="0"/>
          </a:p>
        </p:txBody>
      </p:sp>
      <p:sp>
        <p:nvSpPr>
          <p:cNvPr id="3" name="텍스트 개체 틀 2"/>
          <p:cNvSpPr>
            <a:spLocks noGrp="1"/>
          </p:cNvSpPr>
          <p:nvPr>
            <p:ph type="body" sz="quarter" idx="13"/>
          </p:nvPr>
        </p:nvSpPr>
        <p:spPr/>
        <p:txBody>
          <a:bodyPr/>
          <a:lstStyle/>
          <a:p>
            <a:pPr lvl="0"/>
            <a:r>
              <a:rPr lang="en-US" altLang="ko-KR" dirty="0" smtClean="0"/>
              <a:t>6. </a:t>
            </a:r>
            <a:r>
              <a:rPr kumimoji="1" lang="en-US" altLang="ko-KR" dirty="0" err="1">
                <a:solidFill>
                  <a:srgbClr val="000000"/>
                </a:solidFill>
                <a:latin typeface="맑은 고딕" pitchFamily="50" charset="-127"/>
                <a:ea typeface="맑은 고딕" pitchFamily="50" charset="-127"/>
              </a:rPr>
              <a:t>Git</a:t>
            </a:r>
            <a:r>
              <a:rPr kumimoji="1" lang="en-US" altLang="ko-KR" dirty="0">
                <a:solidFill>
                  <a:srgbClr val="000000"/>
                </a:solidFill>
                <a:latin typeface="맑은 고딕" pitchFamily="50" charset="-127"/>
                <a:ea typeface="맑은 고딕" pitchFamily="50" charset="-127"/>
              </a:rPr>
              <a:t> </a:t>
            </a:r>
            <a:r>
              <a:rPr kumimoji="1" lang="ko-KR" altLang="en-US" dirty="0">
                <a:solidFill>
                  <a:srgbClr val="000000"/>
                </a:solidFill>
                <a:latin typeface="맑은 고딕" pitchFamily="50" charset="-127"/>
                <a:ea typeface="맑은 고딕" pitchFamily="50" charset="-127"/>
              </a:rPr>
              <a:t>주요 명령어 </a:t>
            </a:r>
            <a:r>
              <a:rPr kumimoji="1" lang="ko-KR" altLang="en-US" dirty="0" smtClean="0">
                <a:solidFill>
                  <a:srgbClr val="000000"/>
                </a:solidFill>
                <a:latin typeface="맑은 고딕" pitchFamily="50" charset="-127"/>
                <a:ea typeface="맑은 고딕" pitchFamily="50" charset="-127"/>
              </a:rPr>
              <a:t>설명 </a:t>
            </a:r>
            <a:r>
              <a:rPr kumimoji="1" lang="en-US" altLang="ko-KR" dirty="0" smtClean="0">
                <a:solidFill>
                  <a:srgbClr val="000000"/>
                </a:solidFill>
                <a:latin typeface="맑은 고딕" pitchFamily="50" charset="-127"/>
                <a:ea typeface="맑은 고딕" pitchFamily="50" charset="-127"/>
              </a:rPr>
              <a:t>– </a:t>
            </a:r>
            <a:r>
              <a:rPr kumimoji="1" lang="ko-KR" altLang="en-US" dirty="0" err="1" smtClean="0">
                <a:solidFill>
                  <a:srgbClr val="000000"/>
                </a:solidFill>
                <a:latin typeface="맑은 고딕" pitchFamily="50" charset="-127"/>
                <a:ea typeface="맑은 고딕" pitchFamily="50" charset="-127"/>
              </a:rPr>
              <a:t>브랜치</a:t>
            </a:r>
            <a:r>
              <a:rPr kumimoji="1" lang="ko-KR" altLang="en-US" dirty="0" smtClean="0">
                <a:solidFill>
                  <a:srgbClr val="000000"/>
                </a:solidFill>
                <a:latin typeface="맑은 고딕" pitchFamily="50" charset="-127"/>
                <a:ea typeface="맑은 고딕" pitchFamily="50" charset="-127"/>
              </a:rPr>
              <a:t> 만들기</a:t>
            </a:r>
            <a:endParaRPr kumimoji="1" lang="en-US" altLang="ko-KR" dirty="0">
              <a:solidFill>
                <a:srgbClr val="000000"/>
              </a:solidFill>
              <a:latin typeface="맑은 고딕" pitchFamily="50" charset="-127"/>
              <a:ea typeface="맑은 고딕" pitchFamily="50" charset="-127"/>
            </a:endParaRPr>
          </a:p>
        </p:txBody>
      </p:sp>
      <p:sp>
        <p:nvSpPr>
          <p:cNvPr id="5" name="AutoShape 4" descr="http://cfile27.uf.tistory.com/original/275778385259104A31D8D8"/>
          <p:cNvSpPr>
            <a:spLocks noChangeAspect="1" noChangeArrowheads="1"/>
          </p:cNvSpPr>
          <p:nvPr/>
        </p:nvSpPr>
        <p:spPr bwMode="auto">
          <a:xfrm>
            <a:off x="168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 name="AutoShape 6" descr="http://cfile27.uf.tistory.com/original/275778385259104A31D8D8"/>
          <p:cNvSpPr>
            <a:spLocks noChangeAspect="1" noChangeArrowheads="1"/>
          </p:cNvSpPr>
          <p:nvPr/>
        </p:nvSpPr>
        <p:spPr bwMode="auto">
          <a:xfrm>
            <a:off x="3206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620688"/>
            <a:ext cx="3173268"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080" y="836712"/>
            <a:ext cx="3499508" cy="2952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52120" y="4177492"/>
            <a:ext cx="3162802" cy="2147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직사각형 8"/>
          <p:cNvSpPr/>
          <p:nvPr/>
        </p:nvSpPr>
        <p:spPr>
          <a:xfrm>
            <a:off x="4214418" y="4545124"/>
            <a:ext cx="1137779" cy="1080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a:off x="5352197" y="1124744"/>
            <a:ext cx="3324259" cy="1728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6732241" y="3429000"/>
            <a:ext cx="64807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 name="직선 화살표 연결선 11"/>
          <p:cNvCxnSpPr/>
          <p:nvPr/>
        </p:nvCxnSpPr>
        <p:spPr>
          <a:xfrm flipV="1">
            <a:off x="4783307" y="1844824"/>
            <a:ext cx="652789" cy="2700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8499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600" dirty="0" smtClean="0"/>
              <a:t/>
            </a:r>
            <a:br>
              <a:rPr lang="en-US" altLang="ko-KR" sz="600" dirty="0" smtClean="0"/>
            </a:br>
            <a:r>
              <a:rPr lang="en-US" altLang="ko-KR" dirty="0" smtClean="0"/>
              <a:t> </a:t>
            </a:r>
            <a:r>
              <a:rPr lang="ko-KR" altLang="en-US" dirty="0" smtClean="0"/>
              <a:t> </a:t>
            </a:r>
            <a:r>
              <a:rPr lang="en-US" altLang="ko-KR" dirty="0" smtClean="0"/>
              <a:t/>
            </a:r>
            <a:br>
              <a:rPr lang="en-US" altLang="ko-KR" dirty="0" smtClean="0"/>
            </a:br>
            <a:r>
              <a:rPr lang="en-US" altLang="ko-KR" dirty="0" smtClean="0"/>
              <a:t/>
            </a:r>
            <a:br>
              <a:rPr lang="en-US" altLang="ko-KR" dirty="0" smtClean="0"/>
            </a:br>
            <a:r>
              <a:rPr lang="ko-KR" altLang="en-US" dirty="0" smtClean="0"/>
              <a:t/>
            </a:r>
            <a:br>
              <a:rPr lang="ko-KR" altLang="en-US" dirty="0" smtClean="0"/>
            </a:br>
            <a:r>
              <a:rPr lang="en-US" altLang="ko-KR" dirty="0" smtClean="0"/>
              <a:t>1.</a:t>
            </a:r>
            <a:br>
              <a:rPr lang="en-US" altLang="ko-KR" dirty="0" smtClean="0"/>
            </a:br>
            <a:r>
              <a:rPr lang="en-US" altLang="ko-KR" dirty="0"/>
              <a:t> </a:t>
            </a:r>
            <a:r>
              <a:rPr lang="ko-KR" altLang="en-US" dirty="0" smtClean="0"/>
              <a:t>원격 저장소로 정보를 송수신 할 때 계정정보를 한번 입력으로 계속 요구하지 않게 설정</a:t>
            </a: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smtClean="0"/>
              <a:t>2.</a:t>
            </a:r>
            <a:br>
              <a:rPr lang="en-US" altLang="ko-KR" dirty="0" smtClean="0"/>
            </a:br>
            <a:r>
              <a:rPr lang="en-US" altLang="ko-KR" dirty="0"/>
              <a:t> </a:t>
            </a:r>
            <a:r>
              <a:rPr lang="ko-KR" altLang="en-US" dirty="0" smtClean="0"/>
              <a:t>탐색기 </a:t>
            </a:r>
            <a:r>
              <a:rPr lang="ko-KR" altLang="en-US" dirty="0" err="1" smtClean="0"/>
              <a:t>우클릭</a:t>
            </a:r>
            <a:r>
              <a:rPr lang="ko-KR" altLang="en-US" dirty="0" smtClean="0"/>
              <a:t> </a:t>
            </a:r>
            <a:r>
              <a:rPr lang="en-US" altLang="ko-KR" dirty="0" err="1" smtClean="0"/>
              <a:t>TortoiseGit</a:t>
            </a:r>
            <a:r>
              <a:rPr lang="en-US" altLang="ko-KR" dirty="0" smtClean="0"/>
              <a:t> – </a:t>
            </a:r>
            <a:r>
              <a:rPr lang="ko-KR" altLang="en-US" dirty="0" smtClean="0"/>
              <a:t>설정 </a:t>
            </a:r>
            <a:r>
              <a:rPr lang="en-US" altLang="ko-KR" dirty="0" smtClean="0"/>
              <a:t>– </a:t>
            </a:r>
            <a:r>
              <a:rPr lang="ko-KR" altLang="en-US" dirty="0" smtClean="0"/>
              <a:t>깃</a:t>
            </a:r>
            <a:r>
              <a:rPr lang="en-US" altLang="ko-KR" dirty="0"/>
              <a:t> </a:t>
            </a:r>
            <a:r>
              <a:rPr lang="en-US" altLang="ko-KR" dirty="0" smtClean="0"/>
              <a:t>–</a:t>
            </a:r>
            <a:r>
              <a:rPr lang="ko-KR" altLang="en-US" dirty="0" smtClean="0"/>
              <a:t>자격증명</a:t>
            </a: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smtClean="0"/>
              <a:t>3.</a:t>
            </a:r>
            <a:br>
              <a:rPr lang="en-US" altLang="ko-KR" dirty="0" smtClean="0"/>
            </a:br>
            <a:r>
              <a:rPr lang="en-US" altLang="ko-KR" dirty="0"/>
              <a:t> </a:t>
            </a:r>
            <a:r>
              <a:rPr lang="ko-KR" altLang="en-US" dirty="0" smtClean="0"/>
              <a:t>자격 증명 도우미에서 </a:t>
            </a:r>
            <a:r>
              <a:rPr lang="en-US" altLang="ko-KR" dirty="0" err="1" smtClean="0"/>
              <a:t>wincred</a:t>
            </a:r>
            <a:r>
              <a:rPr lang="en-US" altLang="ko-KR" dirty="0" smtClean="0"/>
              <a:t> – </a:t>
            </a:r>
            <a:r>
              <a:rPr lang="ko-KR" altLang="en-US" dirty="0" smtClean="0"/>
              <a:t>중 적절한 설정을 선택 후 확인</a:t>
            </a:r>
            <a:endParaRPr lang="ko-KR" altLang="en-US" dirty="0"/>
          </a:p>
        </p:txBody>
      </p:sp>
      <p:sp>
        <p:nvSpPr>
          <p:cNvPr id="3" name="텍스트 개체 틀 2"/>
          <p:cNvSpPr>
            <a:spLocks noGrp="1"/>
          </p:cNvSpPr>
          <p:nvPr>
            <p:ph type="body" sz="quarter" idx="13"/>
          </p:nvPr>
        </p:nvSpPr>
        <p:spPr/>
        <p:txBody>
          <a:bodyPr/>
          <a:lstStyle/>
          <a:p>
            <a:pPr lvl="0"/>
            <a:r>
              <a:rPr lang="en-US" altLang="ko-KR" dirty="0" smtClean="0"/>
              <a:t>6. </a:t>
            </a:r>
            <a:r>
              <a:rPr kumimoji="1" lang="en-US" altLang="ko-KR" dirty="0" err="1">
                <a:solidFill>
                  <a:srgbClr val="000000"/>
                </a:solidFill>
                <a:latin typeface="맑은 고딕" pitchFamily="50" charset="-127"/>
                <a:ea typeface="맑은 고딕" pitchFamily="50" charset="-127"/>
              </a:rPr>
              <a:t>Git</a:t>
            </a:r>
            <a:r>
              <a:rPr kumimoji="1" lang="en-US" altLang="ko-KR" dirty="0">
                <a:solidFill>
                  <a:srgbClr val="000000"/>
                </a:solidFill>
                <a:latin typeface="맑은 고딕" pitchFamily="50" charset="-127"/>
                <a:ea typeface="맑은 고딕" pitchFamily="50" charset="-127"/>
              </a:rPr>
              <a:t> </a:t>
            </a:r>
            <a:r>
              <a:rPr kumimoji="1" lang="ko-KR" altLang="en-US" dirty="0">
                <a:solidFill>
                  <a:srgbClr val="000000"/>
                </a:solidFill>
                <a:latin typeface="맑은 고딕" pitchFamily="50" charset="-127"/>
                <a:ea typeface="맑은 고딕" pitchFamily="50" charset="-127"/>
              </a:rPr>
              <a:t>주요 명령어 </a:t>
            </a:r>
            <a:r>
              <a:rPr kumimoji="1" lang="ko-KR" altLang="en-US" dirty="0" smtClean="0">
                <a:solidFill>
                  <a:srgbClr val="000000"/>
                </a:solidFill>
                <a:latin typeface="맑은 고딕" pitchFamily="50" charset="-127"/>
                <a:ea typeface="맑은 고딕" pitchFamily="50" charset="-127"/>
              </a:rPr>
              <a:t>설명 </a:t>
            </a:r>
            <a:r>
              <a:rPr kumimoji="1" lang="en-US" altLang="ko-KR" dirty="0" smtClean="0">
                <a:solidFill>
                  <a:srgbClr val="000000"/>
                </a:solidFill>
                <a:latin typeface="맑은 고딕" pitchFamily="50" charset="-127"/>
                <a:ea typeface="맑은 고딕" pitchFamily="50" charset="-127"/>
              </a:rPr>
              <a:t>– </a:t>
            </a:r>
            <a:r>
              <a:rPr kumimoji="1" lang="ko-KR" altLang="en-US" dirty="0" smtClean="0">
                <a:solidFill>
                  <a:srgbClr val="000000"/>
                </a:solidFill>
                <a:latin typeface="맑은 고딕" pitchFamily="50" charset="-127"/>
                <a:ea typeface="맑은 고딕" pitchFamily="50" charset="-127"/>
              </a:rPr>
              <a:t>계정정보 저장하기</a:t>
            </a:r>
            <a:endParaRPr kumimoji="1" lang="en-US" altLang="ko-KR" dirty="0">
              <a:solidFill>
                <a:srgbClr val="000000"/>
              </a:solidFill>
              <a:latin typeface="맑은 고딕" pitchFamily="50" charset="-127"/>
              <a:ea typeface="맑은 고딕" pitchFamily="50" charset="-127"/>
            </a:endParaRPr>
          </a:p>
        </p:txBody>
      </p:sp>
      <p:sp>
        <p:nvSpPr>
          <p:cNvPr id="5" name="AutoShape 4" descr="http://cfile27.uf.tistory.com/original/275778385259104A31D8D8"/>
          <p:cNvSpPr>
            <a:spLocks noChangeAspect="1" noChangeArrowheads="1"/>
          </p:cNvSpPr>
          <p:nvPr/>
        </p:nvSpPr>
        <p:spPr bwMode="auto">
          <a:xfrm>
            <a:off x="168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 name="AutoShape 6" descr="http://cfile27.uf.tistory.com/original/275778385259104A31D8D8"/>
          <p:cNvSpPr>
            <a:spLocks noChangeAspect="1" noChangeArrowheads="1"/>
          </p:cNvSpPr>
          <p:nvPr/>
        </p:nvSpPr>
        <p:spPr bwMode="auto">
          <a:xfrm>
            <a:off x="3206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1024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620688"/>
            <a:ext cx="3248152" cy="2414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0" y="2800176"/>
            <a:ext cx="5186010" cy="3411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직사각형 9"/>
          <p:cNvSpPr/>
          <p:nvPr/>
        </p:nvSpPr>
        <p:spPr>
          <a:xfrm>
            <a:off x="4355976" y="2276872"/>
            <a:ext cx="1368152"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직선 화살표 연결선 10"/>
          <p:cNvCxnSpPr>
            <a:stCxn id="10" idx="2"/>
          </p:cNvCxnSpPr>
          <p:nvPr/>
        </p:nvCxnSpPr>
        <p:spPr>
          <a:xfrm>
            <a:off x="5040052" y="2420888"/>
            <a:ext cx="180020" cy="7920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직사각형 18"/>
          <p:cNvSpPr/>
          <p:nvPr/>
        </p:nvSpPr>
        <p:spPr>
          <a:xfrm>
            <a:off x="3640398" y="4461059"/>
            <a:ext cx="1222924"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p:cNvSpPr/>
          <p:nvPr/>
        </p:nvSpPr>
        <p:spPr>
          <a:xfrm>
            <a:off x="6117380" y="3553131"/>
            <a:ext cx="1686354"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6117380" y="5949280"/>
            <a:ext cx="611462"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768499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72008" y="544568"/>
            <a:ext cx="8964488" cy="5785579"/>
          </a:xfrm>
        </p:spPr>
        <p:txBody>
          <a:bodyPr/>
          <a:lstStyle/>
          <a:p>
            <a:r>
              <a:rPr lang="en-US" altLang="ko-KR" sz="1200" dirty="0" smtClean="0"/>
              <a:t/>
            </a:r>
            <a:br>
              <a:rPr lang="en-US" altLang="ko-KR" sz="1200" dirty="0" smtClean="0"/>
            </a:br>
            <a:r>
              <a:rPr lang="en-US" altLang="ko-KR" sz="1200" dirty="0"/>
              <a:t/>
            </a:r>
            <a:br>
              <a:rPr lang="en-US" altLang="ko-KR" sz="1200" dirty="0"/>
            </a:br>
            <a:r>
              <a:rPr lang="en-US" altLang="ko-KR" sz="1200" dirty="0" smtClean="0"/>
              <a:t/>
            </a:r>
            <a:br>
              <a:rPr lang="en-US" altLang="ko-KR" sz="1200" dirty="0" smtClean="0"/>
            </a:br>
            <a:r>
              <a:rPr lang="en-US" altLang="ko-KR" sz="1200" dirty="0"/>
              <a:t/>
            </a:r>
            <a:br>
              <a:rPr lang="en-US" altLang="ko-KR" sz="1200" dirty="0"/>
            </a:br>
            <a:r>
              <a:rPr lang="en-US" altLang="ko-KR" sz="1200" dirty="0" smtClean="0"/>
              <a:t>1. reset </a:t>
            </a:r>
            <a:r>
              <a:rPr lang="ko-KR" altLang="en-US" sz="1200" dirty="0" smtClean="0"/>
              <a:t>명령은 현재의 </a:t>
            </a:r>
            <a:r>
              <a:rPr lang="en-US" altLang="ko-KR" sz="1200" dirty="0" smtClean="0"/>
              <a:t>HEAD</a:t>
            </a:r>
            <a:r>
              <a:rPr lang="ko-KR" altLang="en-US" sz="1200" dirty="0" smtClean="0"/>
              <a:t>를 특정 상태로 돌려주는 명령이다</a:t>
            </a:r>
            <a:r>
              <a:rPr lang="en-US" altLang="ko-KR" sz="1200" dirty="0" smtClean="0"/>
              <a:t>. </a:t>
            </a:r>
            <a:br>
              <a:rPr lang="en-US" altLang="ko-KR" sz="1200" dirty="0" smtClean="0"/>
            </a:br>
            <a:r>
              <a:rPr lang="en-US" altLang="ko-KR" sz="1200" dirty="0"/>
              <a:t/>
            </a:r>
            <a:br>
              <a:rPr lang="en-US" altLang="ko-KR" sz="1200" dirty="0"/>
            </a:br>
            <a:r>
              <a:rPr lang="en-US" altLang="ko-KR" sz="1200" dirty="0" smtClean="0"/>
              <a:t>2. revert </a:t>
            </a:r>
            <a:r>
              <a:rPr lang="ko-KR" altLang="en-US" sz="1200" dirty="0" smtClean="0"/>
              <a:t>명령은 다른 </a:t>
            </a:r>
            <a:r>
              <a:rPr lang="en-US" altLang="ko-KR" sz="1200" dirty="0" smtClean="0"/>
              <a:t>commit</a:t>
            </a:r>
            <a:r>
              <a:rPr lang="ko-KR" altLang="en-US" sz="1200" dirty="0" smtClean="0"/>
              <a:t>을 다시 </a:t>
            </a:r>
            <a:r>
              <a:rPr lang="en-US" altLang="ko-KR" sz="1200" dirty="0" smtClean="0"/>
              <a:t>commit </a:t>
            </a:r>
            <a:r>
              <a:rPr lang="ko-KR" altLang="en-US" sz="1200" dirty="0" smtClean="0"/>
              <a:t>시켜주는 명령이다</a:t>
            </a:r>
            <a:r>
              <a:rPr lang="en-US" altLang="ko-KR" sz="1200" dirty="0" smtClean="0"/>
              <a:t>.</a:t>
            </a:r>
            <a:br>
              <a:rPr lang="en-US" altLang="ko-KR" sz="1200" dirty="0" smtClean="0"/>
            </a:br>
            <a:r>
              <a:rPr lang="en-US" altLang="ko-KR" sz="1200" dirty="0"/>
              <a:t/>
            </a:r>
            <a:br>
              <a:rPr lang="en-US" altLang="ko-KR" sz="1200" dirty="0"/>
            </a:br>
            <a:r>
              <a:rPr lang="en-US" altLang="ko-KR" sz="1200" dirty="0" smtClean="0"/>
              <a:t>3. reset</a:t>
            </a:r>
            <a:r>
              <a:rPr lang="ko-KR" altLang="en-US" sz="1200" dirty="0" smtClean="0"/>
              <a:t>과 </a:t>
            </a:r>
            <a:r>
              <a:rPr lang="en-US" altLang="ko-KR" sz="1200" dirty="0" smtClean="0"/>
              <a:t>revert</a:t>
            </a:r>
            <a:r>
              <a:rPr lang="ko-KR" altLang="en-US" sz="1200" dirty="0" smtClean="0"/>
              <a:t>를 이용하여 </a:t>
            </a:r>
            <a:r>
              <a:rPr lang="en-US" altLang="ko-KR" sz="1200" dirty="0" smtClean="0"/>
              <a:t>working tree</a:t>
            </a:r>
            <a:r>
              <a:rPr lang="ko-KR" altLang="en-US" sz="1200" dirty="0" smtClean="0"/>
              <a:t>를 초기화 시키거나 방금 </a:t>
            </a:r>
            <a:r>
              <a:rPr lang="en-US" altLang="ko-KR" sz="1200" dirty="0" smtClean="0"/>
              <a:t>commit</a:t>
            </a:r>
            <a:r>
              <a:rPr lang="ko-KR" altLang="en-US" sz="1200" dirty="0" smtClean="0"/>
              <a:t>한 내용을 되돌릴 수 있다</a:t>
            </a:r>
            <a:r>
              <a:rPr lang="en-US" altLang="ko-KR" sz="1200" smtClean="0"/>
              <a:t>.</a:t>
            </a:r>
            <a:endParaRPr lang="ko-KR" altLang="en-US" sz="1200" dirty="0"/>
          </a:p>
        </p:txBody>
      </p:sp>
      <p:sp>
        <p:nvSpPr>
          <p:cNvPr id="3" name="텍스트 개체 틀 2"/>
          <p:cNvSpPr>
            <a:spLocks noGrp="1"/>
          </p:cNvSpPr>
          <p:nvPr>
            <p:ph type="body" sz="quarter" idx="13"/>
          </p:nvPr>
        </p:nvSpPr>
        <p:spPr/>
        <p:txBody>
          <a:bodyPr/>
          <a:lstStyle/>
          <a:p>
            <a:r>
              <a:rPr lang="en-US" altLang="ko-KR" dirty="0" smtClean="0"/>
              <a:t>7. </a:t>
            </a:r>
            <a:r>
              <a:rPr lang="ko-KR" altLang="en-US" dirty="0" err="1" smtClean="0"/>
              <a:t>상황별</a:t>
            </a:r>
            <a:r>
              <a:rPr lang="ko-KR" altLang="en-US" dirty="0" smtClean="0"/>
              <a:t> 설명 </a:t>
            </a:r>
            <a:r>
              <a:rPr lang="en-US" altLang="ko-KR" dirty="0" smtClean="0"/>
              <a:t>– reset, revert </a:t>
            </a:r>
            <a:r>
              <a:rPr lang="ko-KR" altLang="en-US" dirty="0" smtClean="0"/>
              <a:t>개요</a:t>
            </a:r>
            <a:endParaRPr lang="ko-KR" altLang="en-US" dirty="0"/>
          </a:p>
        </p:txBody>
      </p:sp>
    </p:spTree>
    <p:extLst>
      <p:ext uri="{BB962C8B-B14F-4D97-AF65-F5344CB8AC3E}">
        <p14:creationId xmlns:p14="http://schemas.microsoft.com/office/powerpoint/2010/main" val="17510170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0437" y="1484784"/>
            <a:ext cx="3881828" cy="3547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9496" y="1480740"/>
            <a:ext cx="2359958" cy="2236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제목 1"/>
          <p:cNvSpPr>
            <a:spLocks noGrp="1"/>
          </p:cNvSpPr>
          <p:nvPr>
            <p:ph type="title"/>
          </p:nvPr>
        </p:nvSpPr>
        <p:spPr>
          <a:xfrm>
            <a:off x="0" y="1472010"/>
            <a:ext cx="2555776" cy="4858137"/>
          </a:xfrm>
        </p:spPr>
        <p:txBody>
          <a:bodyPr/>
          <a:lstStyle/>
          <a:p>
            <a:r>
              <a:rPr lang="en-US" altLang="ko-KR" dirty="0"/>
              <a:t/>
            </a:r>
            <a:br>
              <a:rPr lang="en-US" altLang="ko-KR" dirty="0"/>
            </a:br>
            <a:r>
              <a:rPr lang="en-US" altLang="ko-KR" dirty="0"/>
              <a:t>1. commit dialog</a:t>
            </a:r>
            <a:r>
              <a:rPr lang="ko-KR" altLang="en-US" dirty="0"/>
              <a:t>에서 실수로 변경된 파일을 확인할 수 있다</a:t>
            </a:r>
            <a:r>
              <a:rPr lang="en-US" altLang="ko-KR" dirty="0"/>
              <a:t>. </a:t>
            </a:r>
            <a:br>
              <a:rPr lang="en-US" altLang="ko-KR" dirty="0"/>
            </a:br>
            <a:r>
              <a:rPr lang="en-US" altLang="ko-KR" dirty="0"/>
              <a:t/>
            </a:r>
            <a:br>
              <a:rPr lang="en-US" altLang="ko-KR" dirty="0"/>
            </a:br>
            <a:r>
              <a:rPr lang="en-US" altLang="ko-KR" dirty="0"/>
              <a:t>2. </a:t>
            </a:r>
            <a:r>
              <a:rPr lang="en-US" altLang="ko-KR" dirty="0" err="1"/>
              <a:t>totories</a:t>
            </a:r>
            <a:r>
              <a:rPr lang="en-US" altLang="ko-KR" dirty="0"/>
              <a:t> </a:t>
            </a:r>
            <a:r>
              <a:rPr lang="en-US" altLang="ko-KR" dirty="0" err="1"/>
              <a:t>git</a:t>
            </a:r>
            <a:r>
              <a:rPr lang="en-US" altLang="ko-KR" dirty="0"/>
              <a:t> -&gt; show log</a:t>
            </a:r>
            <a:r>
              <a:rPr lang="ko-KR" altLang="en-US" dirty="0"/>
              <a:t>를 통해 현재 </a:t>
            </a:r>
            <a:r>
              <a:rPr lang="en-US" altLang="ko-KR" dirty="0"/>
              <a:t>working tree</a:t>
            </a:r>
            <a:r>
              <a:rPr lang="ko-KR" altLang="en-US" dirty="0"/>
              <a:t>에서 변경된 내역들을 확인 할 수 있다</a:t>
            </a:r>
            <a:r>
              <a:rPr lang="en-US" altLang="ko-KR" dirty="0"/>
              <a:t>.</a:t>
            </a:r>
            <a:br>
              <a:rPr lang="en-US" altLang="ko-KR" dirty="0"/>
            </a:br>
            <a:r>
              <a:rPr lang="en-US" altLang="ko-KR" dirty="0"/>
              <a:t/>
            </a:r>
            <a:br>
              <a:rPr lang="en-US" altLang="ko-KR" dirty="0"/>
            </a:br>
            <a:endParaRPr lang="ko-KR" altLang="en-US" dirty="0"/>
          </a:p>
        </p:txBody>
      </p:sp>
      <p:sp>
        <p:nvSpPr>
          <p:cNvPr id="3" name="텍스트 개체 틀 2"/>
          <p:cNvSpPr>
            <a:spLocks noGrp="1"/>
          </p:cNvSpPr>
          <p:nvPr>
            <p:ph type="body" sz="quarter" idx="13"/>
          </p:nvPr>
        </p:nvSpPr>
        <p:spPr/>
        <p:txBody>
          <a:bodyPr/>
          <a:lstStyle/>
          <a:p>
            <a:r>
              <a:rPr lang="en-US" altLang="ko-KR" dirty="0" smtClean="0"/>
              <a:t>7. </a:t>
            </a:r>
            <a:r>
              <a:rPr lang="ko-KR" altLang="en-US" dirty="0" err="1" smtClean="0"/>
              <a:t>상황별</a:t>
            </a:r>
            <a:r>
              <a:rPr lang="ko-KR" altLang="en-US" dirty="0" smtClean="0"/>
              <a:t> 설명 </a:t>
            </a:r>
            <a:r>
              <a:rPr lang="en-US" altLang="ko-KR" dirty="0" smtClean="0"/>
              <a:t>– working tree </a:t>
            </a:r>
            <a:r>
              <a:rPr lang="ko-KR" altLang="en-US" dirty="0" smtClean="0"/>
              <a:t>전체 원복</a:t>
            </a:r>
            <a:r>
              <a:rPr lang="en-US" altLang="ko-KR" dirty="0" smtClean="0"/>
              <a:t>(1/2)</a:t>
            </a:r>
            <a:endParaRPr lang="ko-KR" altLang="en-US" dirty="0"/>
          </a:p>
        </p:txBody>
      </p:sp>
      <p:sp>
        <p:nvSpPr>
          <p:cNvPr id="11" name="직사각형 10"/>
          <p:cNvSpPr/>
          <p:nvPr/>
        </p:nvSpPr>
        <p:spPr>
          <a:xfrm>
            <a:off x="2627784" y="2552958"/>
            <a:ext cx="2317847" cy="804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31320" y="548680"/>
            <a:ext cx="9005175" cy="923330"/>
          </a:xfrm>
          <a:prstGeom prst="rect">
            <a:avLst/>
          </a:prstGeom>
          <a:noFill/>
        </p:spPr>
        <p:txBody>
          <a:bodyPr wrap="square" rtlCol="0">
            <a:spAutoFit/>
          </a:bodyPr>
          <a:lstStyle/>
          <a:p>
            <a:r>
              <a:rPr lang="ko-KR" altLang="en-US" dirty="0" smtClean="0"/>
              <a:t>상황설명</a:t>
            </a:r>
            <a:r>
              <a:rPr lang="en-US" altLang="ko-KR" dirty="0" smtClean="0"/>
              <a:t> : </a:t>
            </a:r>
            <a:r>
              <a:rPr lang="ko-KR" altLang="en-US" dirty="0" smtClean="0"/>
              <a:t>실수로 파일을 삭제하였거나 자동 </a:t>
            </a:r>
            <a:r>
              <a:rPr lang="en-US" altLang="ko-KR" dirty="0" smtClean="0"/>
              <a:t>build</a:t>
            </a:r>
            <a:r>
              <a:rPr lang="ko-KR" altLang="en-US" dirty="0" smtClean="0"/>
              <a:t>가 돌아서 원치 않은 파일이 생성이 된 경우 </a:t>
            </a:r>
            <a:r>
              <a:rPr lang="en-US" altLang="ko-KR" dirty="0" smtClean="0"/>
              <a:t>working tree </a:t>
            </a:r>
            <a:r>
              <a:rPr lang="ko-KR" altLang="en-US" dirty="0" smtClean="0"/>
              <a:t>전체를 마지막</a:t>
            </a:r>
            <a:r>
              <a:rPr lang="en-US" altLang="ko-KR" dirty="0"/>
              <a:t> </a:t>
            </a:r>
            <a:r>
              <a:rPr lang="en-US" altLang="ko-KR" dirty="0" smtClean="0"/>
              <a:t>commit</a:t>
            </a:r>
            <a:r>
              <a:rPr lang="ko-KR" altLang="en-US" dirty="0" smtClean="0"/>
              <a:t> 상태로 되돌림</a:t>
            </a:r>
            <a:r>
              <a:rPr lang="en-US" altLang="ko-KR" dirty="0" smtClean="0"/>
              <a:t>. (</a:t>
            </a:r>
            <a:r>
              <a:rPr lang="ko-KR" altLang="en-US" dirty="0" smtClean="0"/>
              <a:t>마지막 </a:t>
            </a:r>
            <a:r>
              <a:rPr lang="en-US" altLang="ko-KR" dirty="0" smtClean="0"/>
              <a:t>commit</a:t>
            </a:r>
            <a:r>
              <a:rPr lang="ko-KR" altLang="en-US" dirty="0" smtClean="0"/>
              <a:t> 이후의 </a:t>
            </a:r>
            <a:r>
              <a:rPr lang="en-US" altLang="ko-KR" dirty="0" smtClean="0"/>
              <a:t>working tree</a:t>
            </a:r>
            <a:r>
              <a:rPr lang="ko-KR" altLang="en-US" dirty="0" smtClean="0"/>
              <a:t>와 </a:t>
            </a:r>
            <a:r>
              <a:rPr lang="en-US" altLang="ko-KR" dirty="0" smtClean="0"/>
              <a:t>index</a:t>
            </a:r>
            <a:r>
              <a:rPr lang="ko-KR" altLang="en-US" dirty="0" smtClean="0"/>
              <a:t>의 수정사항 모두 사라짐</a:t>
            </a:r>
            <a:r>
              <a:rPr lang="en-US" altLang="ko-KR" dirty="0" smtClean="0"/>
              <a:t>)</a:t>
            </a:r>
            <a:endParaRPr lang="ko-KR" altLang="en-US" dirty="0"/>
          </a:p>
        </p:txBody>
      </p:sp>
      <p:sp>
        <p:nvSpPr>
          <p:cNvPr id="5" name="타원 4"/>
          <p:cNvSpPr/>
          <p:nvPr/>
        </p:nvSpPr>
        <p:spPr>
          <a:xfrm>
            <a:off x="2566176" y="1604909"/>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t>1</a:t>
            </a:r>
            <a:endParaRPr lang="ko-KR" altLang="en-US" sz="1400" b="1" dirty="0"/>
          </a:p>
        </p:txBody>
      </p:sp>
      <p:sp>
        <p:nvSpPr>
          <p:cNvPr id="13" name="타원 12"/>
          <p:cNvSpPr/>
          <p:nvPr/>
        </p:nvSpPr>
        <p:spPr>
          <a:xfrm>
            <a:off x="5004048" y="3212976"/>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t>2</a:t>
            </a:r>
            <a:endParaRPr lang="ko-KR" altLang="en-US" sz="1400" b="1" dirty="0"/>
          </a:p>
        </p:txBody>
      </p:sp>
      <p:sp>
        <p:nvSpPr>
          <p:cNvPr id="15" name="직사각형 14"/>
          <p:cNvSpPr/>
          <p:nvPr/>
        </p:nvSpPr>
        <p:spPr>
          <a:xfrm>
            <a:off x="5220072" y="3459030"/>
            <a:ext cx="3716894" cy="10784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7632373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192" y="1471875"/>
            <a:ext cx="4265945" cy="30910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제목 1"/>
          <p:cNvSpPr>
            <a:spLocks noGrp="1"/>
          </p:cNvSpPr>
          <p:nvPr>
            <p:ph type="title"/>
          </p:nvPr>
        </p:nvSpPr>
        <p:spPr>
          <a:xfrm>
            <a:off x="0" y="1472010"/>
            <a:ext cx="2555776" cy="4858137"/>
          </a:xfrm>
        </p:spPr>
        <p:txBody>
          <a:bodyPr/>
          <a:lstStyle/>
          <a:p>
            <a:r>
              <a:rPr lang="en-US" altLang="ko-KR" dirty="0"/>
              <a:t/>
            </a:r>
            <a:br>
              <a:rPr lang="en-US" altLang="ko-KR" dirty="0"/>
            </a:br>
            <a:r>
              <a:rPr lang="en-US" altLang="ko-KR" dirty="0" smtClean="0"/>
              <a:t>1. HEAD</a:t>
            </a:r>
            <a:r>
              <a:rPr lang="ko-KR" altLang="en-US" dirty="0" smtClean="0"/>
              <a:t>가 가리키는 곳을 마우스 클릭하고 우 클릭 한다</a:t>
            </a:r>
            <a:r>
              <a:rPr lang="en-US" altLang="ko-KR" dirty="0" smtClean="0"/>
              <a:t>.</a:t>
            </a:r>
            <a:br>
              <a:rPr lang="en-US" altLang="ko-KR" dirty="0" smtClean="0"/>
            </a:br>
            <a:r>
              <a:rPr lang="en-US" altLang="ko-KR" dirty="0" smtClean="0"/>
              <a:t/>
            </a:r>
            <a:br>
              <a:rPr lang="en-US" altLang="ko-KR" dirty="0" smtClean="0"/>
            </a:br>
            <a:r>
              <a:rPr lang="en-US" altLang="ko-KR" dirty="0" smtClean="0"/>
              <a:t>2. context menu</a:t>
            </a:r>
            <a:r>
              <a:rPr lang="ko-KR" altLang="en-US" dirty="0" smtClean="0"/>
              <a:t>에서 </a:t>
            </a:r>
            <a:r>
              <a:rPr lang="en-US" altLang="ko-KR" dirty="0" smtClean="0"/>
              <a:t>reset~~ </a:t>
            </a:r>
            <a:r>
              <a:rPr lang="ko-KR" altLang="en-US" dirty="0" smtClean="0"/>
              <a:t>메뉴를 클릭한다</a:t>
            </a:r>
            <a:r>
              <a:rPr lang="en-US" altLang="ko-KR" dirty="0" smtClean="0"/>
              <a:t>.</a:t>
            </a:r>
            <a:br>
              <a:rPr lang="en-US" altLang="ko-KR" dirty="0" smtClean="0"/>
            </a:br>
            <a:r>
              <a:rPr lang="en-US" altLang="ko-KR" dirty="0"/>
              <a:t/>
            </a:r>
            <a:br>
              <a:rPr lang="en-US" altLang="ko-KR" dirty="0"/>
            </a:br>
            <a:r>
              <a:rPr lang="en-US" altLang="ko-KR" dirty="0" smtClean="0"/>
              <a:t>3. Hard combo box</a:t>
            </a:r>
            <a:r>
              <a:rPr lang="ko-KR" altLang="en-US" dirty="0" smtClean="0"/>
              <a:t>를 선택하고 </a:t>
            </a:r>
            <a:r>
              <a:rPr lang="en-US" altLang="ko-KR" dirty="0" smtClean="0"/>
              <a:t>OK</a:t>
            </a:r>
            <a:r>
              <a:rPr lang="ko-KR" altLang="en-US" dirty="0" smtClean="0"/>
              <a:t>버튼을 누르면 </a:t>
            </a:r>
            <a:r>
              <a:rPr lang="en-US" altLang="ko-KR" dirty="0" smtClean="0"/>
              <a:t>working tree</a:t>
            </a:r>
            <a:r>
              <a:rPr lang="ko-KR" altLang="en-US" dirty="0" smtClean="0"/>
              <a:t>가 마지막 </a:t>
            </a:r>
            <a:r>
              <a:rPr lang="en-US" altLang="ko-KR" dirty="0" smtClean="0"/>
              <a:t>commit </a:t>
            </a:r>
            <a:r>
              <a:rPr lang="ko-KR" altLang="en-US" dirty="0" smtClean="0"/>
              <a:t>상태로 되돌아가게 된다</a:t>
            </a:r>
            <a:r>
              <a:rPr lang="en-US" altLang="ko-KR" dirty="0" smtClean="0"/>
              <a:t>.</a:t>
            </a:r>
            <a:br>
              <a:rPr lang="en-US" altLang="ko-KR" dirty="0" smtClean="0"/>
            </a:br>
            <a:r>
              <a:rPr lang="en-US" altLang="ko-KR" dirty="0"/>
              <a:t/>
            </a:r>
            <a:br>
              <a:rPr lang="en-US" altLang="ko-KR" dirty="0"/>
            </a:br>
            <a:r>
              <a:rPr lang="en-US" altLang="ko-KR" dirty="0"/>
              <a:t/>
            </a:r>
            <a:br>
              <a:rPr lang="en-US" altLang="ko-KR" dirty="0"/>
            </a:br>
            <a:r>
              <a:rPr lang="en-US" altLang="ko-KR" dirty="0"/>
              <a:t/>
            </a:r>
            <a:br>
              <a:rPr lang="en-US" altLang="ko-KR" dirty="0"/>
            </a:br>
            <a:endParaRPr lang="ko-KR" altLang="en-US" dirty="0"/>
          </a:p>
        </p:txBody>
      </p:sp>
      <p:sp>
        <p:nvSpPr>
          <p:cNvPr id="3" name="텍스트 개체 틀 2"/>
          <p:cNvSpPr>
            <a:spLocks noGrp="1"/>
          </p:cNvSpPr>
          <p:nvPr>
            <p:ph type="body" sz="quarter" idx="13"/>
          </p:nvPr>
        </p:nvSpPr>
        <p:spPr/>
        <p:txBody>
          <a:bodyPr/>
          <a:lstStyle/>
          <a:p>
            <a:r>
              <a:rPr lang="en-US" altLang="ko-KR" dirty="0" smtClean="0"/>
              <a:t>7. </a:t>
            </a:r>
            <a:r>
              <a:rPr lang="ko-KR" altLang="en-US" dirty="0" err="1" smtClean="0"/>
              <a:t>상황별</a:t>
            </a:r>
            <a:r>
              <a:rPr lang="ko-KR" altLang="en-US" dirty="0" smtClean="0"/>
              <a:t> 설명 </a:t>
            </a:r>
            <a:r>
              <a:rPr lang="en-US" altLang="ko-KR" dirty="0" smtClean="0"/>
              <a:t>– working tree </a:t>
            </a:r>
            <a:r>
              <a:rPr lang="ko-KR" altLang="en-US" dirty="0" smtClean="0"/>
              <a:t>전체 원복</a:t>
            </a:r>
            <a:r>
              <a:rPr lang="en-US" altLang="ko-KR" dirty="0" smtClean="0"/>
              <a:t>(2/2)</a:t>
            </a:r>
            <a:endParaRPr lang="ko-KR" altLang="en-US" dirty="0"/>
          </a:p>
        </p:txBody>
      </p:sp>
      <p:sp>
        <p:nvSpPr>
          <p:cNvPr id="11" name="직사각형 10"/>
          <p:cNvSpPr/>
          <p:nvPr/>
        </p:nvSpPr>
        <p:spPr>
          <a:xfrm>
            <a:off x="2830217" y="2311056"/>
            <a:ext cx="4145920" cy="1819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31320" y="548680"/>
            <a:ext cx="9005175" cy="923330"/>
          </a:xfrm>
          <a:prstGeom prst="rect">
            <a:avLst/>
          </a:prstGeom>
          <a:noFill/>
        </p:spPr>
        <p:txBody>
          <a:bodyPr wrap="square" rtlCol="0">
            <a:spAutoFit/>
          </a:bodyPr>
          <a:lstStyle/>
          <a:p>
            <a:r>
              <a:rPr lang="ko-KR" altLang="en-US" dirty="0" smtClean="0"/>
              <a:t>상황설명</a:t>
            </a:r>
            <a:r>
              <a:rPr lang="en-US" altLang="ko-KR" dirty="0" smtClean="0"/>
              <a:t> : </a:t>
            </a:r>
            <a:r>
              <a:rPr lang="ko-KR" altLang="en-US" dirty="0" smtClean="0"/>
              <a:t>실수로 파일을 삭제하였거나 자동 </a:t>
            </a:r>
            <a:r>
              <a:rPr lang="en-US" altLang="ko-KR" dirty="0" smtClean="0"/>
              <a:t>build</a:t>
            </a:r>
            <a:r>
              <a:rPr lang="ko-KR" altLang="en-US" dirty="0" smtClean="0"/>
              <a:t>가 돌아서 원치 않은 파일이 생성이 된 경우 </a:t>
            </a:r>
            <a:r>
              <a:rPr lang="en-US" altLang="ko-KR" dirty="0" smtClean="0"/>
              <a:t>working tree </a:t>
            </a:r>
            <a:r>
              <a:rPr lang="ko-KR" altLang="en-US" dirty="0" smtClean="0"/>
              <a:t>전체를 마지막</a:t>
            </a:r>
            <a:r>
              <a:rPr lang="en-US" altLang="ko-KR" dirty="0"/>
              <a:t> </a:t>
            </a:r>
            <a:r>
              <a:rPr lang="en-US" altLang="ko-KR" dirty="0" smtClean="0"/>
              <a:t>commit</a:t>
            </a:r>
            <a:r>
              <a:rPr lang="ko-KR" altLang="en-US" dirty="0" smtClean="0"/>
              <a:t> 상태로 되돌림</a:t>
            </a:r>
            <a:r>
              <a:rPr lang="en-US" altLang="ko-KR" dirty="0" smtClean="0"/>
              <a:t>. (</a:t>
            </a:r>
            <a:r>
              <a:rPr lang="ko-KR" altLang="en-US" dirty="0" smtClean="0"/>
              <a:t>마지막 </a:t>
            </a:r>
            <a:r>
              <a:rPr lang="en-US" altLang="ko-KR" dirty="0" smtClean="0"/>
              <a:t>commit</a:t>
            </a:r>
            <a:r>
              <a:rPr lang="ko-KR" altLang="en-US" dirty="0" smtClean="0"/>
              <a:t> 이후의 </a:t>
            </a:r>
            <a:r>
              <a:rPr lang="en-US" altLang="ko-KR" dirty="0" smtClean="0"/>
              <a:t>working tree</a:t>
            </a:r>
            <a:r>
              <a:rPr lang="ko-KR" altLang="en-US" dirty="0" smtClean="0"/>
              <a:t>와 </a:t>
            </a:r>
            <a:r>
              <a:rPr lang="en-US" altLang="ko-KR" dirty="0" smtClean="0"/>
              <a:t>index</a:t>
            </a:r>
            <a:r>
              <a:rPr lang="ko-KR" altLang="en-US" dirty="0" smtClean="0"/>
              <a:t>의 수정사항 모두 사라짐</a:t>
            </a:r>
            <a:r>
              <a:rPr lang="en-US" altLang="ko-KR" dirty="0" smtClean="0"/>
              <a:t>)</a:t>
            </a:r>
            <a:endParaRPr lang="ko-KR" altLang="en-US" dirty="0"/>
          </a:p>
        </p:txBody>
      </p:sp>
      <p:sp>
        <p:nvSpPr>
          <p:cNvPr id="5" name="타원 4"/>
          <p:cNvSpPr/>
          <p:nvPr/>
        </p:nvSpPr>
        <p:spPr>
          <a:xfrm>
            <a:off x="2610061" y="2081172"/>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t>1</a:t>
            </a:r>
            <a:endParaRPr lang="ko-KR" altLang="en-US" sz="1400" b="1" dirty="0"/>
          </a:p>
        </p:txBody>
      </p:sp>
      <p:sp>
        <p:nvSpPr>
          <p:cNvPr id="13" name="타원 12"/>
          <p:cNvSpPr/>
          <p:nvPr/>
        </p:nvSpPr>
        <p:spPr>
          <a:xfrm>
            <a:off x="4139952" y="3074266"/>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t>2</a:t>
            </a:r>
            <a:endParaRPr lang="ko-KR" altLang="en-US" sz="1400" b="1" dirty="0"/>
          </a:p>
        </p:txBody>
      </p:sp>
      <p:sp>
        <p:nvSpPr>
          <p:cNvPr id="15" name="직사각형 14"/>
          <p:cNvSpPr/>
          <p:nvPr/>
        </p:nvSpPr>
        <p:spPr>
          <a:xfrm>
            <a:off x="4427984" y="3124708"/>
            <a:ext cx="2016224" cy="2137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4149080"/>
            <a:ext cx="3006650" cy="21466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직사각형 11"/>
          <p:cNvSpPr/>
          <p:nvPr/>
        </p:nvSpPr>
        <p:spPr>
          <a:xfrm>
            <a:off x="6084168" y="5499980"/>
            <a:ext cx="2160240" cy="2137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p:cNvSpPr/>
          <p:nvPr/>
        </p:nvSpPr>
        <p:spPr>
          <a:xfrm>
            <a:off x="5724128" y="5463916"/>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t>3</a:t>
            </a:r>
            <a:endParaRPr lang="ko-KR" altLang="en-US" sz="1400" b="1" dirty="0"/>
          </a:p>
        </p:txBody>
      </p:sp>
    </p:spTree>
    <p:extLst>
      <p:ext uri="{BB962C8B-B14F-4D97-AF65-F5344CB8AC3E}">
        <p14:creationId xmlns:p14="http://schemas.microsoft.com/office/powerpoint/2010/main" val="3057438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sz="quarter" idx="13"/>
          </p:nvPr>
        </p:nvSpPr>
        <p:spPr>
          <a:xfrm>
            <a:off x="-17" y="84193"/>
            <a:ext cx="9136201" cy="419100"/>
          </a:xfrm>
        </p:spPr>
        <p:txBody>
          <a:bodyPr/>
          <a:lstStyle/>
          <a:p>
            <a:r>
              <a:rPr lang="ko-KR" altLang="en-US" dirty="0" smtClean="0"/>
              <a:t>순서</a:t>
            </a:r>
            <a:endParaRPr lang="ko-KR" altLang="en-US" dirty="0"/>
          </a:p>
        </p:txBody>
      </p:sp>
      <p:sp>
        <p:nvSpPr>
          <p:cNvPr id="62" name="텍스트 개체 틀 12"/>
          <p:cNvSpPr txBox="1">
            <a:spLocks/>
          </p:cNvSpPr>
          <p:nvPr/>
        </p:nvSpPr>
        <p:spPr>
          <a:xfrm>
            <a:off x="650633" y="933402"/>
            <a:ext cx="7842738" cy="4295798"/>
          </a:xfrm>
          <a:prstGeom prst="rect">
            <a:avLst/>
          </a:prstGeom>
        </p:spPr>
        <p:txBody>
          <a:bodyPr>
            <a:normAutofit/>
          </a:bodyPr>
          <a:lstStyle/>
          <a:p>
            <a:pPr marL="342900" lvl="0" indent="-342900" eaLnBrk="0" fontAlgn="base" latinLnBrk="0" hangingPunct="0">
              <a:lnSpc>
                <a:spcPct val="140000"/>
              </a:lnSpc>
              <a:spcBef>
                <a:spcPct val="0"/>
              </a:spcBef>
              <a:spcAft>
                <a:spcPct val="0"/>
              </a:spcAft>
              <a:buAutoNum type="arabicPeriod"/>
              <a:defRPr/>
            </a:pPr>
            <a:r>
              <a:rPr kumimoji="1" lang="en-US" altLang="ko-KR" sz="1600" b="1" dirty="0" smtClean="0">
                <a:solidFill>
                  <a:srgbClr val="000000"/>
                </a:solidFill>
                <a:latin typeface="맑은 고딕" pitchFamily="50" charset="-127"/>
                <a:ea typeface="맑은 고딕" pitchFamily="50" charset="-127"/>
              </a:rPr>
              <a:t>Windows</a:t>
            </a:r>
            <a:r>
              <a:rPr kumimoji="1" lang="ko-KR" altLang="en-US" sz="1600" b="1" dirty="0" smtClean="0">
                <a:solidFill>
                  <a:srgbClr val="000000"/>
                </a:solidFill>
                <a:latin typeface="맑은 고딕" pitchFamily="50" charset="-127"/>
                <a:ea typeface="맑은 고딕" pitchFamily="50" charset="-127"/>
              </a:rPr>
              <a:t>용 </a:t>
            </a:r>
            <a:r>
              <a:rPr kumimoji="1" lang="en-US" altLang="ko-KR" sz="1600" b="1" dirty="0" err="1" smtClean="0">
                <a:solidFill>
                  <a:srgbClr val="000000"/>
                </a:solidFill>
                <a:latin typeface="맑은 고딕" pitchFamily="50" charset="-127"/>
                <a:ea typeface="맑은 고딕" pitchFamily="50" charset="-127"/>
              </a:rPr>
              <a:t>Git</a:t>
            </a:r>
            <a:r>
              <a:rPr kumimoji="1" lang="en-US" altLang="ko-KR" sz="1600" b="1" dirty="0" smtClean="0">
                <a:solidFill>
                  <a:srgbClr val="000000"/>
                </a:solidFill>
                <a:latin typeface="맑은 고딕" pitchFamily="50" charset="-127"/>
                <a:ea typeface="맑은 고딕" pitchFamily="50" charset="-127"/>
              </a:rPr>
              <a:t> </a:t>
            </a:r>
            <a:r>
              <a:rPr kumimoji="1" lang="ko-KR" altLang="en-US" sz="1600" b="1" dirty="0" smtClean="0">
                <a:solidFill>
                  <a:srgbClr val="000000"/>
                </a:solidFill>
                <a:latin typeface="맑은 고딕" pitchFamily="50" charset="-127"/>
                <a:ea typeface="맑은 고딕" pitchFamily="50" charset="-127"/>
              </a:rPr>
              <a:t>설치 </a:t>
            </a:r>
            <a:r>
              <a:rPr kumimoji="1" lang="en-US" altLang="ko-KR" sz="1600" b="1" dirty="0">
                <a:solidFill>
                  <a:srgbClr val="000000"/>
                </a:solidFill>
                <a:latin typeface="맑은 고딕" pitchFamily="50" charset="-127"/>
                <a:ea typeface="맑은 고딕" pitchFamily="50" charset="-127"/>
              </a:rPr>
              <a:t>(Slide #</a:t>
            </a:r>
            <a:r>
              <a:rPr kumimoji="1" lang="en-US" altLang="ko-KR" sz="1600" b="1" dirty="0" smtClean="0">
                <a:solidFill>
                  <a:srgbClr val="000000"/>
                </a:solidFill>
                <a:latin typeface="맑은 고딕" pitchFamily="50" charset="-127"/>
                <a:ea typeface="맑은 고딕" pitchFamily="50" charset="-127"/>
              </a:rPr>
              <a:t>4~5)</a:t>
            </a:r>
          </a:p>
          <a:p>
            <a:pPr marL="342900" marR="0" lvl="0" indent="-342900" algn="l" defTabSz="914400" rtl="0" eaLnBrk="0" fontAlgn="base" latinLnBrk="0" hangingPunct="0">
              <a:lnSpc>
                <a:spcPct val="140000"/>
              </a:lnSpc>
              <a:spcBef>
                <a:spcPct val="0"/>
              </a:spcBef>
              <a:spcAft>
                <a:spcPct val="0"/>
              </a:spcAft>
              <a:buClrTx/>
              <a:buSzTx/>
              <a:buAutoNum type="arabicPeriod"/>
              <a:tabLst/>
              <a:defRPr/>
            </a:pPr>
            <a:r>
              <a:rPr kumimoji="1" lang="en-US" altLang="ko-KR" sz="1600" b="1" dirty="0" err="1" smtClean="0">
                <a:solidFill>
                  <a:srgbClr val="000000"/>
                </a:solidFill>
                <a:latin typeface="맑은 고딕" pitchFamily="50" charset="-127"/>
                <a:ea typeface="맑은 고딕" pitchFamily="50" charset="-127"/>
              </a:rPr>
              <a:t>TortoiseGit</a:t>
            </a:r>
            <a:r>
              <a:rPr kumimoji="1" lang="en-US" altLang="ko-KR" sz="1600" b="1" dirty="0" smtClean="0">
                <a:solidFill>
                  <a:srgbClr val="000000"/>
                </a:solidFill>
                <a:latin typeface="맑은 고딕" pitchFamily="50" charset="-127"/>
                <a:ea typeface="맑은 고딕" pitchFamily="50" charset="-127"/>
              </a:rPr>
              <a:t> </a:t>
            </a:r>
            <a:r>
              <a:rPr kumimoji="1" lang="ko-KR" altLang="en-US" sz="1600" b="1" dirty="0" smtClean="0">
                <a:solidFill>
                  <a:srgbClr val="000000"/>
                </a:solidFill>
                <a:latin typeface="맑은 고딕" pitchFamily="50" charset="-127"/>
                <a:ea typeface="맑은 고딕" pitchFamily="50" charset="-127"/>
              </a:rPr>
              <a:t>설치 </a:t>
            </a:r>
            <a:r>
              <a:rPr kumimoji="1" lang="en-US" altLang="ko-KR" sz="1600" b="1" dirty="0" smtClean="0">
                <a:solidFill>
                  <a:srgbClr val="000000"/>
                </a:solidFill>
                <a:latin typeface="맑은 고딕" pitchFamily="50" charset="-127"/>
                <a:ea typeface="맑은 고딕" pitchFamily="50" charset="-127"/>
              </a:rPr>
              <a:t>(Slide #6)</a:t>
            </a:r>
            <a:endParaRPr kumimoji="1" lang="en-US" altLang="ko-KR" sz="1600" dirty="0">
              <a:solidFill>
                <a:srgbClr val="000000"/>
              </a:solidFill>
              <a:latin typeface="맑은 고딕" pitchFamily="50" charset="-127"/>
              <a:ea typeface="맑은 고딕" pitchFamily="50" charset="-127"/>
            </a:endParaRPr>
          </a:p>
          <a:p>
            <a:pPr marL="342900" indent="-342900" eaLnBrk="0" fontAlgn="base" latinLnBrk="0" hangingPunct="0">
              <a:lnSpc>
                <a:spcPct val="140000"/>
              </a:lnSpc>
              <a:spcBef>
                <a:spcPct val="0"/>
              </a:spcBef>
              <a:spcAft>
                <a:spcPct val="0"/>
              </a:spcAft>
              <a:buFontTx/>
              <a:buAutoNum type="arabicPeriod"/>
              <a:defRPr/>
            </a:pPr>
            <a:r>
              <a:rPr kumimoji="1" lang="en-US" altLang="ko-KR" sz="1600" b="1" dirty="0" err="1" smtClean="0">
                <a:solidFill>
                  <a:srgbClr val="000000"/>
                </a:solidFill>
                <a:latin typeface="맑은 고딕" pitchFamily="50" charset="-127"/>
                <a:ea typeface="맑은 고딕" pitchFamily="50" charset="-127"/>
              </a:rPr>
              <a:t>Git</a:t>
            </a:r>
            <a:r>
              <a:rPr kumimoji="1" lang="en-US" altLang="ko-KR" sz="1600" b="1" dirty="0" smtClean="0">
                <a:solidFill>
                  <a:srgbClr val="000000"/>
                </a:solidFill>
                <a:latin typeface="맑은 고딕" pitchFamily="50" charset="-127"/>
                <a:ea typeface="맑은 고딕" pitchFamily="50" charset="-127"/>
              </a:rPr>
              <a:t> </a:t>
            </a:r>
            <a:r>
              <a:rPr kumimoji="1" lang="ko-KR" altLang="en-US" sz="1600" b="1" dirty="0" smtClean="0">
                <a:solidFill>
                  <a:srgbClr val="000000"/>
                </a:solidFill>
                <a:latin typeface="맑은 고딕" pitchFamily="50" charset="-127"/>
                <a:ea typeface="맑은 고딕" pitchFamily="50" charset="-127"/>
              </a:rPr>
              <a:t>개념도 </a:t>
            </a:r>
            <a:r>
              <a:rPr kumimoji="1" lang="en-US" altLang="ko-KR" sz="1600" b="1" dirty="0">
                <a:solidFill>
                  <a:srgbClr val="000000"/>
                </a:solidFill>
                <a:latin typeface="맑은 고딕" pitchFamily="50" charset="-127"/>
                <a:ea typeface="맑은 고딕" pitchFamily="50" charset="-127"/>
              </a:rPr>
              <a:t>(Slide </a:t>
            </a:r>
            <a:r>
              <a:rPr kumimoji="1" lang="en-US" altLang="ko-KR" sz="1600" b="1" dirty="0" smtClean="0">
                <a:solidFill>
                  <a:srgbClr val="000000"/>
                </a:solidFill>
                <a:latin typeface="맑은 고딕" pitchFamily="50" charset="-127"/>
                <a:ea typeface="맑은 고딕" pitchFamily="50" charset="-127"/>
              </a:rPr>
              <a:t>#7~8)</a:t>
            </a:r>
          </a:p>
          <a:p>
            <a:pPr marL="342900" indent="-342900" eaLnBrk="0" fontAlgn="base" latinLnBrk="0" hangingPunct="0">
              <a:lnSpc>
                <a:spcPct val="140000"/>
              </a:lnSpc>
              <a:spcBef>
                <a:spcPct val="0"/>
              </a:spcBef>
              <a:spcAft>
                <a:spcPct val="0"/>
              </a:spcAft>
              <a:buFontTx/>
              <a:buAutoNum type="arabicPeriod"/>
              <a:defRPr/>
            </a:pPr>
            <a:r>
              <a:rPr kumimoji="1" lang="en-US" altLang="ko-KR" sz="1600" b="1" dirty="0" err="1" smtClean="0">
                <a:solidFill>
                  <a:srgbClr val="000000"/>
                </a:solidFill>
                <a:latin typeface="맑은 고딕" pitchFamily="50" charset="-127"/>
                <a:ea typeface="맑은 고딕" pitchFamily="50" charset="-127"/>
              </a:rPr>
              <a:t>Git</a:t>
            </a:r>
            <a:r>
              <a:rPr kumimoji="1" lang="en-US" altLang="ko-KR" sz="1600" b="1" dirty="0" smtClean="0">
                <a:solidFill>
                  <a:srgbClr val="000000"/>
                </a:solidFill>
                <a:latin typeface="맑은 고딕" pitchFamily="50" charset="-127"/>
                <a:ea typeface="맑은 고딕" pitchFamily="50" charset="-127"/>
              </a:rPr>
              <a:t> Credential </a:t>
            </a:r>
            <a:r>
              <a:rPr kumimoji="1" lang="ko-KR" altLang="en-US" sz="1600" b="1" dirty="0" smtClean="0">
                <a:solidFill>
                  <a:srgbClr val="000000"/>
                </a:solidFill>
                <a:latin typeface="맑은 고딕" pitchFamily="50" charset="-127"/>
                <a:ea typeface="맑은 고딕" pitchFamily="50" charset="-127"/>
              </a:rPr>
              <a:t>설정</a:t>
            </a:r>
            <a:r>
              <a:rPr kumimoji="1" lang="en-US" altLang="ko-KR" sz="1600" b="1" dirty="0" smtClean="0">
                <a:solidFill>
                  <a:srgbClr val="000000"/>
                </a:solidFill>
                <a:latin typeface="맑은 고딕" pitchFamily="50" charset="-127"/>
                <a:ea typeface="맑은 고딕" pitchFamily="50" charset="-127"/>
              </a:rPr>
              <a:t>(</a:t>
            </a:r>
            <a:r>
              <a:rPr kumimoji="1" lang="en-US" altLang="ko-KR" sz="1600" b="1" dirty="0">
                <a:solidFill>
                  <a:srgbClr val="000000"/>
                </a:solidFill>
                <a:latin typeface="맑은 고딕" pitchFamily="50" charset="-127"/>
                <a:ea typeface="맑은 고딕" pitchFamily="50" charset="-127"/>
              </a:rPr>
              <a:t>Slide </a:t>
            </a:r>
            <a:r>
              <a:rPr kumimoji="1" lang="en-US" altLang="ko-KR" sz="1600" b="1" dirty="0" smtClean="0">
                <a:solidFill>
                  <a:srgbClr val="000000"/>
                </a:solidFill>
                <a:latin typeface="맑은 고딕" pitchFamily="50" charset="-127"/>
                <a:ea typeface="맑은 고딕" pitchFamily="50" charset="-127"/>
              </a:rPr>
              <a:t>#9)</a:t>
            </a:r>
          </a:p>
          <a:p>
            <a:pPr marL="342900" indent="-342900" eaLnBrk="0" fontAlgn="base" latinLnBrk="0" hangingPunct="0">
              <a:lnSpc>
                <a:spcPct val="140000"/>
              </a:lnSpc>
              <a:spcBef>
                <a:spcPct val="0"/>
              </a:spcBef>
              <a:spcAft>
                <a:spcPct val="0"/>
              </a:spcAft>
              <a:buFontTx/>
              <a:buAutoNum type="arabicPeriod"/>
              <a:defRPr/>
            </a:pPr>
            <a:r>
              <a:rPr kumimoji="1" lang="ko-KR" altLang="en-US" sz="1600" b="1" dirty="0" smtClean="0">
                <a:solidFill>
                  <a:srgbClr val="000000"/>
                </a:solidFill>
                <a:latin typeface="맑은 고딕" pitchFamily="50" charset="-127"/>
                <a:ea typeface="맑은 고딕" pitchFamily="50" charset="-127"/>
              </a:rPr>
              <a:t>기본사용법</a:t>
            </a:r>
            <a:r>
              <a:rPr kumimoji="1" lang="en-US" altLang="ko-KR" sz="1600" b="1" dirty="0" smtClean="0">
                <a:solidFill>
                  <a:srgbClr val="000000"/>
                </a:solidFill>
                <a:latin typeface="맑은 고딕" pitchFamily="50" charset="-127"/>
                <a:ea typeface="맑은 고딕" pitchFamily="50" charset="-127"/>
              </a:rPr>
              <a:t>(Slide #10~16)</a:t>
            </a:r>
            <a:endParaRPr kumimoji="1" lang="en-US" altLang="ko-KR" sz="1600" b="1" dirty="0">
              <a:solidFill>
                <a:srgbClr val="000000"/>
              </a:solidFill>
              <a:latin typeface="맑은 고딕" pitchFamily="50" charset="-127"/>
              <a:ea typeface="맑은 고딕" pitchFamily="50" charset="-127"/>
            </a:endParaRPr>
          </a:p>
          <a:p>
            <a:pPr marL="342900" lvl="0" indent="-342900" eaLnBrk="0" fontAlgn="base" latinLnBrk="0" hangingPunct="0">
              <a:lnSpc>
                <a:spcPct val="140000"/>
              </a:lnSpc>
              <a:spcBef>
                <a:spcPct val="0"/>
              </a:spcBef>
              <a:spcAft>
                <a:spcPct val="0"/>
              </a:spcAft>
              <a:buAutoNum type="arabicPeriod"/>
              <a:defRPr/>
            </a:pPr>
            <a:r>
              <a:rPr kumimoji="1" lang="en-US" altLang="ko-KR" sz="1600" b="1" dirty="0" err="1" smtClean="0">
                <a:solidFill>
                  <a:srgbClr val="000000"/>
                </a:solidFill>
                <a:latin typeface="맑은 고딕" pitchFamily="50" charset="-127"/>
                <a:ea typeface="맑은 고딕" pitchFamily="50" charset="-127"/>
              </a:rPr>
              <a:t>Git</a:t>
            </a:r>
            <a:r>
              <a:rPr kumimoji="1" lang="en-US" altLang="ko-KR" sz="1600" b="1" dirty="0" smtClean="0">
                <a:solidFill>
                  <a:srgbClr val="000000"/>
                </a:solidFill>
                <a:latin typeface="맑은 고딕" pitchFamily="50" charset="-127"/>
                <a:ea typeface="맑은 고딕" pitchFamily="50" charset="-127"/>
              </a:rPr>
              <a:t> </a:t>
            </a:r>
            <a:r>
              <a:rPr kumimoji="1" lang="ko-KR" altLang="en-US" sz="1600" b="1" dirty="0">
                <a:solidFill>
                  <a:srgbClr val="000000"/>
                </a:solidFill>
                <a:latin typeface="맑은 고딕" pitchFamily="50" charset="-127"/>
                <a:ea typeface="맑은 고딕" pitchFamily="50" charset="-127"/>
              </a:rPr>
              <a:t>주요 명령어 설명 </a:t>
            </a:r>
            <a:r>
              <a:rPr kumimoji="1" lang="en-US" altLang="ko-KR" sz="1600" b="1" dirty="0">
                <a:solidFill>
                  <a:srgbClr val="000000"/>
                </a:solidFill>
                <a:latin typeface="맑은 고딕" pitchFamily="50" charset="-127"/>
                <a:ea typeface="맑은 고딕" pitchFamily="50" charset="-127"/>
              </a:rPr>
              <a:t>(Slide </a:t>
            </a:r>
            <a:r>
              <a:rPr kumimoji="1" lang="en-US" altLang="ko-KR" sz="1600" b="1" dirty="0" smtClean="0">
                <a:solidFill>
                  <a:srgbClr val="000000"/>
                </a:solidFill>
                <a:latin typeface="맑은 고딕" pitchFamily="50" charset="-127"/>
                <a:ea typeface="맑은 고딕" pitchFamily="50" charset="-127"/>
              </a:rPr>
              <a:t>#17~27)</a:t>
            </a:r>
          </a:p>
          <a:p>
            <a:pPr marL="342900" lvl="0" indent="-342900" eaLnBrk="0" fontAlgn="base" latinLnBrk="0" hangingPunct="0">
              <a:lnSpc>
                <a:spcPct val="140000"/>
              </a:lnSpc>
              <a:spcBef>
                <a:spcPct val="0"/>
              </a:spcBef>
              <a:spcAft>
                <a:spcPct val="0"/>
              </a:spcAft>
              <a:buAutoNum type="arabicPeriod"/>
              <a:defRPr/>
            </a:pPr>
            <a:r>
              <a:rPr kumimoji="1" lang="ko-KR" altLang="en-US" sz="1600" b="1" dirty="0" smtClean="0">
                <a:solidFill>
                  <a:srgbClr val="000000"/>
                </a:solidFill>
                <a:latin typeface="맑은 고딕" pitchFamily="50" charset="-127"/>
                <a:ea typeface="맑은 고딕" pitchFamily="50" charset="-127"/>
              </a:rPr>
              <a:t>상황 별 설명</a:t>
            </a:r>
            <a:endParaRPr kumimoji="1" lang="en-US" altLang="ko-KR" sz="1600" b="1" dirty="0">
              <a:solidFill>
                <a:srgbClr val="000000"/>
              </a:solidFill>
              <a:latin typeface="맑은 고딕" pitchFamily="50" charset="-127"/>
              <a:ea typeface="맑은 고딕" pitchFamily="50" charset="-127"/>
            </a:endParaRPr>
          </a:p>
        </p:txBody>
      </p:sp>
    </p:spTree>
    <p:extLst>
      <p:ext uri="{BB962C8B-B14F-4D97-AF65-F5344CB8AC3E}">
        <p14:creationId xmlns:p14="http://schemas.microsoft.com/office/powerpoint/2010/main" val="24075529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3059" y="1379388"/>
            <a:ext cx="4055490" cy="3705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제목 1"/>
          <p:cNvSpPr>
            <a:spLocks noGrp="1"/>
          </p:cNvSpPr>
          <p:nvPr>
            <p:ph type="title"/>
          </p:nvPr>
        </p:nvSpPr>
        <p:spPr>
          <a:xfrm>
            <a:off x="0" y="1472010"/>
            <a:ext cx="2555776" cy="4858137"/>
          </a:xfrm>
        </p:spPr>
        <p:txBody>
          <a:bodyPr/>
          <a:lstStyle/>
          <a:p>
            <a:r>
              <a:rPr lang="en-US" altLang="ko-KR" dirty="0"/>
              <a:t/>
            </a:r>
            <a:br>
              <a:rPr lang="en-US" altLang="ko-KR" dirty="0"/>
            </a:br>
            <a:r>
              <a:rPr lang="en-US" altLang="ko-KR" dirty="0" smtClean="0"/>
              <a:t>1. </a:t>
            </a:r>
            <a:r>
              <a:rPr lang="ko-KR" altLang="en-US" dirty="0" smtClean="0"/>
              <a:t>가장 마지막에 </a:t>
            </a:r>
            <a:r>
              <a:rPr lang="en-US" altLang="ko-KR" dirty="0" smtClean="0"/>
              <a:t>commit</a:t>
            </a:r>
            <a:r>
              <a:rPr lang="ko-KR" altLang="en-US" dirty="0" smtClean="0"/>
              <a:t>한 </a:t>
            </a:r>
            <a:r>
              <a:rPr lang="en-US" altLang="ko-KR" dirty="0" smtClean="0"/>
              <a:t>f1cbfd</a:t>
            </a:r>
            <a:r>
              <a:rPr lang="ko-KR" altLang="en-US" dirty="0" smtClean="0"/>
              <a:t>을 취소시켜 보자</a:t>
            </a:r>
            <a:r>
              <a:rPr lang="en-US" altLang="ko-KR" dirty="0" smtClean="0"/>
              <a:t/>
            </a:r>
            <a:br>
              <a:rPr lang="en-US" altLang="ko-KR" dirty="0" smtClean="0"/>
            </a:br>
            <a:r>
              <a:rPr lang="en-US" altLang="ko-KR" dirty="0" smtClean="0"/>
              <a:t/>
            </a:r>
            <a:br>
              <a:rPr lang="en-US" altLang="ko-KR" dirty="0" smtClean="0"/>
            </a:br>
            <a:r>
              <a:rPr lang="en-US" altLang="ko-KR" dirty="0" smtClean="0"/>
              <a:t>2. push</a:t>
            </a:r>
            <a:r>
              <a:rPr lang="ko-KR" altLang="en-US" dirty="0" smtClean="0"/>
              <a:t>를 하기 전 </a:t>
            </a:r>
            <a:r>
              <a:rPr lang="en-US" altLang="ko-KR" dirty="0" smtClean="0"/>
              <a:t>revision</a:t>
            </a:r>
            <a:r>
              <a:rPr lang="ko-KR" altLang="en-US" dirty="0" smtClean="0"/>
              <a:t>중에서 돌아가고 싶은 </a:t>
            </a:r>
            <a:r>
              <a:rPr lang="en-US" altLang="ko-KR" dirty="0" smtClean="0"/>
              <a:t>revision</a:t>
            </a:r>
            <a:r>
              <a:rPr lang="ko-KR" altLang="en-US" dirty="0" smtClean="0"/>
              <a:t>을 선택하고 마우스 </a:t>
            </a:r>
            <a:r>
              <a:rPr lang="ko-KR" altLang="en-US" dirty="0" err="1" smtClean="0"/>
              <a:t>우클릭</a:t>
            </a:r>
            <a:r>
              <a:rPr lang="ko-KR" altLang="en-US" dirty="0" smtClean="0"/>
              <a:t> 한다</a:t>
            </a:r>
            <a:r>
              <a:rPr lang="en-US" altLang="ko-KR" dirty="0" smtClean="0"/>
              <a:t>.</a:t>
            </a:r>
            <a:br>
              <a:rPr lang="en-US" altLang="ko-KR" dirty="0" smtClean="0"/>
            </a:br>
            <a:r>
              <a:rPr lang="en-US" altLang="ko-KR" dirty="0"/>
              <a:t/>
            </a:r>
            <a:br>
              <a:rPr lang="en-US" altLang="ko-KR" dirty="0"/>
            </a:br>
            <a:r>
              <a:rPr lang="en-US" altLang="ko-KR" dirty="0" smtClean="0"/>
              <a:t>3. context menu</a:t>
            </a:r>
            <a:r>
              <a:rPr lang="ko-KR" altLang="en-US" dirty="0" smtClean="0"/>
              <a:t>에서 </a:t>
            </a:r>
            <a:r>
              <a:rPr lang="en-US" altLang="ko-KR" dirty="0" smtClean="0"/>
              <a:t>reset </a:t>
            </a:r>
            <a:r>
              <a:rPr lang="ko-KR" altLang="en-US" dirty="0" smtClean="0"/>
              <a:t>메뉴를 클릭한다</a:t>
            </a:r>
            <a:r>
              <a:rPr lang="en-US" altLang="ko-KR" dirty="0" smtClean="0"/>
              <a:t>.</a:t>
            </a:r>
            <a:br>
              <a:rPr lang="en-US" altLang="ko-KR" dirty="0" smtClean="0"/>
            </a:br>
            <a:r>
              <a:rPr lang="en-US" altLang="ko-KR" dirty="0"/>
              <a:t/>
            </a:r>
            <a:br>
              <a:rPr lang="en-US" altLang="ko-KR" dirty="0"/>
            </a:br>
            <a:r>
              <a:rPr lang="en-US" altLang="ko-KR" dirty="0" smtClean="0"/>
              <a:t>4.  commit</a:t>
            </a:r>
            <a:r>
              <a:rPr lang="ko-KR" altLang="en-US" dirty="0" smtClean="0"/>
              <a:t>을 </a:t>
            </a:r>
            <a:r>
              <a:rPr lang="en-US" altLang="ko-KR" dirty="0" smtClean="0"/>
              <a:t>reset</a:t>
            </a:r>
            <a:r>
              <a:rPr lang="ko-KR" altLang="en-US" dirty="0" smtClean="0"/>
              <a:t>하면서 </a:t>
            </a:r>
            <a:r>
              <a:rPr lang="en-US" altLang="ko-KR" dirty="0" smtClean="0"/>
              <a:t>working tree</a:t>
            </a:r>
            <a:r>
              <a:rPr lang="ko-KR" altLang="en-US" dirty="0" smtClean="0"/>
              <a:t>도 초기화 시키고 싶으면 </a:t>
            </a:r>
            <a:r>
              <a:rPr lang="en-US" altLang="ko-KR" dirty="0" smtClean="0"/>
              <a:t>hard</a:t>
            </a:r>
            <a:r>
              <a:rPr lang="ko-KR" altLang="en-US" dirty="0" smtClean="0"/>
              <a:t>를 선택하고 </a:t>
            </a:r>
            <a:r>
              <a:rPr lang="en-US" altLang="ko-KR" dirty="0" smtClean="0"/>
              <a:t>reset </a:t>
            </a:r>
            <a:r>
              <a:rPr lang="ko-KR" altLang="en-US" dirty="0" smtClean="0"/>
              <a:t>된 </a:t>
            </a:r>
            <a:r>
              <a:rPr lang="en-US" altLang="ko-KR" dirty="0" smtClean="0"/>
              <a:t>commit</a:t>
            </a:r>
            <a:r>
              <a:rPr lang="ko-KR" altLang="en-US" dirty="0" smtClean="0"/>
              <a:t>의 수정된 파일을 </a:t>
            </a:r>
            <a:r>
              <a:rPr lang="en-US" altLang="ko-KR" dirty="0" smtClean="0"/>
              <a:t>changed </a:t>
            </a:r>
            <a:r>
              <a:rPr lang="ko-KR" altLang="en-US" dirty="0" smtClean="0"/>
              <a:t>상태로 유지하고 싶으면 </a:t>
            </a:r>
            <a:r>
              <a:rPr lang="en-US" altLang="ko-KR" dirty="0" smtClean="0"/>
              <a:t>mixed</a:t>
            </a:r>
            <a:r>
              <a:rPr lang="ko-KR" altLang="en-US" dirty="0" smtClean="0"/>
              <a:t>를 선택해서 </a:t>
            </a:r>
            <a:r>
              <a:rPr lang="en-US" altLang="ko-KR" dirty="0" smtClean="0"/>
              <a:t>reset </a:t>
            </a:r>
            <a:r>
              <a:rPr lang="ko-KR" altLang="en-US" dirty="0" smtClean="0"/>
              <a:t>한다</a:t>
            </a:r>
            <a:r>
              <a:rPr lang="en-US" altLang="ko-KR" dirty="0" smtClean="0"/>
              <a:t>.</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endParaRPr lang="ko-KR" altLang="en-US" dirty="0"/>
          </a:p>
        </p:txBody>
      </p:sp>
      <p:sp>
        <p:nvSpPr>
          <p:cNvPr id="3" name="텍스트 개체 틀 2"/>
          <p:cNvSpPr>
            <a:spLocks noGrp="1"/>
          </p:cNvSpPr>
          <p:nvPr>
            <p:ph type="body" sz="quarter" idx="13"/>
          </p:nvPr>
        </p:nvSpPr>
        <p:spPr/>
        <p:txBody>
          <a:bodyPr/>
          <a:lstStyle/>
          <a:p>
            <a:r>
              <a:rPr lang="en-US" altLang="ko-KR" dirty="0" smtClean="0"/>
              <a:t>7. </a:t>
            </a:r>
            <a:r>
              <a:rPr lang="ko-KR" altLang="en-US" dirty="0" err="1" smtClean="0"/>
              <a:t>상황별</a:t>
            </a:r>
            <a:r>
              <a:rPr lang="ko-KR" altLang="en-US" dirty="0" smtClean="0"/>
              <a:t> 설명 </a:t>
            </a:r>
            <a:r>
              <a:rPr lang="en-US" altLang="ko-KR" dirty="0" smtClean="0"/>
              <a:t>– </a:t>
            </a:r>
            <a:r>
              <a:rPr lang="ko-KR" altLang="en-US" dirty="0" smtClean="0"/>
              <a:t>최종 </a:t>
            </a:r>
            <a:r>
              <a:rPr lang="en-US" altLang="ko-KR" dirty="0" smtClean="0"/>
              <a:t>commit</a:t>
            </a:r>
            <a:r>
              <a:rPr lang="ko-KR" altLang="en-US" dirty="0" smtClean="0"/>
              <a:t>을 취소하고 싶은 경우</a:t>
            </a:r>
            <a:endParaRPr lang="ko-KR" altLang="en-US" dirty="0"/>
          </a:p>
        </p:txBody>
      </p:sp>
      <p:sp>
        <p:nvSpPr>
          <p:cNvPr id="11" name="직사각형 10"/>
          <p:cNvSpPr/>
          <p:nvPr/>
        </p:nvSpPr>
        <p:spPr>
          <a:xfrm>
            <a:off x="2734296" y="1908207"/>
            <a:ext cx="3944253" cy="1190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31320" y="548680"/>
            <a:ext cx="9005175" cy="646331"/>
          </a:xfrm>
          <a:prstGeom prst="rect">
            <a:avLst/>
          </a:prstGeom>
          <a:noFill/>
        </p:spPr>
        <p:txBody>
          <a:bodyPr wrap="square" rtlCol="0">
            <a:spAutoFit/>
          </a:bodyPr>
          <a:lstStyle/>
          <a:p>
            <a:r>
              <a:rPr lang="ko-KR" altLang="en-US" dirty="0" smtClean="0"/>
              <a:t>상황설명</a:t>
            </a:r>
            <a:r>
              <a:rPr lang="en-US" altLang="ko-KR" dirty="0" smtClean="0"/>
              <a:t> : </a:t>
            </a:r>
            <a:r>
              <a:rPr lang="ko-KR" altLang="en-US" dirty="0" smtClean="0"/>
              <a:t>잘못 수정된 파일이 </a:t>
            </a:r>
            <a:r>
              <a:rPr lang="en-US" altLang="ko-KR" dirty="0" smtClean="0"/>
              <a:t>commit</a:t>
            </a:r>
            <a:r>
              <a:rPr lang="ko-KR" altLang="en-US" dirty="0" smtClean="0"/>
              <a:t>이 </a:t>
            </a:r>
            <a:r>
              <a:rPr lang="en-US" altLang="ko-KR" dirty="0" smtClean="0"/>
              <a:t>push</a:t>
            </a:r>
            <a:r>
              <a:rPr lang="ko-KR" altLang="en-US" dirty="0" smtClean="0"/>
              <a:t>를 하기 전 </a:t>
            </a:r>
            <a:r>
              <a:rPr lang="en-US" altLang="ko-KR" dirty="0" smtClean="0"/>
              <a:t>commit</a:t>
            </a:r>
            <a:r>
              <a:rPr lang="ko-KR" altLang="en-US" dirty="0" smtClean="0"/>
              <a:t>을 취소하고 싶은 경우 </a:t>
            </a:r>
            <a:r>
              <a:rPr lang="en-US" altLang="ko-KR" dirty="0" smtClean="0"/>
              <a:t>reset </a:t>
            </a:r>
            <a:r>
              <a:rPr lang="ko-KR" altLang="en-US" dirty="0" smtClean="0"/>
              <a:t>명령어로 최종 </a:t>
            </a:r>
            <a:r>
              <a:rPr lang="en-US" altLang="ko-KR" dirty="0" smtClean="0"/>
              <a:t>commit</a:t>
            </a:r>
            <a:r>
              <a:rPr lang="ko-KR" altLang="en-US" dirty="0" smtClean="0"/>
              <a:t>을 취소 한다</a:t>
            </a:r>
            <a:r>
              <a:rPr lang="en-US" altLang="ko-KR" dirty="0" smtClean="0"/>
              <a:t>. (push</a:t>
            </a:r>
            <a:r>
              <a:rPr lang="ko-KR" altLang="en-US" dirty="0" smtClean="0"/>
              <a:t>를 하기 전에 유용하다</a:t>
            </a:r>
            <a:r>
              <a:rPr lang="en-US" altLang="ko-KR" dirty="0" smtClean="0"/>
              <a:t>)</a:t>
            </a:r>
            <a:endParaRPr lang="ko-KR" altLang="en-US" dirty="0"/>
          </a:p>
        </p:txBody>
      </p:sp>
      <p:sp>
        <p:nvSpPr>
          <p:cNvPr id="12" name="타원 11"/>
          <p:cNvSpPr/>
          <p:nvPr/>
        </p:nvSpPr>
        <p:spPr>
          <a:xfrm>
            <a:off x="2454890" y="1818946"/>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t>1</a:t>
            </a:r>
            <a:endParaRPr lang="ko-KR" altLang="en-US" sz="1400" b="1" dirty="0"/>
          </a:p>
        </p:txBody>
      </p:sp>
      <p:sp>
        <p:nvSpPr>
          <p:cNvPr id="13" name="타원 12"/>
          <p:cNvSpPr/>
          <p:nvPr/>
        </p:nvSpPr>
        <p:spPr>
          <a:xfrm>
            <a:off x="2858152" y="3272477"/>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t>2</a:t>
            </a:r>
            <a:endParaRPr lang="ko-KR" altLang="en-US" sz="1400" b="1"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2276872"/>
            <a:ext cx="5511674"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직사각형 13"/>
          <p:cNvSpPr/>
          <p:nvPr/>
        </p:nvSpPr>
        <p:spPr>
          <a:xfrm>
            <a:off x="3148027" y="3356992"/>
            <a:ext cx="3224173" cy="1190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6372200" y="4534998"/>
            <a:ext cx="2287004" cy="2103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p:cNvSpPr/>
          <p:nvPr/>
        </p:nvSpPr>
        <p:spPr>
          <a:xfrm>
            <a:off x="6084168" y="4496181"/>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t>3</a:t>
            </a:r>
            <a:endParaRPr lang="ko-KR" altLang="en-US" sz="1400" b="1" dirty="0"/>
          </a:p>
        </p:txBody>
      </p:sp>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7363" y="4040069"/>
            <a:ext cx="3003277" cy="214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a:xfrm>
            <a:off x="3094890" y="5272329"/>
            <a:ext cx="2175850" cy="3262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타원 17"/>
          <p:cNvSpPr/>
          <p:nvPr/>
        </p:nvSpPr>
        <p:spPr>
          <a:xfrm>
            <a:off x="2773347" y="5272329"/>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t>4</a:t>
            </a:r>
            <a:endParaRPr lang="ko-KR" altLang="en-US" sz="1400" b="1" dirty="0"/>
          </a:p>
        </p:txBody>
      </p:sp>
    </p:spTree>
    <p:extLst>
      <p:ext uri="{BB962C8B-B14F-4D97-AF65-F5344CB8AC3E}">
        <p14:creationId xmlns:p14="http://schemas.microsoft.com/office/powerpoint/2010/main" val="1972610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3059" y="1379388"/>
            <a:ext cx="4055490" cy="3705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제목 1"/>
          <p:cNvSpPr>
            <a:spLocks noGrp="1"/>
          </p:cNvSpPr>
          <p:nvPr>
            <p:ph type="title"/>
          </p:nvPr>
        </p:nvSpPr>
        <p:spPr>
          <a:xfrm>
            <a:off x="0" y="1472010"/>
            <a:ext cx="2555776" cy="4858137"/>
          </a:xfrm>
        </p:spPr>
        <p:txBody>
          <a:bodyPr/>
          <a:lstStyle/>
          <a:p>
            <a:r>
              <a:rPr lang="en-US" altLang="ko-KR" dirty="0"/>
              <a:t/>
            </a:r>
            <a:br>
              <a:rPr lang="en-US" altLang="ko-KR" dirty="0"/>
            </a:br>
            <a:r>
              <a:rPr lang="en-US" altLang="ko-KR" dirty="0" smtClean="0"/>
              <a:t>1. </a:t>
            </a:r>
            <a:r>
              <a:rPr lang="ko-KR" altLang="en-US" dirty="0" smtClean="0"/>
              <a:t>가장 마지막에 </a:t>
            </a:r>
            <a:r>
              <a:rPr lang="en-US" altLang="ko-KR" dirty="0" smtClean="0"/>
              <a:t>commit</a:t>
            </a:r>
            <a:r>
              <a:rPr lang="ko-KR" altLang="en-US" dirty="0" smtClean="0"/>
              <a:t>한 </a:t>
            </a:r>
            <a:r>
              <a:rPr lang="en-US" altLang="ko-KR" dirty="0" smtClean="0"/>
              <a:t>f1cbfd</a:t>
            </a:r>
            <a:r>
              <a:rPr lang="ko-KR" altLang="en-US" dirty="0" smtClean="0"/>
              <a:t>을 취소시켜 보자</a:t>
            </a:r>
            <a:r>
              <a:rPr lang="en-US" altLang="ko-KR" dirty="0" smtClean="0"/>
              <a:t/>
            </a:r>
            <a:br>
              <a:rPr lang="en-US" altLang="ko-KR" dirty="0" smtClean="0"/>
            </a:br>
            <a:r>
              <a:rPr lang="en-US" altLang="ko-KR" dirty="0" smtClean="0"/>
              <a:t/>
            </a:r>
            <a:br>
              <a:rPr lang="en-US" altLang="ko-KR" dirty="0" smtClean="0"/>
            </a:br>
            <a:r>
              <a:rPr lang="en-US" altLang="ko-KR" dirty="0" smtClean="0"/>
              <a:t>2. push</a:t>
            </a:r>
            <a:r>
              <a:rPr lang="ko-KR" altLang="en-US" dirty="0" smtClean="0"/>
              <a:t>를 하기 전 </a:t>
            </a:r>
            <a:r>
              <a:rPr lang="en-US" altLang="ko-KR" dirty="0" smtClean="0"/>
              <a:t>revision</a:t>
            </a:r>
            <a:r>
              <a:rPr lang="ko-KR" altLang="en-US" dirty="0" smtClean="0"/>
              <a:t>중에서 돌아가고 싶은 </a:t>
            </a:r>
            <a:r>
              <a:rPr lang="en-US" altLang="ko-KR" dirty="0" smtClean="0"/>
              <a:t>revision</a:t>
            </a:r>
            <a:r>
              <a:rPr lang="ko-KR" altLang="en-US" dirty="0" smtClean="0"/>
              <a:t>을 선택하고 마우스 </a:t>
            </a:r>
            <a:r>
              <a:rPr lang="ko-KR" altLang="en-US" dirty="0" err="1" smtClean="0"/>
              <a:t>우클릭</a:t>
            </a:r>
            <a:r>
              <a:rPr lang="ko-KR" altLang="en-US" dirty="0" smtClean="0"/>
              <a:t> 한다</a:t>
            </a:r>
            <a:r>
              <a:rPr lang="en-US" altLang="ko-KR" dirty="0" smtClean="0"/>
              <a:t>.</a:t>
            </a:r>
            <a:br>
              <a:rPr lang="en-US" altLang="ko-KR" dirty="0" smtClean="0"/>
            </a:br>
            <a:r>
              <a:rPr lang="en-US" altLang="ko-KR" dirty="0"/>
              <a:t/>
            </a:r>
            <a:br>
              <a:rPr lang="en-US" altLang="ko-KR" dirty="0"/>
            </a:br>
            <a:r>
              <a:rPr lang="en-US" altLang="ko-KR" dirty="0" smtClean="0"/>
              <a:t>3. context menu</a:t>
            </a:r>
            <a:r>
              <a:rPr lang="ko-KR" altLang="en-US" dirty="0" smtClean="0"/>
              <a:t>에서 </a:t>
            </a:r>
            <a:r>
              <a:rPr lang="en-US" altLang="ko-KR" dirty="0" smtClean="0"/>
              <a:t>reset </a:t>
            </a:r>
            <a:r>
              <a:rPr lang="ko-KR" altLang="en-US" dirty="0" smtClean="0"/>
              <a:t>메뉴를 클릭한다</a:t>
            </a:r>
            <a:r>
              <a:rPr lang="en-US" altLang="ko-KR" dirty="0" smtClean="0"/>
              <a:t>.</a:t>
            </a:r>
            <a:br>
              <a:rPr lang="en-US" altLang="ko-KR" dirty="0" smtClean="0"/>
            </a:br>
            <a:r>
              <a:rPr lang="en-US" altLang="ko-KR" dirty="0"/>
              <a:t/>
            </a:r>
            <a:br>
              <a:rPr lang="en-US" altLang="ko-KR" dirty="0"/>
            </a:br>
            <a:r>
              <a:rPr lang="en-US" altLang="ko-KR" dirty="0" smtClean="0"/>
              <a:t>4.  commit</a:t>
            </a:r>
            <a:r>
              <a:rPr lang="ko-KR" altLang="en-US" dirty="0" smtClean="0"/>
              <a:t>을 </a:t>
            </a:r>
            <a:r>
              <a:rPr lang="en-US" altLang="ko-KR" dirty="0" smtClean="0"/>
              <a:t>reset</a:t>
            </a:r>
            <a:r>
              <a:rPr lang="ko-KR" altLang="en-US" dirty="0" smtClean="0"/>
              <a:t>하면서 </a:t>
            </a:r>
            <a:r>
              <a:rPr lang="en-US" altLang="ko-KR" dirty="0" smtClean="0"/>
              <a:t>working tree</a:t>
            </a:r>
            <a:r>
              <a:rPr lang="ko-KR" altLang="en-US" dirty="0" smtClean="0"/>
              <a:t>도 초기화 시키고 싶으면 </a:t>
            </a:r>
            <a:r>
              <a:rPr lang="en-US" altLang="ko-KR" dirty="0" smtClean="0"/>
              <a:t>hard</a:t>
            </a:r>
            <a:r>
              <a:rPr lang="ko-KR" altLang="en-US" dirty="0" smtClean="0"/>
              <a:t>를 선택하고 </a:t>
            </a:r>
            <a:r>
              <a:rPr lang="en-US" altLang="ko-KR" dirty="0" smtClean="0"/>
              <a:t>reset </a:t>
            </a:r>
            <a:r>
              <a:rPr lang="ko-KR" altLang="en-US" dirty="0" smtClean="0"/>
              <a:t>된 </a:t>
            </a:r>
            <a:r>
              <a:rPr lang="en-US" altLang="ko-KR" dirty="0" smtClean="0"/>
              <a:t>commit</a:t>
            </a:r>
            <a:r>
              <a:rPr lang="ko-KR" altLang="en-US" dirty="0" smtClean="0"/>
              <a:t>의 수정된 파일을 </a:t>
            </a:r>
            <a:r>
              <a:rPr lang="en-US" altLang="ko-KR" dirty="0" smtClean="0"/>
              <a:t>changed </a:t>
            </a:r>
            <a:r>
              <a:rPr lang="ko-KR" altLang="en-US" dirty="0" smtClean="0"/>
              <a:t>상태로 유지하고 싶으면 </a:t>
            </a:r>
            <a:r>
              <a:rPr lang="en-US" altLang="ko-KR" dirty="0" smtClean="0"/>
              <a:t>mixed</a:t>
            </a:r>
            <a:r>
              <a:rPr lang="ko-KR" altLang="en-US" dirty="0" smtClean="0"/>
              <a:t>를 선택해서 </a:t>
            </a:r>
            <a:r>
              <a:rPr lang="en-US" altLang="ko-KR" dirty="0" smtClean="0"/>
              <a:t>reset </a:t>
            </a:r>
            <a:r>
              <a:rPr lang="ko-KR" altLang="en-US" dirty="0" smtClean="0"/>
              <a:t>한다</a:t>
            </a:r>
            <a:r>
              <a:rPr lang="en-US" altLang="ko-KR" dirty="0" smtClean="0"/>
              <a:t>.</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endParaRPr lang="ko-KR" altLang="en-US" dirty="0"/>
          </a:p>
        </p:txBody>
      </p:sp>
      <p:sp>
        <p:nvSpPr>
          <p:cNvPr id="3" name="텍스트 개체 틀 2"/>
          <p:cNvSpPr>
            <a:spLocks noGrp="1"/>
          </p:cNvSpPr>
          <p:nvPr>
            <p:ph type="body" sz="quarter" idx="13"/>
          </p:nvPr>
        </p:nvSpPr>
        <p:spPr/>
        <p:txBody>
          <a:bodyPr/>
          <a:lstStyle/>
          <a:p>
            <a:r>
              <a:rPr lang="en-US" altLang="ko-KR" dirty="0" smtClean="0"/>
              <a:t>7. </a:t>
            </a:r>
            <a:r>
              <a:rPr lang="ko-KR" altLang="en-US" dirty="0" err="1" smtClean="0"/>
              <a:t>상황별</a:t>
            </a:r>
            <a:r>
              <a:rPr lang="ko-KR" altLang="en-US" dirty="0" smtClean="0"/>
              <a:t> 설명 </a:t>
            </a:r>
            <a:r>
              <a:rPr lang="en-US" altLang="ko-KR" dirty="0" smtClean="0"/>
              <a:t>– </a:t>
            </a:r>
            <a:r>
              <a:rPr lang="ko-KR" altLang="en-US" dirty="0" smtClean="0"/>
              <a:t>최종 </a:t>
            </a:r>
            <a:r>
              <a:rPr lang="en-US" altLang="ko-KR" dirty="0" smtClean="0"/>
              <a:t>commit</a:t>
            </a:r>
            <a:r>
              <a:rPr lang="ko-KR" altLang="en-US" dirty="0" smtClean="0"/>
              <a:t>을 취소하고 싶은 경우</a:t>
            </a:r>
            <a:endParaRPr lang="ko-KR" altLang="en-US" dirty="0"/>
          </a:p>
        </p:txBody>
      </p:sp>
      <p:sp>
        <p:nvSpPr>
          <p:cNvPr id="11" name="직사각형 10"/>
          <p:cNvSpPr/>
          <p:nvPr/>
        </p:nvSpPr>
        <p:spPr>
          <a:xfrm>
            <a:off x="2734296" y="1908207"/>
            <a:ext cx="3944253" cy="1190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31320" y="548680"/>
            <a:ext cx="9005175" cy="646331"/>
          </a:xfrm>
          <a:prstGeom prst="rect">
            <a:avLst/>
          </a:prstGeom>
          <a:noFill/>
        </p:spPr>
        <p:txBody>
          <a:bodyPr wrap="square" rtlCol="0">
            <a:spAutoFit/>
          </a:bodyPr>
          <a:lstStyle/>
          <a:p>
            <a:r>
              <a:rPr lang="ko-KR" altLang="en-US" dirty="0" smtClean="0"/>
              <a:t>상황설명</a:t>
            </a:r>
            <a:r>
              <a:rPr lang="en-US" altLang="ko-KR" dirty="0" smtClean="0"/>
              <a:t> : </a:t>
            </a:r>
            <a:r>
              <a:rPr lang="ko-KR" altLang="en-US" dirty="0" smtClean="0"/>
              <a:t>잘못 수정된 파일이 </a:t>
            </a:r>
            <a:r>
              <a:rPr lang="en-US" altLang="ko-KR" dirty="0" smtClean="0"/>
              <a:t>commit</a:t>
            </a:r>
            <a:r>
              <a:rPr lang="ko-KR" altLang="en-US" dirty="0" smtClean="0"/>
              <a:t>이 </a:t>
            </a:r>
            <a:r>
              <a:rPr lang="en-US" altLang="ko-KR" dirty="0" smtClean="0"/>
              <a:t>push</a:t>
            </a:r>
            <a:r>
              <a:rPr lang="ko-KR" altLang="en-US" dirty="0" smtClean="0"/>
              <a:t>를 하기 전 </a:t>
            </a:r>
            <a:r>
              <a:rPr lang="en-US" altLang="ko-KR" dirty="0" smtClean="0"/>
              <a:t>commit</a:t>
            </a:r>
            <a:r>
              <a:rPr lang="ko-KR" altLang="en-US" dirty="0" smtClean="0"/>
              <a:t>을 취소하고 싶은 경우 </a:t>
            </a:r>
            <a:r>
              <a:rPr lang="en-US" altLang="ko-KR" dirty="0" smtClean="0"/>
              <a:t>reset </a:t>
            </a:r>
            <a:r>
              <a:rPr lang="ko-KR" altLang="en-US" dirty="0" smtClean="0"/>
              <a:t>명령어로 최종 </a:t>
            </a:r>
            <a:r>
              <a:rPr lang="en-US" altLang="ko-KR" dirty="0" smtClean="0"/>
              <a:t>commit</a:t>
            </a:r>
            <a:r>
              <a:rPr lang="ko-KR" altLang="en-US" dirty="0" smtClean="0"/>
              <a:t>을 취소 한다</a:t>
            </a:r>
            <a:r>
              <a:rPr lang="en-US" altLang="ko-KR" dirty="0" smtClean="0"/>
              <a:t>. (push</a:t>
            </a:r>
            <a:r>
              <a:rPr lang="ko-KR" altLang="en-US" dirty="0" smtClean="0"/>
              <a:t>를 하기 전에 유용하다</a:t>
            </a:r>
            <a:r>
              <a:rPr lang="en-US" altLang="ko-KR" dirty="0" smtClean="0"/>
              <a:t>)</a:t>
            </a:r>
            <a:endParaRPr lang="ko-KR" altLang="en-US" dirty="0"/>
          </a:p>
        </p:txBody>
      </p:sp>
      <p:sp>
        <p:nvSpPr>
          <p:cNvPr id="12" name="타원 11"/>
          <p:cNvSpPr/>
          <p:nvPr/>
        </p:nvSpPr>
        <p:spPr>
          <a:xfrm>
            <a:off x="2454890" y="1818946"/>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t>1</a:t>
            </a:r>
            <a:endParaRPr lang="ko-KR" altLang="en-US" sz="1400" b="1" dirty="0"/>
          </a:p>
        </p:txBody>
      </p:sp>
      <p:sp>
        <p:nvSpPr>
          <p:cNvPr id="13" name="타원 12"/>
          <p:cNvSpPr/>
          <p:nvPr/>
        </p:nvSpPr>
        <p:spPr>
          <a:xfrm>
            <a:off x="2858152" y="3272477"/>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t>2</a:t>
            </a:r>
            <a:endParaRPr lang="ko-KR" altLang="en-US" sz="1400" b="1"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2276872"/>
            <a:ext cx="5511674"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직사각형 13"/>
          <p:cNvSpPr/>
          <p:nvPr/>
        </p:nvSpPr>
        <p:spPr>
          <a:xfrm>
            <a:off x="3148027" y="3356992"/>
            <a:ext cx="3224173" cy="1190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6372200" y="4534998"/>
            <a:ext cx="2287004" cy="2103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p:cNvSpPr/>
          <p:nvPr/>
        </p:nvSpPr>
        <p:spPr>
          <a:xfrm>
            <a:off x="6084168" y="4496181"/>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t>3</a:t>
            </a:r>
            <a:endParaRPr lang="ko-KR" altLang="en-US" sz="1400" b="1" dirty="0"/>
          </a:p>
        </p:txBody>
      </p:sp>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7363" y="4040069"/>
            <a:ext cx="3003277" cy="214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a:xfrm>
            <a:off x="3094890" y="5272329"/>
            <a:ext cx="2175850" cy="3262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타원 17"/>
          <p:cNvSpPr/>
          <p:nvPr/>
        </p:nvSpPr>
        <p:spPr>
          <a:xfrm>
            <a:off x="2773347" y="5272329"/>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t>4</a:t>
            </a:r>
            <a:endParaRPr lang="ko-KR" altLang="en-US" sz="1400" b="1" dirty="0"/>
          </a:p>
        </p:txBody>
      </p:sp>
    </p:spTree>
    <p:extLst>
      <p:ext uri="{BB962C8B-B14F-4D97-AF65-F5344CB8AC3E}">
        <p14:creationId xmlns:p14="http://schemas.microsoft.com/office/powerpoint/2010/main" val="31948293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974" y="1484784"/>
            <a:ext cx="3521890" cy="3218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제목 1"/>
          <p:cNvSpPr>
            <a:spLocks noGrp="1"/>
          </p:cNvSpPr>
          <p:nvPr>
            <p:ph type="title"/>
          </p:nvPr>
        </p:nvSpPr>
        <p:spPr>
          <a:xfrm>
            <a:off x="0" y="1472010"/>
            <a:ext cx="2555776" cy="4858137"/>
          </a:xfrm>
        </p:spPr>
        <p:txBody>
          <a:bodyPr/>
          <a:lstStyle/>
          <a:p>
            <a:r>
              <a:rPr lang="en-US" altLang="ko-KR" dirty="0"/>
              <a:t/>
            </a:r>
            <a:br>
              <a:rPr lang="en-US" altLang="ko-KR" dirty="0"/>
            </a:br>
            <a:r>
              <a:rPr lang="en-US" altLang="ko-KR" dirty="0" smtClean="0"/>
              <a:t>1. show log</a:t>
            </a:r>
            <a:r>
              <a:rPr lang="ko-KR" altLang="en-US" dirty="0" smtClean="0"/>
              <a:t>를 통해 돌아가고 싶은 </a:t>
            </a:r>
            <a:r>
              <a:rPr lang="en-US" altLang="ko-KR" dirty="0" smtClean="0"/>
              <a:t>revision</a:t>
            </a:r>
            <a:r>
              <a:rPr lang="ko-KR" altLang="en-US" dirty="0" smtClean="0"/>
              <a:t>을 확인한다</a:t>
            </a:r>
            <a:r>
              <a:rPr lang="en-US" altLang="ko-KR" dirty="0" smtClean="0"/>
              <a:t>. </a:t>
            </a:r>
            <a:br>
              <a:rPr lang="en-US" altLang="ko-KR" dirty="0" smtClean="0"/>
            </a:br>
            <a:r>
              <a:rPr lang="en-US" altLang="ko-KR" dirty="0" smtClean="0"/>
              <a:t/>
            </a:r>
            <a:br>
              <a:rPr lang="en-US" altLang="ko-KR" dirty="0" smtClean="0"/>
            </a:br>
            <a:r>
              <a:rPr lang="en-US" altLang="ko-KR" dirty="0" smtClean="0"/>
              <a:t>2. revert menu</a:t>
            </a:r>
            <a:r>
              <a:rPr lang="ko-KR" altLang="en-US" dirty="0" smtClean="0"/>
              <a:t>를 클릭한다</a:t>
            </a:r>
            <a:r>
              <a:rPr lang="en-US" altLang="ko-KR" dirty="0" smtClean="0"/>
              <a:t>.</a:t>
            </a:r>
            <a:br>
              <a:rPr lang="en-US" altLang="ko-KR" dirty="0" smtClean="0"/>
            </a:br>
            <a:endParaRPr lang="ko-KR" altLang="en-US" dirty="0"/>
          </a:p>
        </p:txBody>
      </p:sp>
      <p:sp>
        <p:nvSpPr>
          <p:cNvPr id="3" name="텍스트 개체 틀 2"/>
          <p:cNvSpPr>
            <a:spLocks noGrp="1"/>
          </p:cNvSpPr>
          <p:nvPr>
            <p:ph type="body" sz="quarter" idx="13"/>
          </p:nvPr>
        </p:nvSpPr>
        <p:spPr/>
        <p:txBody>
          <a:bodyPr/>
          <a:lstStyle/>
          <a:p>
            <a:r>
              <a:rPr lang="en-US" altLang="ko-KR" dirty="0" smtClean="0"/>
              <a:t>7. </a:t>
            </a:r>
            <a:r>
              <a:rPr lang="ko-KR" altLang="en-US" dirty="0" err="1" smtClean="0"/>
              <a:t>상황별</a:t>
            </a:r>
            <a:r>
              <a:rPr lang="ko-KR" altLang="en-US" dirty="0" smtClean="0"/>
              <a:t> 설명 </a:t>
            </a:r>
            <a:r>
              <a:rPr lang="en-US" altLang="ko-KR" dirty="0" smtClean="0"/>
              <a:t>– push</a:t>
            </a:r>
            <a:r>
              <a:rPr lang="ko-KR" altLang="en-US" dirty="0" smtClean="0"/>
              <a:t>된 상태에서 </a:t>
            </a:r>
            <a:r>
              <a:rPr lang="en-US" altLang="ko-KR" dirty="0" smtClean="0"/>
              <a:t>commit</a:t>
            </a:r>
            <a:r>
              <a:rPr lang="ko-KR" altLang="en-US" dirty="0" smtClean="0"/>
              <a:t>을 되돌리고 싶은 경우</a:t>
            </a:r>
            <a:r>
              <a:rPr lang="en-US" altLang="ko-KR" dirty="0" smtClean="0"/>
              <a:t>(1/2)</a:t>
            </a:r>
            <a:endParaRPr lang="ko-KR" altLang="en-US" dirty="0"/>
          </a:p>
        </p:txBody>
      </p:sp>
      <p:sp>
        <p:nvSpPr>
          <p:cNvPr id="11" name="직사각형 10"/>
          <p:cNvSpPr/>
          <p:nvPr/>
        </p:nvSpPr>
        <p:spPr>
          <a:xfrm>
            <a:off x="2754547" y="2064711"/>
            <a:ext cx="3465317" cy="1229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31320" y="548680"/>
            <a:ext cx="9005175" cy="646331"/>
          </a:xfrm>
          <a:prstGeom prst="rect">
            <a:avLst/>
          </a:prstGeom>
          <a:noFill/>
        </p:spPr>
        <p:txBody>
          <a:bodyPr wrap="square" rtlCol="0">
            <a:spAutoFit/>
          </a:bodyPr>
          <a:lstStyle/>
          <a:p>
            <a:r>
              <a:rPr lang="ko-KR" altLang="en-US" dirty="0" smtClean="0"/>
              <a:t>상황설명</a:t>
            </a:r>
            <a:r>
              <a:rPr lang="en-US" altLang="ko-KR" dirty="0" smtClean="0"/>
              <a:t> : commit</a:t>
            </a:r>
            <a:r>
              <a:rPr lang="ko-KR" altLang="en-US" dirty="0" smtClean="0"/>
              <a:t>을 수행하고 </a:t>
            </a:r>
            <a:r>
              <a:rPr lang="en-US" altLang="ko-KR" dirty="0" smtClean="0"/>
              <a:t>push </a:t>
            </a:r>
            <a:r>
              <a:rPr lang="ko-KR" altLang="en-US" dirty="0" smtClean="0"/>
              <a:t>까지 한 경우 </a:t>
            </a:r>
            <a:r>
              <a:rPr lang="en-US" altLang="ko-KR" dirty="0" smtClean="0"/>
              <a:t>revert </a:t>
            </a:r>
            <a:r>
              <a:rPr lang="ko-KR" altLang="en-US" dirty="0" smtClean="0"/>
              <a:t>명령을 사용하여 변경된 내역을 취소하는 </a:t>
            </a:r>
            <a:r>
              <a:rPr lang="en-US" altLang="ko-KR" dirty="0" smtClean="0"/>
              <a:t>commit</a:t>
            </a:r>
            <a:r>
              <a:rPr lang="ko-KR" altLang="en-US" dirty="0" smtClean="0"/>
              <a:t>을 수행한다</a:t>
            </a:r>
            <a:r>
              <a:rPr lang="en-US" altLang="ko-KR" dirty="0" smtClean="0"/>
              <a:t>.</a:t>
            </a:r>
            <a:endParaRPr lang="ko-KR" altLang="en-US" dirty="0"/>
          </a:p>
        </p:txBody>
      </p:sp>
      <p:sp>
        <p:nvSpPr>
          <p:cNvPr id="12" name="타원 11"/>
          <p:cNvSpPr/>
          <p:nvPr/>
        </p:nvSpPr>
        <p:spPr>
          <a:xfrm>
            <a:off x="2430555" y="1988840"/>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t>1</a:t>
            </a:r>
            <a:endParaRPr lang="ko-KR" altLang="en-US" sz="1400" b="1" dirty="0"/>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730035"/>
            <a:ext cx="4343400"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직사각형 13"/>
          <p:cNvSpPr/>
          <p:nvPr/>
        </p:nvSpPr>
        <p:spPr>
          <a:xfrm>
            <a:off x="5167223" y="5301208"/>
            <a:ext cx="2429113" cy="2024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p:cNvSpPr/>
          <p:nvPr/>
        </p:nvSpPr>
        <p:spPr>
          <a:xfrm>
            <a:off x="4823257" y="5258414"/>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t>2</a:t>
            </a:r>
            <a:endParaRPr lang="ko-KR" altLang="en-US" sz="1400" b="1" dirty="0"/>
          </a:p>
        </p:txBody>
      </p:sp>
    </p:spTree>
    <p:extLst>
      <p:ext uri="{BB962C8B-B14F-4D97-AF65-F5344CB8AC3E}">
        <p14:creationId xmlns:p14="http://schemas.microsoft.com/office/powerpoint/2010/main" val="10429347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068960"/>
            <a:ext cx="3423818" cy="3244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0000"/>
          <a:stretch/>
        </p:blipFill>
        <p:spPr bwMode="auto">
          <a:xfrm>
            <a:off x="2669723" y="1484784"/>
            <a:ext cx="4595099" cy="1521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제목 1"/>
          <p:cNvSpPr>
            <a:spLocks noGrp="1"/>
          </p:cNvSpPr>
          <p:nvPr>
            <p:ph type="title"/>
          </p:nvPr>
        </p:nvSpPr>
        <p:spPr>
          <a:xfrm>
            <a:off x="0" y="1472010"/>
            <a:ext cx="2555776" cy="4858137"/>
          </a:xfrm>
        </p:spPr>
        <p:txBody>
          <a:bodyPr/>
          <a:lstStyle/>
          <a:p>
            <a:r>
              <a:rPr lang="en-US" altLang="ko-KR" dirty="0"/>
              <a:t/>
            </a:r>
            <a:br>
              <a:rPr lang="en-US" altLang="ko-KR" dirty="0"/>
            </a:br>
            <a:r>
              <a:rPr lang="en-US" altLang="ko-KR" dirty="0" smtClean="0"/>
              <a:t>1. revert commit</a:t>
            </a:r>
            <a:r>
              <a:rPr lang="ko-KR" altLang="en-US" dirty="0" smtClean="0"/>
              <a:t>이 발생하게 되면 아래와 같이 </a:t>
            </a:r>
            <a:r>
              <a:rPr lang="en-US" altLang="ko-KR" dirty="0" smtClean="0"/>
              <a:t>commit </a:t>
            </a:r>
            <a:r>
              <a:rPr lang="ko-KR" altLang="en-US" dirty="0" smtClean="0"/>
              <a:t>여부를 묻는 </a:t>
            </a:r>
            <a:r>
              <a:rPr lang="en-US" altLang="ko-KR" dirty="0" smtClean="0"/>
              <a:t>confirm</a:t>
            </a:r>
            <a:r>
              <a:rPr lang="ko-KR" altLang="en-US" dirty="0" smtClean="0"/>
              <a:t>창이 뜨게 되고 </a:t>
            </a:r>
            <a:r>
              <a:rPr lang="en-US" altLang="ko-KR" dirty="0" smtClean="0"/>
              <a:t>commit</a:t>
            </a:r>
            <a:r>
              <a:rPr lang="ko-KR" altLang="en-US" dirty="0" smtClean="0"/>
              <a:t>을 누르게 되면 </a:t>
            </a:r>
            <a:r>
              <a:rPr lang="en-US" altLang="ko-KR" dirty="0" smtClean="0"/>
              <a:t>commit dialog</a:t>
            </a:r>
            <a:r>
              <a:rPr lang="ko-KR" altLang="en-US" dirty="0" smtClean="0"/>
              <a:t>가 뜨게 된다</a:t>
            </a:r>
            <a:r>
              <a:rPr lang="en-US" altLang="ko-KR" dirty="0" smtClean="0"/>
              <a:t>.</a:t>
            </a:r>
            <a:br>
              <a:rPr lang="en-US" altLang="ko-KR" dirty="0" smtClean="0"/>
            </a:br>
            <a:r>
              <a:rPr lang="en-US" altLang="ko-KR" dirty="0" smtClean="0"/>
              <a:t/>
            </a:r>
            <a:br>
              <a:rPr lang="en-US" altLang="ko-KR" dirty="0" smtClean="0"/>
            </a:br>
            <a:r>
              <a:rPr lang="en-US" altLang="ko-KR" dirty="0" smtClean="0"/>
              <a:t>2. revert </a:t>
            </a:r>
            <a:r>
              <a:rPr lang="ko-KR" altLang="en-US" dirty="0" smtClean="0"/>
              <a:t>사유와 변경된 파일을 확인하고 </a:t>
            </a:r>
            <a:r>
              <a:rPr lang="en-US" altLang="ko-KR" dirty="0" smtClean="0"/>
              <a:t>OK </a:t>
            </a:r>
            <a:r>
              <a:rPr lang="ko-KR" altLang="en-US" dirty="0" smtClean="0"/>
              <a:t>버튼을 누르게 되면 완료가 되게 된다</a:t>
            </a:r>
            <a:r>
              <a:rPr lang="en-US" altLang="ko-KR" dirty="0" smtClean="0"/>
              <a:t>. </a:t>
            </a:r>
            <a:r>
              <a:rPr lang="ko-KR" altLang="en-US" dirty="0" smtClean="0"/>
              <a:t>단 </a:t>
            </a:r>
            <a:r>
              <a:rPr lang="en-US" altLang="ko-KR" dirty="0" smtClean="0"/>
              <a:t>push</a:t>
            </a:r>
            <a:r>
              <a:rPr lang="ko-KR" altLang="en-US" dirty="0" smtClean="0"/>
              <a:t>까지 해야 </a:t>
            </a:r>
            <a:r>
              <a:rPr lang="en-US" altLang="ko-KR" dirty="0" smtClean="0"/>
              <a:t>remote </a:t>
            </a:r>
            <a:r>
              <a:rPr lang="ko-KR" altLang="en-US" dirty="0" smtClean="0"/>
              <a:t>서버에 반영이 되게 된다</a:t>
            </a:r>
            <a:r>
              <a:rPr lang="en-US" altLang="ko-KR" dirty="0" smtClean="0"/>
              <a:t>.</a:t>
            </a:r>
            <a:endParaRPr lang="ko-KR" altLang="en-US" dirty="0"/>
          </a:p>
        </p:txBody>
      </p:sp>
      <p:sp>
        <p:nvSpPr>
          <p:cNvPr id="3" name="텍스트 개체 틀 2"/>
          <p:cNvSpPr>
            <a:spLocks noGrp="1"/>
          </p:cNvSpPr>
          <p:nvPr>
            <p:ph type="body" sz="quarter" idx="13"/>
          </p:nvPr>
        </p:nvSpPr>
        <p:spPr/>
        <p:txBody>
          <a:bodyPr/>
          <a:lstStyle/>
          <a:p>
            <a:r>
              <a:rPr lang="en-US" altLang="ko-KR" dirty="0" smtClean="0"/>
              <a:t>7. </a:t>
            </a:r>
            <a:r>
              <a:rPr lang="ko-KR" altLang="en-US" dirty="0" err="1" smtClean="0"/>
              <a:t>상황별</a:t>
            </a:r>
            <a:r>
              <a:rPr lang="ko-KR" altLang="en-US" dirty="0" smtClean="0"/>
              <a:t> 설명 </a:t>
            </a:r>
            <a:r>
              <a:rPr lang="en-US" altLang="ko-KR" dirty="0" smtClean="0"/>
              <a:t>– push</a:t>
            </a:r>
            <a:r>
              <a:rPr lang="ko-KR" altLang="en-US" dirty="0" smtClean="0"/>
              <a:t>된 상태에서 </a:t>
            </a:r>
            <a:r>
              <a:rPr lang="en-US" altLang="ko-KR" dirty="0" smtClean="0"/>
              <a:t>commit</a:t>
            </a:r>
            <a:r>
              <a:rPr lang="ko-KR" altLang="en-US" dirty="0" smtClean="0"/>
              <a:t>을 되돌리고 싶은 경우</a:t>
            </a:r>
            <a:r>
              <a:rPr lang="en-US" altLang="ko-KR" dirty="0" smtClean="0"/>
              <a:t>(2/2)</a:t>
            </a:r>
            <a:endParaRPr lang="ko-KR" altLang="en-US" dirty="0"/>
          </a:p>
        </p:txBody>
      </p:sp>
      <p:sp>
        <p:nvSpPr>
          <p:cNvPr id="11" name="직사각형 10"/>
          <p:cNvSpPr/>
          <p:nvPr/>
        </p:nvSpPr>
        <p:spPr>
          <a:xfrm>
            <a:off x="3563889" y="1763750"/>
            <a:ext cx="2880320" cy="648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31320" y="548680"/>
            <a:ext cx="9005175" cy="646331"/>
          </a:xfrm>
          <a:prstGeom prst="rect">
            <a:avLst/>
          </a:prstGeom>
          <a:noFill/>
        </p:spPr>
        <p:txBody>
          <a:bodyPr wrap="square" rtlCol="0">
            <a:spAutoFit/>
          </a:bodyPr>
          <a:lstStyle/>
          <a:p>
            <a:r>
              <a:rPr lang="ko-KR" altLang="en-US" dirty="0" smtClean="0"/>
              <a:t>상황설명</a:t>
            </a:r>
            <a:r>
              <a:rPr lang="en-US" altLang="ko-KR" dirty="0" smtClean="0"/>
              <a:t> : commit</a:t>
            </a:r>
            <a:r>
              <a:rPr lang="ko-KR" altLang="en-US" dirty="0" smtClean="0"/>
              <a:t>을 수행하고 </a:t>
            </a:r>
            <a:r>
              <a:rPr lang="en-US" altLang="ko-KR" dirty="0" smtClean="0"/>
              <a:t>push </a:t>
            </a:r>
            <a:r>
              <a:rPr lang="ko-KR" altLang="en-US" dirty="0" smtClean="0"/>
              <a:t>까지 한 경우 </a:t>
            </a:r>
            <a:r>
              <a:rPr lang="en-US" altLang="ko-KR" dirty="0" smtClean="0"/>
              <a:t>revert </a:t>
            </a:r>
            <a:r>
              <a:rPr lang="ko-KR" altLang="en-US" dirty="0" smtClean="0"/>
              <a:t>명령을 사용하여 변경된 내역을 취소하는 </a:t>
            </a:r>
            <a:r>
              <a:rPr lang="en-US" altLang="ko-KR" dirty="0" smtClean="0"/>
              <a:t>commit</a:t>
            </a:r>
            <a:r>
              <a:rPr lang="ko-KR" altLang="en-US" dirty="0" smtClean="0"/>
              <a:t>을 수행한다</a:t>
            </a:r>
            <a:r>
              <a:rPr lang="en-US" altLang="ko-KR" dirty="0" smtClean="0"/>
              <a:t>.</a:t>
            </a:r>
            <a:endParaRPr lang="ko-KR" altLang="en-US" dirty="0"/>
          </a:p>
        </p:txBody>
      </p:sp>
      <p:sp>
        <p:nvSpPr>
          <p:cNvPr id="12" name="타원 11"/>
          <p:cNvSpPr/>
          <p:nvPr/>
        </p:nvSpPr>
        <p:spPr>
          <a:xfrm>
            <a:off x="3203848" y="1619734"/>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t>1</a:t>
            </a:r>
            <a:endParaRPr lang="ko-KR" altLang="en-US" sz="1400" b="1" dirty="0"/>
          </a:p>
        </p:txBody>
      </p:sp>
      <p:sp>
        <p:nvSpPr>
          <p:cNvPr id="14" name="직사각형 13"/>
          <p:cNvSpPr/>
          <p:nvPr/>
        </p:nvSpPr>
        <p:spPr>
          <a:xfrm>
            <a:off x="2699792" y="3068960"/>
            <a:ext cx="3423818" cy="32444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p:cNvSpPr/>
          <p:nvPr/>
        </p:nvSpPr>
        <p:spPr>
          <a:xfrm>
            <a:off x="6156177" y="2924944"/>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t>2</a:t>
            </a:r>
            <a:endParaRPr lang="ko-KR" altLang="en-US" sz="1400" b="1" dirty="0"/>
          </a:p>
        </p:txBody>
      </p:sp>
    </p:spTree>
    <p:extLst>
      <p:ext uri="{BB962C8B-B14F-4D97-AF65-F5344CB8AC3E}">
        <p14:creationId xmlns:p14="http://schemas.microsoft.com/office/powerpoint/2010/main" val="3134183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600" dirty="0" smtClean="0"/>
              <a:t/>
            </a:r>
            <a:br>
              <a:rPr lang="en-US" altLang="ko-KR" sz="600" dirty="0" smtClean="0"/>
            </a:br>
            <a:r>
              <a:rPr lang="en-US" altLang="ko-KR" dirty="0" smtClean="0"/>
              <a:t>1. </a:t>
            </a:r>
            <a:br>
              <a:rPr lang="en-US" altLang="ko-KR" dirty="0" smtClean="0"/>
            </a:br>
            <a:r>
              <a:rPr lang="en-US" altLang="ko-KR" dirty="0"/>
              <a:t> </a:t>
            </a:r>
            <a:r>
              <a:rPr lang="en-US" altLang="ko-KR" dirty="0" smtClean="0"/>
              <a:t>Git-1.9.5-preview20150319.exe </a:t>
            </a:r>
            <a:r>
              <a:rPr lang="ko-KR" altLang="en-US" dirty="0" smtClean="0"/>
              <a:t>를 실행하여 설치 진행 </a:t>
            </a:r>
            <a:r>
              <a:rPr lang="en-US" altLang="ko-KR" dirty="0" smtClean="0"/>
              <a:t/>
            </a:r>
            <a:br>
              <a:rPr lang="en-US" altLang="ko-KR" dirty="0" smtClean="0"/>
            </a:br>
            <a:r>
              <a:rPr lang="en-US" altLang="ko-KR" dirty="0" smtClean="0"/>
              <a:t>(</a:t>
            </a:r>
            <a:r>
              <a:rPr lang="ko-KR" altLang="en-US" dirty="0" smtClean="0"/>
              <a:t>없을 시 </a:t>
            </a:r>
            <a:r>
              <a:rPr lang="en-US" altLang="ko-KR" dirty="0" smtClean="0"/>
              <a:t>git-scm.com</a:t>
            </a:r>
            <a:r>
              <a:rPr lang="ko-KR" altLang="en-US" dirty="0" smtClean="0"/>
              <a:t>에서 다운로드</a:t>
            </a:r>
            <a:r>
              <a:rPr lang="en-US" altLang="ko-KR" dirty="0" smtClean="0"/>
              <a:t>)</a:t>
            </a: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2.</a:t>
            </a:r>
            <a:br>
              <a:rPr lang="en-US" altLang="ko-KR" dirty="0" smtClean="0"/>
            </a:br>
            <a:r>
              <a:rPr lang="en-US" altLang="ko-KR" dirty="0"/>
              <a:t> </a:t>
            </a:r>
            <a:r>
              <a:rPr lang="ko-KR" altLang="en-US" dirty="0" smtClean="0"/>
              <a:t>설치 중 </a:t>
            </a:r>
            <a:r>
              <a:rPr lang="en-US" altLang="ko-KR" dirty="0" smtClean="0"/>
              <a:t>Windows Explorer </a:t>
            </a:r>
            <a:r>
              <a:rPr lang="en-US" altLang="ko-KR" dirty="0" err="1" smtClean="0"/>
              <a:t>intergration</a:t>
            </a:r>
            <a:r>
              <a:rPr lang="ko-KR" altLang="en-US" dirty="0" smtClean="0"/>
              <a:t>을 체크하면 </a:t>
            </a:r>
            <a:r>
              <a:rPr lang="en-US" altLang="ko-KR" dirty="0" smtClean="0"/>
              <a:t>Windows </a:t>
            </a:r>
            <a:r>
              <a:rPr lang="ko-KR" altLang="en-US" dirty="0" smtClean="0"/>
              <a:t>탐색기 상에서 </a:t>
            </a:r>
            <a:r>
              <a:rPr lang="ko-KR" altLang="en-US" dirty="0" err="1" smtClean="0"/>
              <a:t>우클릭으로</a:t>
            </a:r>
            <a:r>
              <a:rPr lang="ko-KR" altLang="en-US" dirty="0" smtClean="0"/>
              <a:t> 해당 메뉴들을 실행할 수 있음</a:t>
            </a:r>
            <a:r>
              <a:rPr lang="en-US" altLang="ko-KR" dirty="0" smtClean="0"/>
              <a:t/>
            </a:r>
            <a:br>
              <a:rPr lang="en-US" altLang="ko-KR" dirty="0" smtClean="0"/>
            </a:br>
            <a:endParaRPr lang="ko-KR" altLang="en-US" dirty="0"/>
          </a:p>
        </p:txBody>
      </p:sp>
      <p:sp>
        <p:nvSpPr>
          <p:cNvPr id="3" name="텍스트 개체 틀 2"/>
          <p:cNvSpPr>
            <a:spLocks noGrp="1"/>
          </p:cNvSpPr>
          <p:nvPr>
            <p:ph type="body" sz="quarter" idx="13"/>
          </p:nvPr>
        </p:nvSpPr>
        <p:spPr/>
        <p:txBody>
          <a:bodyPr/>
          <a:lstStyle/>
          <a:p>
            <a:r>
              <a:rPr lang="en-US" altLang="ko-KR" dirty="0" smtClean="0"/>
              <a:t>1. Windows </a:t>
            </a:r>
            <a:r>
              <a:rPr lang="ko-KR" altLang="en-US" dirty="0" smtClean="0"/>
              <a:t>용 </a:t>
            </a:r>
            <a:r>
              <a:rPr lang="en-US" altLang="ko-KR" dirty="0" err="1" smtClean="0"/>
              <a:t>Git</a:t>
            </a:r>
            <a:r>
              <a:rPr lang="en-US" altLang="ko-KR" dirty="0" smtClean="0"/>
              <a:t> </a:t>
            </a:r>
            <a:r>
              <a:rPr lang="ko-KR" altLang="en-US" dirty="0" smtClean="0"/>
              <a:t>설치</a:t>
            </a:r>
            <a:endParaRPr lang="ko-KR" altLang="en-US" dirty="0"/>
          </a:p>
        </p:txBody>
      </p:sp>
      <p:sp>
        <p:nvSpPr>
          <p:cNvPr id="5" name="AutoShape 4" descr="http://cfile27.uf.tistory.com/original/275778385259104A31D8D8"/>
          <p:cNvSpPr>
            <a:spLocks noChangeAspect="1" noChangeArrowheads="1"/>
          </p:cNvSpPr>
          <p:nvPr/>
        </p:nvSpPr>
        <p:spPr bwMode="auto">
          <a:xfrm>
            <a:off x="168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 name="AutoShape 6" descr="http://cfile27.uf.tistory.com/original/275778385259104A31D8D8"/>
          <p:cNvSpPr>
            <a:spLocks noChangeAspect="1" noChangeArrowheads="1"/>
          </p:cNvSpPr>
          <p:nvPr/>
        </p:nvSpPr>
        <p:spPr bwMode="auto">
          <a:xfrm>
            <a:off x="3206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7" name="그림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50578" y="620688"/>
            <a:ext cx="4617196" cy="3168352"/>
          </a:xfrm>
          <a:prstGeom prst="rect">
            <a:avLst/>
          </a:prstGeom>
        </p:spPr>
      </p:pic>
      <p:pic>
        <p:nvPicPr>
          <p:cNvPr id="9" name="그림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31419" y="3959978"/>
            <a:ext cx="3155669" cy="2459288"/>
          </a:xfrm>
          <a:prstGeom prst="rect">
            <a:avLst/>
          </a:prstGeom>
        </p:spPr>
      </p:pic>
      <p:pic>
        <p:nvPicPr>
          <p:cNvPr id="10" name="그림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87088" y="3955213"/>
            <a:ext cx="3155669" cy="2459288"/>
          </a:xfrm>
          <a:prstGeom prst="rect">
            <a:avLst/>
          </a:prstGeom>
        </p:spPr>
      </p:pic>
      <p:pic>
        <p:nvPicPr>
          <p:cNvPr id="6" name="그림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28384" y="3356992"/>
            <a:ext cx="1009511" cy="1600305"/>
          </a:xfrm>
          <a:prstGeom prst="rect">
            <a:avLst/>
          </a:prstGeom>
        </p:spPr>
      </p:pic>
    </p:spTree>
    <p:extLst>
      <p:ext uri="{BB962C8B-B14F-4D97-AF65-F5344CB8AC3E}">
        <p14:creationId xmlns:p14="http://schemas.microsoft.com/office/powerpoint/2010/main" val="1454587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600" dirty="0" smtClean="0"/>
              <a:t/>
            </a:r>
            <a:br>
              <a:rPr lang="en-US" altLang="ko-KR" sz="600" dirty="0" smtClean="0"/>
            </a:br>
            <a:r>
              <a:rPr lang="en-US" altLang="ko-KR" dirty="0" smtClean="0"/>
              <a:t> </a:t>
            </a:r>
            <a:r>
              <a:rPr lang="ko-KR" altLang="en-US" dirty="0" smtClean="0"/>
              <a:t> </a:t>
            </a:r>
            <a:r>
              <a:rPr lang="en-US" altLang="ko-KR" dirty="0" smtClean="0"/>
              <a:t/>
            </a:r>
            <a:br>
              <a:rPr lang="en-US" altLang="ko-KR" dirty="0" smtClean="0"/>
            </a:br>
            <a:r>
              <a:rPr lang="en-US" altLang="ko-KR" dirty="0" smtClean="0"/>
              <a:t>1.</a:t>
            </a:r>
            <a:r>
              <a:rPr lang="en-US" altLang="ko-KR" dirty="0"/>
              <a:t/>
            </a:r>
            <a:br>
              <a:rPr lang="en-US" altLang="ko-KR" dirty="0"/>
            </a:br>
            <a:r>
              <a:rPr lang="en-US" altLang="ko-KR" dirty="0" smtClean="0"/>
              <a:t>※1 </a:t>
            </a:r>
            <a:r>
              <a:rPr lang="ko-KR" altLang="en-US" dirty="0" smtClean="0"/>
              <a:t>참고</a:t>
            </a:r>
            <a:r>
              <a:rPr lang="en-US" altLang="ko-KR" dirty="0" smtClean="0"/>
              <a:t/>
            </a:r>
            <a:br>
              <a:rPr lang="en-US" altLang="ko-KR" dirty="0" smtClean="0"/>
            </a:br>
            <a:r>
              <a:rPr lang="en-US" altLang="ko-KR" dirty="0" smtClean="0"/>
              <a:t/>
            </a:r>
            <a:br>
              <a:rPr lang="en-US" altLang="ko-KR" dirty="0" smtClean="0"/>
            </a:br>
            <a:r>
              <a:rPr lang="en-US" altLang="ko-KR" dirty="0" smtClean="0"/>
              <a:t>(</a:t>
            </a:r>
            <a:r>
              <a:rPr lang="en-US" altLang="ko-KR" dirty="0" err="1" smtClean="0"/>
              <a:t>TortoiseGit</a:t>
            </a:r>
            <a:r>
              <a:rPr lang="ko-KR" altLang="en-US" dirty="0" smtClean="0"/>
              <a:t> </a:t>
            </a:r>
            <a:r>
              <a:rPr lang="ko-KR" altLang="en-US" dirty="0" smtClean="0"/>
              <a:t>내의 </a:t>
            </a:r>
            <a:r>
              <a:rPr lang="ko-KR" altLang="en-US" dirty="0" smtClean="0"/>
              <a:t>기능을 주로 사용하게 됨으로 </a:t>
            </a:r>
            <a:r>
              <a:rPr lang="en-US" altLang="ko-KR" dirty="0" smtClean="0"/>
              <a:t>Use </a:t>
            </a:r>
            <a:r>
              <a:rPr lang="en-US" altLang="ko-KR" dirty="0" err="1" smtClean="0"/>
              <a:t>Git</a:t>
            </a:r>
            <a:r>
              <a:rPr lang="en-US" altLang="ko-KR" dirty="0" smtClean="0"/>
              <a:t> Bash Only </a:t>
            </a:r>
            <a:r>
              <a:rPr lang="ko-KR" altLang="en-US" dirty="0" smtClean="0"/>
              <a:t>혹은 </a:t>
            </a:r>
            <a:r>
              <a:rPr lang="en-US" altLang="ko-KR" dirty="0" smtClean="0"/>
              <a:t>Run </a:t>
            </a:r>
            <a:r>
              <a:rPr lang="en-US" altLang="ko-KR" dirty="0" err="1" smtClean="0"/>
              <a:t>Git</a:t>
            </a:r>
            <a:r>
              <a:rPr lang="en-US" altLang="ko-KR" dirty="0" smtClean="0"/>
              <a:t> from the Windows Command Prompt </a:t>
            </a:r>
            <a:r>
              <a:rPr lang="ko-KR" altLang="en-US" dirty="0" smtClean="0"/>
              <a:t>중 어느 것을 선택해도 무방한 듯 보임</a:t>
            </a:r>
            <a:r>
              <a:rPr lang="en-US" altLang="ko-KR" dirty="0" smtClean="0"/>
              <a:t>)</a:t>
            </a:r>
            <a:r>
              <a:rPr lang="ko-KR" altLang="en-US" dirty="0" smtClean="0"/>
              <a:t/>
            </a:r>
            <a:br>
              <a:rPr lang="ko-KR" altLang="en-US" dirty="0" smtClean="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smtClean="0"/>
              <a:t>2.</a:t>
            </a:r>
            <a:br>
              <a:rPr lang="en-US" altLang="ko-KR" dirty="0" smtClean="0"/>
            </a:br>
            <a:r>
              <a:rPr lang="en-US" altLang="ko-KR" dirty="0" smtClean="0"/>
              <a:t>※2 </a:t>
            </a:r>
            <a:r>
              <a:rPr lang="ko-KR" altLang="en-US" dirty="0" smtClean="0"/>
              <a:t>참고</a:t>
            </a:r>
            <a:r>
              <a:rPr lang="en-US" altLang="ko-KR" dirty="0" smtClean="0"/>
              <a:t/>
            </a:r>
            <a:br>
              <a:rPr lang="en-US" altLang="ko-KR" dirty="0" smtClean="0"/>
            </a:br>
            <a:r>
              <a:rPr lang="en-US" altLang="ko-KR" dirty="0"/>
              <a:t/>
            </a:r>
            <a:br>
              <a:rPr lang="en-US" altLang="ko-KR" dirty="0"/>
            </a:br>
            <a:r>
              <a:rPr lang="en-US" altLang="ko-KR" dirty="0" smtClean="0"/>
              <a:t>Checkout Windows-style, commit Unix-style line endings </a:t>
            </a:r>
            <a:r>
              <a:rPr lang="ko-KR" altLang="en-US" dirty="0" smtClean="0"/>
              <a:t>를 선택</a:t>
            </a:r>
            <a:endParaRPr lang="ko-KR" altLang="en-US" dirty="0"/>
          </a:p>
        </p:txBody>
      </p:sp>
      <p:sp>
        <p:nvSpPr>
          <p:cNvPr id="3" name="텍스트 개체 틀 2"/>
          <p:cNvSpPr>
            <a:spLocks noGrp="1"/>
          </p:cNvSpPr>
          <p:nvPr>
            <p:ph type="body" sz="quarter" idx="13"/>
          </p:nvPr>
        </p:nvSpPr>
        <p:spPr/>
        <p:txBody>
          <a:bodyPr/>
          <a:lstStyle/>
          <a:p>
            <a:r>
              <a:rPr lang="en-US" altLang="ko-KR" smtClean="0"/>
              <a:t>1. Windows </a:t>
            </a:r>
            <a:r>
              <a:rPr lang="ko-KR" altLang="en-US" smtClean="0"/>
              <a:t>용 </a:t>
            </a:r>
            <a:r>
              <a:rPr lang="en-US" altLang="ko-KR" smtClean="0"/>
              <a:t>Git </a:t>
            </a:r>
            <a:r>
              <a:rPr lang="ko-KR" altLang="en-US" smtClean="0"/>
              <a:t>설치</a:t>
            </a:r>
            <a:endParaRPr lang="ko-KR" altLang="en-US" dirty="0"/>
          </a:p>
        </p:txBody>
      </p:sp>
      <p:sp>
        <p:nvSpPr>
          <p:cNvPr id="5" name="AutoShape 4" descr="http://cfile27.uf.tistory.com/original/275778385259104A31D8D8"/>
          <p:cNvSpPr>
            <a:spLocks noChangeAspect="1" noChangeArrowheads="1"/>
          </p:cNvSpPr>
          <p:nvPr/>
        </p:nvSpPr>
        <p:spPr bwMode="auto">
          <a:xfrm>
            <a:off x="168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 name="AutoShape 6" descr="http://cfile27.uf.tistory.com/original/275778385259104A31D8D8"/>
          <p:cNvSpPr>
            <a:spLocks noChangeAspect="1" noChangeArrowheads="1"/>
          </p:cNvSpPr>
          <p:nvPr/>
        </p:nvSpPr>
        <p:spPr bwMode="auto">
          <a:xfrm>
            <a:off x="3206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6" name="그림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2451" y="548680"/>
            <a:ext cx="3596677" cy="2802976"/>
          </a:xfrm>
          <a:prstGeom prst="rect">
            <a:avLst/>
          </a:prstGeom>
        </p:spPr>
      </p:pic>
      <p:pic>
        <p:nvPicPr>
          <p:cNvPr id="7" name="그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7669" y="3501008"/>
            <a:ext cx="3596677" cy="2802976"/>
          </a:xfrm>
          <a:prstGeom prst="rect">
            <a:avLst/>
          </a:prstGeom>
        </p:spPr>
      </p:pic>
      <p:sp>
        <p:nvSpPr>
          <p:cNvPr id="9" name="TextBox 8"/>
          <p:cNvSpPr txBox="1"/>
          <p:nvPr/>
        </p:nvSpPr>
        <p:spPr>
          <a:xfrm>
            <a:off x="6372201" y="551972"/>
            <a:ext cx="2376264" cy="5170646"/>
          </a:xfrm>
          <a:prstGeom prst="rect">
            <a:avLst/>
          </a:prstGeom>
          <a:noFill/>
        </p:spPr>
        <p:txBody>
          <a:bodyPr wrap="square" rtlCol="0">
            <a:spAutoFit/>
          </a:bodyPr>
          <a:lstStyle/>
          <a:p>
            <a:r>
              <a:rPr lang="en-US" altLang="ko-KR" sz="1000" dirty="0" smtClean="0"/>
              <a:t>※1 </a:t>
            </a:r>
          </a:p>
          <a:p>
            <a:r>
              <a:rPr lang="en-US" altLang="ko-KR" sz="1000" dirty="0" err="1" smtClean="0"/>
              <a:t>git</a:t>
            </a:r>
            <a:r>
              <a:rPr lang="en-US" altLang="ko-KR" sz="1000" dirty="0" smtClean="0"/>
              <a:t> </a:t>
            </a:r>
            <a:r>
              <a:rPr lang="ko-KR" altLang="en-US" sz="1000" dirty="0"/>
              <a:t>명령어들을 사용하기 위한 환경을 선택하는 것이다</a:t>
            </a:r>
            <a:r>
              <a:rPr lang="en-US" altLang="ko-KR" sz="1000" dirty="0"/>
              <a:t>. </a:t>
            </a:r>
            <a:r>
              <a:rPr lang="ko-KR" altLang="en-US" sz="1000" dirty="0" err="1"/>
              <a:t>첫번째는</a:t>
            </a:r>
            <a:r>
              <a:rPr lang="ko-KR" altLang="en-US" sz="1000" dirty="0"/>
              <a:t> 해당 프로그램에서 제공해주는 </a:t>
            </a:r>
            <a:r>
              <a:rPr lang="en-US" altLang="ko-KR" sz="1000" dirty="0" err="1"/>
              <a:t>Git</a:t>
            </a:r>
            <a:r>
              <a:rPr lang="en-US" altLang="ko-KR" sz="1000" dirty="0"/>
              <a:t> Bash </a:t>
            </a:r>
            <a:r>
              <a:rPr lang="ko-KR" altLang="en-US" sz="1000" dirty="0"/>
              <a:t>에서만 </a:t>
            </a:r>
            <a:r>
              <a:rPr lang="en-US" altLang="ko-KR" sz="1000" dirty="0" err="1"/>
              <a:t>git</a:t>
            </a:r>
            <a:r>
              <a:rPr lang="en-US" altLang="ko-KR" sz="1000" dirty="0"/>
              <a:t> </a:t>
            </a:r>
            <a:r>
              <a:rPr lang="ko-KR" altLang="en-US" sz="1000" dirty="0"/>
              <a:t>명령어들을 사용할 경우로 별도의 환경변수 설정을 하지 않는다</a:t>
            </a:r>
            <a:r>
              <a:rPr lang="en-US" altLang="ko-KR" sz="1000" dirty="0"/>
              <a:t>. </a:t>
            </a:r>
            <a:r>
              <a:rPr lang="ko-KR" altLang="en-US" sz="1000" dirty="0" err="1"/>
              <a:t>두번째는</a:t>
            </a:r>
            <a:r>
              <a:rPr lang="ko-KR" altLang="en-US" sz="1000" dirty="0"/>
              <a:t> 윈도우의 </a:t>
            </a:r>
            <a:r>
              <a:rPr lang="en-US" altLang="ko-KR" sz="1000" dirty="0" err="1"/>
              <a:t>cmd</a:t>
            </a:r>
            <a:r>
              <a:rPr lang="en-US" altLang="ko-KR" sz="1000" dirty="0"/>
              <a:t> </a:t>
            </a:r>
            <a:r>
              <a:rPr lang="ko-KR" altLang="en-US" sz="1000" dirty="0"/>
              <a:t>프롬프트에서 실행하는 경우로 이 때 </a:t>
            </a:r>
            <a:r>
              <a:rPr lang="en-US" altLang="ko-KR" sz="1000" dirty="0" err="1"/>
              <a:t>git</a:t>
            </a:r>
            <a:r>
              <a:rPr lang="ko-KR" altLang="en-US" sz="1000" dirty="0"/>
              <a:t>를 실행하기 위한 명령어들의 경로를 환경변수에 추가하게 된다</a:t>
            </a:r>
            <a:r>
              <a:rPr lang="en-US" altLang="ko-KR" sz="1000" dirty="0"/>
              <a:t>. </a:t>
            </a:r>
            <a:r>
              <a:rPr lang="ko-KR" altLang="en-US" sz="1000" dirty="0"/>
              <a:t>마지막으로 </a:t>
            </a:r>
            <a:r>
              <a:rPr lang="en-US" altLang="ko-KR" sz="1000" dirty="0" err="1"/>
              <a:t>git</a:t>
            </a:r>
            <a:r>
              <a:rPr lang="en-US" altLang="ko-KR" sz="1000" dirty="0"/>
              <a:t> </a:t>
            </a:r>
            <a:r>
              <a:rPr lang="ko-KR" altLang="en-US" sz="1000" dirty="0" err="1"/>
              <a:t>뿐만아니라</a:t>
            </a:r>
            <a:r>
              <a:rPr lang="ko-KR" altLang="en-US" sz="1000" dirty="0"/>
              <a:t> 여러 유닉스 명령어들을 윈도우 </a:t>
            </a:r>
            <a:r>
              <a:rPr lang="en-US" altLang="ko-KR" sz="1000" dirty="0" err="1"/>
              <a:t>cmd</a:t>
            </a:r>
            <a:r>
              <a:rPr lang="en-US" altLang="ko-KR" sz="1000" dirty="0"/>
              <a:t> </a:t>
            </a:r>
            <a:r>
              <a:rPr lang="ko-KR" altLang="en-US" sz="1000" dirty="0"/>
              <a:t>프롬프트에서 사용하는 것인데</a:t>
            </a:r>
            <a:r>
              <a:rPr lang="en-US" altLang="ko-KR" sz="1000" dirty="0"/>
              <a:t>, </a:t>
            </a:r>
            <a:r>
              <a:rPr lang="ko-KR" altLang="en-US" sz="1000" dirty="0"/>
              <a:t>아래에 경고에 써있다시피</a:t>
            </a:r>
            <a:r>
              <a:rPr lang="en-US" altLang="ko-KR" sz="1000" dirty="0"/>
              <a:t>, </a:t>
            </a:r>
            <a:r>
              <a:rPr lang="ko-KR" altLang="en-US" sz="1000" dirty="0"/>
              <a:t>윈도우와 유닉스가 같은 명령을 가지고 있다면 해당 명령어의 경로를 덮어써서 기존과 다르게 실행하게 </a:t>
            </a:r>
            <a:r>
              <a:rPr lang="ko-KR" altLang="en-US" sz="1000" dirty="0" err="1"/>
              <a:t>될수도</a:t>
            </a:r>
            <a:r>
              <a:rPr lang="ko-KR" altLang="en-US" sz="1000" dirty="0"/>
              <a:t> 있으므로 </a:t>
            </a:r>
            <a:r>
              <a:rPr lang="ko-KR" altLang="en-US" sz="1000" dirty="0" err="1"/>
              <a:t>주의해야한다</a:t>
            </a:r>
            <a:r>
              <a:rPr lang="en-US" altLang="ko-KR" sz="1000" dirty="0"/>
              <a:t>.</a:t>
            </a:r>
            <a:br>
              <a:rPr lang="en-US" altLang="ko-KR" sz="1000" dirty="0"/>
            </a:br>
            <a:r>
              <a:rPr lang="en-US" altLang="ko-KR" sz="1000" dirty="0"/>
              <a:t>(</a:t>
            </a:r>
            <a:r>
              <a:rPr lang="ko-KR" altLang="en-US" sz="1000" dirty="0"/>
              <a:t>출처 </a:t>
            </a:r>
            <a:r>
              <a:rPr lang="en-US" altLang="ko-KR" sz="1000" dirty="0"/>
              <a:t>: http://unikys.tistory.com/322)</a:t>
            </a:r>
            <a:br>
              <a:rPr lang="en-US" altLang="ko-KR" sz="1000" dirty="0"/>
            </a:br>
            <a:endParaRPr lang="en-US" altLang="ko-KR" sz="1000" dirty="0" smtClean="0"/>
          </a:p>
          <a:p>
            <a:endParaRPr lang="en-US" altLang="ko-KR" sz="1000" dirty="0"/>
          </a:p>
          <a:p>
            <a:r>
              <a:rPr lang="en-US" altLang="ko-KR" sz="1000" dirty="0" smtClean="0"/>
              <a:t>※2 </a:t>
            </a:r>
          </a:p>
          <a:p>
            <a:r>
              <a:rPr lang="ko-KR" altLang="en-US" sz="1000" dirty="0" smtClean="0"/>
              <a:t> </a:t>
            </a:r>
            <a:r>
              <a:rPr lang="ko-KR" altLang="en-US" sz="1000" dirty="0"/>
              <a:t>소스파일에 있는 </a:t>
            </a:r>
            <a:r>
              <a:rPr lang="ko-KR" altLang="en-US" sz="1000" dirty="0" err="1"/>
              <a:t>행변환</a:t>
            </a:r>
            <a:r>
              <a:rPr lang="ko-KR" altLang="en-US" sz="1000" dirty="0"/>
              <a:t> 문자에 대한 설정이다</a:t>
            </a:r>
            <a:r>
              <a:rPr lang="en-US" altLang="ko-KR" sz="1000" dirty="0"/>
              <a:t>. </a:t>
            </a:r>
            <a:r>
              <a:rPr lang="ko-KR" altLang="en-US" sz="1000" dirty="0"/>
              <a:t>윈도우는 </a:t>
            </a:r>
            <a:r>
              <a:rPr lang="en-US" altLang="ko-KR" sz="1000" dirty="0"/>
              <a:t>CRLF</a:t>
            </a:r>
            <a:r>
              <a:rPr lang="ko-KR" altLang="en-US" sz="1000" dirty="0"/>
              <a:t>를 </a:t>
            </a:r>
            <a:r>
              <a:rPr lang="ko-KR" altLang="en-US" sz="1000" dirty="0" err="1"/>
              <a:t>행변환</a:t>
            </a:r>
            <a:r>
              <a:rPr lang="ko-KR" altLang="en-US" sz="1000" dirty="0"/>
              <a:t> 때 사용하는 반면</a:t>
            </a:r>
            <a:r>
              <a:rPr lang="en-US" altLang="ko-KR" sz="1000" dirty="0"/>
              <a:t>, </a:t>
            </a:r>
            <a:r>
              <a:rPr lang="ko-KR" altLang="en-US" sz="1000" dirty="0"/>
              <a:t>유닉스에서는 </a:t>
            </a:r>
            <a:r>
              <a:rPr lang="en-US" altLang="ko-KR" sz="1000" dirty="0"/>
              <a:t>LF</a:t>
            </a:r>
            <a:r>
              <a:rPr lang="ko-KR" altLang="en-US" sz="1000" dirty="0"/>
              <a:t>만을 사용하기 때문에</a:t>
            </a:r>
            <a:r>
              <a:rPr lang="en-US" altLang="ko-KR" sz="1000" dirty="0"/>
              <a:t>, </a:t>
            </a:r>
            <a:r>
              <a:rPr lang="ko-KR" altLang="en-US" sz="1000" dirty="0"/>
              <a:t>윈도우 환경과 유닉스</a:t>
            </a:r>
            <a:r>
              <a:rPr lang="en-US" altLang="ko-KR" sz="1000" dirty="0"/>
              <a:t>(</a:t>
            </a:r>
            <a:r>
              <a:rPr lang="ko-KR" altLang="en-US" sz="1000" dirty="0" err="1"/>
              <a:t>리눅스</a:t>
            </a:r>
            <a:r>
              <a:rPr lang="en-US" altLang="ko-KR" sz="1000" dirty="0"/>
              <a:t>)</a:t>
            </a:r>
            <a:r>
              <a:rPr lang="ko-KR" altLang="en-US" sz="1000" dirty="0"/>
              <a:t>환경에서 동일하게 소스를 보기 위해서 환경에 따라서 잘 </a:t>
            </a:r>
            <a:r>
              <a:rPr lang="ko-KR" altLang="en-US" sz="1000" dirty="0" err="1"/>
              <a:t>선택해줘야한다</a:t>
            </a:r>
            <a:r>
              <a:rPr lang="en-US" altLang="ko-KR" sz="1000" dirty="0"/>
              <a:t>. </a:t>
            </a:r>
            <a:r>
              <a:rPr lang="ko-KR" altLang="en-US" sz="1000" dirty="0"/>
              <a:t>윈도우에서는 </a:t>
            </a:r>
            <a:r>
              <a:rPr lang="ko-KR" altLang="en-US" sz="1000" dirty="0" err="1"/>
              <a:t>첫번째</a:t>
            </a:r>
            <a:r>
              <a:rPr lang="en-US" altLang="ko-KR" sz="1000" dirty="0"/>
              <a:t>, </a:t>
            </a:r>
            <a:r>
              <a:rPr lang="ko-KR" altLang="en-US" sz="1000" dirty="0"/>
              <a:t>유닉스</a:t>
            </a:r>
            <a:r>
              <a:rPr lang="en-US" altLang="ko-KR" sz="1000" dirty="0"/>
              <a:t>(</a:t>
            </a:r>
            <a:r>
              <a:rPr lang="ko-KR" altLang="en-US" sz="1000" dirty="0" err="1"/>
              <a:t>리눅스</a:t>
            </a:r>
            <a:r>
              <a:rPr lang="en-US" altLang="ko-KR" sz="1000" dirty="0"/>
              <a:t>)</a:t>
            </a:r>
            <a:r>
              <a:rPr lang="ko-KR" altLang="en-US" sz="1000" dirty="0"/>
              <a:t>에서는 </a:t>
            </a:r>
            <a:r>
              <a:rPr lang="en-US" altLang="ko-KR" sz="1000" dirty="0"/>
              <a:t>2</a:t>
            </a:r>
            <a:r>
              <a:rPr lang="ko-KR" altLang="en-US" sz="1000" dirty="0"/>
              <a:t>번째를 하면 되고</a:t>
            </a:r>
            <a:r>
              <a:rPr lang="en-US" altLang="ko-KR" sz="1000" dirty="0"/>
              <a:t>, </a:t>
            </a:r>
            <a:r>
              <a:rPr lang="ko-KR" altLang="en-US" sz="1000" dirty="0"/>
              <a:t>마지막은 어떠한 변환도 하지 않는 것으로 서로 다른 개발 환경을 사용할 거라면 추천하지 않는다</a:t>
            </a:r>
            <a:r>
              <a:rPr lang="en-US" altLang="ko-KR" sz="1000" dirty="0" smtClean="0"/>
              <a:t>.</a:t>
            </a:r>
            <a:r>
              <a:rPr lang="en-US" altLang="ko-KR" sz="1000" dirty="0"/>
              <a:t> </a:t>
            </a:r>
            <a:br>
              <a:rPr lang="en-US" altLang="ko-KR" sz="1000" dirty="0"/>
            </a:br>
            <a:r>
              <a:rPr lang="en-US" altLang="ko-KR" sz="1000" dirty="0"/>
              <a:t>(</a:t>
            </a:r>
            <a:r>
              <a:rPr lang="ko-KR" altLang="en-US" sz="1000" dirty="0"/>
              <a:t>출처 </a:t>
            </a:r>
            <a:r>
              <a:rPr lang="en-US" altLang="ko-KR" sz="1000" dirty="0"/>
              <a:t>: http://unikys.tistory.com/322)</a:t>
            </a:r>
            <a:endParaRPr lang="ko-KR" altLang="en-US" sz="1000" dirty="0"/>
          </a:p>
        </p:txBody>
      </p:sp>
    </p:spTree>
    <p:extLst>
      <p:ext uri="{BB962C8B-B14F-4D97-AF65-F5344CB8AC3E}">
        <p14:creationId xmlns:p14="http://schemas.microsoft.com/office/powerpoint/2010/main" val="2920694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600" dirty="0" smtClean="0"/>
              <a:t/>
            </a:r>
            <a:br>
              <a:rPr lang="en-US" altLang="ko-KR" sz="600" dirty="0" smtClean="0"/>
            </a:br>
            <a:r>
              <a:rPr lang="en-US" altLang="ko-KR" dirty="0" smtClean="0"/>
              <a:t> </a:t>
            </a:r>
            <a:r>
              <a:rPr lang="ko-KR" altLang="en-US" dirty="0" smtClean="0"/>
              <a:t> </a:t>
            </a:r>
            <a:r>
              <a:rPr lang="en-US" altLang="ko-KR" dirty="0" smtClean="0"/>
              <a:t/>
            </a:r>
            <a:br>
              <a:rPr lang="en-US" altLang="ko-KR" dirty="0" smtClean="0"/>
            </a:br>
            <a:r>
              <a:rPr lang="en-US" altLang="ko-KR" dirty="0" smtClean="0"/>
              <a:t/>
            </a:r>
            <a:br>
              <a:rPr lang="en-US" altLang="ko-KR" dirty="0" smtClean="0"/>
            </a:br>
            <a:r>
              <a:rPr lang="ko-KR" altLang="en-US" dirty="0" smtClean="0"/>
              <a:t/>
            </a:r>
            <a:br>
              <a:rPr lang="ko-KR" altLang="en-US" dirty="0" smtClean="0"/>
            </a:br>
            <a:r>
              <a:rPr lang="en-US" altLang="ko-KR" dirty="0"/>
              <a:t>1. </a:t>
            </a:r>
            <a:br>
              <a:rPr lang="en-US" altLang="ko-KR" dirty="0"/>
            </a:br>
            <a:r>
              <a:rPr lang="en-US" altLang="ko-KR" dirty="0" smtClean="0"/>
              <a:t>TortoiseGit-1.8.14.0-32bit.msi </a:t>
            </a:r>
            <a:r>
              <a:rPr lang="ko-KR" altLang="en-US" dirty="0" smtClean="0"/>
              <a:t>혹은</a:t>
            </a:r>
            <a:r>
              <a:rPr lang="en-US" altLang="ko-KR" dirty="0"/>
              <a:t/>
            </a:r>
            <a:br>
              <a:rPr lang="en-US" altLang="ko-KR" dirty="0"/>
            </a:br>
            <a:r>
              <a:rPr lang="en-US" altLang="ko-KR" dirty="0"/>
              <a:t>TortoiseGit-1.8.14.0-64bit.msi </a:t>
            </a:r>
            <a:r>
              <a:rPr lang="ko-KR" altLang="en-US" dirty="0" smtClean="0"/>
              <a:t>실행하여 설치</a:t>
            </a:r>
            <a:endParaRPr lang="ko-KR" altLang="en-US" dirty="0"/>
          </a:p>
        </p:txBody>
      </p:sp>
      <p:sp>
        <p:nvSpPr>
          <p:cNvPr id="3" name="텍스트 개체 틀 2"/>
          <p:cNvSpPr>
            <a:spLocks noGrp="1"/>
          </p:cNvSpPr>
          <p:nvPr>
            <p:ph type="body" sz="quarter" idx="13"/>
          </p:nvPr>
        </p:nvSpPr>
        <p:spPr/>
        <p:txBody>
          <a:bodyPr/>
          <a:lstStyle/>
          <a:p>
            <a:r>
              <a:rPr lang="en-US" altLang="ko-KR" dirty="0" smtClean="0"/>
              <a:t>2. </a:t>
            </a:r>
            <a:r>
              <a:rPr kumimoji="1" lang="en-US" altLang="ko-KR" dirty="0" err="1">
                <a:solidFill>
                  <a:srgbClr val="000000"/>
                </a:solidFill>
                <a:latin typeface="맑은 고딕" pitchFamily="50" charset="-127"/>
                <a:ea typeface="맑은 고딕" pitchFamily="50" charset="-127"/>
              </a:rPr>
              <a:t>TortoiseGit</a:t>
            </a:r>
            <a:r>
              <a:rPr kumimoji="1" lang="en-US" altLang="ko-KR" dirty="0">
                <a:solidFill>
                  <a:srgbClr val="000000"/>
                </a:solidFill>
                <a:latin typeface="맑은 고딕" pitchFamily="50" charset="-127"/>
                <a:ea typeface="맑은 고딕" pitchFamily="50" charset="-127"/>
              </a:rPr>
              <a:t> </a:t>
            </a:r>
            <a:r>
              <a:rPr kumimoji="1" lang="ko-KR" altLang="en-US" dirty="0">
                <a:solidFill>
                  <a:srgbClr val="000000"/>
                </a:solidFill>
                <a:latin typeface="맑은 고딕" pitchFamily="50" charset="-127"/>
                <a:ea typeface="맑은 고딕" pitchFamily="50" charset="-127"/>
              </a:rPr>
              <a:t>설치 </a:t>
            </a:r>
            <a:endParaRPr lang="ko-KR" altLang="en-US" dirty="0"/>
          </a:p>
        </p:txBody>
      </p:sp>
      <p:sp>
        <p:nvSpPr>
          <p:cNvPr id="5" name="AutoShape 4" descr="http://cfile27.uf.tistory.com/original/275778385259104A31D8D8"/>
          <p:cNvSpPr>
            <a:spLocks noChangeAspect="1" noChangeArrowheads="1"/>
          </p:cNvSpPr>
          <p:nvPr/>
        </p:nvSpPr>
        <p:spPr bwMode="auto">
          <a:xfrm>
            <a:off x="168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 name="AutoShape 6" descr="http://cfile27.uf.tistory.com/original/275778385259104A31D8D8"/>
          <p:cNvSpPr>
            <a:spLocks noChangeAspect="1" noChangeArrowheads="1"/>
          </p:cNvSpPr>
          <p:nvPr/>
        </p:nvSpPr>
        <p:spPr bwMode="auto">
          <a:xfrm>
            <a:off x="3206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7454" y="1196752"/>
            <a:ext cx="3018165" cy="2363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0462" y="1196752"/>
            <a:ext cx="3035712" cy="2392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77455" y="3717032"/>
            <a:ext cx="3035713" cy="2386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6311" y="3709052"/>
            <a:ext cx="3029863" cy="2392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0694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sz="quarter" idx="13"/>
          </p:nvPr>
        </p:nvSpPr>
        <p:spPr>
          <a:xfrm>
            <a:off x="-17" y="84193"/>
            <a:ext cx="9136201" cy="419100"/>
          </a:xfrm>
        </p:spPr>
        <p:txBody>
          <a:bodyPr/>
          <a:lstStyle/>
          <a:p>
            <a:r>
              <a:rPr lang="en-US" altLang="ko-KR" dirty="0" smtClean="0"/>
              <a:t>3. </a:t>
            </a:r>
            <a:r>
              <a:rPr lang="en-US" altLang="ko-KR" dirty="0" err="1" smtClean="0"/>
              <a:t>Git</a:t>
            </a:r>
            <a:r>
              <a:rPr lang="en-US" altLang="ko-KR" dirty="0" smtClean="0"/>
              <a:t> </a:t>
            </a:r>
            <a:r>
              <a:rPr lang="ko-KR" altLang="en-US" dirty="0" smtClean="0"/>
              <a:t>개념도 </a:t>
            </a:r>
            <a:r>
              <a:rPr lang="en-US" altLang="ko-KR" dirty="0" smtClean="0"/>
              <a:t>– Data Transport</a:t>
            </a:r>
            <a:endParaRPr lang="ko-KR" altLang="en-US" dirty="0"/>
          </a:p>
        </p:txBody>
      </p:sp>
      <p:sp>
        <p:nvSpPr>
          <p:cNvPr id="62" name="텍스트 개체 틀 12"/>
          <p:cNvSpPr txBox="1">
            <a:spLocks/>
          </p:cNvSpPr>
          <p:nvPr/>
        </p:nvSpPr>
        <p:spPr>
          <a:xfrm>
            <a:off x="5940152" y="620688"/>
            <a:ext cx="2808312" cy="5400600"/>
          </a:xfrm>
          <a:prstGeom prst="rect">
            <a:avLst/>
          </a:prstGeom>
        </p:spPr>
        <p:txBody>
          <a:bodyPr>
            <a:normAutofit/>
          </a:bodyPr>
          <a:lstStyle/>
          <a:p>
            <a:pPr lvl="0" eaLnBrk="0" fontAlgn="base" latinLnBrk="0" hangingPunct="0">
              <a:lnSpc>
                <a:spcPct val="140000"/>
              </a:lnSpc>
              <a:spcBef>
                <a:spcPct val="0"/>
              </a:spcBef>
              <a:spcAft>
                <a:spcPct val="0"/>
              </a:spcAft>
              <a:defRPr/>
            </a:pPr>
            <a:endParaRPr kumimoji="1" lang="en-US" altLang="ko-KR" sz="1200" b="1" dirty="0" smtClean="0">
              <a:solidFill>
                <a:srgbClr val="000000"/>
              </a:solidFill>
              <a:latin typeface="맑은 고딕" pitchFamily="50" charset="-127"/>
              <a:ea typeface="맑은 고딕" pitchFamily="50" charset="-127"/>
            </a:endParaRPr>
          </a:p>
          <a:p>
            <a:pPr marL="342900" lvl="0" indent="-342900" eaLnBrk="0" fontAlgn="base" latinLnBrk="0" hangingPunct="0">
              <a:lnSpc>
                <a:spcPct val="140000"/>
              </a:lnSpc>
              <a:spcBef>
                <a:spcPct val="0"/>
              </a:spcBef>
              <a:spcAft>
                <a:spcPct val="0"/>
              </a:spcAft>
              <a:buAutoNum type="arabicPeriod"/>
              <a:defRPr/>
            </a:pPr>
            <a:endParaRPr kumimoji="1" lang="en-US" altLang="ko-KR" sz="1200" b="1" dirty="0" smtClean="0">
              <a:solidFill>
                <a:srgbClr val="000000"/>
              </a:solidFill>
              <a:latin typeface="맑은 고딕" pitchFamily="50" charset="-127"/>
              <a:ea typeface="맑은 고딕" pitchFamily="50" charset="-127"/>
            </a:endParaRPr>
          </a:p>
        </p:txBody>
      </p:sp>
      <p:pic>
        <p:nvPicPr>
          <p:cNvPr id="13314" name="Picture 2" descr="C:\Users\SDS\Desktop\GIT\git-transpor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6712"/>
            <a:ext cx="8352928"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889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sz="quarter" idx="13"/>
          </p:nvPr>
        </p:nvSpPr>
        <p:spPr>
          <a:xfrm>
            <a:off x="-17" y="84193"/>
            <a:ext cx="9136201" cy="419100"/>
          </a:xfrm>
        </p:spPr>
        <p:txBody>
          <a:bodyPr/>
          <a:lstStyle/>
          <a:p>
            <a:r>
              <a:rPr lang="en-US" altLang="ko-KR" dirty="0" smtClean="0"/>
              <a:t>3. </a:t>
            </a:r>
            <a:r>
              <a:rPr lang="en-US" altLang="ko-KR" dirty="0" err="1" smtClean="0"/>
              <a:t>Git</a:t>
            </a:r>
            <a:r>
              <a:rPr lang="en-US" altLang="ko-KR" dirty="0" smtClean="0"/>
              <a:t> </a:t>
            </a:r>
            <a:r>
              <a:rPr lang="ko-KR" altLang="en-US" dirty="0" smtClean="0"/>
              <a:t>개념도 </a:t>
            </a:r>
            <a:r>
              <a:rPr lang="en-US" altLang="ko-KR" dirty="0" smtClean="0"/>
              <a:t>- Branch</a:t>
            </a:r>
            <a:endParaRPr lang="ko-KR" altLang="en-US" dirty="0"/>
          </a:p>
        </p:txBody>
      </p:sp>
      <p:sp>
        <p:nvSpPr>
          <p:cNvPr id="62" name="텍스트 개체 틀 12"/>
          <p:cNvSpPr txBox="1">
            <a:spLocks/>
          </p:cNvSpPr>
          <p:nvPr/>
        </p:nvSpPr>
        <p:spPr>
          <a:xfrm>
            <a:off x="5940152" y="620688"/>
            <a:ext cx="2808312" cy="5400600"/>
          </a:xfrm>
          <a:prstGeom prst="rect">
            <a:avLst/>
          </a:prstGeom>
        </p:spPr>
        <p:txBody>
          <a:bodyPr>
            <a:normAutofit/>
          </a:bodyPr>
          <a:lstStyle/>
          <a:p>
            <a:pPr lvl="0" eaLnBrk="0" fontAlgn="base" latinLnBrk="0" hangingPunct="0">
              <a:lnSpc>
                <a:spcPct val="140000"/>
              </a:lnSpc>
              <a:spcBef>
                <a:spcPct val="0"/>
              </a:spcBef>
              <a:spcAft>
                <a:spcPct val="0"/>
              </a:spcAft>
              <a:defRPr/>
            </a:pPr>
            <a:endParaRPr kumimoji="1" lang="en-US" altLang="ko-KR" sz="1200" b="1" dirty="0" smtClean="0">
              <a:solidFill>
                <a:srgbClr val="000000"/>
              </a:solidFill>
              <a:latin typeface="맑은 고딕" pitchFamily="50" charset="-127"/>
              <a:ea typeface="맑은 고딕" pitchFamily="50" charset="-127"/>
            </a:endParaRPr>
          </a:p>
          <a:p>
            <a:pPr marL="342900" lvl="0" indent="-342900" eaLnBrk="0" fontAlgn="base" latinLnBrk="0" hangingPunct="0">
              <a:lnSpc>
                <a:spcPct val="140000"/>
              </a:lnSpc>
              <a:spcBef>
                <a:spcPct val="0"/>
              </a:spcBef>
              <a:spcAft>
                <a:spcPct val="0"/>
              </a:spcAft>
              <a:buAutoNum type="arabicPeriod"/>
              <a:defRPr/>
            </a:pPr>
            <a:endParaRPr kumimoji="1" lang="en-US" altLang="ko-KR" sz="1200" b="1" dirty="0" smtClean="0">
              <a:solidFill>
                <a:srgbClr val="000000"/>
              </a:solidFill>
              <a:latin typeface="맑은 고딕" pitchFamily="50" charset="-127"/>
              <a:ea typeface="맑은 고딕" pitchFamily="50" charset="-127"/>
            </a:endParaRPr>
          </a:p>
        </p:txBody>
      </p:sp>
      <p:pic>
        <p:nvPicPr>
          <p:cNvPr id="20482" name="Picture 2" descr="http://rapapa.net/wp/wp-content/uploads/2012/03/Screen-shot-2009-12-24-at-11_32_03.png"/>
          <p:cNvPicPr>
            <a:picLocks noChangeAspect="1" noChangeArrowheads="1"/>
          </p:cNvPicPr>
          <p:nvPr/>
        </p:nvPicPr>
        <p:blipFill>
          <a:blip r:embed="rId2" cstate="print"/>
          <a:srcRect/>
          <a:stretch>
            <a:fillRect/>
          </a:stretch>
        </p:blipFill>
        <p:spPr bwMode="auto">
          <a:xfrm>
            <a:off x="1403648" y="836712"/>
            <a:ext cx="5819775" cy="5256584"/>
          </a:xfrm>
          <a:prstGeom prst="rect">
            <a:avLst/>
          </a:prstGeom>
          <a:noFill/>
        </p:spPr>
      </p:pic>
    </p:spTree>
    <p:extLst>
      <p:ext uri="{BB962C8B-B14F-4D97-AF65-F5344CB8AC3E}">
        <p14:creationId xmlns:p14="http://schemas.microsoft.com/office/powerpoint/2010/main" val="4273076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600" dirty="0" smtClean="0"/>
              <a:t/>
            </a:r>
            <a:br>
              <a:rPr lang="en-US" altLang="ko-KR" sz="600" dirty="0" smtClean="0"/>
            </a:br>
            <a:r>
              <a:rPr lang="en-US" altLang="ko-KR" dirty="0" smtClean="0"/>
              <a:t> 1. </a:t>
            </a:r>
            <a:r>
              <a:rPr lang="ko-KR" altLang="en-US" dirty="0" smtClean="0"/>
              <a:t>탐색기에서 </a:t>
            </a:r>
            <a:r>
              <a:rPr lang="ko-KR" altLang="en-US" dirty="0" err="1" smtClean="0"/>
              <a:t>우클릭</a:t>
            </a:r>
            <a:r>
              <a:rPr lang="ko-KR" altLang="en-US" dirty="0" smtClean="0"/>
              <a:t> </a:t>
            </a:r>
            <a:r>
              <a:rPr lang="en-US" altLang="ko-KR" dirty="0" smtClean="0"/>
              <a:t>-&gt; </a:t>
            </a:r>
            <a:r>
              <a:rPr lang="en-US" altLang="ko-KR" dirty="0" err="1" smtClean="0"/>
              <a:t>TortoiseGit</a:t>
            </a:r>
            <a:r>
              <a:rPr lang="en-US" altLang="ko-KR" dirty="0" smtClean="0"/>
              <a:t> -&gt; Settings</a:t>
            </a: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smtClean="0"/>
              <a:t>2. </a:t>
            </a:r>
            <a:r>
              <a:rPr lang="en-US" altLang="ko-KR" dirty="0" err="1" smtClean="0"/>
              <a:t>Git</a:t>
            </a:r>
            <a:r>
              <a:rPr lang="en-US" altLang="ko-KR" dirty="0" smtClean="0"/>
              <a:t> </a:t>
            </a:r>
            <a:r>
              <a:rPr lang="ko-KR" altLang="en-US" dirty="0" err="1" smtClean="0"/>
              <a:t>노드</a:t>
            </a:r>
            <a:r>
              <a:rPr lang="ko-KR" altLang="en-US" dirty="0" smtClean="0"/>
              <a:t> 선택 후 </a:t>
            </a:r>
            <a:r>
              <a:rPr lang="en-US" altLang="ko-KR" dirty="0" smtClean="0"/>
              <a:t>Name, Email, Signing key ID </a:t>
            </a:r>
            <a:r>
              <a:rPr lang="ko-KR" altLang="en-US" dirty="0" smtClean="0"/>
              <a:t>입력</a:t>
            </a: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a:t/>
            </a:r>
            <a:br>
              <a:rPr lang="en-US" altLang="ko-KR" dirty="0"/>
            </a:br>
            <a:r>
              <a:rPr lang="en-US" altLang="ko-KR" dirty="0" smtClean="0"/>
              <a:t>3. </a:t>
            </a:r>
            <a:r>
              <a:rPr lang="en-US" altLang="ko-KR" dirty="0" err="1" smtClean="0"/>
              <a:t>Git</a:t>
            </a:r>
            <a:r>
              <a:rPr lang="en-US" altLang="ko-KR" dirty="0" smtClean="0"/>
              <a:t> – Credential </a:t>
            </a:r>
            <a:r>
              <a:rPr lang="ko-KR" altLang="en-US" dirty="0" err="1" smtClean="0"/>
              <a:t>노드</a:t>
            </a:r>
            <a:r>
              <a:rPr lang="ko-KR" altLang="en-US" dirty="0" smtClean="0"/>
              <a:t> 선택 후 다음과 같이 입력</a:t>
            </a:r>
            <a:r>
              <a:rPr lang="en-US" altLang="ko-KR" dirty="0" smtClean="0"/>
              <a:t/>
            </a:r>
            <a:br>
              <a:rPr lang="en-US" altLang="ko-KR" dirty="0" smtClean="0"/>
            </a:br>
            <a:r>
              <a:rPr lang="en-US" altLang="ko-KR" dirty="0" smtClean="0"/>
              <a:t>- Credential Helper : Advanced</a:t>
            </a:r>
            <a:br>
              <a:rPr lang="en-US" altLang="ko-KR" dirty="0" smtClean="0"/>
            </a:br>
            <a:r>
              <a:rPr lang="en-US" altLang="ko-KR" dirty="0" smtClean="0"/>
              <a:t>- </a:t>
            </a:r>
            <a:r>
              <a:rPr lang="en-US" altLang="ko-KR" dirty="0" err="1" smtClean="0"/>
              <a:t>Config</a:t>
            </a:r>
            <a:r>
              <a:rPr lang="en-US" altLang="ko-KR" dirty="0" smtClean="0"/>
              <a:t> type : Global</a:t>
            </a:r>
            <a:br>
              <a:rPr lang="en-US" altLang="ko-KR" dirty="0" smtClean="0"/>
            </a:br>
            <a:r>
              <a:rPr lang="en-US" altLang="ko-KR" dirty="0" smtClean="0"/>
              <a:t>- </a:t>
            </a:r>
            <a:r>
              <a:rPr lang="en-US" altLang="ko-KR" dirty="0" err="1" smtClean="0"/>
              <a:t>Url</a:t>
            </a:r>
            <a:r>
              <a:rPr lang="en-US" altLang="ko-KR" dirty="0" smtClean="0"/>
              <a:t> : </a:t>
            </a:r>
            <a:r>
              <a:rPr lang="en-US" altLang="ko-KR" dirty="0" smtClean="0"/>
              <a:t>http</a:t>
            </a:r>
            <a:r>
              <a:rPr lang="en-US" altLang="ko-KR" dirty="0" smtClean="0"/>
              <a:t>://70.121.244.216/gitlab/alm/st_sh_ehr_client_v2_0.git </a:t>
            </a:r>
            <a:r>
              <a:rPr lang="en-US" altLang="ko-KR" dirty="0" smtClean="0"/>
              <a:t>(</a:t>
            </a:r>
            <a:r>
              <a:rPr lang="ko-KR" altLang="en-US" dirty="0" smtClean="0"/>
              <a:t>사용 예</a:t>
            </a:r>
            <a:r>
              <a:rPr lang="en-US" altLang="ko-KR" dirty="0" smtClean="0"/>
              <a:t>)</a:t>
            </a:r>
            <a:r>
              <a:rPr lang="en-US" altLang="ko-KR" dirty="0" smtClean="0"/>
              <a:t/>
            </a:r>
            <a:br>
              <a:rPr lang="en-US" altLang="ko-KR" dirty="0" smtClean="0"/>
            </a:br>
            <a:r>
              <a:rPr lang="en-US" altLang="ko-KR" dirty="0" smtClean="0"/>
              <a:t>- Helper : </a:t>
            </a:r>
            <a:r>
              <a:rPr lang="en-US" altLang="ko-KR" dirty="0" err="1" smtClean="0"/>
              <a:t>wincred</a:t>
            </a:r>
            <a:r>
              <a:rPr lang="en-US" altLang="ko-KR" dirty="0" smtClean="0"/>
              <a:t/>
            </a:r>
            <a:br>
              <a:rPr lang="en-US" altLang="ko-KR" dirty="0" smtClean="0"/>
            </a:br>
            <a:r>
              <a:rPr lang="en-US" altLang="ko-KR" dirty="0" smtClean="0"/>
              <a:t>- Username : </a:t>
            </a:r>
            <a:r>
              <a:rPr lang="ko-KR" altLang="en-US" dirty="0" smtClean="0"/>
              <a:t>사용자 </a:t>
            </a:r>
            <a:r>
              <a:rPr lang="en-US" altLang="ko-KR" dirty="0" smtClean="0"/>
              <a:t>ID</a:t>
            </a:r>
            <a:br>
              <a:rPr lang="en-US" altLang="ko-KR" dirty="0" smtClean="0"/>
            </a:br>
            <a:r>
              <a:rPr lang="en-US" altLang="ko-KR" dirty="0" smtClean="0"/>
              <a:t>- User HTTP Path </a:t>
            </a:r>
            <a:r>
              <a:rPr lang="en-US" altLang="ko-KR" dirty="0" err="1" smtClean="0"/>
              <a:t>Componrnt</a:t>
            </a:r>
            <a:r>
              <a:rPr lang="en-US" altLang="ko-KR" dirty="0" smtClean="0"/>
              <a:t> </a:t>
            </a:r>
            <a:r>
              <a:rPr lang="ko-KR" altLang="en-US" dirty="0" smtClean="0"/>
              <a:t>체크</a:t>
            </a:r>
            <a:r>
              <a:rPr lang="en-US" altLang="ko-KR" dirty="0" smtClean="0"/>
              <a:t/>
            </a:r>
            <a:br>
              <a:rPr lang="en-US" altLang="ko-KR" dirty="0" smtClean="0"/>
            </a:br>
            <a:r>
              <a:rPr lang="en-US" altLang="ko-KR" dirty="0" smtClean="0"/>
              <a:t/>
            </a:r>
            <a:br>
              <a:rPr lang="en-US" altLang="ko-KR" dirty="0" smtClean="0"/>
            </a:br>
            <a:r>
              <a:rPr lang="en-US" altLang="ko-KR" dirty="0" smtClean="0"/>
              <a:t/>
            </a:r>
            <a:br>
              <a:rPr lang="en-US" altLang="ko-KR" dirty="0" smtClean="0"/>
            </a:br>
            <a:r>
              <a:rPr lang="en-US" altLang="ko-KR" dirty="0" smtClean="0"/>
              <a:t/>
            </a:r>
            <a:br>
              <a:rPr lang="en-US" altLang="ko-KR" dirty="0" smtClean="0"/>
            </a:br>
            <a:r>
              <a:rPr lang="en-US" altLang="ko-KR" dirty="0" smtClean="0"/>
              <a:t>4. </a:t>
            </a:r>
            <a:r>
              <a:rPr lang="ko-KR" altLang="en-US" dirty="0" smtClean="0"/>
              <a:t>파일 복사</a:t>
            </a:r>
            <a:r>
              <a:rPr lang="en-US" altLang="ko-KR" dirty="0" smtClean="0"/>
              <a:t/>
            </a:r>
            <a:br>
              <a:rPr lang="en-US" altLang="ko-KR" dirty="0" smtClean="0"/>
            </a:br>
            <a:r>
              <a:rPr lang="en-US" altLang="ko-KR" dirty="0" smtClean="0"/>
              <a:t>-</a:t>
            </a:r>
            <a:r>
              <a:rPr lang="ko-KR" altLang="en-US" dirty="0" smtClean="0"/>
              <a:t> 파일 복사</a:t>
            </a:r>
            <a:r>
              <a:rPr lang="en-US" altLang="ko-KR" dirty="0" smtClean="0"/>
              <a:t>:   C:\Program Files (x86)\</a:t>
            </a:r>
            <a:r>
              <a:rPr lang="en-US" altLang="ko-KR" dirty="0" err="1" smtClean="0"/>
              <a:t>Git</a:t>
            </a:r>
            <a:r>
              <a:rPr lang="en-US" altLang="ko-KR" dirty="0" smtClean="0"/>
              <a:t>\bin\libcurl.dll </a:t>
            </a:r>
            <a:br>
              <a:rPr lang="en-US" altLang="ko-KR" dirty="0" smtClean="0"/>
            </a:br>
            <a:r>
              <a:rPr lang="en-US" altLang="ko-KR" dirty="0" smtClean="0"/>
              <a:t>- </a:t>
            </a:r>
            <a:r>
              <a:rPr lang="ko-KR" altLang="en-US" dirty="0" smtClean="0"/>
              <a:t>파일 </a:t>
            </a:r>
            <a:r>
              <a:rPr lang="ko-KR" altLang="en-US" dirty="0" err="1" smtClean="0"/>
              <a:t>붙여넣기</a:t>
            </a:r>
            <a:r>
              <a:rPr lang="en-US" altLang="ko-KR" dirty="0" smtClean="0"/>
              <a:t>:   C:\Program Files (x86)\</a:t>
            </a:r>
            <a:r>
              <a:rPr lang="en-US" altLang="ko-KR" dirty="0" err="1" smtClean="0"/>
              <a:t>Git</a:t>
            </a:r>
            <a:r>
              <a:rPr lang="en-US" altLang="ko-KR" dirty="0" smtClean="0"/>
              <a:t>\</a:t>
            </a:r>
            <a:r>
              <a:rPr lang="en-US" altLang="ko-KR" dirty="0" err="1" smtClean="0"/>
              <a:t>libexec</a:t>
            </a:r>
            <a:r>
              <a:rPr lang="en-US" altLang="ko-KR" dirty="0" smtClean="0"/>
              <a:t>\</a:t>
            </a:r>
            <a:r>
              <a:rPr lang="en-US" altLang="ko-KR" dirty="0" err="1" smtClean="0"/>
              <a:t>git</a:t>
            </a:r>
            <a:r>
              <a:rPr lang="en-US" altLang="ko-KR" dirty="0" smtClean="0"/>
              <a:t>-core\ </a:t>
            </a:r>
            <a:br>
              <a:rPr lang="en-US" altLang="ko-KR" dirty="0" smtClean="0"/>
            </a:br>
            <a:r>
              <a:rPr lang="en-US" altLang="ko-KR" dirty="0"/>
              <a:t/>
            </a:r>
            <a:br>
              <a:rPr lang="en-US" altLang="ko-KR" dirty="0"/>
            </a:br>
            <a:r>
              <a:rPr lang="en-US" altLang="ko-KR" dirty="0" smtClean="0"/>
              <a:t/>
            </a:r>
            <a:br>
              <a:rPr lang="en-US" altLang="ko-KR" dirty="0" smtClean="0"/>
            </a:br>
            <a:r>
              <a:rPr lang="en-US" altLang="ko-KR" dirty="0" smtClean="0"/>
              <a:t/>
            </a:r>
            <a:br>
              <a:rPr lang="en-US" altLang="ko-KR" dirty="0" smtClean="0"/>
            </a:br>
            <a:r>
              <a:rPr lang="en-US" altLang="ko-KR" dirty="0" smtClean="0"/>
              <a:t/>
            </a:r>
            <a:br>
              <a:rPr lang="en-US" altLang="ko-KR" dirty="0" smtClean="0"/>
            </a:br>
            <a:r>
              <a:rPr lang="en-US" altLang="ko-KR" dirty="0"/>
              <a:t/>
            </a:r>
            <a:br>
              <a:rPr lang="en-US" altLang="ko-KR" dirty="0"/>
            </a:br>
            <a:r>
              <a:rPr lang="en-US" altLang="ko-KR" dirty="0" smtClean="0"/>
              <a:t/>
            </a:r>
            <a:br>
              <a:rPr lang="en-US" altLang="ko-KR" dirty="0" smtClean="0"/>
            </a:br>
            <a:endParaRPr lang="ko-KR" altLang="en-US" dirty="0"/>
          </a:p>
        </p:txBody>
      </p:sp>
      <p:sp>
        <p:nvSpPr>
          <p:cNvPr id="3" name="텍스트 개체 틀 2"/>
          <p:cNvSpPr>
            <a:spLocks noGrp="1"/>
          </p:cNvSpPr>
          <p:nvPr>
            <p:ph type="body" sz="quarter" idx="13"/>
          </p:nvPr>
        </p:nvSpPr>
        <p:spPr/>
        <p:txBody>
          <a:bodyPr/>
          <a:lstStyle/>
          <a:p>
            <a:pPr lvl="0"/>
            <a:r>
              <a:rPr lang="en-US" altLang="ko-KR" dirty="0" smtClean="0"/>
              <a:t>4. </a:t>
            </a:r>
            <a:r>
              <a:rPr kumimoji="1" lang="en-US" altLang="ko-KR" dirty="0" err="1">
                <a:solidFill>
                  <a:srgbClr val="000000"/>
                </a:solidFill>
                <a:latin typeface="맑은 고딕" pitchFamily="50" charset="-127"/>
                <a:ea typeface="맑은 고딕" pitchFamily="50" charset="-127"/>
              </a:rPr>
              <a:t>Git</a:t>
            </a:r>
            <a:r>
              <a:rPr kumimoji="1" lang="en-US" altLang="ko-KR" dirty="0">
                <a:solidFill>
                  <a:srgbClr val="000000"/>
                </a:solidFill>
                <a:latin typeface="맑은 고딕" pitchFamily="50" charset="-127"/>
                <a:ea typeface="맑은 고딕" pitchFamily="50" charset="-127"/>
              </a:rPr>
              <a:t> </a:t>
            </a:r>
            <a:r>
              <a:rPr kumimoji="1" lang="en-US" altLang="ko-KR" dirty="0" smtClean="0">
                <a:solidFill>
                  <a:srgbClr val="000000"/>
                </a:solidFill>
                <a:latin typeface="맑은 고딕" pitchFamily="50" charset="-127"/>
                <a:ea typeface="맑은 고딕" pitchFamily="50" charset="-127"/>
              </a:rPr>
              <a:t>Credential </a:t>
            </a:r>
            <a:r>
              <a:rPr kumimoji="1" lang="ko-KR" altLang="en-US" dirty="0" smtClean="0">
                <a:solidFill>
                  <a:srgbClr val="000000"/>
                </a:solidFill>
                <a:latin typeface="맑은 고딕" pitchFamily="50" charset="-127"/>
                <a:ea typeface="맑은 고딕" pitchFamily="50" charset="-127"/>
              </a:rPr>
              <a:t>설정</a:t>
            </a:r>
            <a:endParaRPr kumimoji="1" lang="en-US" altLang="ko-KR" dirty="0">
              <a:solidFill>
                <a:srgbClr val="000000"/>
              </a:solidFill>
              <a:latin typeface="맑은 고딕" pitchFamily="50" charset="-127"/>
              <a:ea typeface="맑은 고딕" pitchFamily="50" charset="-127"/>
            </a:endParaRPr>
          </a:p>
        </p:txBody>
      </p:sp>
      <p:sp>
        <p:nvSpPr>
          <p:cNvPr id="5" name="AutoShape 4" descr="http://cfile27.uf.tistory.com/original/275778385259104A31D8D8"/>
          <p:cNvSpPr>
            <a:spLocks noChangeAspect="1" noChangeArrowheads="1"/>
          </p:cNvSpPr>
          <p:nvPr/>
        </p:nvSpPr>
        <p:spPr bwMode="auto">
          <a:xfrm>
            <a:off x="168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 name="AutoShape 6" descr="http://cfile27.uf.tistory.com/original/275778385259104A31D8D8"/>
          <p:cNvSpPr>
            <a:spLocks noChangeAspect="1" noChangeArrowheads="1"/>
          </p:cNvSpPr>
          <p:nvPr/>
        </p:nvSpPr>
        <p:spPr bwMode="auto">
          <a:xfrm>
            <a:off x="3206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41989" name="Picture 5"/>
          <p:cNvPicPr>
            <a:picLocks noChangeAspect="1" noChangeArrowheads="1"/>
          </p:cNvPicPr>
          <p:nvPr/>
        </p:nvPicPr>
        <p:blipFill>
          <a:blip r:embed="rId2" cstate="print"/>
          <a:srcRect/>
          <a:stretch>
            <a:fillRect/>
          </a:stretch>
        </p:blipFill>
        <p:spPr bwMode="auto">
          <a:xfrm>
            <a:off x="2699792" y="764704"/>
            <a:ext cx="4314825" cy="1571625"/>
          </a:xfrm>
          <a:prstGeom prst="rect">
            <a:avLst/>
          </a:prstGeom>
          <a:noFill/>
          <a:ln w="9525">
            <a:noFill/>
            <a:miter lim="800000"/>
            <a:headEnd/>
            <a:tailEnd/>
          </a:ln>
        </p:spPr>
      </p:pic>
      <p:pic>
        <p:nvPicPr>
          <p:cNvPr id="41990" name="Picture 6"/>
          <p:cNvPicPr>
            <a:picLocks noChangeAspect="1" noChangeArrowheads="1"/>
          </p:cNvPicPr>
          <p:nvPr/>
        </p:nvPicPr>
        <p:blipFill>
          <a:blip r:embed="rId3" cstate="print"/>
          <a:srcRect/>
          <a:stretch>
            <a:fillRect/>
          </a:stretch>
        </p:blipFill>
        <p:spPr bwMode="auto">
          <a:xfrm>
            <a:off x="2915816" y="2492896"/>
            <a:ext cx="2592288" cy="1597534"/>
          </a:xfrm>
          <a:prstGeom prst="rect">
            <a:avLst/>
          </a:prstGeom>
          <a:noFill/>
          <a:ln w="9525">
            <a:noFill/>
            <a:miter lim="800000"/>
            <a:headEnd/>
            <a:tailEnd/>
          </a:ln>
        </p:spPr>
      </p:pic>
      <p:sp>
        <p:nvSpPr>
          <p:cNvPr id="22" name="직사각형 21"/>
          <p:cNvSpPr/>
          <p:nvPr/>
        </p:nvSpPr>
        <p:spPr>
          <a:xfrm>
            <a:off x="4067944" y="2852936"/>
            <a:ext cx="1008112"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1991" name="Picture 7"/>
          <p:cNvPicPr>
            <a:picLocks noChangeAspect="1" noChangeArrowheads="1"/>
          </p:cNvPicPr>
          <p:nvPr/>
        </p:nvPicPr>
        <p:blipFill>
          <a:blip r:embed="rId4" cstate="print"/>
          <a:srcRect/>
          <a:stretch>
            <a:fillRect/>
          </a:stretch>
        </p:blipFill>
        <p:spPr bwMode="auto">
          <a:xfrm>
            <a:off x="2915815" y="4293096"/>
            <a:ext cx="3023441" cy="1872208"/>
          </a:xfrm>
          <a:prstGeom prst="rect">
            <a:avLst/>
          </a:prstGeom>
          <a:noFill/>
          <a:ln w="9525">
            <a:noFill/>
            <a:miter lim="800000"/>
            <a:headEnd/>
            <a:tailEnd/>
          </a:ln>
        </p:spPr>
      </p:pic>
      <p:sp>
        <p:nvSpPr>
          <p:cNvPr id="25" name="직사각형 24"/>
          <p:cNvSpPr/>
          <p:nvPr/>
        </p:nvSpPr>
        <p:spPr>
          <a:xfrm>
            <a:off x="3851920" y="4725144"/>
            <a:ext cx="720080"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a:off x="4716016" y="4653136"/>
            <a:ext cx="1296144"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20694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16035</TotalTime>
  <Words>605</Words>
  <Application>Microsoft Office PowerPoint</Application>
  <PresentationFormat>화면 슬라이드 쇼(4:3)</PresentationFormat>
  <Paragraphs>102</Paragraphs>
  <Slides>33</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33</vt:i4>
      </vt:variant>
    </vt:vector>
  </HeadingPairs>
  <TitlesOfParts>
    <vt:vector size="37" baseType="lpstr">
      <vt:lpstr>굴림</vt:lpstr>
      <vt:lpstr>맑은 고딕</vt:lpstr>
      <vt:lpstr>Arial</vt:lpstr>
      <vt:lpstr>Office 테마</vt:lpstr>
      <vt:lpstr>PowerPoint 프레젠테이션</vt:lpstr>
      <vt:lpstr>PowerPoint 프레젠테이션</vt:lpstr>
      <vt:lpstr>PowerPoint 프레젠테이션</vt:lpstr>
      <vt:lpstr> 1.   Git-1.9.5-preview20150319.exe 를 실행하여 설치 진행  (없을 시 git-scm.com에서 다운로드)                   2.  설치 중 Windows Explorer intergration을 체크하면 Windows 탐색기 상에서 우클릭으로 해당 메뉴들을 실행할 수 있음 </vt:lpstr>
      <vt:lpstr>    1. ※1 참고  (TortoiseGit 내의 기능을 주로 사용하게 됨으로 Use Git Bash Only 혹은 Run Git from the Windows Command Prompt 중 어느 것을 선택해도 무방한 듯 보임)            2. ※2 참고  Checkout Windows-style, commit Unix-style line endings 를 선택</vt:lpstr>
      <vt:lpstr>      1.  TortoiseGit-1.8.14.0-32bit.msi 혹은 TortoiseGit-1.8.14.0-64bit.msi 실행하여 설치</vt:lpstr>
      <vt:lpstr>PowerPoint 프레젠테이션</vt:lpstr>
      <vt:lpstr>PowerPoint 프레젠테이션</vt:lpstr>
      <vt:lpstr>  1. 탐색기에서 우클릭 -&gt; TortoiseGit -&gt; Settings    2. Git 노드 선택 후 Name, Email, Signing key ID 입력    3. Git – Credential 노드 선택 후 다음과 같이 입력 - Credential Helper : Advanced - Config type : Global - Url : http://70.121.244.216/gitlab/alm/st_sh_ehr_client_v2_0.git (사용 예) - Helper : wincred - Username : 사용자 ID - User HTTP Path Componrnt 체크    4. 파일 복사 - 파일 복사:   C:\Program Files (x86)\Git\bin\libcurl.dll  - 파일 붙여넣기:   C:\Program Files (x86)\Git\libexec\git-core\        </vt:lpstr>
      <vt:lpstr> 1. 탐색기에서 우클릭 -  Git Clone    2. 다음과 같이 입력 후 OK(사용 예) - url http://70.121.244.216/gitlab/alm/st_sh_ehr_client_v2_0.git - Directory : 소스를 받을 폴더  #원격저장소 연결이 안 될 경우 C:\Program Files (x86)\Git\libexec\git-core 안 에 libcurl.dll이 있는지 확인    </vt:lpstr>
      <vt:lpstr> 1. 탐색기에서 우클릭 -  TortoiseGit – Fetch    2. OK    </vt:lpstr>
      <vt:lpstr> 1. 탐색기에서 우클릭 -  TortoiseGit – Switch/Checkout    2. Branch선택    </vt:lpstr>
      <vt:lpstr> 1. 탐색기에서 우클릭 -  TortoiseGit – Pull…    2. Remote Branch 선택 후 OK   </vt:lpstr>
      <vt:lpstr> 1. 탐색기에서 우클릭 -  Git Commit -&gt; branch 확인   2.  - Commit대상 파일을 확인 - 파일을 더블클릭하면 compare dialog가 나오므로 변경내용확인이 가능함 - Message를 입력한 후 OK   </vt:lpstr>
      <vt:lpstr> 1. 커밋 확인 후 Push   2. Local, Remote 확인 후 OK      </vt:lpstr>
      <vt:lpstr>       1.  임의의 저장소가 아닌 폴더에서 우클릭 후 Git 저장소 여기에 만들기 클릭       2.  확인 버튼을 클릭하면 .git 폴더가 생성      ※ .git 폴더는 git 에서 사용하는 메타정보 관리용 폴더이므로 삭제 및 수정할 경우 문제가 발생할 수 있으므로 변경하지 않도록 주의할 것!</vt:lpstr>
      <vt:lpstr>       1.  저장소가 아닌 폴더에서 우클릭 후  Git 복제하기 클릭     2.  URL 에 복사해올 프로젝트의 URL 입력 및 각종 옵션 설정    3.  계정과 비밀번호 입력 ( 자동로그인 #111 참조)     4.   해당 폴더에 원격 레파지토리의 내용이 클론됨     #원격저장소 연결이 안 될 경우 C:\Program Files (x86)\Git\libexec\git-core 안 에 libcurl.dll이 있는지 확인    </vt:lpstr>
      <vt:lpstr>      1.  버전관리에 추가되지 않은 파일을 버전관리에 등록      2.  등록 완료 창에서  버튼을 누르면 로컬 커밋으로 진행         ※ 다음 장의 Git 커밋에서 버전관리에 등록되지 않은 파일들을 한꺼번에 등록 &amp; 커밋하는 기능이 있음</vt:lpstr>
      <vt:lpstr>      1.  로컬 저장소에 변경사항을 적용     2.  커밋 완료 창에서  버튼을 누르면 푸시 진행    3.  변경된 파일 체크시에 버전관리에 등록되지 않은 파일도 등록 후 커밋 가능</vt:lpstr>
      <vt:lpstr>      1.  로컬 저장소에 저장된 내용을 원격 저장소로 전송한다. (SVN 과 마찬가지로 자신이 clone 혹은 가져온 버전이 원격저장소와 일치하지 않는 경우 동기화를 먼저 실시해야 함)      2.  브랜치를 선택, 대상에서 Clone해온 저장소라면 Remote가 설정되어 있고, 그렇지 않으면 GitnSam에서 프로젝트의 url을 가져와서 입력      3.  완료 창에서 버튼을 누르면 가져오기(Pull) 로 이동 </vt:lpstr>
      <vt:lpstr>      1.  원격 저장소와 로컬 저장소의 변경 내용을 확인하여 선택된 Pull or Fetch or Rebase 를 실행        ※ 가져와 병합하기(Pull), 가져오기(Fetch),  가져오기 &amp; 재배치(Fetch &amp; Rebase)를 실행하여도 작업공간에는 바로 적용 되지 않고, 로컬저장소에만 원격저장소에서 내려 받은 내용이 적용됨. 작업저장소에 내려 받은 내용을 적용하기 위해서는 갈아타기/체크아웃 의 단계가 필요  </vt:lpstr>
      <vt:lpstr>      1.  로컬 저장소의 내용을 작업 공간에 적용. 동시에 브랜치의 이동이 가능    2.  브랜치를 선택하거나, 커밋 의      를 클릭하면 특정 커밋의 상태를 체크아웃 받을 수 있음.   3.  강제로 를 선택하면 overwrite  병합 을 선택하면 merge       </vt:lpstr>
      <vt:lpstr>      </vt:lpstr>
      <vt:lpstr>      1.  작업 History를 나타내줌. 원격 저장소의 커밋 상태, 각 브랜치의 상태등도 함께 표시.     2.  하나의 커밋을 선택 후 우클릭하면 해당 커밋에 대한 작업들이 나타남 </vt:lpstr>
      <vt:lpstr>      1.  적당한 브랜치 이름을 입력하고 브랜치를 생성할 적당한 커밋을 지정후 확인</vt:lpstr>
      <vt:lpstr>      1.  원격 저장소로 정보를 송수신 할 때 계정정보를 한번 입력으로 계속 요구하지 않게 설정     2.  탐색기 우클릭 TortoiseGit – 설정 – 깃 –자격증명     3.  자격 증명 도우미에서 wincred – 중 적절한 설정을 선택 후 확인</vt:lpstr>
      <vt:lpstr>    1. reset 명령은 현재의 HEAD를 특정 상태로 돌려주는 명령이다.   2. revert 명령은 다른 commit을 다시 commit 시켜주는 명령이다.  3. reset과 revert를 이용하여 working tree를 초기화 시키거나 방금 commit한 내용을 되돌릴 수 있다.</vt:lpstr>
      <vt:lpstr> 1. commit dialog에서 실수로 변경된 파일을 확인할 수 있다.   2. totories git -&gt; show log를 통해 현재 working tree에서 변경된 내역들을 확인 할 수 있다.  </vt:lpstr>
      <vt:lpstr> 1. HEAD가 가리키는 곳을 마우스 클릭하고 우 클릭 한다.  2. context menu에서 reset~~ 메뉴를 클릭한다.  3. Hard combo box를 선택하고 OK버튼을 누르면 working tree가 마지막 commit 상태로 되돌아가게 된다.    </vt:lpstr>
      <vt:lpstr> 1. 가장 마지막에 commit한 f1cbfd을 취소시켜 보자  2. push를 하기 전 revision중에서 돌아가고 싶은 revision을 선택하고 마우스 우클릭 한다.  3. context menu에서 reset 메뉴를 클릭한다.  4.  commit을 reset하면서 working tree도 초기화 시키고 싶으면 hard를 선택하고 reset 된 commit의 수정된 파일을 changed 상태로 유지하고 싶으면 mixed를 선택해서 reset 한다.        </vt:lpstr>
      <vt:lpstr> 1. 가장 마지막에 commit한 f1cbfd을 취소시켜 보자  2. push를 하기 전 revision중에서 돌아가고 싶은 revision을 선택하고 마우스 우클릭 한다.  3. context menu에서 reset 메뉴를 클릭한다.  4.  commit을 reset하면서 working tree도 초기화 시키고 싶으면 hard를 선택하고 reset 된 commit의 수정된 파일을 changed 상태로 유지하고 싶으면 mixed를 선택해서 reset 한다.        </vt:lpstr>
      <vt:lpstr> 1. show log를 통해 돌아가고 싶은 revision을 확인한다.   2. revert menu를 클릭한다. </vt:lpstr>
      <vt:lpstr> 1. revert commit이 발생하게 되면 아래와 같이 commit 여부를 묻는 confirm창이 뜨게 되고 commit을 누르게 되면 commit dialog가 뜨게 된다.  2. revert 사유와 변경된 파일을 확인하고 OK 버튼을 누르게 되면 완료가 되게 된다. 단 push까지 해야 remote 서버에 반영이 되게 된다.</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SDS</dc:creator>
  <cp:lastModifiedBy>방용균</cp:lastModifiedBy>
  <cp:revision>760</cp:revision>
  <dcterms:created xsi:type="dcterms:W3CDTF">2012-04-25T04:41:15Z</dcterms:created>
  <dcterms:modified xsi:type="dcterms:W3CDTF">2018-05-28T01:31:55Z</dcterms:modified>
</cp:coreProperties>
</file>

<file path=docProps/custom.xml><?xml version="1.0" encoding="utf-8"?>
<Properties xmlns="http://schemas.openxmlformats.org/officeDocument/2006/custom-properties" xmlns:vt="http://schemas.openxmlformats.org/officeDocument/2006/docPropsVTypes">
  <property fmtid="{5C58129F-E5B8-477A-9B38-B3E54BFA04C8}" pid="2">
    <vt:lpwstr>7AE8BC584251A2E5BDCD1F1A5EEF8ADC23894E97D67CCC2FC9F0724FFC7C7D8B</vt:lpwstr>
  </property>
  <property fmtid="{D5CDD505-2E9C-101B-9397-08002B2CF9AE}" pid="2" name="NSCPROP_SA">
    <vt:lpwstr>D:\고신대\개발자 교육자료\Git 자료\[EHR]Tortoise Git 사용 가이드.pptx</vt:lpwstr>
  </property>
  <property fmtid="{D5CDD505-2E9C-101B-9397-08002B2CF9AE}" pid="6" name="FLCMData">
    <vt:lpwstr>012B1F752B7329FDEF7C95034989B4D8B8695CFD10EAEE32F946CF3F0F276438E6999CBAA703972E601FBABB47B186A5B15B4D70193854088560ED639D21423B</vt:lpwstr>
  </property>
</Properties>
</file>