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921" r:id="rId4"/>
    <p:sldMasterId id="2147483929" r:id="rId5"/>
    <p:sldMasterId id="2147483934" r:id="rId6"/>
    <p:sldMasterId id="2147483939" r:id="rId7"/>
    <p:sldMasterId id="2147483944" r:id="rId8"/>
    <p:sldMasterId id="2147483949" r:id="rId9"/>
    <p:sldMasterId id="2147483955" r:id="rId10"/>
    <p:sldMasterId id="2147483959" r:id="rId11"/>
    <p:sldMasterId id="2147483964" r:id="rId12"/>
  </p:sldMasterIdLst>
  <p:notesMasterIdLst>
    <p:notesMasterId r:id="rId25"/>
  </p:notesMasterIdLst>
  <p:handoutMasterIdLst>
    <p:handoutMasterId r:id="rId26"/>
  </p:handoutMasterIdLst>
  <p:sldIdLst>
    <p:sldId id="1487" r:id="rId13"/>
    <p:sldId id="1494" r:id="rId14"/>
    <p:sldId id="1510" r:id="rId15"/>
    <p:sldId id="1517" r:id="rId16"/>
    <p:sldId id="1516" r:id="rId17"/>
    <p:sldId id="1515" r:id="rId18"/>
    <p:sldId id="1507" r:id="rId19"/>
    <p:sldId id="1511" r:id="rId20"/>
    <p:sldId id="1512" r:id="rId21"/>
    <p:sldId id="1513" r:id="rId22"/>
    <p:sldId id="1514" r:id="rId23"/>
    <p:sldId id="947" r:id="rId24"/>
  </p:sldIdLst>
  <p:sldSz cx="9144000" cy="5143500" type="screen16x9"/>
  <p:notesSz cx="6797675" cy="9926638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4781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9567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4331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9125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3917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8688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93468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8253" algn="l" defTabSz="76956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0505F5-8545-4AB8-88AB-8D97B2FC9354}">
          <p14:sldIdLst>
            <p14:sldId id="1487"/>
            <p14:sldId id="1494"/>
            <p14:sldId id="1510"/>
            <p14:sldId id="1517"/>
            <p14:sldId id="1516"/>
            <p14:sldId id="1515"/>
            <p14:sldId id="1507"/>
            <p14:sldId id="1511"/>
            <p14:sldId id="1512"/>
            <p14:sldId id="1513"/>
            <p14:sldId id="1514"/>
            <p14:sldId id="9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1464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585">
          <p15:clr>
            <a:srgbClr val="A4A3A4"/>
          </p15:clr>
        </p15:guide>
        <p15:guide id="5" orient="horz" pos="1857">
          <p15:clr>
            <a:srgbClr val="A4A3A4"/>
          </p15:clr>
        </p15:guide>
        <p15:guide id="6" orient="horz" pos="739">
          <p15:clr>
            <a:srgbClr val="A4A3A4"/>
          </p15:clr>
        </p15:guide>
        <p15:guide id="7" pos="5920">
          <p15:clr>
            <a:srgbClr val="A4A3A4"/>
          </p15:clr>
        </p15:guide>
        <p15:guide id="8" pos="320">
          <p15:clr>
            <a:srgbClr val="A4A3A4"/>
          </p15:clr>
        </p15:guide>
        <p15:guide id="9" pos="3120">
          <p15:clr>
            <a:srgbClr val="A4A3A4"/>
          </p15:clr>
        </p15:guide>
        <p15:guide id="10" pos="3194">
          <p15:clr>
            <a:srgbClr val="A4A3A4"/>
          </p15:clr>
        </p15:guide>
        <p15:guide id="11" pos="3046">
          <p15:clr>
            <a:srgbClr val="A4A3A4"/>
          </p15:clr>
        </p15:guide>
        <p15:guide id="12" pos="2998">
          <p15:clr>
            <a:srgbClr val="A4A3A4"/>
          </p15:clr>
        </p15:guide>
        <p15:guide id="13" pos="3242">
          <p15:clr>
            <a:srgbClr val="A4A3A4"/>
          </p15:clr>
        </p15:guide>
        <p15:guide id="14" orient="horz" pos="368">
          <p15:clr>
            <a:srgbClr val="A4A3A4"/>
          </p15:clr>
        </p15:guide>
        <p15:guide id="15" orient="horz" pos="4020">
          <p15:clr>
            <a:srgbClr val="A4A3A4"/>
          </p15:clr>
        </p15:guide>
        <p15:guide id="16" orient="horz" pos="1344">
          <p15:clr>
            <a:srgbClr val="A4A3A4"/>
          </p15:clr>
        </p15:guide>
        <p15:guide id="17" orient="horz" pos="935">
          <p15:clr>
            <a:srgbClr val="A4A3A4"/>
          </p15:clr>
        </p15:guide>
        <p15:guide id="18" orient="horz" pos="1185">
          <p15:clr>
            <a:srgbClr val="A4A3A4"/>
          </p15:clr>
        </p15:guide>
        <p15:guide id="19" orient="horz" pos="3956">
          <p15:clr>
            <a:srgbClr val="A4A3A4"/>
          </p15:clr>
        </p15:guide>
        <p15:guide id="20" pos="5932">
          <p15:clr>
            <a:srgbClr val="A4A3A4"/>
          </p15:clr>
        </p15:guide>
        <p15:guide id="21" pos="308">
          <p15:clr>
            <a:srgbClr val="A4A3A4"/>
          </p15:clr>
        </p15:guide>
        <p15:guide id="22" pos="3121">
          <p15:clr>
            <a:srgbClr val="A4A3A4"/>
          </p15:clr>
        </p15:guide>
        <p15:guide id="23" orient="horz" pos="293">
          <p15:clr>
            <a:srgbClr val="A4A3A4"/>
          </p15:clr>
        </p15:guide>
        <p15:guide id="24" orient="horz" pos="2981">
          <p15:clr>
            <a:srgbClr val="A4A3A4"/>
          </p15:clr>
        </p15:guide>
        <p15:guide id="25" pos="451">
          <p15:clr>
            <a:srgbClr val="A4A3A4"/>
          </p15:clr>
        </p15:guide>
        <p15:guide id="26" pos="5476">
          <p15:clr>
            <a:srgbClr val="A4A3A4"/>
          </p15:clr>
        </p15:guide>
        <p15:guide id="27" pos="284">
          <p15:clr>
            <a:srgbClr val="A4A3A4"/>
          </p15:clr>
        </p15:guide>
        <p15:guide id="28" pos="2880">
          <p15:clr>
            <a:srgbClr val="A4A3A4"/>
          </p15:clr>
        </p15:guide>
        <p15:guide id="29" orient="horz" pos="5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  <p15:guide id="5" orient="horz" pos="3126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F0"/>
    <a:srgbClr val="B2B2B2"/>
    <a:srgbClr val="808080"/>
    <a:srgbClr val="C0504D"/>
    <a:srgbClr val="FFFFFF"/>
    <a:srgbClr val="0882B8"/>
    <a:srgbClr val="0F4493"/>
    <a:srgbClr val="169EF2"/>
    <a:srgbClr val="B2F0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030" autoAdjust="0"/>
    <p:restoredTop sz="99881" autoAdjust="0"/>
  </p:normalViewPr>
  <p:slideViewPr>
    <p:cSldViewPr>
      <p:cViewPr varScale="1">
        <p:scale>
          <a:sx n="115" d="100"/>
          <a:sy n="115" d="100"/>
        </p:scale>
        <p:origin x="1056" y="102"/>
      </p:cViewPr>
      <p:guideLst>
        <p:guide orient="horz" pos="4065"/>
        <p:guide orient="horz" pos="1464"/>
        <p:guide orient="horz" pos="799"/>
        <p:guide orient="horz" pos="1585"/>
        <p:guide orient="horz" pos="1857"/>
        <p:guide orient="horz" pos="739"/>
        <p:guide pos="5920"/>
        <p:guide pos="320"/>
        <p:guide pos="3120"/>
        <p:guide pos="3194"/>
        <p:guide pos="3046"/>
        <p:guide pos="2998"/>
        <p:guide pos="3242"/>
        <p:guide orient="horz" pos="368"/>
        <p:guide orient="horz" pos="4020"/>
        <p:guide orient="horz" pos="1344"/>
        <p:guide orient="horz" pos="935"/>
        <p:guide orient="horz" pos="1185"/>
        <p:guide orient="horz" pos="3956"/>
        <p:guide pos="5932"/>
        <p:guide pos="308"/>
        <p:guide pos="3121"/>
        <p:guide orient="horz" pos="293"/>
        <p:guide orient="horz" pos="2981"/>
        <p:guide pos="451"/>
        <p:guide pos="5476"/>
        <p:guide pos="284"/>
        <p:guide pos="2880"/>
        <p:guide orient="horz" pos="5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  <p:guide orient="horz" pos="3129"/>
        <p:guide pos="2140"/>
        <p:guide orient="horz" pos="3126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font" Target="fonts/font8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BBE509C9-7006-4EEF-AE0A-F60A68CFABC4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B5D320A-A8AF-4B3E-BD67-EE5ADA87D3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6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10D8B3E8-78D5-42AF-92B2-138AC5B36093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0" y="4715153"/>
            <a:ext cx="5439415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EFB921B9-838A-44D3-89D5-5DB0505CE7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5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4781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9567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4331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9125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23917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8688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3468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8253" algn="l" defTabSz="769567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C677-451C-4569-A875-500C3592E85C}" type="slidenum">
              <a:rPr lang="ko-KR" altLang="en-US" smtClean="0">
                <a:solidFill>
                  <a:prstClr val="black"/>
                </a:solidFill>
              </a:rPr>
              <a:pPr/>
              <a:t>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0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Cover-Empty BG-Mf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4659982"/>
            <a:ext cx="9144000" cy="504056"/>
          </a:xfrm>
          <a:prstGeom prst="rect">
            <a:avLst/>
          </a:prstGeom>
          <a:solidFill>
            <a:srgbClr val="DEDED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05" tIns="45131" rIns="90305" bIns="45131" rtlCol="0" anchor="ctr"/>
          <a:lstStyle/>
          <a:p>
            <a:pPr algn="ctr" defTabSz="769655"/>
            <a:endParaRPr lang="ko-KR" alt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957862" y="3751801"/>
            <a:ext cx="2642139" cy="26021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400" b="1" kern="1200" dirty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384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4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9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93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내용 개체 틀 25"/>
          <p:cNvSpPr>
            <a:spLocks noGrp="1"/>
          </p:cNvSpPr>
          <p:nvPr>
            <p:ph sz="quarter" idx="13"/>
          </p:nvPr>
        </p:nvSpPr>
        <p:spPr>
          <a:xfrm>
            <a:off x="957862" y="3992860"/>
            <a:ext cx="2642137" cy="462630"/>
          </a:xfrm>
        </p:spPr>
        <p:txBody>
          <a:bodyPr lIns="0"/>
          <a:lstStyle>
            <a:lvl1pPr marL="0" indent="0">
              <a:buNone/>
              <a:defRPr sz="1300" b="1"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957753" y="1354050"/>
            <a:ext cx="2462119" cy="1101607"/>
          </a:xfrm>
        </p:spPr>
        <p:txBody>
          <a:bodyPr lIns="0">
            <a:noAutofit/>
          </a:bodyPr>
          <a:lstStyle>
            <a:lvl1pPr marL="0" indent="0">
              <a:buNone/>
              <a:defRPr sz="27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  <p:sp>
        <p:nvSpPr>
          <p:cNvPr id="22" name="Freeform 17"/>
          <p:cNvSpPr/>
          <p:nvPr userDrawn="1"/>
        </p:nvSpPr>
        <p:spPr>
          <a:xfrm rot="10800000">
            <a:off x="824920" y="3228903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Freeform 17"/>
          <p:cNvSpPr/>
          <p:nvPr userDrawn="1"/>
        </p:nvSpPr>
        <p:spPr>
          <a:xfrm>
            <a:off x="824924" y="960214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내용 개체 틀 3"/>
          <p:cNvSpPr>
            <a:spLocks noGrp="1"/>
          </p:cNvSpPr>
          <p:nvPr>
            <p:ph sz="quarter" idx="16" hasCustomPrompt="1"/>
          </p:nvPr>
        </p:nvSpPr>
        <p:spPr>
          <a:xfrm>
            <a:off x="680802" y="4776958"/>
            <a:ext cx="1474429" cy="207169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4825" indent="0">
              <a:buNone/>
              <a:defRPr sz="1000"/>
            </a:lvl2pPr>
            <a:lvl3pPr marL="769655" indent="0">
              <a:buNone/>
              <a:defRPr sz="1000"/>
            </a:lvl3pPr>
            <a:lvl4pPr marL="1154463" indent="0">
              <a:buNone/>
              <a:defRPr sz="1000"/>
            </a:lvl4pPr>
            <a:lvl5pPr marL="1539300" indent="0">
              <a:buNone/>
              <a:defRPr sz="1000"/>
            </a:lvl5pPr>
          </a:lstStyle>
          <a:p>
            <a:pPr lvl="0"/>
            <a:r>
              <a:rPr lang="ko-KR" altLang="en-US" dirty="0" err="1" smtClean="0"/>
              <a:t>고객사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CI (optional)</a:t>
            </a:r>
            <a:endParaRPr lang="ko-KR" altLang="en-US" dirty="0"/>
          </a:p>
        </p:txBody>
      </p:sp>
      <p:sp>
        <p:nvSpPr>
          <p:cNvPr id="27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957753" y="2563566"/>
            <a:ext cx="2462119" cy="432197"/>
          </a:xfrm>
        </p:spPr>
        <p:txBody>
          <a:bodyPr lIns="0">
            <a:noAutofit/>
          </a:bodyPr>
          <a:lstStyle>
            <a:lvl1pPr marL="0" indent="0">
              <a:buNone/>
              <a:defRPr sz="1700">
                <a:solidFill>
                  <a:srgbClr val="7F7F7F"/>
                </a:solidFill>
              </a:defRPr>
            </a:lvl1pPr>
            <a:lvl2pPr>
              <a:defRPr sz="24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400">
                <a:solidFill>
                  <a:srgbClr val="7F7F7F"/>
                </a:solidFill>
              </a:defRPr>
            </a:lvl4pPr>
            <a:lvl5pPr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부제목을 입력하세요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(optional)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17" y="4804107"/>
            <a:ext cx="1282935" cy="211925"/>
          </a:xfrm>
          <a:prstGeom prst="rect">
            <a:avLst/>
          </a:prstGeom>
        </p:spPr>
      </p:pic>
      <p:sp>
        <p:nvSpPr>
          <p:cNvPr id="31" name="Text Box 9"/>
          <p:cNvSpPr txBox="1">
            <a:spLocks noChangeArrowheads="1"/>
          </p:cNvSpPr>
          <p:nvPr userDrawn="1"/>
        </p:nvSpPr>
        <p:spPr bwMode="auto">
          <a:xfrm>
            <a:off x="6458217" y="4455555"/>
            <a:ext cx="2447256" cy="15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464" rIns="76974" bIns="38464">
            <a:spAutoFit/>
          </a:bodyPr>
          <a:lstStyle/>
          <a:p>
            <a:pPr defTabSz="769655" eaLnBrk="0" hangingPunct="0"/>
            <a:r>
              <a:rPr lang="en-US" altLang="ko-KR" sz="500" dirty="0">
                <a:solidFill>
                  <a:prstClr val="black"/>
                </a:solidFill>
              </a:rPr>
              <a:t>Copyright © </a:t>
            </a:r>
            <a:r>
              <a:rPr lang="en-US" altLang="ko-KR" sz="500" dirty="0" smtClean="0">
                <a:solidFill>
                  <a:prstClr val="black"/>
                </a:solidFill>
              </a:rPr>
              <a:t>2019 </a:t>
            </a:r>
            <a:r>
              <a:rPr lang="en-US" altLang="ko-KR" sz="500" dirty="0">
                <a:solidFill>
                  <a:prstClr val="black"/>
                </a:solidFill>
              </a:rPr>
              <a:t>Samsung SDS Co., Ltd. All rights reserved   </a:t>
            </a:r>
            <a:r>
              <a:rPr lang="en-US" altLang="ko-KR" sz="500" dirty="0" smtClean="0">
                <a:solidFill>
                  <a:prstClr val="black"/>
                </a:solidFill>
              </a:rPr>
              <a:t>|</a:t>
            </a:r>
            <a:endParaRPr lang="en-US" altLang="ko-KR" sz="500" dirty="0">
              <a:solidFill>
                <a:prstClr val="black"/>
              </a:solidFill>
            </a:endParaRPr>
          </a:p>
        </p:txBody>
      </p:sp>
      <p:pic>
        <p:nvPicPr>
          <p:cNvPr id="16" name="Picture 2" descr="R:\2.부서함\舊 마케팅커뮤니케이션파트(사업기획_전략) 부서함\Brand 관리_1. Brand 표현체계\★전사 브랜드 표현 체계\15년 전사 브랜드 표현 체계\新비전슬로건\SDS Sloga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5" y="297988"/>
            <a:ext cx="1836000" cy="2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9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4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7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6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9"/>
            <a:ext cx="5242519" cy="36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22" rIns="77844" bIns="38922">
            <a:spAutoFit/>
          </a:bodyPr>
          <a:lstStyle/>
          <a:p>
            <a:pPr algn="ctr" defTabSz="778456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456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7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894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6"/>
            <a:ext cx="4254012" cy="2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30" rIns="77862" bIns="38930">
            <a:spAutoFit/>
          </a:bodyPr>
          <a:lstStyle/>
          <a:p>
            <a:pPr defTabSz="778632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62" tIns="38930" rIns="77862" bIns="38930" anchor="ctr"/>
          <a:lstStyle/>
          <a:p>
            <a:pPr algn="ctr" defTabSz="778632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62" tIns="38930" rIns="77862" bIns="38930" rtlCol="0" anchor="ctr"/>
          <a:lstStyle/>
          <a:p>
            <a:pPr algn="ctr" defTabSz="77863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664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7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6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5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8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7"/>
            <a:ext cx="5242519" cy="36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30" rIns="77862" bIns="38930">
            <a:spAutoFit/>
          </a:bodyPr>
          <a:lstStyle/>
          <a:p>
            <a:pPr algn="ctr" defTabSz="778632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632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5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591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5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4"/>
            <a:ext cx="4254012" cy="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45" rIns="77889" bIns="38945">
            <a:spAutoFit/>
          </a:bodyPr>
          <a:lstStyle/>
          <a:p>
            <a:pPr defTabSz="778897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1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89" tIns="38945" rIns="77889" bIns="38945" anchor="ctr"/>
          <a:lstStyle/>
          <a:p>
            <a:pPr algn="ctr" defTabSz="778897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89" tIns="38945" rIns="77889" bIns="38945" rtlCol="0" anchor="ctr"/>
          <a:lstStyle/>
          <a:p>
            <a:pPr algn="ctr" defTabSz="77889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26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54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8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2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8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4"/>
            <a:ext cx="5242519" cy="36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45" rIns="77889" bIns="38945">
            <a:spAutoFit/>
          </a:bodyPr>
          <a:lstStyle/>
          <a:p>
            <a:pPr algn="ctr" defTabSz="778897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897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2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117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0432" y="4940834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11">
              <a:defRPr/>
            </a:pPr>
            <a:endParaRPr lang="ko-KR" altLang="en-US" sz="1000" dirty="0">
              <a:solidFill>
                <a:srgbClr val="039BE7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4751" y="314048"/>
            <a:ext cx="5760640" cy="4525963"/>
          </a:xfrm>
        </p:spPr>
        <p:txBody>
          <a:bodyPr>
            <a:normAutofit/>
          </a:bodyPr>
          <a:lstStyle>
            <a:lvl1pPr marL="395109" indent="-395109">
              <a:lnSpc>
                <a:spcPct val="120000"/>
              </a:lnSpc>
              <a:buFont typeface="+mj-lt"/>
              <a:buAutoNum type="romanUcPeriod"/>
              <a:defRPr sz="1800" b="1">
                <a:solidFill>
                  <a:srgbClr val="00B0F0"/>
                </a:solidFill>
              </a:defRPr>
            </a:lvl1pPr>
            <a:lvl2pPr>
              <a:defRPr sz="1800" b="1">
                <a:solidFill>
                  <a:srgbClr val="00B0F0"/>
                </a:solidFill>
              </a:defRPr>
            </a:lvl2pPr>
            <a:lvl3pPr>
              <a:defRPr sz="1800" b="1">
                <a:solidFill>
                  <a:srgbClr val="00B0F0"/>
                </a:solidFill>
              </a:defRPr>
            </a:lvl3pPr>
            <a:lvl4pPr>
              <a:defRPr sz="1800" b="1">
                <a:solidFill>
                  <a:srgbClr val="00B0F0"/>
                </a:solidFill>
              </a:defRPr>
            </a:lvl4pPr>
            <a:lvl5pPr>
              <a:defRPr sz="1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6452821" y="424148"/>
            <a:ext cx="2187634" cy="1958589"/>
            <a:chOff x="6824603" y="908720"/>
            <a:chExt cx="2187634" cy="1958589"/>
          </a:xfrm>
        </p:grpSpPr>
        <p:grpSp>
          <p:nvGrpSpPr>
            <p:cNvPr id="14" name="그룹 13"/>
            <p:cNvGrpSpPr/>
            <p:nvPr/>
          </p:nvGrpSpPr>
          <p:grpSpPr>
            <a:xfrm>
              <a:off x="6825208" y="908720"/>
              <a:ext cx="2187029" cy="230399"/>
              <a:chOff x="7185248" y="1123952"/>
              <a:chExt cx="2187029" cy="230399"/>
            </a:xfrm>
          </p:grpSpPr>
          <p:sp>
            <p:nvSpPr>
              <p:cNvPr id="19" name="직사각형 18"/>
              <p:cNvSpPr/>
              <p:nvPr/>
            </p:nvSpPr>
            <p:spPr bwMode="auto">
              <a:xfrm rot="5400000">
                <a:off x="8215185" y="94758"/>
                <a:ext cx="126881" cy="2185270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 rot="5400000">
                <a:off x="7139787" y="1178937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 rot="5400000">
                <a:off x="9196865" y="1178938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824603" y="2636912"/>
              <a:ext cx="2186617" cy="230397"/>
              <a:chOff x="7184643" y="2780929"/>
              <a:chExt cx="2186617" cy="230397"/>
            </a:xfrm>
          </p:grpSpPr>
          <p:sp>
            <p:nvSpPr>
              <p:cNvPr id="16" name="직사각형 15"/>
              <p:cNvSpPr/>
              <p:nvPr/>
            </p:nvSpPr>
            <p:spPr bwMode="auto">
              <a:xfrm rot="16200000">
                <a:off x="8214443" y="1855251"/>
                <a:ext cx="126881" cy="2185270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 rot="16200000">
                <a:off x="9195848" y="2826391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 rot="16200000">
                <a:off x="7139182" y="2826390"/>
                <a:ext cx="220874" cy="129951"/>
              </a:xfrm>
              <a:prstGeom prst="rect">
                <a:avLst/>
              </a:prstGeom>
              <a:solidFill>
                <a:srgbClr val="009C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22" name="TextBox 21"/>
          <p:cNvSpPr txBox="1"/>
          <p:nvPr userDrawn="1"/>
        </p:nvSpPr>
        <p:spPr>
          <a:xfrm>
            <a:off x="6597439" y="1191266"/>
            <a:ext cx="190821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rgbClr val="009CE1"/>
                </a:solidFill>
              </a:rPr>
              <a:t>Agenda</a:t>
            </a:r>
            <a:endParaRPr lang="ko-KR" altLang="en-US" sz="3600" b="1" dirty="0" err="1" smtClean="0">
              <a:solidFill>
                <a:srgbClr val="009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41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3"/>
            <a:ext cx="4254012" cy="20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63" rIns="77925" bIns="38963">
            <a:spAutoFit/>
          </a:bodyPr>
          <a:lstStyle/>
          <a:p>
            <a:pPr defTabSz="779252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5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925" tIns="38963" rIns="77925" bIns="38963" anchor="ctr"/>
          <a:lstStyle/>
          <a:p>
            <a:pPr algn="ctr" defTabSz="779252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925" tIns="38963" rIns="77925" bIns="38963" rtlCol="0" anchor="ctr"/>
          <a:lstStyle/>
          <a:p>
            <a:pPr algn="ctr" defTabSz="779252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7660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87" y="4996250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925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298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4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21"/>
            <a:ext cx="5242519" cy="36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63" rIns="77925" bIns="38963">
            <a:spAutoFit/>
          </a:bodyPr>
          <a:lstStyle/>
          <a:p>
            <a:pPr algn="ctr" defTabSz="779252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9252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298" y="2392096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944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9" y="154305"/>
            <a:ext cx="7582979" cy="352444"/>
          </a:xfrm>
          <a:prstGeom prst="rect">
            <a:avLst/>
          </a:prstGeom>
        </p:spPr>
        <p:txBody>
          <a:bodyPr wrap="none" lIns="0" anchor="ctr" anchorCtr="0">
            <a:noAutofit/>
          </a:bodyPr>
          <a:lstStyle>
            <a:lvl1pPr algn="l">
              <a:defRPr sz="1700" b="1" cap="none">
                <a:solidFill>
                  <a:srgbClr val="009CE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79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6" y="4892666"/>
            <a:ext cx="3323446" cy="1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464" rIns="76974" bIns="38464">
            <a:spAutoFit/>
          </a:bodyPr>
          <a:lstStyle/>
          <a:p>
            <a:pPr algn="r" defTabSz="769655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2019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</a:t>
            </a:r>
            <a:r>
              <a:rPr lang="en-US" altLang="ko-KR" sz="600" dirty="0" smtClean="0">
                <a:solidFill>
                  <a:prstClr val="black"/>
                </a:solidFill>
              </a:rPr>
              <a:t>|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317488" y="4880319"/>
            <a:ext cx="574992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03111">
              <a:defRPr/>
            </a:pPr>
            <a:r>
              <a:rPr lang="en-US" altLang="ko-KR" sz="1000" dirty="0" smtClean="0">
                <a:solidFill>
                  <a:srgbClr val="039BE7"/>
                </a:solidFill>
              </a:rPr>
              <a:t>- </a:t>
            </a:r>
            <a:fld id="{7DFF48F6-0499-4B03-AA7D-07684E694064}" type="slidenum">
              <a:rPr lang="ko-KR" altLang="en-US" sz="1000" smtClean="0">
                <a:solidFill>
                  <a:srgbClr val="039BE7"/>
                </a:solidFill>
              </a:rPr>
              <a:pPr algn="ctr" defTabSz="903111">
                <a:defRPr/>
              </a:pPr>
              <a:t>‹#›</a:t>
            </a:fld>
            <a:r>
              <a:rPr lang="ko-KR" altLang="en-US" sz="1000" dirty="0" smtClean="0">
                <a:solidFill>
                  <a:srgbClr val="039BE7"/>
                </a:solidFill>
              </a:rPr>
              <a:t> </a:t>
            </a:r>
            <a:r>
              <a:rPr lang="en-US" altLang="ko-KR" sz="1000" dirty="0" smtClean="0">
                <a:solidFill>
                  <a:srgbClr val="039BE7"/>
                </a:solidFill>
              </a:rPr>
              <a:t>-</a:t>
            </a:r>
            <a:endParaRPr lang="ko-KR" altLang="en-US" sz="1000" dirty="0">
              <a:solidFill>
                <a:srgbClr val="039BE7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68492" y="4930993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03111">
              <a:defRPr/>
            </a:pPr>
            <a:endParaRPr lang="en-US" altLang="ko-KR" sz="1000" dirty="0" smtClean="0">
              <a:solidFill>
                <a:srgbClr val="039BE7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0432" y="4940834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11">
              <a:defRPr/>
            </a:pPr>
            <a:endParaRPr lang="ko-KR" altLang="en-US" sz="10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"/>
            <a:ext cx="9144000" cy="656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11" tIns="38956" rIns="77911" bIns="38956" anchor="ctr"/>
          <a:lstStyle/>
          <a:p>
            <a:pPr defTabSz="779111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103"/>
          <p:cNvGrpSpPr>
            <a:grpSpLocks/>
          </p:cNvGrpSpPr>
          <p:nvPr/>
        </p:nvGrpSpPr>
        <p:grpSpPr bwMode="auto">
          <a:xfrm>
            <a:off x="252047" y="57150"/>
            <a:ext cx="183174" cy="553641"/>
            <a:chOff x="4304895" y="1772816"/>
            <a:chExt cx="199011" cy="736920"/>
          </a:xfrm>
        </p:grpSpPr>
        <p:sp>
          <p:nvSpPr>
            <p:cNvPr id="8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29"/>
          <p:cNvGrpSpPr>
            <a:grpSpLocks/>
          </p:cNvGrpSpPr>
          <p:nvPr/>
        </p:nvGrpSpPr>
        <p:grpSpPr bwMode="auto">
          <a:xfrm flipH="1">
            <a:off x="8708782" y="57150"/>
            <a:ext cx="183173" cy="553641"/>
            <a:chOff x="4304895" y="1772816"/>
            <a:chExt cx="199011" cy="736920"/>
          </a:xfrm>
        </p:grpSpPr>
        <p:sp>
          <p:nvSpPr>
            <p:cNvPr id="12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87923" y="4916092"/>
            <a:ext cx="398585" cy="140494"/>
          </a:xfrm>
          <a:prstGeom prst="rect">
            <a:avLst/>
          </a:prstGeom>
        </p:spPr>
        <p:txBody>
          <a:bodyPr lIns="77911" tIns="38956" rIns="77911" bIns="38956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EE66E30-C50E-40FD-8A67-070455AABE15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633" y="700060"/>
            <a:ext cx="7842738" cy="575555"/>
          </a:xfrm>
          <a:prstGeom prst="rect">
            <a:avLst/>
          </a:prstGeom>
        </p:spPr>
        <p:txBody>
          <a:bodyPr lIns="0" tIns="38956" rIns="0" bIns="38956">
            <a:normAutofit/>
          </a:bodyPr>
          <a:lstStyle>
            <a:lvl1pPr marL="0" indent="0">
              <a:buNone/>
              <a:defRPr sz="1500">
                <a:solidFill>
                  <a:srgbClr val="595959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37" y="138020"/>
            <a:ext cx="7717632" cy="352444"/>
          </a:xfrm>
          <a:prstGeom prst="rect">
            <a:avLst/>
          </a:prstGeom>
        </p:spPr>
        <p:txBody>
          <a:bodyPr lIns="0" tIns="38956" rIns="77911" bIns="38956">
            <a:normAutofit/>
          </a:bodyPr>
          <a:lstStyle>
            <a:lvl1pPr algn="l">
              <a:defRPr sz="1900" b="1" cap="none">
                <a:solidFill>
                  <a:srgbClr val="039BE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6" y="205358"/>
            <a:ext cx="2858507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650631" y="1383509"/>
            <a:ext cx="7842738" cy="3456385"/>
          </a:xfrm>
          <a:prstGeom prst="rect">
            <a:avLst/>
          </a:prstGeom>
        </p:spPr>
        <p:txBody>
          <a:bodyPr lIns="0" tIns="38956" rIns="0" bIns="38956"/>
          <a:lstStyle>
            <a:lvl1pPr marL="151494" indent="-151494">
              <a:lnSpc>
                <a:spcPct val="110000"/>
              </a:lnSpc>
              <a:buSzPct val="130000"/>
              <a:buFont typeface="Wingdings" pitchFamily="2" charset="2"/>
              <a:buChar char="§"/>
              <a:defRPr sz="1200" b="1"/>
            </a:lvl1pPr>
            <a:lvl2pPr marL="378735" indent="-151494">
              <a:lnSpc>
                <a:spcPct val="110000"/>
              </a:lnSpc>
              <a:buFont typeface="Arial" pitchFamily="34" charset="0"/>
              <a:buChar char="•"/>
              <a:defRPr sz="1000"/>
            </a:lvl2pPr>
            <a:lvl3pPr marL="692544" indent="-162315">
              <a:lnSpc>
                <a:spcPct val="110000"/>
              </a:lnSpc>
              <a:buFont typeface="맑은 고딕" pitchFamily="50" charset="-127"/>
              <a:buChar char="-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77519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5539" y="646046"/>
            <a:ext cx="8111181" cy="5755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4" y="154304"/>
            <a:ext cx="7582979" cy="352444"/>
          </a:xfrm>
          <a:prstGeom prst="rect">
            <a:avLst/>
          </a:prstGeom>
        </p:spPr>
        <p:txBody>
          <a:bodyPr wrap="none" lIns="0" tIns="38956" rIns="77911" bIns="38956" anchor="ctr" anchorCtr="0">
            <a:noAutofit/>
          </a:bodyPr>
          <a:lstStyle>
            <a:lvl1pPr algn="l">
              <a:defRPr sz="17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1" y="141481"/>
            <a:ext cx="2985699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80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7" y="4993460"/>
            <a:ext cx="3323446" cy="17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956" rIns="77911" bIns="38956">
            <a:spAutoFit/>
          </a:bodyPr>
          <a:lstStyle/>
          <a:p>
            <a:pPr algn="r" defTabSz="779111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2014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|  </a:t>
            </a:r>
            <a:r>
              <a:rPr lang="en-US" altLang="ko-KR" sz="600" dirty="0" smtClean="0">
                <a:solidFill>
                  <a:prstClr val="black"/>
                </a:solidFill>
              </a:rPr>
              <a:t>Confidential 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15540" y="1383509"/>
            <a:ext cx="2824738" cy="604012"/>
          </a:xfrm>
          <a:prstGeom prst="rect">
            <a:avLst/>
          </a:prstGeom>
        </p:spPr>
        <p:txBody>
          <a:bodyPr wrap="square" lIns="0" tIns="38956" rIns="0" bIns="38956">
            <a:noAutofit/>
          </a:bodyPr>
          <a:lstStyle>
            <a:lvl1pPr marL="151494" indent="-151494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SzPct val="130000"/>
              <a:buFont typeface="Arial" pitchFamily="34" charset="0"/>
              <a:buChar char="•"/>
              <a:defRPr sz="1200" b="1"/>
            </a:lvl1pPr>
            <a:lvl2pPr marL="336803" indent="-109563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맑은 고딕" pitchFamily="50" charset="-127"/>
              <a:buChar char="-"/>
              <a:defRPr sz="1000"/>
            </a:lvl2pPr>
            <a:lvl3pPr marL="637086" indent="-106857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Wingdings" pitchFamily="2" charset="2"/>
              <a:buChar char="§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26901" y="4996635"/>
            <a:ext cx="398769" cy="140400"/>
          </a:xfrm>
          <a:prstGeom prst="rect">
            <a:avLst/>
          </a:prstGeom>
        </p:spPr>
        <p:txBody>
          <a:bodyPr vert="horz" lIns="77911" tIns="38956" rIns="77911" bIns="3895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DFF48F6-0499-4B03-AA7D-07684E694064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"/>
            <a:ext cx="9144000" cy="6560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11" tIns="38956" rIns="77911" bIns="38956" anchor="ctr"/>
          <a:lstStyle/>
          <a:p>
            <a:pPr defTabSz="779111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103"/>
          <p:cNvGrpSpPr>
            <a:grpSpLocks/>
          </p:cNvGrpSpPr>
          <p:nvPr/>
        </p:nvGrpSpPr>
        <p:grpSpPr bwMode="auto">
          <a:xfrm>
            <a:off x="252047" y="57150"/>
            <a:ext cx="183174" cy="553641"/>
            <a:chOff x="4304895" y="1772816"/>
            <a:chExt cx="199011" cy="736920"/>
          </a:xfrm>
        </p:grpSpPr>
        <p:sp>
          <p:nvSpPr>
            <p:cNvPr id="8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29"/>
          <p:cNvGrpSpPr>
            <a:grpSpLocks/>
          </p:cNvGrpSpPr>
          <p:nvPr/>
        </p:nvGrpSpPr>
        <p:grpSpPr bwMode="auto">
          <a:xfrm flipH="1">
            <a:off x="8708782" y="57150"/>
            <a:ext cx="183173" cy="553641"/>
            <a:chOff x="4304895" y="1772816"/>
            <a:chExt cx="199011" cy="736920"/>
          </a:xfrm>
        </p:grpSpPr>
        <p:sp>
          <p:nvSpPr>
            <p:cNvPr id="12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111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87923" y="4916092"/>
            <a:ext cx="398585" cy="140494"/>
          </a:xfrm>
          <a:prstGeom prst="rect">
            <a:avLst/>
          </a:prstGeom>
        </p:spPr>
        <p:txBody>
          <a:bodyPr lIns="77911" tIns="38956" rIns="77911" bIns="38956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EE66E30-C50E-40FD-8A67-070455AABE15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633" y="700060"/>
            <a:ext cx="7842738" cy="575555"/>
          </a:xfrm>
          <a:prstGeom prst="rect">
            <a:avLst/>
          </a:prstGeom>
        </p:spPr>
        <p:txBody>
          <a:bodyPr lIns="0" tIns="38956" rIns="0" bIns="38956">
            <a:normAutofit/>
          </a:bodyPr>
          <a:lstStyle>
            <a:lvl1pPr marL="0" indent="0">
              <a:buNone/>
              <a:defRPr sz="1500">
                <a:solidFill>
                  <a:srgbClr val="595959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37" y="138020"/>
            <a:ext cx="7717632" cy="352444"/>
          </a:xfrm>
          <a:prstGeom prst="rect">
            <a:avLst/>
          </a:prstGeom>
        </p:spPr>
        <p:txBody>
          <a:bodyPr lIns="0" tIns="38956" rIns="77911" bIns="38956">
            <a:normAutofit/>
          </a:bodyPr>
          <a:lstStyle>
            <a:lvl1pPr algn="l">
              <a:defRPr sz="1900" b="1" cap="none">
                <a:solidFill>
                  <a:srgbClr val="039BE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6" y="205358"/>
            <a:ext cx="2858507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650631" y="1383509"/>
            <a:ext cx="7842738" cy="3456385"/>
          </a:xfrm>
          <a:prstGeom prst="rect">
            <a:avLst/>
          </a:prstGeom>
        </p:spPr>
        <p:txBody>
          <a:bodyPr lIns="0" tIns="38956" rIns="0" bIns="38956"/>
          <a:lstStyle>
            <a:lvl1pPr marL="151494" indent="-151494">
              <a:lnSpc>
                <a:spcPct val="110000"/>
              </a:lnSpc>
              <a:buSzPct val="130000"/>
              <a:buFont typeface="Wingdings" pitchFamily="2" charset="2"/>
              <a:buChar char="§"/>
              <a:defRPr sz="1200" b="1"/>
            </a:lvl1pPr>
            <a:lvl2pPr marL="378735" indent="-151494">
              <a:lnSpc>
                <a:spcPct val="110000"/>
              </a:lnSpc>
              <a:buFont typeface="Arial" pitchFamily="34" charset="0"/>
              <a:buChar char="•"/>
              <a:defRPr sz="1000"/>
            </a:lvl2pPr>
            <a:lvl3pPr marL="692544" indent="-162315">
              <a:lnSpc>
                <a:spcPct val="110000"/>
              </a:lnSpc>
              <a:buFont typeface="맑은 고딕" pitchFamily="50" charset="-127"/>
              <a:buChar char="-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9153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5539" y="646046"/>
            <a:ext cx="8111181" cy="5755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89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4" y="154304"/>
            <a:ext cx="7582979" cy="352444"/>
          </a:xfrm>
          <a:prstGeom prst="rect">
            <a:avLst/>
          </a:prstGeom>
        </p:spPr>
        <p:txBody>
          <a:bodyPr wrap="none" lIns="0" tIns="38956" rIns="77911" bIns="38956" anchor="ctr" anchorCtr="0">
            <a:noAutofit/>
          </a:bodyPr>
          <a:lstStyle>
            <a:lvl1pPr algn="l">
              <a:defRPr sz="17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5641021" y="141481"/>
            <a:ext cx="2985699" cy="269081"/>
          </a:xfrm>
          <a:prstGeom prst="rect">
            <a:avLst/>
          </a:prstGeom>
        </p:spPr>
        <p:txBody>
          <a:bodyPr lIns="0" tIns="38956" rIns="0" bIns="38956">
            <a:noAutofit/>
          </a:bodyPr>
          <a:lstStyle>
            <a:lvl1pPr marL="0" indent="0" algn="r">
              <a:buNone/>
              <a:defRPr sz="1000">
                <a:solidFill>
                  <a:srgbClr val="039BE7"/>
                </a:solidFill>
              </a:defRPr>
            </a:lvl1pPr>
            <a:lvl2pPr algn="r">
              <a:defRPr sz="1000">
                <a:solidFill>
                  <a:srgbClr val="039BE7"/>
                </a:solidFill>
              </a:defRPr>
            </a:lvl2pPr>
            <a:lvl3pPr algn="r">
              <a:defRPr sz="1000">
                <a:solidFill>
                  <a:srgbClr val="039BE7"/>
                </a:solidFill>
              </a:defRPr>
            </a:lvl3pPr>
            <a:lvl4pPr algn="r">
              <a:defRPr sz="1000">
                <a:solidFill>
                  <a:srgbClr val="039BE7"/>
                </a:solidFill>
              </a:defRPr>
            </a:lvl4pPr>
            <a:lvl5pPr algn="r">
              <a:defRPr sz="10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80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11" tIns="38956" rIns="77911" bIns="38956" rtlCol="0" anchor="ctr"/>
          <a:lstStyle/>
          <a:p>
            <a:pPr algn="ctr" defTabSz="779111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7" y="4993460"/>
            <a:ext cx="3323446" cy="17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956" rIns="77911" bIns="38956">
            <a:spAutoFit/>
          </a:bodyPr>
          <a:lstStyle/>
          <a:p>
            <a:pPr algn="r" defTabSz="779111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2014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|  </a:t>
            </a:r>
            <a:r>
              <a:rPr lang="en-US" altLang="ko-KR" sz="600" dirty="0" smtClean="0">
                <a:solidFill>
                  <a:prstClr val="black"/>
                </a:solidFill>
              </a:rPr>
              <a:t>Confidential 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15540" y="1383509"/>
            <a:ext cx="2824738" cy="604012"/>
          </a:xfrm>
          <a:prstGeom prst="rect">
            <a:avLst/>
          </a:prstGeom>
        </p:spPr>
        <p:txBody>
          <a:bodyPr wrap="square" lIns="0" tIns="38956" rIns="0" bIns="38956">
            <a:noAutofit/>
          </a:bodyPr>
          <a:lstStyle>
            <a:lvl1pPr marL="151494" indent="-151494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SzPct val="130000"/>
              <a:buFont typeface="Arial" pitchFamily="34" charset="0"/>
              <a:buChar char="•"/>
              <a:defRPr sz="1200" b="1"/>
            </a:lvl1pPr>
            <a:lvl2pPr marL="336803" indent="-109563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맑은 고딕" pitchFamily="50" charset="-127"/>
              <a:buChar char="-"/>
              <a:defRPr sz="1000"/>
            </a:lvl2pPr>
            <a:lvl3pPr marL="637086" indent="-106857">
              <a:lnSpc>
                <a:spcPct val="100000"/>
              </a:lnSpc>
              <a:spcBef>
                <a:spcPts val="0"/>
              </a:spcBef>
              <a:spcAft>
                <a:spcPts val="426"/>
              </a:spcAft>
              <a:buFont typeface="Wingdings" pitchFamily="2" charset="2"/>
              <a:buChar char="§"/>
              <a:defRPr sz="1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26901" y="4996635"/>
            <a:ext cx="398769" cy="140400"/>
          </a:xfrm>
          <a:prstGeom prst="rect">
            <a:avLst/>
          </a:prstGeom>
        </p:spPr>
        <p:txBody>
          <a:bodyPr vert="horz" lIns="77911" tIns="38956" rIns="77911" bIns="3895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79111">
              <a:defRPr/>
            </a:pPr>
            <a:fld id="{7DFF48F6-0499-4B03-AA7D-07684E694064}" type="slidenum">
              <a:rPr lang="ko-KR" altLang="en-US" sz="900" smtClean="0">
                <a:solidFill>
                  <a:srgbClr val="039BE7"/>
                </a:solidFill>
              </a:rPr>
              <a:pPr defTabSz="779111">
                <a:defRPr/>
              </a:pPr>
              <a:t>‹#›</a:t>
            </a:fld>
            <a:endParaRPr lang="ko-KR" altLang="en-US" sz="9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879" y="154305"/>
            <a:ext cx="7582979" cy="352444"/>
          </a:xfrm>
        </p:spPr>
        <p:txBody>
          <a:bodyPr wrap="none" lIns="0" anchor="ctr" anchorCtr="0">
            <a:noAutofit/>
          </a:bodyPr>
          <a:lstStyle>
            <a:lvl1pPr algn="l">
              <a:defRPr sz="1700" b="1" cap="none">
                <a:solidFill>
                  <a:srgbClr val="009CE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Freeform 38"/>
          <p:cNvSpPr/>
          <p:nvPr/>
        </p:nvSpPr>
        <p:spPr>
          <a:xfrm rot="16200000">
            <a:off x="118601" y="280679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8593399" y="280678"/>
            <a:ext cx="432000" cy="99692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974" tIns="38464" rIns="76974" bIns="38464" rtlCol="0" anchor="ctr"/>
          <a:lstStyle/>
          <a:p>
            <a:pPr algn="ctr" defTabSz="769655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4837876" y="4993521"/>
            <a:ext cx="3323446" cy="1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8464" rIns="76974" bIns="38464">
            <a:spAutoFit/>
          </a:bodyPr>
          <a:lstStyle/>
          <a:p>
            <a:pPr algn="r" defTabSz="769655" eaLnBrk="0" latinLnBrk="0" hangingPunct="0"/>
            <a:r>
              <a:rPr lang="en-US" altLang="ko-KR" sz="6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600" dirty="0">
                <a:solidFill>
                  <a:prstClr val="black"/>
                </a:solidFill>
              </a:rPr>
              <a:t>© </a:t>
            </a:r>
            <a:r>
              <a:rPr lang="en-US" altLang="ko-KR" sz="600" dirty="0" smtClean="0">
                <a:solidFill>
                  <a:prstClr val="black"/>
                </a:solidFill>
              </a:rPr>
              <a:t>2019 </a:t>
            </a:r>
            <a:r>
              <a:rPr lang="en-US" altLang="ko-KR" sz="600" b="1" dirty="0">
                <a:solidFill>
                  <a:prstClr val="black"/>
                </a:solidFill>
              </a:rPr>
              <a:t>Samsung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600" dirty="0">
                <a:solidFill>
                  <a:prstClr val="black"/>
                </a:solidFill>
              </a:rPr>
              <a:t> </a:t>
            </a:r>
            <a:r>
              <a:rPr lang="en-US" altLang="ko-KR" sz="600" dirty="0" smtClean="0">
                <a:solidFill>
                  <a:prstClr val="black"/>
                </a:solidFill>
              </a:rPr>
              <a:t> All </a:t>
            </a:r>
            <a:r>
              <a:rPr lang="en-US" altLang="ko-KR" sz="600" dirty="0">
                <a:solidFill>
                  <a:prstClr val="black"/>
                </a:solidFill>
              </a:rPr>
              <a:t>rights reserved   </a:t>
            </a:r>
            <a:r>
              <a:rPr lang="en-US" altLang="ko-KR" sz="600" dirty="0" smtClean="0">
                <a:solidFill>
                  <a:prstClr val="black"/>
                </a:solidFill>
              </a:rPr>
              <a:t>|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317488" y="4940834"/>
            <a:ext cx="574992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03111">
              <a:defRPr/>
            </a:pPr>
            <a:r>
              <a:rPr lang="en-US" altLang="ko-KR" sz="1000" dirty="0" smtClean="0">
                <a:solidFill>
                  <a:srgbClr val="039BE7"/>
                </a:solidFill>
              </a:rPr>
              <a:t>- </a:t>
            </a:r>
            <a:fld id="{7DFF48F6-0499-4B03-AA7D-07684E694064}" type="slidenum">
              <a:rPr lang="ko-KR" altLang="en-US" sz="1000" smtClean="0">
                <a:solidFill>
                  <a:srgbClr val="039BE7"/>
                </a:solidFill>
              </a:rPr>
              <a:pPr algn="ctr" defTabSz="903111">
                <a:defRPr/>
              </a:pPr>
              <a:t>‹#›</a:t>
            </a:fld>
            <a:r>
              <a:rPr lang="ko-KR" altLang="en-US" sz="1000" dirty="0" smtClean="0">
                <a:solidFill>
                  <a:srgbClr val="039BE7"/>
                </a:solidFill>
              </a:rPr>
              <a:t> </a:t>
            </a:r>
            <a:r>
              <a:rPr lang="en-US" altLang="ko-KR" sz="1000" dirty="0" smtClean="0">
                <a:solidFill>
                  <a:srgbClr val="039BE7"/>
                </a:solidFill>
              </a:rPr>
              <a:t>-</a:t>
            </a:r>
            <a:endParaRPr lang="ko-KR" altLang="en-US" sz="1000" dirty="0">
              <a:solidFill>
                <a:srgbClr val="039BE7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8568492" y="4930993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03111">
              <a:defRPr/>
            </a:pPr>
            <a:endParaRPr lang="en-US" altLang="ko-KR" sz="1000" dirty="0" smtClean="0">
              <a:solidFill>
                <a:srgbClr val="039BE7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0432" y="4940834"/>
            <a:ext cx="432000" cy="187200"/>
          </a:xfrm>
          <a:prstGeom prst="rect">
            <a:avLst/>
          </a:prstGeom>
        </p:spPr>
        <p:txBody>
          <a:bodyPr vert="horz" lIns="90305" tIns="45131" rIns="90305" bIns="451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3111">
              <a:defRPr/>
            </a:pPr>
            <a:endParaRPr lang="ko-KR" altLang="en-US" sz="1000" dirty="0">
              <a:solidFill>
                <a:srgbClr val="039B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6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31519" y="101619"/>
            <a:ext cx="2035180" cy="16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8" tIns="33335" rIns="66668" bIns="33335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rgbClr val="000000"/>
                </a:solidFill>
                <a:latin typeface="Trebuchet MS" pitchFamily="34" charset="0"/>
                <a:ea typeface="돋움" pitchFamily="50" charset="-127"/>
                <a:cs typeface="+mn-cs"/>
              </a:defRPr>
            </a:lvl9pPr>
          </a:lstStyle>
          <a:p>
            <a:pPr defTabSz="914400">
              <a:spcBef>
                <a:spcPct val="50000"/>
              </a:spcBef>
              <a:defRPr/>
            </a:pPr>
            <a:endParaRPr lang="en-US" altLang="ko-KR" sz="7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92845" y="257168"/>
            <a:ext cx="8907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500369" y="4833714"/>
            <a:ext cx="500156" cy="27384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>
              <a:defRPr/>
            </a:pPr>
            <a:fld id="{AEC051BB-7B5D-47B0-9175-C9FFDE9A2421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900" dirty="0" smtClean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512" y="2031802"/>
            <a:ext cx="5453337" cy="593945"/>
          </a:xfrm>
        </p:spPr>
        <p:txBody>
          <a:bodyPr/>
          <a:lstStyle>
            <a:lvl1pPr algn="l">
              <a:defRPr sz="2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FCover-Pattern BG-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5"/>
            <a:ext cx="9144000" cy="4658885"/>
          </a:xfrm>
          <a:prstGeom prst="rect">
            <a:avLst/>
          </a:prstGeom>
          <a:solidFill>
            <a:srgbClr val="009CE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0" y="4659982"/>
            <a:ext cx="9144000" cy="504056"/>
          </a:xfrm>
          <a:prstGeom prst="rect">
            <a:avLst/>
          </a:prstGeom>
          <a:solidFill>
            <a:srgbClr val="DEDED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0" rIns="68544" bIns="34270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 dirty="0" smtClean="0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22" y="4804000"/>
            <a:ext cx="1282935" cy="211925"/>
          </a:xfrm>
          <a:prstGeom prst="rect">
            <a:avLst/>
          </a:prstGeom>
        </p:spPr>
      </p:pic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6458217" y="4455490"/>
            <a:ext cx="2447256" cy="15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51" rIns="77900" bIns="38951">
            <a:spAutoFit/>
          </a:bodyPr>
          <a:lstStyle/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500" dirty="0">
                <a:solidFill>
                  <a:prstClr val="white"/>
                </a:solidFill>
              </a:rPr>
              <a:t>Copyright © </a:t>
            </a:r>
            <a:r>
              <a:rPr lang="en-US" altLang="ko-KR" sz="500" dirty="0" smtClean="0">
                <a:solidFill>
                  <a:prstClr val="white"/>
                </a:solidFill>
              </a:rPr>
              <a:t>2017 </a:t>
            </a:r>
            <a:r>
              <a:rPr lang="en-US" altLang="ko-KR" sz="500" dirty="0">
                <a:solidFill>
                  <a:prstClr val="white"/>
                </a:solidFill>
              </a:rPr>
              <a:t>Samsung SDS Co., Ltd. All rights reserved   |  Confidential </a:t>
            </a:r>
          </a:p>
        </p:txBody>
      </p:sp>
      <p:sp>
        <p:nvSpPr>
          <p:cNvPr id="26" name="Freeform 17"/>
          <p:cNvSpPr/>
          <p:nvPr userDrawn="1"/>
        </p:nvSpPr>
        <p:spPr>
          <a:xfrm rot="10800000">
            <a:off x="824811" y="3228904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7" name="Freeform 17"/>
          <p:cNvSpPr/>
          <p:nvPr userDrawn="1"/>
        </p:nvSpPr>
        <p:spPr>
          <a:xfrm>
            <a:off x="824817" y="960215"/>
            <a:ext cx="2775077" cy="216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139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7900" tIns="38951" rIns="77900" bIns="38951" rtlCol="0"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957758" y="3751697"/>
            <a:ext cx="2642139" cy="26021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4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38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5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내용 개체 틀 25"/>
          <p:cNvSpPr>
            <a:spLocks noGrp="1"/>
          </p:cNvSpPr>
          <p:nvPr>
            <p:ph sz="quarter" idx="13"/>
          </p:nvPr>
        </p:nvSpPr>
        <p:spPr>
          <a:xfrm>
            <a:off x="957758" y="3992860"/>
            <a:ext cx="2642137" cy="462630"/>
          </a:xfrm>
        </p:spPr>
        <p:txBody>
          <a:bodyPr lIns="0"/>
          <a:lstStyle>
            <a:lvl1pPr marL="0" indent="0">
              <a:buNone/>
              <a:defRPr sz="13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3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957753" y="1353946"/>
            <a:ext cx="2462119" cy="1101607"/>
          </a:xfrm>
        </p:spPr>
        <p:txBody>
          <a:bodyPr lIns="0">
            <a:noAutofit/>
          </a:bodyPr>
          <a:lstStyle>
            <a:lvl1pPr marL="0" indent="0">
              <a:buNone/>
              <a:defRPr sz="27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  <p:sp>
        <p:nvSpPr>
          <p:cNvPr id="34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957753" y="2563560"/>
            <a:ext cx="2462119" cy="432197"/>
          </a:xfrm>
        </p:spPr>
        <p:txBody>
          <a:bodyPr lIns="0">
            <a:noAutofit/>
          </a:bodyPr>
          <a:lstStyle>
            <a:lvl1pPr marL="0" indent="0">
              <a:buNone/>
              <a:defRPr sz="17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24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400">
                <a:solidFill>
                  <a:srgbClr val="7F7F7F"/>
                </a:solidFill>
              </a:defRPr>
            </a:lvl4pPr>
            <a:lvl5pPr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부제목을 입력하세요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(optional)</a:t>
            </a:r>
            <a:endParaRPr lang="ko-KR" altLang="en-US" dirty="0"/>
          </a:p>
        </p:txBody>
      </p:sp>
      <p:pic>
        <p:nvPicPr>
          <p:cNvPr id="14" name="Picture 2" descr="C:\Users\bora86.park\Desktop\비전 슬로건\SDS Slogan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00" y="291605"/>
            <a:ext cx="1738800" cy="212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32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84"/>
            <a:ext cx="5242519" cy="35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464" rIns="76974" bIns="38464">
            <a:spAutoFit/>
          </a:bodyPr>
          <a:lstStyle/>
          <a:p>
            <a:pPr marL="0" marR="0" indent="0" algn="ctr" defTabSz="769655" rtl="0" eaLnBrk="0" fontAlgn="auto" latinLnBrk="1" hangingPunct="0">
              <a:lnSpc>
                <a:spcPts val="110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marL="0" marR="0" indent="0" algn="ctr" defTabSz="769655" rtl="0" eaLnBrk="0" fontAlgn="auto" latinLnBrk="1" hangingPunct="0">
              <a:lnSpc>
                <a:spcPts val="110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2019 Samsung SDS Co., Ltd. All rights reserved 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39046" y="2381136"/>
            <a:ext cx="4136975" cy="270160"/>
            <a:chOff x="2438937" y="2381136"/>
            <a:chExt cx="4136975" cy="27016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422" y="2381136"/>
              <a:ext cx="1769490" cy="24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 descr="R:\2.부서함\舊 마케팅커뮤니케이션파트(사업기획_전략) 부서함\Brand 관리_1. Brand 표현체계\★전사 브랜드 표현 체계\15년 전사 브랜드 표현 체계\新비전슬로건\SDS Slogan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937" y="2392096"/>
              <a:ext cx="2122335" cy="25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06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8"/>
            <a:ext cx="4254012" cy="20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17" rIns="77835" bIns="38917">
            <a:spAutoFit/>
          </a:bodyPr>
          <a:lstStyle/>
          <a:p>
            <a:pPr defTabSz="778367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35" tIns="38917" rIns="77835" bIns="38917" anchor="ctr"/>
          <a:lstStyle/>
          <a:p>
            <a:pPr algn="ctr" defTabSz="778367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35" tIns="38917" rIns="77835" bIns="38917" rtlCol="0" anchor="ctr"/>
          <a:lstStyle/>
          <a:p>
            <a:pPr algn="ctr" defTabSz="778367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501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5907291" y="4996260"/>
            <a:ext cx="27853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defTabSz="778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ⓒ </a:t>
            </a:r>
            <a:r>
              <a:rPr kumimoji="1" lang="en-US" altLang="ko-KR" sz="600" spc="-1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kumimoji="1" lang="en-US" altLang="ko-KR" sz="600" spc="-17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7308" y="600531"/>
            <a:ext cx="835514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9CE1">
                    <a:alpha val="60000"/>
                  </a:srgbClr>
                </a:gs>
                <a:gs pos="50000">
                  <a:srgbClr val="009CE1">
                    <a:alpha val="4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0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_국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950741" y="4488430"/>
            <a:ext cx="5242519" cy="36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8917" rIns="77835" bIns="38917">
            <a:spAutoFit/>
          </a:bodyPr>
          <a:lstStyle/>
          <a:p>
            <a:pPr algn="ctr" defTabSz="778367" eaLnBrk="0" hangingPunct="0">
              <a:lnSpc>
                <a:spcPts val="1108"/>
              </a:lnSpc>
              <a:defRPr/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www.samsungsds.com</a:t>
            </a:r>
          </a:p>
          <a:p>
            <a:pPr algn="ctr" defTabSz="778367" eaLnBrk="0" hangingPunct="0">
              <a:lnSpc>
                <a:spcPts val="1108"/>
              </a:lnSpc>
              <a:defRPr/>
            </a:pP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en-US" altLang="ko-KR" sz="70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 2017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SDS Co., Ltd. All rights reserved. 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670308" y="2392097"/>
            <a:ext cx="3825143" cy="219189"/>
            <a:chOff x="2899978" y="3189461"/>
            <a:chExt cx="4143241" cy="292252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978" y="3258505"/>
              <a:ext cx="2051436" cy="20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19" y="3189461"/>
              <a:ext cx="1742400" cy="2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58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03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43" r="9479"/>
          <a:stretch/>
        </p:blipFill>
        <p:spPr bwMode="auto">
          <a:xfrm>
            <a:off x="3777" y="0"/>
            <a:ext cx="914022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 Box 9"/>
          <p:cNvSpPr txBox="1">
            <a:spLocks noChangeArrowheads="1"/>
          </p:cNvSpPr>
          <p:nvPr userDrawn="1"/>
        </p:nvSpPr>
        <p:spPr bwMode="auto">
          <a:xfrm>
            <a:off x="916212" y="4824417"/>
            <a:ext cx="4254012" cy="20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8922" rIns="77844" bIns="38922">
            <a:spAutoFit/>
          </a:bodyPr>
          <a:lstStyle/>
          <a:p>
            <a:pPr defTabSz="778456" eaLnBrk="0" hangingPunct="0"/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Copyright ©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2017 </a:t>
            </a:r>
            <a:r>
              <a:rPr lang="en-US" altLang="ko-KR" sz="800" dirty="0">
                <a:solidFill>
                  <a:prstClr val="black"/>
                </a:solidFill>
                <a:latin typeface="Verdana"/>
              </a:rPr>
              <a:t>Samsung SDS Co., Ltd. All rights </a:t>
            </a:r>
            <a:r>
              <a:rPr lang="en-US" altLang="ko-KR" sz="800" dirty="0" smtClean="0">
                <a:solidFill>
                  <a:prstClr val="black"/>
                </a:solidFill>
                <a:latin typeface="Verdana"/>
              </a:rPr>
              <a:t>reserved</a:t>
            </a:r>
            <a:endParaRPr lang="en-US" altLang="ko-KR" sz="8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Freeform 13"/>
          <p:cNvSpPr/>
          <p:nvPr userDrawn="1"/>
        </p:nvSpPr>
        <p:spPr>
          <a:xfrm>
            <a:off x="770380" y="914403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42" name="Freeform 17"/>
          <p:cNvSpPr/>
          <p:nvPr userDrawn="1"/>
        </p:nvSpPr>
        <p:spPr>
          <a:xfrm rot="10800000">
            <a:off x="770380" y="2993015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4350" y="6465"/>
            <a:ext cx="5724128" cy="4677966"/>
          </a:xfrm>
          <a:prstGeom prst="rect">
            <a:avLst/>
          </a:prstGeom>
          <a:solidFill>
            <a:srgbClr val="009CE1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77844" tIns="38922" rIns="77844" bIns="38922" anchor="ctr"/>
          <a:lstStyle/>
          <a:p>
            <a:pPr algn="ctr" defTabSz="778456" latinLnBrk="0">
              <a:defRPr/>
            </a:pPr>
            <a:endParaRPr lang="ko-KR" altLang="en-US" sz="1400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Freeform 13"/>
          <p:cNvSpPr/>
          <p:nvPr userDrawn="1"/>
        </p:nvSpPr>
        <p:spPr>
          <a:xfrm>
            <a:off x="756023" y="920868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  <p:sp>
        <p:nvSpPr>
          <p:cNvPr id="11" name="Freeform 17"/>
          <p:cNvSpPr/>
          <p:nvPr userDrawn="1"/>
        </p:nvSpPr>
        <p:spPr>
          <a:xfrm rot="10800000">
            <a:off x="756023" y="2999480"/>
            <a:ext cx="4305676" cy="1728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noFill/>
          <a:ln w="15557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7844" tIns="38922" rIns="77844" bIns="38922" rtlCol="0" anchor="ctr"/>
          <a:lstStyle/>
          <a:p>
            <a:pPr algn="ctr" defTabSz="778456" latinLnBrk="0">
              <a:defRPr/>
            </a:pPr>
            <a:endParaRPr lang="en-US" kern="0" smtClean="0">
              <a:solidFill>
                <a:prstClr val="black"/>
              </a:solidFill>
              <a:latin typeface="Verdan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74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6974" tIns="38464" rIns="76974" bIns="3846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6974" tIns="38464" rIns="76974" bIns="3846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974" tIns="38464" rIns="76974" bIns="384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9655"/>
            <a:fld id="{7DFF48F6-0499-4B03-AA7D-07684E69406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69655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8" r:id="rId3"/>
    <p:sldLayoutId id="21474839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9655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617" indent="-288617" algn="l" defTabSz="769655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5338" indent="-240503" algn="l" defTabSz="769655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2072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884" indent="-192408" algn="l" defTabSz="769655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1716" indent="-192408" algn="l" defTabSz="769655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539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1354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187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71012" indent="-192408" algn="l" defTabSz="769655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825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9655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4463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9300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4136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8951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774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8603" algn="l" defTabSz="769655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71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367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886" indent="-291886" algn="l" defTabSz="77836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422" indent="-243238" algn="l" defTabSz="778367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958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139" indent="-194590" algn="l" defTabSz="77836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325" indent="-194590" algn="l" defTabSz="77836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06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689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8872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055" indent="-194590" algn="l" defTabSz="77836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83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367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548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733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914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10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280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462" algn="l" defTabSz="77836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0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456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919" indent="-291919" algn="l" defTabSz="7784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494" indent="-243266" algn="l" defTabSz="77845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68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294" indent="-194612" algn="l" defTabSz="778456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524" indent="-194612" algn="l" defTabSz="778456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749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977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9204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431" indent="-194612" algn="l" defTabSz="778456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27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6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1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1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36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65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0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7" algn="l" defTabSz="778456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1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63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987" indent="-291987" algn="l" defTabSz="77863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638" indent="-243321" algn="l" defTabSz="77863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289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604" indent="-194656" algn="l" defTabSz="77863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1922" indent="-194656" algn="l" defTabSz="77863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236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553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9868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184" indent="-194656" algn="l" defTabSz="77863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1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632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947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264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578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89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210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4526" algn="l" defTabSz="77863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0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8897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086" indent="-292086" algn="l" defTabSz="77889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854" indent="-243405" algn="l" defTabSz="778897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21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069" indent="-194723" algn="l" defTabSz="77889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519" indent="-194723" algn="l" defTabSz="77889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967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416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864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314" indent="-194723" algn="l" defTabSz="77889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49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897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346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795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243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691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140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589" algn="l" defTabSz="77889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39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5pPr>
      <a:lvl6pPr marL="389555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6pPr>
      <a:lvl7pPr marL="77911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7pPr>
      <a:lvl8pPr marL="1168667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8pPr>
      <a:lvl9pPr marL="155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292167" indent="-292167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3028" indent="-24347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3889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63444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53000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42556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32111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21667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11222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5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11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67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22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78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33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89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44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4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5pPr>
      <a:lvl6pPr marL="389555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6pPr>
      <a:lvl7pPr marL="779111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7pPr>
      <a:lvl8pPr marL="1168667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8pPr>
      <a:lvl9pPr marL="1558222" algn="ctr" rtl="0" fontAlgn="base" latinLnBrk="1">
        <a:spcBef>
          <a:spcPct val="0"/>
        </a:spcBef>
        <a:spcAft>
          <a:spcPct val="0"/>
        </a:spcAft>
        <a:defRPr kumimoji="1" sz="37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292167" indent="-292167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700">
          <a:solidFill>
            <a:schemeClr val="tx1"/>
          </a:solidFill>
          <a:latin typeface="+mn-lt"/>
          <a:ea typeface="+mn-ea"/>
          <a:cs typeface="+mn-cs"/>
        </a:defRPr>
      </a:lvl1pPr>
      <a:lvl2pPr marL="633028" indent="-24347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973889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363444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1753000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5pPr>
      <a:lvl6pPr marL="2142556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6pPr>
      <a:lvl7pPr marL="2532111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7pPr>
      <a:lvl8pPr marL="2921667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8pPr>
      <a:lvl9pPr marL="3311222" indent="-194778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5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11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67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22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78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33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89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44" algn="l" defTabSz="779111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2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2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896" tIns="37447" rIns="74896" bIns="37447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4767270"/>
            <a:ext cx="2133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4767270"/>
            <a:ext cx="2895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algn="ctr"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67270"/>
            <a:ext cx="2133600" cy="273843"/>
          </a:xfrm>
          <a:prstGeom prst="rect">
            <a:avLst/>
          </a:prstGeom>
        </p:spPr>
        <p:txBody>
          <a:bodyPr vert="horz" wrap="square" lIns="74896" tIns="37447" rIns="74896" bIns="37447" numCol="1" anchor="ctr" anchorCtr="0" compatLnSpc="1">
            <a:prstTxWarp prst="textNoShape">
              <a:avLst/>
            </a:prstTxWarp>
          </a:bodyPr>
          <a:lstStyle>
            <a:lvl1pPr algn="r" latinLnBrk="1">
              <a:defRPr sz="900">
                <a:solidFill>
                  <a:srgbClr val="898989"/>
                </a:solidFill>
                <a:latin typeface="+mj-ea"/>
                <a:ea typeface="+mj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EC051BB-7B5D-47B0-9175-C9FFDE9A2421}" type="slidenum">
              <a:rPr lang="ko-KR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69264" y="3965206"/>
            <a:ext cx="3437448" cy="2737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400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  <a:lvl6pPr marL="22860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889385" rtl="0" eaLnBrk="1" latinLnBrk="1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smtClean="0">
                <a:solidFill>
                  <a:prstClr val="white"/>
                </a:solidFill>
                <a:latin typeface="맑은 고딕"/>
                <a:ea typeface="맑은 고딕"/>
              </a:rPr>
              <a:t>마스터 부제목 스타일 편집</a:t>
            </a:r>
            <a:endParaRPr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7" name="내용 개체 틀 25"/>
          <p:cNvSpPr txBox="1">
            <a:spLocks/>
          </p:cNvSpPr>
          <p:nvPr/>
        </p:nvSpPr>
        <p:spPr>
          <a:xfrm>
            <a:off x="869265" y="4218877"/>
            <a:ext cx="3437448" cy="701702"/>
          </a:xfrm>
          <a:prstGeom prst="rect">
            <a:avLst/>
          </a:prstGeom>
        </p:spPr>
        <p:txBody>
          <a:bodyPr lIns="0" tIns="38499" rIns="77002" bIns="38499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5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1pPr>
            <a:lvl2pPr marL="722626" indent="-27793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2pPr>
            <a:lvl3pPr marL="1111732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3pPr>
            <a:lvl4pPr marL="1556424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9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4pPr>
            <a:lvl5pPr marL="2001116" indent="-222346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rgbClr val="7F7F7F"/>
                </a:solidFill>
                <a:latin typeface="+mn-lt"/>
                <a:ea typeface="+mn-ea"/>
                <a:cs typeface="맑은 고딕" charset="0"/>
              </a:defRPr>
            </a:lvl5pPr>
            <a:lvl6pPr marL="2445809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0501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5195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9887" indent="-222346" algn="l" defTabSz="88938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ko-KR" altLang="en-US" smtClean="0">
                <a:solidFill>
                  <a:prstClr val="white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ko-KR" altLang="en-US" dirty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60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ea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374476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748951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123428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497903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280859" indent="-28085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j-ea"/>
          <a:ea typeface="+mj-ea"/>
          <a:cs typeface="맑은 고딕" charset="0"/>
        </a:defRPr>
      </a:lvl1pPr>
      <a:lvl2pPr marL="608524" indent="-23404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936188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310668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1685140" indent="-18723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059617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094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569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3043" indent="-187239" algn="l" defTabSz="748951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476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8951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428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7903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2379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6854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1330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5807" algn="l" defTabSz="74895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eclipse.org/eclipse/news/4.4/eclipse_news_4.4.php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-scm.com/downloads/log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1"/>
          <p:cNvSpPr>
            <a:spLocks noGrp="1"/>
          </p:cNvSpPr>
          <p:nvPr>
            <p:ph type="subTitle" idx="1"/>
          </p:nvPr>
        </p:nvSpPr>
        <p:spPr>
          <a:xfrm>
            <a:off x="957862" y="3751692"/>
            <a:ext cx="2642139" cy="59170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삼성</a:t>
            </a:r>
            <a:r>
              <a:rPr lang="en-US" altLang="ko-KR" dirty="0" smtClean="0">
                <a:latin typeface="+mn-ea"/>
              </a:rPr>
              <a:t>SDS </a:t>
            </a:r>
            <a:endParaRPr lang="ko-KR" altLang="en-US" dirty="0">
              <a:latin typeface="+mn-ea"/>
            </a:endParaRPr>
          </a:p>
        </p:txBody>
      </p:sp>
      <p:sp>
        <p:nvSpPr>
          <p:cNvPr id="26" name="내용 개체 틀 3"/>
          <p:cNvSpPr>
            <a:spLocks noGrp="1"/>
          </p:cNvSpPr>
          <p:nvPr>
            <p:ph sz="quarter" idx="14"/>
          </p:nvPr>
        </p:nvSpPr>
        <p:spPr>
          <a:xfrm>
            <a:off x="799020" y="1430435"/>
            <a:ext cx="3004860" cy="1490541"/>
          </a:xfrm>
        </p:spPr>
        <p:txBody>
          <a:bodyPr rIns="0" anchor="ctr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EHR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솔루션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솔루션 개발 측면 </a:t>
            </a:r>
            <a:r>
              <a:rPr lang="en-US" altLang="ko-KR" dirty="0" smtClean="0"/>
              <a:t>– </a:t>
            </a:r>
            <a:r>
              <a:rPr lang="ko-KR" altLang="en-US" dirty="0"/>
              <a:t>개발 환경 </a:t>
            </a:r>
            <a:r>
              <a:rPr lang="ko-KR" altLang="en-US" dirty="0" err="1"/>
              <a:t>스펙</a:t>
            </a:r>
            <a:endParaRPr lang="ko-KR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EHR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39344"/>
              </p:ext>
            </p:extLst>
          </p:nvPr>
        </p:nvGraphicFramePr>
        <p:xfrm>
          <a:off x="483550" y="964396"/>
          <a:ext cx="8176904" cy="3801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420"/>
                <a:gridCol w="1658420"/>
                <a:gridCol w="2355786"/>
                <a:gridCol w="2504278"/>
              </a:tblGrid>
              <a:tr h="3151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표준환경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정보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</a:tr>
              <a:tr h="6222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 OS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</a:p>
                  </a:txBody>
                  <a:tcPr marL="83077" marR="83077" marT="0" marB="35107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7 (32bit, 64bit)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10(32bit, 64bit)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RAM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4GB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CPU : Intel Core(TM)2 Duo 1.8 GHz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</a:p>
                  </a:txBody>
                  <a:tcPr marL="83077" marR="83077" marT="0" marB="35107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34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웹 브라우저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(Web Browser)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 / IE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30.0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관리콘솔접속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CI,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배치 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0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개발언어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JAVA (JDK)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1.8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51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자바 빌드 도구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ANT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34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IDE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Eclipse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Anyframe IDE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Eclipse Oxygen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EHR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서버 개발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91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형상관리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Git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2.14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0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UI Delphi Component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DevExpress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91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EHR UI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 언어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Delphi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XE7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EHR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클라이언트 개발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0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DBMS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클라이언트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Oracle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19c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99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인코딩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UTF-8</a:t>
                      </a: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4406" marR="84406" marT="34296" marB="342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솔루션 개발 측면 </a:t>
            </a:r>
            <a:r>
              <a:rPr lang="en-US" altLang="ko-KR" dirty="0" smtClean="0"/>
              <a:t>– </a:t>
            </a:r>
            <a:r>
              <a:rPr lang="ko-KR" altLang="en-US" dirty="0"/>
              <a:t>개발 환경 구성도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 defTabSz="779163">
              <a:lnSpc>
                <a:spcPct val="14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prstClr val="black"/>
                </a:solidFill>
              </a:rPr>
              <a:t>개발환경은 </a:t>
            </a:r>
            <a:r>
              <a:rPr lang="ko-KR" altLang="en-US" sz="1400" dirty="0" smtClean="0">
                <a:solidFill>
                  <a:prstClr val="black"/>
                </a:solidFill>
              </a:rPr>
              <a:t>개발자 </a:t>
            </a:r>
            <a:r>
              <a:rPr lang="en-US" altLang="ko-KR" sz="1400" dirty="0" smtClean="0">
                <a:solidFill>
                  <a:prstClr val="black"/>
                </a:solidFill>
              </a:rPr>
              <a:t>PC</a:t>
            </a:r>
            <a:r>
              <a:rPr lang="ko-KR" altLang="en-US" sz="1400" dirty="0">
                <a:solidFill>
                  <a:prstClr val="black"/>
                </a:solidFill>
              </a:rPr>
              <a:t>에서 개발 및 테스트가 가능하도록 클라이언트 </a:t>
            </a:r>
            <a:r>
              <a:rPr lang="en-US" altLang="ko-KR" sz="1400" dirty="0">
                <a:solidFill>
                  <a:prstClr val="black"/>
                </a:solidFill>
              </a:rPr>
              <a:t>PC </a:t>
            </a:r>
            <a:r>
              <a:rPr lang="ko-KR" altLang="en-US" sz="1400" dirty="0" smtClean="0">
                <a:solidFill>
                  <a:prstClr val="black"/>
                </a:solidFill>
              </a:rPr>
              <a:t>기반 개발환경 제공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788778" y="3569078"/>
            <a:ext cx="1220276" cy="570978"/>
            <a:chOff x="1280592" y="5116922"/>
            <a:chExt cx="1346325" cy="86836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280592" y="5116922"/>
              <a:ext cx="1346325" cy="868362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endParaRPr lang="ko-KR" altLang="en-US" sz="9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425069" y="5116922"/>
              <a:ext cx="1066899" cy="421269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4323" eaLnBrk="0" latin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333333"/>
                </a:buClr>
                <a:defRPr/>
              </a:pPr>
              <a:r>
                <a:rPr kumimoji="1" lang="en-US" altLang="ko-KR" sz="1000" b="1" kern="0" dirty="0">
                  <a:solidFill>
                    <a:sysClr val="windowText" lastClr="000000"/>
                  </a:solidFill>
                </a:rPr>
                <a:t>IDE </a:t>
              </a:r>
              <a:r>
                <a:rPr kumimoji="1" lang="ko-KR" altLang="en-US" sz="1000" b="1" kern="0" dirty="0">
                  <a:solidFill>
                    <a:sysClr val="windowText" lastClr="000000"/>
                  </a:solidFill>
                </a:rPr>
                <a:t>서버</a:t>
              </a:r>
              <a:endParaRPr lang="en-US" altLang="ko-KR" sz="9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406017" y="5669372"/>
              <a:ext cx="1100239" cy="2159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 dirty="0">
                  <a:solidFill>
                    <a:sysClr val="windowText" lastClr="000000"/>
                  </a:solidFill>
                </a:rPr>
                <a:t>WAS (Tomcat </a:t>
              </a:r>
              <a:r>
                <a:rPr lang="en-US" altLang="ko-KR" sz="800" kern="0" dirty="0" smtClean="0">
                  <a:solidFill>
                    <a:sysClr val="windowText" lastClr="000000"/>
                  </a:solidFill>
                </a:rPr>
                <a:t>8)</a:t>
              </a:r>
              <a:endParaRPr lang="ko-KR" altLang="en-US" sz="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398078" y="5413784"/>
              <a:ext cx="1106591" cy="2159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</a:rPr>
                <a:t>Plugin </a:t>
              </a:r>
              <a:r>
                <a:rPr lang="en-US" altLang="ko-KR" sz="800" kern="0" dirty="0">
                  <a:solidFill>
                    <a:sysClr val="windowText" lastClr="000000"/>
                  </a:solidFill>
                </a:rPr>
                <a:t>S</a:t>
              </a:r>
              <a:r>
                <a:rPr lang="en-US" altLang="ko-KR" sz="800" kern="0" dirty="0" smtClean="0">
                  <a:solidFill>
                    <a:sysClr val="windowText" lastClr="000000"/>
                  </a:solidFill>
                </a:rPr>
                <a:t>erver</a:t>
              </a:r>
              <a:endParaRPr lang="ko-KR" altLang="en-US" sz="80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" name="AutoShape 34"/>
          <p:cNvCxnSpPr>
            <a:cxnSpLocks noChangeShapeType="1"/>
            <a:stCxn id="34" idx="0"/>
            <a:endCxn id="22" idx="0"/>
          </p:cNvCxnSpPr>
          <p:nvPr/>
        </p:nvCxnSpPr>
        <p:spPr bwMode="auto">
          <a:xfrm rot="5400000" flipH="1" flipV="1">
            <a:off x="3131721" y="313122"/>
            <a:ext cx="141977" cy="2601719"/>
          </a:xfrm>
          <a:prstGeom prst="bentConnector3">
            <a:avLst>
              <a:gd name="adj1" fmla="val 261012"/>
            </a:avLst>
          </a:prstGeom>
          <a:noFill/>
          <a:ln w="22225">
            <a:solidFill>
              <a:srgbClr val="333399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2444249" y="1398014"/>
            <a:ext cx="1434687" cy="2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800" b="1" kern="0">
                <a:solidFill>
                  <a:sysClr val="windowText" lastClr="000000"/>
                </a:solidFill>
              </a:rPr>
              <a:t>소스코드</a:t>
            </a:r>
            <a:r>
              <a:rPr lang="en-US" altLang="ko-KR" sz="800" b="1" kern="0">
                <a:solidFill>
                  <a:sysClr val="windowText" lastClr="000000"/>
                </a:solidFill>
              </a:rPr>
              <a:t> Push/Merge</a:t>
            </a:r>
            <a:endParaRPr lang="ko-KR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140648" y="3098309"/>
            <a:ext cx="602277" cy="44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DAO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등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  <a:p>
            <a:pPr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자원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  <a:p>
            <a:pPr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정보관리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7454248" y="4665029"/>
            <a:ext cx="391410" cy="1044"/>
          </a:xfrm>
          <a:prstGeom prst="line">
            <a:avLst/>
          </a:prstGeom>
          <a:noFill/>
          <a:ln w="22225">
            <a:solidFill>
              <a:srgbClr val="333399"/>
            </a:solidFill>
            <a:round/>
            <a:headEnd/>
            <a:tailEnd type="triangle" w="lg" len="lg"/>
          </a:ln>
          <a:effectLst/>
        </p:spPr>
        <p:txBody>
          <a:bodyPr lIns="77916" tIns="38958" rIns="77916" bIns="38958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7839903" y="4558558"/>
            <a:ext cx="892182" cy="28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900" kern="0">
                <a:solidFill>
                  <a:sysClr val="windowText" lastClr="000000"/>
                </a:solidFill>
              </a:rPr>
              <a:t>데이터 흐름</a:t>
            </a:r>
          </a:p>
        </p:txBody>
      </p:sp>
      <p:sp>
        <p:nvSpPr>
          <p:cNvPr id="17" name="Line 50"/>
          <p:cNvSpPr>
            <a:spLocks noChangeShapeType="1"/>
          </p:cNvSpPr>
          <p:nvPr/>
        </p:nvSpPr>
        <p:spPr bwMode="auto">
          <a:xfrm>
            <a:off x="7454249" y="4775675"/>
            <a:ext cx="362629" cy="2088"/>
          </a:xfrm>
          <a:prstGeom prst="line">
            <a:avLst/>
          </a:prstGeom>
          <a:noFill/>
          <a:ln w="9525">
            <a:solidFill>
              <a:srgbClr val="B85206"/>
            </a:solidFill>
            <a:round/>
            <a:headEnd type="oval"/>
            <a:tailEnd type="oval"/>
          </a:ln>
          <a:effectLst/>
        </p:spPr>
        <p:txBody>
          <a:bodyPr lIns="77916" tIns="38958" rIns="77916" bIns="38958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7844220" y="4674424"/>
            <a:ext cx="723819" cy="28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900" kern="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900" kern="0" dirty="0">
                <a:solidFill>
                  <a:sysClr val="windowText" lastClr="000000"/>
                </a:solidFill>
              </a:rPr>
              <a:t>연동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7343446" y="4565866"/>
            <a:ext cx="1319567" cy="33235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3738738" y="1542992"/>
            <a:ext cx="1529662" cy="668055"/>
            <a:chOff x="5101692" y="1836937"/>
            <a:chExt cx="1687512" cy="1015999"/>
          </a:xfrm>
        </p:grpSpPr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5101692" y="1836937"/>
              <a:ext cx="1687512" cy="101599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endParaRPr lang="ko-KR" altLang="en-US" sz="9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5316005" y="1841700"/>
              <a:ext cx="1238249" cy="421269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4323" eaLnBrk="0" latin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333333"/>
                </a:buClr>
                <a:defRPr/>
              </a:pPr>
              <a:r>
                <a:rPr kumimoji="1" lang="ko-KR" altLang="en-US" sz="1000" b="1" kern="0" dirty="0">
                  <a:solidFill>
                    <a:sysClr val="windowText" lastClr="000000"/>
                  </a:solidFill>
                </a:rPr>
                <a:t>형상관리 서버</a:t>
              </a:r>
              <a:endParaRPr lang="en-US" altLang="ko-KR" sz="9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5206467" y="2156025"/>
              <a:ext cx="700088" cy="3238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 dirty="0">
                  <a:solidFill>
                    <a:sysClr val="windowText" lastClr="000000"/>
                  </a:solidFill>
                </a:rPr>
                <a:t>Java </a:t>
              </a:r>
              <a:r>
                <a:rPr lang="ko-KR" altLang="en-US" sz="800" kern="0" dirty="0">
                  <a:solidFill>
                    <a:sysClr val="windowText" lastClr="000000"/>
                  </a:solidFill>
                </a:rPr>
                <a:t>소스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215992" y="2527499"/>
              <a:ext cx="1438274" cy="2159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 dirty="0">
                  <a:solidFill>
                    <a:sysClr val="windowText" lastClr="000000"/>
                  </a:solidFill>
                </a:rPr>
                <a:t>Git</a:t>
              </a:r>
              <a:endParaRPr lang="ko-KR" altLang="en-US" sz="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5955766" y="2154437"/>
              <a:ext cx="701675" cy="3238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ko-KR" altLang="en-US" sz="700" kern="0" dirty="0">
                  <a:solidFill>
                    <a:sysClr val="windowText" lastClr="000000"/>
                  </a:solidFill>
                </a:rPr>
                <a:t>화면</a:t>
              </a:r>
              <a:r>
                <a:rPr lang="en-US" altLang="ko-KR" sz="700" kern="0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700" kern="0" dirty="0">
                  <a:solidFill>
                    <a:sysClr val="windowText" lastClr="000000"/>
                  </a:solidFill>
                </a:rPr>
                <a:t>리포트</a:t>
              </a:r>
              <a:endParaRPr lang="en-US" altLang="ko-KR" sz="700" kern="0" dirty="0">
                <a:solidFill>
                  <a:sysClr val="windowText" lastClr="000000"/>
                </a:solidFill>
              </a:endParaRPr>
            </a:p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ko-KR" altLang="en-US" sz="700" kern="0" dirty="0">
                  <a:solidFill>
                    <a:sysClr val="windowText" lastClr="000000"/>
                  </a:solidFill>
                </a:rPr>
                <a:t>소스</a:t>
              </a:r>
            </a:p>
          </p:txBody>
        </p:sp>
      </p:grp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897245" y="1523161"/>
            <a:ext cx="2330547" cy="628085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011672" y="1530491"/>
            <a:ext cx="2134842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 dirty="0" smtClean="0">
                <a:solidFill>
                  <a:sysClr val="windowText" lastClr="000000"/>
                </a:solidFill>
              </a:rPr>
              <a:t>서버 </a:t>
            </a:r>
            <a:r>
              <a:rPr kumimoji="1" lang="ko-KR" altLang="en-US" sz="1000" b="1" kern="0" dirty="0" err="1">
                <a:solidFill>
                  <a:sysClr val="windowText" lastClr="000000"/>
                </a:solidFill>
              </a:rPr>
              <a:t>빌드</a:t>
            </a:r>
            <a:r>
              <a:rPr kumimoji="1" lang="en-US" altLang="ko-KR" sz="1000" b="1" kern="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배포 서버</a:t>
            </a:r>
            <a:endParaRPr lang="en-US" altLang="ko-KR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6389885" y="1769506"/>
            <a:ext cx="656186" cy="14300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PMD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393614" y="1942693"/>
            <a:ext cx="1348347" cy="14300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Jenkins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7083486" y="1768461"/>
            <a:ext cx="657625" cy="1419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Ant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68633" y="1684967"/>
            <a:ext cx="2318237" cy="1620033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095288" y="1684969"/>
            <a:ext cx="1613124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lang="ko-KR" altLang="en-US" sz="1000" b="1" kern="0" dirty="0">
                <a:solidFill>
                  <a:sysClr val="windowText" lastClr="000000"/>
                </a:solidFill>
              </a:rPr>
              <a:t>업무 개발자 </a:t>
            </a:r>
            <a:r>
              <a:rPr lang="en-US" altLang="ko-KR" sz="1000" b="1" kern="0" dirty="0">
                <a:solidFill>
                  <a:sysClr val="windowText" lastClr="000000"/>
                </a:solidFill>
              </a:rPr>
              <a:t>PC </a:t>
            </a:r>
            <a:r>
              <a:rPr lang="ko-KR" altLang="en-US" sz="1000" b="1" kern="0" dirty="0">
                <a:solidFill>
                  <a:sysClr val="windowText" lastClr="000000"/>
                </a:solidFill>
              </a:rPr>
              <a:t>환경</a:t>
            </a:r>
            <a:endParaRPr lang="en-US" altLang="ko-KR" sz="1000" b="1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901021" y="2763250"/>
            <a:ext cx="2080801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WAS (Tomcat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8)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99583" y="2936527"/>
            <a:ext cx="2080801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JDK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1.8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906775" y="2599368"/>
            <a:ext cx="1021693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Anyframe IDE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906775" y="2246421"/>
            <a:ext cx="1021693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>
                <a:solidFill>
                  <a:sysClr val="windowText" lastClr="000000"/>
                </a:solidFill>
              </a:rPr>
              <a:t>PowerDesigner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970202" y="2247463"/>
            <a:ext cx="1007303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DB Tool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977398" y="2601456"/>
            <a:ext cx="997230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Anyframe Ent. 4.0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1977398" y="2425960"/>
            <a:ext cx="997230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>
                <a:solidFill>
                  <a:sysClr val="windowText" lastClr="000000"/>
                </a:solidFill>
              </a:rPr>
              <a:t>UI/Biz Modeler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4" name="그룹 43"/>
          <p:cNvGrpSpPr>
            <a:grpSpLocks/>
          </p:cNvGrpSpPr>
          <p:nvPr/>
        </p:nvGrpSpPr>
        <p:grpSpPr bwMode="auto">
          <a:xfrm>
            <a:off x="2140004" y="3569078"/>
            <a:ext cx="1220276" cy="570978"/>
            <a:chOff x="1280592" y="5116922"/>
            <a:chExt cx="1346325" cy="868362"/>
          </a:xfrm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1280592" y="5116922"/>
              <a:ext cx="1346325" cy="868362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endParaRPr lang="ko-KR" altLang="en-US" sz="9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1340924" y="5121684"/>
              <a:ext cx="1262179" cy="421269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4323" eaLnBrk="0" latinLnBrk="0" hangingPunct="0">
                <a:lnSpc>
                  <a:spcPct val="120000"/>
                </a:lnSpc>
                <a:spcBef>
                  <a:spcPct val="50000"/>
                </a:spcBef>
                <a:buClr>
                  <a:srgbClr val="333333"/>
                </a:buClr>
                <a:defRPr/>
              </a:pPr>
              <a:r>
                <a:rPr lang="ko-KR" altLang="en-US" sz="1000" b="1" kern="0" dirty="0">
                  <a:solidFill>
                    <a:sysClr val="windowText" lastClr="000000"/>
                  </a:solidFill>
                </a:rPr>
                <a:t>메타관리시스템</a:t>
              </a:r>
              <a:endParaRPr lang="en-US" altLang="ko-KR" sz="1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98078" y="5669372"/>
              <a:ext cx="1108178" cy="2159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 dirty="0">
                  <a:solidFill>
                    <a:sysClr val="windowText" lastClr="000000"/>
                  </a:solidFill>
                </a:rPr>
                <a:t>WAS (Tomcat </a:t>
              </a:r>
              <a:r>
                <a:rPr lang="en-US" altLang="ko-KR" sz="800" kern="0" dirty="0" smtClean="0">
                  <a:solidFill>
                    <a:sysClr val="windowText" lastClr="000000"/>
                  </a:solidFill>
                </a:rPr>
                <a:t>8)</a:t>
              </a:r>
              <a:endParaRPr lang="ko-KR" altLang="en-US" sz="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1398078" y="5413784"/>
              <a:ext cx="1106590" cy="2159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r>
                <a:rPr lang="en-US" altLang="ko-KR" sz="800" kern="0">
                  <a:solidFill>
                    <a:sysClr val="windowText" lastClr="000000"/>
                  </a:solidFill>
                </a:rPr>
                <a:t>Metalite</a:t>
              </a:r>
              <a:endParaRPr lang="en-US" altLang="ko-KR" sz="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5920267" y="3111810"/>
            <a:ext cx="2524014" cy="1393512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472847" y="3139996"/>
            <a:ext cx="1345470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개발 </a:t>
            </a:r>
            <a:r>
              <a:rPr kumimoji="1" lang="en-US" altLang="ko-KR" sz="1000" b="1" kern="0" dirty="0">
                <a:solidFill>
                  <a:sysClr val="windowText" lastClr="000000"/>
                </a:solidFill>
              </a:rPr>
              <a:t>AP</a:t>
            </a:r>
            <a:r>
              <a:rPr lang="ko-KR" altLang="en-US" sz="1000" b="1" kern="0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1144" y="3952090"/>
            <a:ext cx="228226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OLTP WAS (Tomcat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8)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6041144" y="4129542"/>
            <a:ext cx="228226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JDK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1.8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6031072" y="3780901"/>
            <a:ext cx="2292334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Anyframe Enterprise 4.0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6098706" y="3498346"/>
            <a:ext cx="2172897" cy="209624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buClr>
                <a:srgbClr val="333333"/>
              </a:buClr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EHR </a:t>
            </a:r>
            <a:r>
              <a:rPr lang="en-US" altLang="ko-KR" sz="800" kern="0" dirty="0">
                <a:solidFill>
                  <a:sysClr val="windowText" lastClr="000000"/>
                </a:solidFill>
              </a:rPr>
              <a:t>APP</a:t>
            </a:r>
          </a:p>
          <a:p>
            <a:pPr algn="ctr" defTabSz="779163" eaLnBrk="0" latinLnBrk="0" hangingPunct="0"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kern="0" dirty="0">
                <a:solidFill>
                  <a:sysClr val="windowText" lastClr="000000"/>
                </a:solidFill>
              </a:rPr>
              <a:t>원무</a:t>
            </a:r>
            <a:r>
              <a:rPr lang="en-US" altLang="ko-KR" sz="8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800" kern="0" dirty="0" smtClean="0">
                <a:solidFill>
                  <a:sysClr val="windowText" lastClr="000000"/>
                </a:solidFill>
              </a:rPr>
              <a:t>진료</a:t>
            </a:r>
            <a:r>
              <a:rPr lang="en-US" altLang="ko-KR" sz="800" kern="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800" kern="0" dirty="0" smtClean="0">
                <a:solidFill>
                  <a:sysClr val="windowText" lastClr="000000"/>
                </a:solidFill>
              </a:rPr>
              <a:t>간호</a:t>
            </a:r>
            <a:r>
              <a:rPr lang="en-US" altLang="ko-KR" sz="800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800" kern="0" dirty="0" smtClean="0">
                <a:solidFill>
                  <a:sysClr val="windowText" lastClr="000000"/>
                </a:solidFill>
              </a:rPr>
              <a:t>진료지원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, MIS, </a:t>
            </a:r>
            <a:r>
              <a:rPr lang="ko-KR" altLang="en-US" sz="800" kern="0" dirty="0" smtClean="0">
                <a:solidFill>
                  <a:sysClr val="windowText" lastClr="000000"/>
                </a:solidFill>
              </a:rPr>
              <a:t>공통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)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6031072" y="3428293"/>
            <a:ext cx="2305286" cy="3194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3738738" y="2565953"/>
            <a:ext cx="1639026" cy="102088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3899906" y="2569084"/>
            <a:ext cx="1331080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개발 </a:t>
            </a:r>
            <a:r>
              <a:rPr kumimoji="1" lang="en-US" altLang="ko-KR" sz="1000" b="1" kern="0" dirty="0">
                <a:solidFill>
                  <a:sysClr val="windowText" lastClr="000000"/>
                </a:solidFill>
              </a:rPr>
              <a:t>DB</a:t>
            </a:r>
            <a:r>
              <a:rPr lang="ko-KR" altLang="en-US" sz="1000" b="1" kern="0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931563" y="3315013"/>
            <a:ext cx="128359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Oracle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3931563" y="3136374"/>
            <a:ext cx="128359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</a:rPr>
              <a:t>데이터 모델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3931563" y="2966280"/>
            <a:ext cx="128359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</a:rPr>
              <a:t>사용자 데이터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3922930" y="2784789"/>
            <a:ext cx="1283592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</a:rPr>
              <a:t>업무 데이터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AutoShape 45"/>
          <p:cNvCxnSpPr>
            <a:cxnSpLocks noChangeShapeType="1"/>
            <a:stCxn id="45" idx="3"/>
            <a:endCxn id="79" idx="3"/>
          </p:cNvCxnSpPr>
          <p:nvPr/>
        </p:nvCxnSpPr>
        <p:spPr bwMode="auto">
          <a:xfrm flipH="1">
            <a:off x="2793836" y="3854568"/>
            <a:ext cx="566444" cy="641521"/>
          </a:xfrm>
          <a:prstGeom prst="bentConnector3">
            <a:avLst>
              <a:gd name="adj1" fmla="val -37253"/>
            </a:avLst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cxnSp>
        <p:nvCxnSpPr>
          <p:cNvPr id="64" name="AutoShape 45"/>
          <p:cNvCxnSpPr>
            <a:cxnSpLocks noChangeShapeType="1"/>
            <a:stCxn id="40" idx="1"/>
            <a:endCxn id="60" idx="1"/>
          </p:cNvCxnSpPr>
          <p:nvPr/>
        </p:nvCxnSpPr>
        <p:spPr bwMode="auto">
          <a:xfrm rot="10800000" flipH="1" flipV="1">
            <a:off x="906777" y="2317402"/>
            <a:ext cx="3024787" cy="889955"/>
          </a:xfrm>
          <a:prstGeom prst="bentConnector3">
            <a:avLst>
              <a:gd name="adj1" fmla="val -6976"/>
            </a:avLst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cxnSp>
        <p:nvCxnSpPr>
          <p:cNvPr id="65" name="AutoShape 45"/>
          <p:cNvCxnSpPr>
            <a:cxnSpLocks noChangeShapeType="1"/>
            <a:stCxn id="61" idx="3"/>
            <a:endCxn id="55" idx="1"/>
          </p:cNvCxnSpPr>
          <p:nvPr/>
        </p:nvCxnSpPr>
        <p:spPr bwMode="auto">
          <a:xfrm>
            <a:off x="5215155" y="3037261"/>
            <a:ext cx="883550" cy="56589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cxnSp>
        <p:nvCxnSpPr>
          <p:cNvPr id="66" name="AutoShape 69"/>
          <p:cNvCxnSpPr>
            <a:cxnSpLocks noChangeShapeType="1"/>
            <a:stCxn id="22" idx="3"/>
            <a:endCxn id="27" idx="0"/>
          </p:cNvCxnSpPr>
          <p:nvPr/>
        </p:nvCxnSpPr>
        <p:spPr bwMode="auto">
          <a:xfrm flipV="1">
            <a:off x="5268400" y="1523160"/>
            <a:ext cx="1794118" cy="353861"/>
          </a:xfrm>
          <a:prstGeom prst="bentConnector4">
            <a:avLst>
              <a:gd name="adj1" fmla="val 17525"/>
              <a:gd name="adj2" fmla="val 148451"/>
            </a:avLst>
          </a:prstGeom>
          <a:noFill/>
          <a:ln w="22225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5544108" y="1109822"/>
            <a:ext cx="1181423" cy="2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소스코드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Pull</a:t>
            </a:r>
            <a:endParaRPr lang="ko-KR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AutoShape 45"/>
          <p:cNvCxnSpPr>
            <a:cxnSpLocks noChangeShapeType="1"/>
            <a:stCxn id="41" idx="3"/>
            <a:endCxn id="62" idx="1"/>
          </p:cNvCxnSpPr>
          <p:nvPr/>
        </p:nvCxnSpPr>
        <p:spPr bwMode="auto">
          <a:xfrm>
            <a:off x="2977505" y="2318445"/>
            <a:ext cx="945426" cy="5373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cxnSp>
        <p:nvCxnSpPr>
          <p:cNvPr id="69" name="AutoShape 69"/>
          <p:cNvCxnSpPr>
            <a:cxnSpLocks noChangeShapeType="1"/>
            <a:stCxn id="27" idx="3"/>
            <a:endCxn id="49" idx="3"/>
          </p:cNvCxnSpPr>
          <p:nvPr/>
        </p:nvCxnSpPr>
        <p:spPr bwMode="auto">
          <a:xfrm>
            <a:off x="8227791" y="1837203"/>
            <a:ext cx="216490" cy="1971364"/>
          </a:xfrm>
          <a:prstGeom prst="bentConnector3">
            <a:avLst>
              <a:gd name="adj1" fmla="val 197471"/>
            </a:avLst>
          </a:prstGeom>
          <a:noFill/>
          <a:ln w="22225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8277001" y="1621746"/>
            <a:ext cx="745404" cy="2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800" b="1" kern="0">
                <a:solidFill>
                  <a:sysClr val="windowText" lastClr="000000"/>
                </a:solidFill>
              </a:rPr>
              <a:t>빌드</a:t>
            </a:r>
            <a:r>
              <a:rPr lang="en-US" altLang="ko-KR" sz="800" b="1" kern="0">
                <a:solidFill>
                  <a:sysClr val="windowText" lastClr="000000"/>
                </a:solidFill>
              </a:rPr>
              <a:t>/</a:t>
            </a:r>
            <a:r>
              <a:rPr lang="ko-KR" altLang="en-US" sz="800" b="1" kern="0">
                <a:solidFill>
                  <a:sysClr val="windowText" lastClr="000000"/>
                </a:solidFill>
              </a:rPr>
              <a:t>배포</a:t>
            </a:r>
            <a:endParaRPr lang="ko-KR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AutoShape 34"/>
          <p:cNvCxnSpPr>
            <a:cxnSpLocks noChangeShapeType="1"/>
            <a:stCxn id="32" idx="2"/>
            <a:endCxn id="45" idx="0"/>
          </p:cNvCxnSpPr>
          <p:nvPr/>
        </p:nvCxnSpPr>
        <p:spPr bwMode="auto">
          <a:xfrm rot="16200000" flipH="1">
            <a:off x="2206909" y="3025844"/>
            <a:ext cx="264077" cy="822391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333399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2027618" y="3278098"/>
            <a:ext cx="1093643" cy="2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표준용어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Check</a:t>
            </a:r>
            <a:endParaRPr lang="ko-KR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AutoShape 45"/>
          <p:cNvCxnSpPr>
            <a:cxnSpLocks noChangeShapeType="1"/>
            <a:stCxn id="62" idx="3"/>
            <a:endCxn id="49" idx="2"/>
          </p:cNvCxnSpPr>
          <p:nvPr/>
        </p:nvCxnSpPr>
        <p:spPr bwMode="auto">
          <a:xfrm>
            <a:off x="5206522" y="2855770"/>
            <a:ext cx="1975752" cy="1649552"/>
          </a:xfrm>
          <a:prstGeom prst="bentConnector4">
            <a:avLst>
              <a:gd name="adj1" fmla="val 18063"/>
              <a:gd name="adj2" fmla="val 110394"/>
            </a:avLst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cxnSp>
        <p:nvCxnSpPr>
          <p:cNvPr id="74" name="AutoShape 34"/>
          <p:cNvCxnSpPr>
            <a:cxnSpLocks noChangeShapeType="1"/>
            <a:stCxn id="39" idx="1"/>
            <a:endCxn id="8" idx="1"/>
          </p:cNvCxnSpPr>
          <p:nvPr/>
        </p:nvCxnSpPr>
        <p:spPr bwMode="auto">
          <a:xfrm rot="10800000" flipV="1">
            <a:off x="788778" y="2670348"/>
            <a:ext cx="117999" cy="1184218"/>
          </a:xfrm>
          <a:prstGeom prst="bentConnector3">
            <a:avLst>
              <a:gd name="adj1" fmla="val 275610"/>
            </a:avLst>
          </a:prstGeom>
          <a:noFill/>
          <a:ln w="22225">
            <a:solidFill>
              <a:srgbClr val="333399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918290" y="2425960"/>
            <a:ext cx="997230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Report Designer</a:t>
            </a: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1335003" y="4244428"/>
            <a:ext cx="1639027" cy="51673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1478583" y="4244460"/>
            <a:ext cx="1331081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 dirty="0" smtClean="0">
                <a:solidFill>
                  <a:sysClr val="windowText" lastClr="000000"/>
                </a:solidFill>
              </a:rPr>
              <a:t>메타</a:t>
            </a:r>
            <a:r>
              <a:rPr lang="ko-KR" altLang="en-US" sz="1000" b="1" kern="0" dirty="0" smtClean="0">
                <a:solidFill>
                  <a:sysClr val="windowText" lastClr="000000"/>
                </a:solidFill>
              </a:rPr>
              <a:t>서버</a:t>
            </a:r>
            <a:endParaRPr lang="ko-KR" altLang="en-US" sz="1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1510244" y="4600471"/>
            <a:ext cx="1283593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IDE </a:t>
            </a:r>
            <a:r>
              <a:rPr lang="ko-KR" altLang="en-US" sz="800" kern="0" dirty="0">
                <a:solidFill>
                  <a:sysClr val="windowText" lastClr="000000"/>
                </a:solidFill>
              </a:rPr>
              <a:t>데이터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54"/>
          <p:cNvSpPr>
            <a:spLocks noChangeArrowheads="1"/>
          </p:cNvSpPr>
          <p:nvPr/>
        </p:nvSpPr>
        <p:spPr bwMode="auto">
          <a:xfrm>
            <a:off x="1510244" y="4425106"/>
            <a:ext cx="1283593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</a:rPr>
              <a:t>메타표준용어 데이터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AutoShape 45"/>
          <p:cNvCxnSpPr>
            <a:cxnSpLocks noChangeShapeType="1"/>
            <a:stCxn id="8" idx="2"/>
            <a:endCxn id="78" idx="1"/>
          </p:cNvCxnSpPr>
          <p:nvPr/>
        </p:nvCxnSpPr>
        <p:spPr bwMode="auto">
          <a:xfrm rot="16200000" flipH="1">
            <a:off x="1188881" y="4350090"/>
            <a:ext cx="531396" cy="111328"/>
          </a:xfrm>
          <a:prstGeom prst="bentConnector2">
            <a:avLst/>
          </a:prstGeom>
          <a:noFill/>
          <a:ln w="9525">
            <a:solidFill>
              <a:srgbClr val="B85206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916132" y="2059478"/>
            <a:ext cx="2057898" cy="145233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>
                <a:solidFill>
                  <a:sysClr val="windowText" lastClr="000000"/>
                </a:solidFill>
              </a:rPr>
              <a:t>Delphi Desinger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3738738" y="3733985"/>
            <a:ext cx="1639026" cy="119176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54"/>
          <p:cNvSpPr>
            <a:spLocks noChangeArrowheads="1"/>
          </p:cNvSpPr>
          <p:nvPr/>
        </p:nvSpPr>
        <p:spPr bwMode="auto">
          <a:xfrm>
            <a:off x="3931563" y="4698040"/>
            <a:ext cx="1307118" cy="141962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JDK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1.8</a:t>
            </a:r>
            <a:endParaRPr lang="en-US" altLang="ko-KR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3931564" y="4295588"/>
            <a:ext cx="626687" cy="375863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AFI / APIM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3738738" y="3731916"/>
            <a:ext cx="1639026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개발 연계</a:t>
            </a:r>
            <a:r>
              <a:rPr kumimoji="1" lang="en-US" altLang="ko-KR" sz="1000" b="1" kern="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배치 </a:t>
            </a:r>
            <a:r>
              <a:rPr lang="ko-KR" altLang="en-US" sz="1000" b="1" kern="0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4611996" y="4295588"/>
            <a:ext cx="626687" cy="375863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Anyframe</a:t>
            </a:r>
          </a:p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Batch</a:t>
            </a:r>
            <a:endParaRPr lang="en-US" altLang="ko-KR" sz="600" kern="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54"/>
          <p:cNvSpPr>
            <a:spLocks noChangeArrowheads="1"/>
          </p:cNvSpPr>
          <p:nvPr/>
        </p:nvSpPr>
        <p:spPr bwMode="auto">
          <a:xfrm>
            <a:off x="3931923" y="4031182"/>
            <a:ext cx="632805" cy="217749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800" kern="0">
                <a:solidFill>
                  <a:sysClr val="windowText" lastClr="000000"/>
                </a:solidFill>
              </a:rPr>
              <a:t>시뮬레이터</a:t>
            </a:r>
            <a:endParaRPr lang="en-US" altLang="ko-KR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54"/>
          <p:cNvSpPr>
            <a:spLocks noChangeArrowheads="1"/>
          </p:cNvSpPr>
          <p:nvPr/>
        </p:nvSpPr>
        <p:spPr bwMode="auto">
          <a:xfrm>
            <a:off x="4605877" y="4031182"/>
            <a:ext cx="632805" cy="217749"/>
          </a:xfrm>
          <a:prstGeom prst="rect">
            <a:avLst/>
          </a:prstGeom>
          <a:solidFill>
            <a:srgbClr val="999999">
              <a:lumMod val="40000"/>
              <a:lumOff val="6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ko-KR" altLang="en-US" sz="900" kern="0" dirty="0">
                <a:solidFill>
                  <a:sysClr val="windowText" lastClr="000000"/>
                </a:solidFill>
              </a:rPr>
              <a:t>스케줄러</a:t>
            </a:r>
            <a:endParaRPr lang="en-US" altLang="ko-KR" sz="9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AutoShape 45"/>
          <p:cNvCxnSpPr>
            <a:cxnSpLocks noChangeShapeType="1"/>
            <a:stCxn id="42" idx="3"/>
            <a:endCxn id="87" idx="1"/>
          </p:cNvCxnSpPr>
          <p:nvPr/>
        </p:nvCxnSpPr>
        <p:spPr bwMode="auto">
          <a:xfrm>
            <a:off x="2974627" y="2672437"/>
            <a:ext cx="957294" cy="1467620"/>
          </a:xfrm>
          <a:prstGeom prst="bentConnector3">
            <a:avLst>
              <a:gd name="adj1" fmla="val 69814"/>
            </a:avLst>
          </a:prstGeom>
          <a:noFill/>
          <a:ln w="22225">
            <a:solidFill>
              <a:srgbClr val="333399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883106" y="2278351"/>
            <a:ext cx="2330547" cy="628085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6401128" y="2693209"/>
            <a:ext cx="1348347" cy="14300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Jenkins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6401127" y="2521542"/>
            <a:ext cx="656186" cy="14300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</a:rPr>
              <a:t>Delphi </a:t>
            </a:r>
            <a:r>
              <a:rPr lang="en-US" altLang="ko-KR" sz="800" kern="0" dirty="0" smtClean="0">
                <a:solidFill>
                  <a:sysClr val="windowText" lastClr="000000"/>
                </a:solidFill>
              </a:rPr>
              <a:t>XE7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7081243" y="2516121"/>
            <a:ext cx="656186" cy="14300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7916" tIns="38958" rIns="77916" bIns="3895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163" eaLnBrk="0" latinLnBrk="0" hangingPunct="0">
              <a:lnSpc>
                <a:spcPct val="150000"/>
              </a:lnSpc>
              <a:buClr>
                <a:srgbClr val="333333"/>
              </a:buClr>
              <a:defRPr/>
            </a:pPr>
            <a:r>
              <a:rPr lang="en-US" altLang="ko-KR" sz="800" kern="0">
                <a:solidFill>
                  <a:sysClr val="windowText" lastClr="000000"/>
                </a:solidFill>
              </a:rPr>
              <a:t>MsBuild</a:t>
            </a:r>
            <a:endParaRPr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980707" y="2279410"/>
            <a:ext cx="2134842" cy="26334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34323" eaLnBrk="0" latinLnBrk="0" hangingPunct="0">
              <a:lnSpc>
                <a:spcPct val="120000"/>
              </a:lnSpc>
              <a:spcBef>
                <a:spcPct val="50000"/>
              </a:spcBef>
              <a:buClr>
                <a:srgbClr val="333333"/>
              </a:buClr>
              <a:defRPr/>
            </a:pPr>
            <a:r>
              <a:rPr kumimoji="1" lang="ko-KR" altLang="en-US" sz="1000" b="1" kern="0">
                <a:solidFill>
                  <a:sysClr val="windowText" lastClr="000000"/>
                </a:solidFill>
              </a:rPr>
              <a:t>클라이언트 빌드</a:t>
            </a:r>
            <a:r>
              <a:rPr kumimoji="1" lang="en-US" altLang="ko-KR" sz="1000" b="1" kern="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1000" b="1" kern="0" dirty="0">
                <a:solidFill>
                  <a:sysClr val="windowText" lastClr="000000"/>
                </a:solidFill>
              </a:rPr>
              <a:t>배포 서버</a:t>
            </a:r>
            <a:endParaRPr lang="en-US" altLang="ko-KR" sz="9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AutoShape 69"/>
          <p:cNvCxnSpPr>
            <a:cxnSpLocks noChangeShapeType="1"/>
            <a:stCxn id="22" idx="3"/>
            <a:endCxn id="90" idx="1"/>
          </p:cNvCxnSpPr>
          <p:nvPr/>
        </p:nvCxnSpPr>
        <p:spPr bwMode="auto">
          <a:xfrm>
            <a:off x="5268400" y="1877021"/>
            <a:ext cx="614705" cy="71537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333399"/>
            </a:solidFill>
            <a:miter lim="800000"/>
            <a:headEnd/>
            <a:tailEnd type="triangle" w="med" len="med"/>
          </a:ln>
        </p:spPr>
      </p:cxnSp>
      <p:sp>
        <p:nvSpPr>
          <p:cNvPr id="96" name="Text Box 63"/>
          <p:cNvSpPr txBox="1">
            <a:spLocks noChangeArrowheads="1"/>
          </p:cNvSpPr>
          <p:nvPr/>
        </p:nvSpPr>
        <p:spPr bwMode="auto">
          <a:xfrm>
            <a:off x="4839649" y="2290491"/>
            <a:ext cx="1181423" cy="2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916" tIns="38958" rIns="77916" bIns="3895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소스코드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Pull</a:t>
            </a:r>
            <a:endParaRPr lang="ko-KR" altLang="ko-KR" sz="8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1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소프트웨어 아키텍처</a:t>
            </a:r>
            <a:endParaRPr lang="ko-KR" altLang="en-US" dirty="0"/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EHR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진료지원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MIS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업무시스템과 인증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지원시스템으로 구성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02227" y="1491752"/>
            <a:ext cx="1062419" cy="324023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7" tIns="45669" rIns="91347" bIns="45669" rtlCol="0" anchor="ctr"/>
          <a:lstStyle/>
          <a:p>
            <a:pPr algn="ctr"/>
            <a:endParaRPr lang="ko-KR" altLang="en-US"/>
          </a:p>
        </p:txBody>
      </p:sp>
      <p:sp>
        <p:nvSpPr>
          <p:cNvPr id="58" name="원통 57"/>
          <p:cNvSpPr/>
          <p:nvPr/>
        </p:nvSpPr>
        <p:spPr>
          <a:xfrm>
            <a:off x="7026403" y="1549130"/>
            <a:ext cx="1730754" cy="2687805"/>
          </a:xfrm>
          <a:prstGeom prst="can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324" tIns="45657" rIns="91324" bIns="45657" rtlCol="0" anchor="ctr" anchorCtr="0"/>
          <a:lstStyle/>
          <a:p>
            <a:pPr algn="ctr" defTabSz="913360" latinLnBrk="0"/>
            <a:endParaRPr lang="ko-KR" altLang="en-US" sz="1400" b="1" kern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gray">
          <a:xfrm>
            <a:off x="2041500" y="1202240"/>
            <a:ext cx="1104880" cy="2082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>
            <a:off x="302227" y="1200861"/>
            <a:ext cx="1062419" cy="2006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Client</a:t>
            </a: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gray">
          <a:xfrm>
            <a:off x="3280014" y="1202240"/>
            <a:ext cx="3587245" cy="2082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Biz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gray">
          <a:xfrm>
            <a:off x="7002273" y="1193264"/>
            <a:ext cx="1754887" cy="2082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Data</a:t>
            </a:r>
          </a:p>
        </p:txBody>
      </p:sp>
      <p:pic>
        <p:nvPicPr>
          <p:cNvPr id="63" name="Picture 13" descr="Pictur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2" y="2475356"/>
            <a:ext cx="617421" cy="59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512930" y="3106193"/>
            <a:ext cx="598688" cy="400007"/>
          </a:xfrm>
          <a:prstGeom prst="rect">
            <a:avLst/>
          </a:prstGeom>
          <a:noFill/>
        </p:spPr>
        <p:txBody>
          <a:bodyPr wrap="square" lIns="91347" tIns="45669" rIns="91347" bIns="45669" rtlCol="0">
            <a:spAutoFit/>
          </a:bodyPr>
          <a:lstStyle/>
          <a:p>
            <a:pPr algn="ctr"/>
            <a:r>
              <a:rPr lang="en-US" altLang="ko-KR" sz="1000" dirty="0" smtClean="0"/>
              <a:t>EHR</a:t>
            </a:r>
            <a:endParaRPr lang="en-US" altLang="ko-KR" sz="1000" dirty="0"/>
          </a:p>
          <a:p>
            <a:pPr algn="ctr"/>
            <a:r>
              <a:rPr lang="ko-KR" altLang="en-US" sz="1000" dirty="0"/>
              <a:t>사용자</a:t>
            </a:r>
          </a:p>
        </p:txBody>
      </p:sp>
      <p:sp>
        <p:nvSpPr>
          <p:cNvPr id="66" name="Rounded Rectangle 47"/>
          <p:cNvSpPr/>
          <p:nvPr/>
        </p:nvSpPr>
        <p:spPr>
          <a:xfrm>
            <a:off x="7180793" y="2268875"/>
            <a:ext cx="661647" cy="432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60" latinLnBrk="0">
              <a:defRPr/>
            </a:pPr>
            <a:r>
              <a:rPr lang="ko-KR" alt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진료</a:t>
            </a:r>
            <a:endParaRPr lang="en-GB" sz="1000" b="1" kern="0" dirty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  <p:sp>
        <p:nvSpPr>
          <p:cNvPr id="67" name="Rounded Rectangle 47"/>
          <p:cNvSpPr/>
          <p:nvPr/>
        </p:nvSpPr>
        <p:spPr>
          <a:xfrm>
            <a:off x="7180793" y="2794318"/>
            <a:ext cx="661647" cy="432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60" latinLnBrk="0">
              <a:defRPr/>
            </a:pPr>
            <a:r>
              <a:rPr lang="ko-KR" alt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원무</a:t>
            </a:r>
            <a:endParaRPr lang="en-GB" sz="1000" b="1" kern="0" dirty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  <p:sp>
        <p:nvSpPr>
          <p:cNvPr id="68" name="Rounded Rectangle 47"/>
          <p:cNvSpPr/>
          <p:nvPr/>
        </p:nvSpPr>
        <p:spPr>
          <a:xfrm>
            <a:off x="7901765" y="2268875"/>
            <a:ext cx="661647" cy="432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60" latinLnBrk="0">
              <a:defRPr/>
            </a:pPr>
            <a:r>
              <a:rPr lang="ko-KR" alt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진료지원</a:t>
            </a:r>
            <a:endParaRPr lang="en-GB" sz="1000" b="1" kern="0" dirty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  <p:sp>
        <p:nvSpPr>
          <p:cNvPr id="69" name="Rounded Rectangle 47"/>
          <p:cNvSpPr/>
          <p:nvPr/>
        </p:nvSpPr>
        <p:spPr>
          <a:xfrm>
            <a:off x="7901765" y="2794318"/>
            <a:ext cx="661647" cy="432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60" latinLnBrk="0">
              <a:defRPr/>
            </a:pPr>
            <a:r>
              <a:rPr lang="en-GB" sz="1000" b="1" kern="0" dirty="0" smtClean="0">
                <a:solidFill>
                  <a:srgbClr val="4F81BD">
                    <a:lumMod val="50000"/>
                  </a:srgbClr>
                </a:solidFill>
                <a:latin typeface="맑은 고딕"/>
              </a:rPr>
              <a:t>MIS</a:t>
            </a:r>
            <a:endParaRPr lang="en-GB" sz="1000" b="1" kern="0" dirty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gray">
          <a:xfrm>
            <a:off x="7002273" y="4416964"/>
            <a:ext cx="1754887" cy="315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DBMS</a:t>
            </a: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gray">
          <a:xfrm>
            <a:off x="3280014" y="4416964"/>
            <a:ext cx="3587245" cy="315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WAS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gray">
          <a:xfrm>
            <a:off x="2041501" y="4416963"/>
            <a:ext cx="1104880" cy="315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WEB</a:t>
            </a:r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gray">
          <a:xfrm>
            <a:off x="3280014" y="3786885"/>
            <a:ext cx="3587245" cy="580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0" anchor="b" anchorCtr="0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b="1" kern="0" dirty="0">
                <a:solidFill>
                  <a:srgbClr val="FFFFFF"/>
                </a:solidFill>
                <a:latin typeface="+mj-ea"/>
                <a:ea typeface="+mj-ea"/>
              </a:rPr>
              <a:t>Application Framework</a:t>
            </a: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gray">
          <a:xfrm>
            <a:off x="3491886" y="3893566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On-Line</a:t>
            </a: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gray">
          <a:xfrm>
            <a:off x="4639507" y="3893566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Batch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gray">
          <a:xfrm>
            <a:off x="5787138" y="3893566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Interface</a:t>
            </a: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gray">
          <a:xfrm>
            <a:off x="3280014" y="2873843"/>
            <a:ext cx="3587245" cy="8488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91324" tIns="45657" rIns="91324" bIns="0" rtlCol="0" anchor="b" anchorCtr="0"/>
          <a:lstStyle/>
          <a:p>
            <a:pPr algn="ctr" defTabSz="913360" latinLnBrk="0"/>
            <a:r>
              <a:rPr 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Common Service</a:t>
            </a: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gray">
          <a:xfrm>
            <a:off x="3491886" y="2988921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ko-KR" altLang="en-US" sz="1000" kern="0" dirty="0">
                <a:latin typeface="+mj-ea"/>
                <a:ea typeface="+mj-ea"/>
              </a:rPr>
              <a:t>사용자관리</a:t>
            </a:r>
            <a:endParaRPr lang="en-US" sz="1000" kern="0" dirty="0">
              <a:latin typeface="+mj-ea"/>
              <a:ea typeface="+mj-ea"/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gray">
          <a:xfrm>
            <a:off x="4639507" y="2988921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ko-KR" altLang="en-US" sz="1000" kern="0" dirty="0">
                <a:latin typeface="+mj-ea"/>
              </a:rPr>
              <a:t>인증</a:t>
            </a:r>
            <a:r>
              <a:rPr lang="en-US" altLang="ko-KR" sz="1000" kern="0" dirty="0">
                <a:latin typeface="+mj-ea"/>
              </a:rPr>
              <a:t>/</a:t>
            </a:r>
            <a:r>
              <a:rPr lang="ko-KR" altLang="en-US" sz="1000" kern="0" dirty="0">
                <a:latin typeface="+mj-ea"/>
              </a:rPr>
              <a:t>권한</a:t>
            </a:r>
            <a:endParaRPr lang="en-US" altLang="ko-KR" sz="1000" kern="0" dirty="0">
              <a:latin typeface="+mj-ea"/>
            </a:endParaRP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gray">
          <a:xfrm>
            <a:off x="5787138" y="2988921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altLang="ko-KR" sz="1000" kern="0" dirty="0">
                <a:latin typeface="+mj-ea"/>
                <a:ea typeface="+mj-ea"/>
              </a:rPr>
              <a:t>Audit/</a:t>
            </a:r>
            <a:r>
              <a:rPr lang="ko-KR" altLang="en-US" sz="1000" kern="0" dirty="0" err="1">
                <a:latin typeface="+mj-ea"/>
                <a:ea typeface="+mj-ea"/>
              </a:rPr>
              <a:t>로깅</a:t>
            </a:r>
            <a:endParaRPr lang="en-US" sz="1000" kern="0" dirty="0">
              <a:latin typeface="+mj-ea"/>
              <a:ea typeface="+mj-ea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gray">
          <a:xfrm>
            <a:off x="3491886" y="3291832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ko-KR" altLang="en-US" sz="1000" kern="0" dirty="0">
                <a:latin typeface="+mj-ea"/>
                <a:ea typeface="+mj-ea"/>
              </a:rPr>
              <a:t>공통코드</a:t>
            </a:r>
            <a:endParaRPr lang="en-US" sz="1000" kern="0" dirty="0">
              <a:latin typeface="+mj-ea"/>
              <a:ea typeface="+mj-ea"/>
            </a:endParaRP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gray">
          <a:xfrm>
            <a:off x="4639507" y="3291832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ko-KR" altLang="en-US" sz="1000" kern="0" dirty="0">
                <a:latin typeface="+mj-ea"/>
                <a:ea typeface="+mj-ea"/>
              </a:rPr>
              <a:t>암호화</a:t>
            </a:r>
            <a:endParaRPr lang="en-US" sz="1000" kern="0" dirty="0">
              <a:latin typeface="+mj-ea"/>
              <a:ea typeface="+mj-ea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gray">
          <a:xfrm>
            <a:off x="5787138" y="3291832"/>
            <a:ext cx="852541" cy="236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ko-KR" altLang="en-US" sz="1000" kern="0" dirty="0">
                <a:latin typeface="+mj-ea"/>
                <a:ea typeface="+mj-ea"/>
              </a:rPr>
              <a:t>통계</a:t>
            </a:r>
            <a:r>
              <a:rPr lang="en-US" altLang="ko-KR" sz="1000" kern="0" dirty="0">
                <a:latin typeface="+mj-ea"/>
                <a:ea typeface="+mj-ea"/>
              </a:rPr>
              <a:t>/</a:t>
            </a:r>
            <a:r>
              <a:rPr lang="ko-KR" altLang="en-US" sz="1000" kern="0" dirty="0" err="1">
                <a:latin typeface="+mj-ea"/>
                <a:ea typeface="+mj-ea"/>
              </a:rPr>
              <a:t>리포팅</a:t>
            </a:r>
            <a:endParaRPr lang="en-US" sz="1000" kern="0" dirty="0">
              <a:latin typeface="+mj-ea"/>
              <a:ea typeface="+mj-ea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gray">
          <a:xfrm>
            <a:off x="2041501" y="1491638"/>
            <a:ext cx="1104880" cy="28790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89908" tIns="46747" rIns="89908" bIns="0" anchor="b" anchorCtr="0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endParaRPr lang="en-US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gray">
          <a:xfrm>
            <a:off x="2167674" y="1999613"/>
            <a:ext cx="852541" cy="533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UI </a:t>
            </a:r>
            <a:r>
              <a:rPr lang="ko-KR" altLang="en-US" sz="1000" kern="0" dirty="0">
                <a:latin typeface="+mj-ea"/>
                <a:ea typeface="+mj-ea"/>
              </a:rPr>
              <a:t>배포</a:t>
            </a:r>
            <a:endParaRPr lang="en-US" sz="1000" kern="0" dirty="0">
              <a:latin typeface="+mj-ea"/>
              <a:ea typeface="+mj-ea"/>
            </a:endParaRPr>
          </a:p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(Delphi</a:t>
            </a:r>
            <a:r>
              <a:rPr lang="ko-KR" altLang="en-US" sz="1000" kern="0" dirty="0">
                <a:latin typeface="+mj-ea"/>
                <a:ea typeface="+mj-ea"/>
              </a:rPr>
              <a:t> 화면</a:t>
            </a:r>
            <a:r>
              <a:rPr lang="en-US" altLang="ko-KR" sz="1000" kern="0" dirty="0">
                <a:latin typeface="+mj-ea"/>
                <a:ea typeface="+mj-ea"/>
              </a:rPr>
              <a:t>)</a:t>
            </a:r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gray">
          <a:xfrm>
            <a:off x="2167674" y="2659988"/>
            <a:ext cx="852541" cy="533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Http</a:t>
            </a:r>
          </a:p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Listener</a:t>
            </a: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gray">
          <a:xfrm>
            <a:off x="2167674" y="3320366"/>
            <a:ext cx="852541" cy="533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9908" tIns="46747" rIns="89908" bIns="46747" anchor="ctr"/>
          <a:lstStyle/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Access</a:t>
            </a:r>
          </a:p>
          <a:p>
            <a:pPr algn="ctr" defTabSz="913464" eaLnBrk="0" latinLnBrk="0" hangingPunct="0">
              <a:buClr>
                <a:srgbClr val="D2D2D2"/>
              </a:buClr>
              <a:buSzPct val="70000"/>
              <a:defRPr/>
            </a:pPr>
            <a:r>
              <a:rPr lang="en-US" sz="1000" kern="0" dirty="0">
                <a:latin typeface="+mj-ea"/>
                <a:ea typeface="+mj-ea"/>
              </a:rPr>
              <a:t>Log</a:t>
            </a:r>
          </a:p>
        </p:txBody>
      </p:sp>
      <p:cxnSp>
        <p:nvCxnSpPr>
          <p:cNvPr id="88" name="꺾인 연결선 87"/>
          <p:cNvCxnSpPr/>
          <p:nvPr/>
        </p:nvCxnSpPr>
        <p:spPr>
          <a:xfrm rot="10800000" flipV="1">
            <a:off x="1363980" y="3206222"/>
            <a:ext cx="677524" cy="1797"/>
          </a:xfrm>
          <a:prstGeom prst="bentConnector3">
            <a:avLst>
              <a:gd name="adj1" fmla="val 50000"/>
            </a:avLst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구름 88"/>
          <p:cNvSpPr/>
          <p:nvPr/>
        </p:nvSpPr>
        <p:spPr>
          <a:xfrm>
            <a:off x="1385818" y="2700250"/>
            <a:ext cx="631605" cy="45813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7" tIns="45669" rIns="91347" bIns="45669"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379313" y="3281246"/>
            <a:ext cx="648694" cy="400007"/>
          </a:xfrm>
          <a:prstGeom prst="rect">
            <a:avLst/>
          </a:prstGeom>
          <a:noFill/>
        </p:spPr>
        <p:txBody>
          <a:bodyPr wrap="square" lIns="91347" tIns="45669" rIns="91347" bIns="45669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HTTPS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JSON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gray">
          <a:xfrm>
            <a:off x="3280014" y="1491752"/>
            <a:ext cx="3587245" cy="13178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91324" tIns="45657" rIns="91324" bIns="0" rtlCol="0" anchor="b" anchorCtr="0"/>
          <a:lstStyle/>
          <a:p>
            <a:pPr algn="ctr" defTabSz="913360" latinLnBrk="0"/>
            <a:r>
              <a:rPr 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Biz Service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91887" y="1626656"/>
            <a:ext cx="3134853" cy="1068967"/>
            <a:chOff x="3491882" y="1626646"/>
            <a:chExt cx="2355261" cy="1068967"/>
          </a:xfrm>
        </p:grpSpPr>
        <p:sp>
          <p:nvSpPr>
            <p:cNvPr id="92" name="직사각형 91"/>
            <p:cNvSpPr/>
            <p:nvPr/>
          </p:nvSpPr>
          <p:spPr>
            <a:xfrm>
              <a:off x="3491882" y="1626647"/>
              <a:ext cx="675075" cy="103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89980" tIns="0" rIns="89980" bIns="46788" anchor="t" anchorCtr="0"/>
            <a:lstStyle/>
            <a:p>
              <a:pPr algn="ctr" defTabSz="913464" eaLnBrk="0" latinLnBrk="0" hangingPunct="0">
                <a:buClr>
                  <a:srgbClr val="D2D2D2"/>
                </a:buClr>
                <a:buSzPct val="70000"/>
              </a:pPr>
              <a:r>
                <a:rPr lang="ko-KR" altLang="en-US" sz="1000" kern="0" dirty="0">
                  <a:latin typeface="+mj-ea"/>
                  <a:ea typeface="+mj-ea"/>
                </a:rPr>
                <a:t>진료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31975" y="1626647"/>
              <a:ext cx="675075" cy="103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89980" tIns="0" rIns="89980" bIns="46788" anchor="t" anchorCtr="0"/>
            <a:lstStyle/>
            <a:p>
              <a:pPr algn="ctr" defTabSz="913464" eaLnBrk="0" latinLnBrk="0" hangingPunct="0">
                <a:buClr>
                  <a:srgbClr val="D2D2D2"/>
                </a:buClr>
                <a:buSzPct val="70000"/>
              </a:pPr>
              <a:r>
                <a:rPr lang="ko-KR" altLang="en-US" sz="1000" kern="0" dirty="0">
                  <a:latin typeface="+mj-ea"/>
                  <a:ea typeface="+mj-ea"/>
                </a:rPr>
                <a:t>진료지원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72068" y="1626646"/>
              <a:ext cx="675075" cy="1009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89980" tIns="0" rIns="89980" bIns="46788" anchor="t" anchorCtr="0"/>
            <a:lstStyle/>
            <a:p>
              <a:pPr algn="ctr" defTabSz="913464" eaLnBrk="0" latinLnBrk="0" hangingPunct="0">
                <a:buClr>
                  <a:srgbClr val="D2D2D2"/>
                </a:buClr>
                <a:buSzPct val="70000"/>
              </a:pPr>
              <a:r>
                <a:rPr lang="ko-KR" altLang="en-US" sz="1000" kern="0" dirty="0">
                  <a:latin typeface="+mj-ea"/>
                  <a:ea typeface="+mj-ea"/>
                </a:rPr>
                <a:t>원무</a:t>
              </a: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3549585" y="1793176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진료</a:t>
              </a:r>
              <a:endPara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549585" y="2152331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en-US" altLang="ko-KR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EMR</a:t>
              </a: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4387781" y="1793176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환자검사</a:t>
              </a:r>
              <a:endPara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4387781" y="2152331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약국</a:t>
              </a:r>
              <a:endPara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210319" y="1793176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환자관리</a:t>
              </a:r>
              <a:endPara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210319" y="2152331"/>
              <a:ext cx="563461" cy="261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94125" latinLnBrk="0">
                <a:defRPr/>
              </a:pPr>
              <a:r>
                <a:rPr lang="ko-KR" altLang="en-US" sz="8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보험청구</a:t>
              </a:r>
              <a:endPara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2671" y="2452498"/>
              <a:ext cx="312140" cy="234979"/>
            </a:xfrm>
            <a:prstGeom prst="rect">
              <a:avLst/>
            </a:prstGeom>
            <a:noFill/>
          </p:spPr>
          <p:txBody>
            <a:bodyPr vert="eaVert" wrap="none" lIns="91420" tIns="45709" rIns="91420" bIns="45709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470" y="2460634"/>
              <a:ext cx="312140" cy="234979"/>
            </a:xfrm>
            <a:prstGeom prst="rect">
              <a:avLst/>
            </a:prstGeom>
            <a:noFill/>
          </p:spPr>
          <p:txBody>
            <a:bodyPr vert="eaVert" wrap="none" lIns="91420" tIns="45709" rIns="91420" bIns="45709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42270" y="2452498"/>
              <a:ext cx="312140" cy="234979"/>
            </a:xfrm>
            <a:prstGeom prst="rect">
              <a:avLst/>
            </a:prstGeom>
            <a:noFill/>
          </p:spPr>
          <p:txBody>
            <a:bodyPr vert="eaVert" wrap="none" lIns="91420" tIns="45709" rIns="91420" bIns="45709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51" name="Rounded Rectangle 47"/>
          <p:cNvSpPr/>
          <p:nvPr/>
        </p:nvSpPr>
        <p:spPr>
          <a:xfrm>
            <a:off x="7548892" y="3319761"/>
            <a:ext cx="661647" cy="432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60" latinLnBrk="0">
              <a:defRPr/>
            </a:pPr>
            <a:r>
              <a:rPr lang="ko-KR" altLang="en-US" sz="1000" b="1" kern="0" dirty="0" smtClean="0">
                <a:solidFill>
                  <a:srgbClr val="4F81BD">
                    <a:lumMod val="50000"/>
                  </a:srgbClr>
                </a:solidFill>
                <a:latin typeface="맑은 고딕"/>
              </a:rPr>
              <a:t>공</a:t>
            </a:r>
            <a:r>
              <a:rPr lang="ko-KR" altLang="en-US" sz="1000" b="1" kern="0" dirty="0">
                <a:solidFill>
                  <a:srgbClr val="4F81BD">
                    <a:lumMod val="50000"/>
                  </a:srgbClr>
                </a:solidFill>
                <a:latin typeface="맑은 고딕"/>
              </a:rPr>
              <a:t>통</a:t>
            </a:r>
            <a:endParaRPr lang="en-GB" sz="1000" b="1" kern="0" dirty="0">
              <a:solidFill>
                <a:srgbClr val="4F81BD">
                  <a:lumMod val="50000"/>
                </a:srgb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84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vert="horz" wrap="none" lIns="0" tIns="38464" rIns="76974" bIns="38464" rtlCol="0" anchor="ctr" anchorCtr="0">
            <a:normAutofit/>
          </a:bodyPr>
          <a:lstStyle/>
          <a:p>
            <a:r>
              <a:rPr lang="ko-KR" altLang="en-US" dirty="0">
                <a:latin typeface="+mj-lt"/>
                <a:ea typeface="+mj-ea"/>
                <a:cs typeface="+mj-cs"/>
              </a:rPr>
              <a:t>어플리케이션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소프트웨어 아키텍처</a:t>
            </a:r>
            <a:endParaRPr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EHR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기반의 유지보수가 용이하고 유연한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Layered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구조를 제공  </a:t>
            </a:r>
          </a:p>
        </p:txBody>
      </p:sp>
      <p:sp>
        <p:nvSpPr>
          <p:cNvPr id="108" name="Rectangle 2929"/>
          <p:cNvSpPr>
            <a:spLocks noChangeArrowheads="1"/>
          </p:cNvSpPr>
          <p:nvPr/>
        </p:nvSpPr>
        <p:spPr bwMode="auto">
          <a:xfrm>
            <a:off x="1646467" y="1354420"/>
            <a:ext cx="1230707" cy="3497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" name="AutoShape 2928"/>
          <p:cNvSpPr>
            <a:spLocks noChangeArrowheads="1"/>
          </p:cNvSpPr>
          <p:nvPr/>
        </p:nvSpPr>
        <p:spPr bwMode="auto">
          <a:xfrm>
            <a:off x="1643382" y="1173309"/>
            <a:ext cx="1236885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737016" y="1498427"/>
            <a:ext cx="1049600" cy="2073989"/>
          </a:xfrm>
          <a:prstGeom prst="roundRect">
            <a:avLst>
              <a:gd name="adj" fmla="val 62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endParaRPr lang="en-US" altLang="ko-KR" sz="9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11" name="Rectangle 2929"/>
          <p:cNvSpPr>
            <a:spLocks noChangeArrowheads="1"/>
          </p:cNvSpPr>
          <p:nvPr/>
        </p:nvSpPr>
        <p:spPr bwMode="auto">
          <a:xfrm>
            <a:off x="3182841" y="1354420"/>
            <a:ext cx="2773263" cy="3497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531478" y="1508510"/>
            <a:ext cx="1334208" cy="2099661"/>
          </a:xfrm>
          <a:prstGeom prst="roundRect">
            <a:avLst>
              <a:gd name="adj" fmla="val 62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endParaRPr lang="ko-KR" altLang="en-US" sz="9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Rectangle 2929"/>
          <p:cNvSpPr>
            <a:spLocks noChangeArrowheads="1"/>
          </p:cNvSpPr>
          <p:nvPr/>
        </p:nvSpPr>
        <p:spPr bwMode="auto">
          <a:xfrm>
            <a:off x="6270619" y="3895366"/>
            <a:ext cx="1230707" cy="9566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Rectangle 2929"/>
          <p:cNvSpPr>
            <a:spLocks noChangeArrowheads="1"/>
          </p:cNvSpPr>
          <p:nvPr/>
        </p:nvSpPr>
        <p:spPr bwMode="auto">
          <a:xfrm>
            <a:off x="7795711" y="1354420"/>
            <a:ext cx="1230707" cy="3497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AutoShape 2928"/>
          <p:cNvSpPr>
            <a:spLocks noChangeArrowheads="1"/>
          </p:cNvSpPr>
          <p:nvPr/>
        </p:nvSpPr>
        <p:spPr bwMode="auto">
          <a:xfrm>
            <a:off x="7792627" y="1173309"/>
            <a:ext cx="1236885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886262" y="1508510"/>
            <a:ext cx="1049600" cy="3280536"/>
            <a:chOff x="8147072" y="1266146"/>
            <a:chExt cx="1325134" cy="3824750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8147072" y="1266146"/>
              <a:ext cx="1325134" cy="804221"/>
            </a:xfrm>
            <a:prstGeom prst="roundRect">
              <a:avLst>
                <a:gd name="adj" fmla="val 6262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9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Internal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8266990" y="1358087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rgbClr val="4381AB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ERP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8147072" y="2148951"/>
              <a:ext cx="1325134" cy="804221"/>
            </a:xfrm>
            <a:prstGeom prst="roundRect">
              <a:avLst>
                <a:gd name="adj" fmla="val 6262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9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External</a:t>
              </a: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8147072" y="3033396"/>
              <a:ext cx="1325134" cy="1230917"/>
            </a:xfrm>
            <a:prstGeom prst="roundRect">
              <a:avLst>
                <a:gd name="adj" fmla="val 6262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9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Equipment</a:t>
              </a: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147072" y="4346881"/>
              <a:ext cx="1325134" cy="744015"/>
            </a:xfrm>
            <a:prstGeom prst="roundRect">
              <a:avLst>
                <a:gd name="adj" fmla="val 6262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9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ko-KR" sz="900" b="1" baseline="30000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rd</a:t>
              </a:r>
              <a:r>
                <a:rPr lang="en-US" altLang="ko-KR" sz="9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 Party</a:t>
              </a: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8266990" y="4778612"/>
              <a:ext cx="1085300" cy="118994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Others</a:t>
              </a: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8266990" y="4408009"/>
              <a:ext cx="1085300" cy="197132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Authentication /Encryption</a:t>
              </a: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266990" y="4634011"/>
              <a:ext cx="1085300" cy="118994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SSO / EAM</a:t>
              </a: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266990" y="1491336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Portal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266990" y="1625578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E-Mail / SMS</a:t>
              </a: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8266990" y="1761175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Other Legacy</a:t>
              </a: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266990" y="2212595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Government</a:t>
              </a: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8266990" y="2345844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Finance</a:t>
              </a: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8266990" y="2480086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Insurance</a:t>
              </a: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266990" y="2615683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Other Org.</a:t>
              </a: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8266990" y="3116374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PACS</a:t>
              </a: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8266990" y="3261351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Medical Equip.</a:t>
              </a: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266990" y="3398377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Card Reader</a:t>
              </a: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8266990" y="3809454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Other Equip.</a:t>
              </a: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266990" y="3535404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Barcode Reader</a:t>
              </a: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266990" y="3672429"/>
              <a:ext cx="1085300" cy="111056"/>
            </a:xfrm>
            <a:prstGeom prst="roundRect">
              <a:avLst>
                <a:gd name="adj" fmla="val 7418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RFID</a:t>
              </a:r>
              <a:r>
                <a:rPr lang="ko-KR" altLang="en-US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Reader</a:t>
              </a: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737016" y="3647452"/>
            <a:ext cx="1049600" cy="1141601"/>
          </a:xfrm>
          <a:prstGeom prst="roundRect">
            <a:avLst>
              <a:gd name="adj" fmla="val 62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r>
              <a:rPr lang="en-US" altLang="ko-KR" sz="900" b="1" dirty="0">
                <a:solidFill>
                  <a:srgbClr val="4381AB"/>
                </a:solidFill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sz="900" b="1" dirty="0">
                <a:solidFill>
                  <a:srgbClr val="4381AB"/>
                </a:solidFill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276483" y="1508509"/>
            <a:ext cx="1049600" cy="2088738"/>
          </a:xfrm>
          <a:prstGeom prst="roundRect">
            <a:avLst>
              <a:gd name="adj" fmla="val 62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endParaRPr lang="ko-KR" altLang="en-US" sz="9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370860" y="1652349"/>
            <a:ext cx="859635" cy="411870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Web Interface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(JSON)</a:t>
            </a:r>
            <a:endParaRPr lang="ko-KR" altLang="en-US" sz="8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371475" y="2131421"/>
            <a:ext cx="859635" cy="353639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Report Interface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(JSON)</a:t>
            </a:r>
            <a:endParaRPr lang="ko-KR" altLang="en-US" sz="8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Rectangle 2929"/>
          <p:cNvSpPr>
            <a:spLocks noChangeArrowheads="1"/>
          </p:cNvSpPr>
          <p:nvPr/>
        </p:nvSpPr>
        <p:spPr bwMode="auto">
          <a:xfrm>
            <a:off x="6264871" y="1354423"/>
            <a:ext cx="1230707" cy="14422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355418" y="1508510"/>
            <a:ext cx="1049600" cy="1088841"/>
          </a:xfrm>
          <a:prstGeom prst="roundRect">
            <a:avLst>
              <a:gd name="adj" fmla="val 234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DB Server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276490" y="3647444"/>
            <a:ext cx="2589067" cy="1141602"/>
          </a:xfrm>
          <a:prstGeom prst="roundRect">
            <a:avLst>
              <a:gd name="adj" fmla="val 2887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r>
              <a:rPr lang="en-US" altLang="ko-KR" sz="900" b="1" dirty="0">
                <a:solidFill>
                  <a:srgbClr val="4381AB"/>
                </a:solidFill>
                <a:cs typeface="Times New Roman" panose="02020603050405020304" pitchFamily="18" charset="0"/>
              </a:rPr>
              <a:t>Web Application Server</a:t>
            </a:r>
            <a:endParaRPr lang="ko-KR" altLang="en-US" sz="9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6" name="직선 화살표 연결선 145"/>
          <p:cNvCxnSpPr>
            <a:stCxn id="148" idx="3"/>
            <a:endCxn id="141" idx="1"/>
          </p:cNvCxnSpPr>
          <p:nvPr/>
        </p:nvCxnSpPr>
        <p:spPr>
          <a:xfrm>
            <a:off x="2691635" y="1858050"/>
            <a:ext cx="679218" cy="23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7" name="직사각형 146"/>
          <p:cNvSpPr/>
          <p:nvPr/>
        </p:nvSpPr>
        <p:spPr>
          <a:xfrm>
            <a:off x="6027347" y="2070490"/>
            <a:ext cx="221214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JDBC</a:t>
            </a:r>
            <a:endParaRPr lang="ko-KR" altLang="en-US" sz="700" dirty="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832008" y="1652355"/>
            <a:ext cx="859635" cy="411403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HTTP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Listener</a:t>
            </a:r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748057" y="1200050"/>
            <a:ext cx="1027525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Presentation Layer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0" name="AutoShape 2928"/>
          <p:cNvSpPr>
            <a:spLocks noChangeArrowheads="1"/>
          </p:cNvSpPr>
          <p:nvPr/>
        </p:nvSpPr>
        <p:spPr bwMode="auto">
          <a:xfrm>
            <a:off x="6261783" y="1173309"/>
            <a:ext cx="1236885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1" name="Rectangle 29"/>
          <p:cNvSpPr>
            <a:spLocks noChangeArrowheads="1"/>
          </p:cNvSpPr>
          <p:nvPr/>
        </p:nvSpPr>
        <p:spPr bwMode="auto">
          <a:xfrm>
            <a:off x="6463438" y="1200050"/>
            <a:ext cx="833562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Resource Layer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2" name="AutoShape 2928"/>
          <p:cNvSpPr>
            <a:spLocks noChangeArrowheads="1"/>
          </p:cNvSpPr>
          <p:nvPr/>
        </p:nvSpPr>
        <p:spPr bwMode="auto">
          <a:xfrm>
            <a:off x="3182846" y="1173309"/>
            <a:ext cx="2776352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3" name="Rectangle 29"/>
          <p:cNvSpPr>
            <a:spLocks noChangeArrowheads="1"/>
          </p:cNvSpPr>
          <p:nvPr/>
        </p:nvSpPr>
        <p:spPr bwMode="auto">
          <a:xfrm>
            <a:off x="4129925" y="1200050"/>
            <a:ext cx="803104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Business Layer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4" name="Rectangle 29"/>
          <p:cNvSpPr>
            <a:spLocks noChangeArrowheads="1"/>
          </p:cNvSpPr>
          <p:nvPr/>
        </p:nvSpPr>
        <p:spPr bwMode="auto">
          <a:xfrm>
            <a:off x="7918949" y="1200050"/>
            <a:ext cx="984244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External Resource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5" name="Rectangle 2930"/>
          <p:cNvSpPr>
            <a:spLocks noChangeArrowheads="1"/>
          </p:cNvSpPr>
          <p:nvPr/>
        </p:nvSpPr>
        <p:spPr bwMode="gray">
          <a:xfrm>
            <a:off x="1643382" y="1363778"/>
            <a:ext cx="1236885" cy="1437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6" name="Rectangle 2930"/>
          <p:cNvSpPr>
            <a:spLocks noChangeArrowheads="1"/>
          </p:cNvSpPr>
          <p:nvPr/>
        </p:nvSpPr>
        <p:spPr bwMode="gray">
          <a:xfrm>
            <a:off x="3182849" y="1363778"/>
            <a:ext cx="1236885" cy="143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7" name="Rectangle 2930"/>
          <p:cNvSpPr>
            <a:spLocks noChangeArrowheads="1"/>
          </p:cNvSpPr>
          <p:nvPr/>
        </p:nvSpPr>
        <p:spPr bwMode="gray">
          <a:xfrm>
            <a:off x="6261783" y="1363778"/>
            <a:ext cx="1236885" cy="143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8" name="Rectangle 2930"/>
          <p:cNvSpPr>
            <a:spLocks noChangeArrowheads="1"/>
          </p:cNvSpPr>
          <p:nvPr/>
        </p:nvSpPr>
        <p:spPr bwMode="gray">
          <a:xfrm>
            <a:off x="4722316" y="1363778"/>
            <a:ext cx="1236885" cy="143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9" name="Rectangle 2930"/>
          <p:cNvSpPr>
            <a:spLocks noChangeArrowheads="1"/>
          </p:cNvSpPr>
          <p:nvPr/>
        </p:nvSpPr>
        <p:spPr bwMode="gray">
          <a:xfrm>
            <a:off x="7792627" y="1363778"/>
            <a:ext cx="1236885" cy="143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887782" y="1707866"/>
            <a:ext cx="286937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TCP/IP</a:t>
            </a:r>
            <a:endParaRPr lang="ko-KR" altLang="en-US" sz="700" dirty="0"/>
          </a:p>
        </p:txBody>
      </p:sp>
      <p:sp>
        <p:nvSpPr>
          <p:cNvPr id="163" name="직사각형 162"/>
          <p:cNvSpPr/>
          <p:nvPr/>
        </p:nvSpPr>
        <p:spPr>
          <a:xfrm>
            <a:off x="5983503" y="4456772"/>
            <a:ext cx="313564" cy="107722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JSON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165" name="꺾인 연결선 164"/>
          <p:cNvCxnSpPr>
            <a:stCxn id="148" idx="3"/>
            <a:endCxn id="142" idx="1"/>
          </p:cNvCxnSpPr>
          <p:nvPr/>
        </p:nvCxnSpPr>
        <p:spPr>
          <a:xfrm>
            <a:off x="2691638" y="1858050"/>
            <a:ext cx="679832" cy="4501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꺾인 연결선 165"/>
          <p:cNvCxnSpPr>
            <a:stCxn id="113" idx="3"/>
          </p:cNvCxnSpPr>
          <p:nvPr/>
        </p:nvCxnSpPr>
        <p:spPr>
          <a:xfrm flipV="1">
            <a:off x="5865686" y="2232066"/>
            <a:ext cx="404928" cy="32627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7" name="꺾인 연결선 166"/>
          <p:cNvCxnSpPr/>
          <p:nvPr/>
        </p:nvCxnSpPr>
        <p:spPr>
          <a:xfrm flipV="1">
            <a:off x="4183691" y="1859492"/>
            <a:ext cx="498355" cy="479565"/>
          </a:xfrm>
          <a:prstGeom prst="bentConnector3">
            <a:avLst>
              <a:gd name="adj1" fmla="val 5951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3371468" y="3719131"/>
            <a:ext cx="2399101" cy="796843"/>
            <a:chOff x="5320178" y="4958831"/>
            <a:chExt cx="931271" cy="1062457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5320178" y="4958831"/>
              <a:ext cx="931271" cy="278397"/>
            </a:xfrm>
            <a:prstGeom prst="roundRect">
              <a:avLst>
                <a:gd name="adj" fmla="val 7292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Framework (</a:t>
              </a:r>
              <a:r>
                <a:rPr lang="en-US" altLang="ko-KR" sz="800" b="1" dirty="0" err="1">
                  <a:solidFill>
                    <a:srgbClr val="4381AB"/>
                  </a:solidFill>
                  <a:cs typeface="Times New Roman" panose="02020603050405020304" pitchFamily="18" charset="0"/>
                </a:rPr>
                <a:t>Anyframe</a:t>
              </a:r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 Ent.)</a:t>
              </a: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320178" y="5279301"/>
              <a:ext cx="931271" cy="506210"/>
            </a:xfrm>
            <a:prstGeom prst="roundRect">
              <a:avLst>
                <a:gd name="adj" fmla="val 7292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WAS</a:t>
              </a:r>
            </a:p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(Tomcat/</a:t>
              </a:r>
              <a:r>
                <a:rPr lang="en-US" altLang="ko-KR" sz="800" b="1" dirty="0" err="1">
                  <a:solidFill>
                    <a:srgbClr val="4381AB"/>
                  </a:solidFill>
                  <a:cs typeface="Times New Roman" panose="02020603050405020304" pitchFamily="18" charset="0"/>
                </a:rPr>
                <a:t>JBoss</a:t>
              </a:r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/ </a:t>
              </a:r>
              <a:r>
                <a:rPr lang="en-US" altLang="ko-KR" sz="800" b="1" dirty="0" err="1">
                  <a:solidFill>
                    <a:srgbClr val="4381AB"/>
                  </a:solidFill>
                  <a:cs typeface="Times New Roman" panose="02020603050405020304" pitchFamily="18" charset="0"/>
                </a:rPr>
                <a:t>Weblogic</a:t>
              </a:r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 ...)</a:t>
              </a: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5320178" y="5827019"/>
              <a:ext cx="931271" cy="194269"/>
            </a:xfrm>
            <a:prstGeom prst="roundRect">
              <a:avLst>
                <a:gd name="adj" fmla="val 7292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JAVA</a:t>
              </a:r>
            </a:p>
          </p:txBody>
        </p:sp>
      </p:grpSp>
      <p:cxnSp>
        <p:nvCxnSpPr>
          <p:cNvPr id="172" name="꺾인 연결선 171"/>
          <p:cNvCxnSpPr>
            <a:stCxn id="113" idx="3"/>
            <a:endCxn id="114" idx="1"/>
          </p:cNvCxnSpPr>
          <p:nvPr/>
        </p:nvCxnSpPr>
        <p:spPr>
          <a:xfrm>
            <a:off x="5865686" y="2558340"/>
            <a:ext cx="404928" cy="18153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꺾인 연결선 172"/>
          <p:cNvCxnSpPr/>
          <p:nvPr/>
        </p:nvCxnSpPr>
        <p:spPr>
          <a:xfrm flipV="1">
            <a:off x="4211528" y="1667033"/>
            <a:ext cx="461975" cy="18355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직사각형 173"/>
          <p:cNvSpPr/>
          <p:nvPr/>
        </p:nvSpPr>
        <p:spPr>
          <a:xfrm>
            <a:off x="4106147" y="1536563"/>
            <a:ext cx="464871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JSON / VO</a:t>
            </a:r>
          </a:p>
        </p:txBody>
      </p:sp>
      <p:cxnSp>
        <p:nvCxnSpPr>
          <p:cNvPr id="175" name="꺾인 연결선 174"/>
          <p:cNvCxnSpPr>
            <a:stCxn id="114" idx="3"/>
            <a:endCxn id="115" idx="1"/>
          </p:cNvCxnSpPr>
          <p:nvPr/>
        </p:nvCxnSpPr>
        <p:spPr>
          <a:xfrm flipV="1">
            <a:off x="7501321" y="3103210"/>
            <a:ext cx="294386" cy="12704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직사각형 177"/>
          <p:cNvSpPr/>
          <p:nvPr/>
        </p:nvSpPr>
        <p:spPr>
          <a:xfrm>
            <a:off x="4194972" y="2178212"/>
            <a:ext cx="230832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JSON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669066" y="3608171"/>
            <a:ext cx="128256" cy="785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62" tIns="38930" rIns="77862" bIns="3893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3" name="AutoShape 2928"/>
          <p:cNvSpPr>
            <a:spLocks noChangeArrowheads="1"/>
          </p:cNvSpPr>
          <p:nvPr/>
        </p:nvSpPr>
        <p:spPr bwMode="auto">
          <a:xfrm>
            <a:off x="6251889" y="3680406"/>
            <a:ext cx="1258275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4" name="Rectangle 29"/>
          <p:cNvSpPr>
            <a:spLocks noChangeArrowheads="1"/>
          </p:cNvSpPr>
          <p:nvPr/>
        </p:nvSpPr>
        <p:spPr bwMode="auto">
          <a:xfrm>
            <a:off x="6373006" y="3715378"/>
            <a:ext cx="1025922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Interface</a:t>
            </a:r>
            <a:r>
              <a:rPr lang="ko-KR" altLang="en-US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Resource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5105603" y="3380439"/>
            <a:ext cx="341945" cy="386397"/>
          </a:xfrm>
          <a:prstGeom prst="rect">
            <a:avLst/>
          </a:prstGeom>
          <a:noFill/>
        </p:spPr>
        <p:txBody>
          <a:bodyPr wrap="square" lIns="77862" tIns="38930" rIns="77862" bIns="38930" rtlCol="0">
            <a:spAutoFit/>
          </a:bodyPr>
          <a:lstStyle/>
          <a:p>
            <a:r>
              <a:rPr lang="en-US" altLang="ko-KR" sz="2000" dirty="0"/>
              <a:t>...</a:t>
            </a:r>
            <a:endParaRPr lang="ko-KR" altLang="en-US" sz="2000" dirty="0"/>
          </a:p>
        </p:txBody>
      </p:sp>
      <p:grpSp>
        <p:nvGrpSpPr>
          <p:cNvPr id="188" name="그룹 187"/>
          <p:cNvGrpSpPr/>
          <p:nvPr/>
        </p:nvGrpSpPr>
        <p:grpSpPr>
          <a:xfrm>
            <a:off x="4657436" y="1586484"/>
            <a:ext cx="1078106" cy="1979555"/>
            <a:chOff x="5320178" y="2115309"/>
            <a:chExt cx="931271" cy="2639406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5320178" y="3463131"/>
              <a:ext cx="931271" cy="1291584"/>
            </a:xfrm>
            <a:prstGeom prst="roundRect">
              <a:avLst>
                <a:gd name="adj" fmla="val 255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Common</a:t>
              </a:r>
              <a:r>
                <a:rPr lang="en-US" altLang="ko-KR" sz="7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 Service</a:t>
              </a: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5320178" y="2115309"/>
              <a:ext cx="931271" cy="1256808"/>
            </a:xfrm>
            <a:prstGeom prst="roundRect">
              <a:avLst>
                <a:gd name="adj" fmla="val 255"/>
              </a:avLst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rgbClr val="4381AB"/>
                  </a:solidFill>
                  <a:cs typeface="Times New Roman" panose="02020603050405020304" pitchFamily="18" charset="0"/>
                </a:rPr>
                <a:t>Biz Service</a:t>
              </a:r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5382390" y="2338379"/>
              <a:ext cx="806628" cy="199689"/>
            </a:xfrm>
            <a:prstGeom prst="roundRect">
              <a:avLst>
                <a:gd name="adj" fmla="val 729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진료</a:t>
              </a:r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5357037" y="3728863"/>
              <a:ext cx="856767" cy="965724"/>
              <a:chOff x="4466972" y="3733934"/>
              <a:chExt cx="998472" cy="906699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4466972" y="3733934"/>
                <a:ext cx="441990" cy="200655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Multi Language</a:t>
                </a:r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4466972" y="3969886"/>
                <a:ext cx="441990" cy="220203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Authorization</a:t>
                </a:r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4466972" y="4229689"/>
                <a:ext cx="445720" cy="187990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Standard</a:t>
                </a: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4950402" y="3733934"/>
                <a:ext cx="514588" cy="200655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Localization</a:t>
                </a:r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4950401" y="3969886"/>
                <a:ext cx="514588" cy="220203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Metadata</a:t>
                </a:r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4946514" y="4229689"/>
                <a:ext cx="518930" cy="187990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Security</a:t>
                </a:r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466972" y="4452643"/>
                <a:ext cx="445720" cy="187990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Logging</a:t>
                </a: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946510" y="4452643"/>
                <a:ext cx="518930" cy="187990"/>
              </a:xfrm>
              <a:prstGeom prst="roundRect">
                <a:avLst>
                  <a:gd name="adj" fmla="val 729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4381AB"/>
                    </a:solidFill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193" name="모서리가 둥근 직사각형 192"/>
            <p:cNvSpPr/>
            <p:nvPr/>
          </p:nvSpPr>
          <p:spPr>
            <a:xfrm>
              <a:off x="5382390" y="2580734"/>
              <a:ext cx="806628" cy="199689"/>
            </a:xfrm>
            <a:prstGeom prst="roundRect">
              <a:avLst>
                <a:gd name="adj" fmla="val 729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진료지원</a:t>
              </a:r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5382390" y="2823088"/>
              <a:ext cx="806628" cy="199689"/>
            </a:xfrm>
            <a:prstGeom prst="roundRect">
              <a:avLst>
                <a:gd name="adj" fmla="val 729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원무보험</a:t>
              </a:r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5382390" y="3065443"/>
              <a:ext cx="806628" cy="199689"/>
            </a:xfrm>
            <a:prstGeom prst="roundRect">
              <a:avLst>
                <a:gd name="adj" fmla="val 729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rgbClr val="4381AB"/>
                  </a:solidFill>
                  <a:cs typeface="Times New Roman" panose="02020603050405020304" pitchFamily="18" charset="0"/>
                </a:rPr>
                <a:t>MIS</a:t>
              </a:r>
              <a:endPara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 rot="16200000">
            <a:off x="7040821" y="3283278"/>
            <a:ext cx="341945" cy="386397"/>
          </a:xfrm>
          <a:prstGeom prst="rect">
            <a:avLst/>
          </a:prstGeom>
          <a:noFill/>
        </p:spPr>
        <p:txBody>
          <a:bodyPr wrap="square" lIns="77862" tIns="38930" rIns="77862" bIns="38930" rtlCol="0">
            <a:spAutoFit/>
          </a:bodyPr>
          <a:lstStyle/>
          <a:p>
            <a:r>
              <a:rPr lang="en-US" altLang="ko-KR" sz="2000" dirty="0"/>
              <a:t>...</a:t>
            </a:r>
            <a:endParaRPr lang="ko-KR" altLang="en-US" sz="2000" dirty="0"/>
          </a:p>
        </p:txBody>
      </p:sp>
      <p:sp>
        <p:nvSpPr>
          <p:cNvPr id="213" name="Rectangle 2929"/>
          <p:cNvSpPr>
            <a:spLocks noChangeArrowheads="1"/>
          </p:cNvSpPr>
          <p:nvPr/>
        </p:nvSpPr>
        <p:spPr bwMode="auto">
          <a:xfrm>
            <a:off x="188143" y="1354420"/>
            <a:ext cx="1230707" cy="3497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68783" tIns="34392" rIns="68783" bIns="34392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78693" y="1508516"/>
            <a:ext cx="1049600" cy="3280537"/>
          </a:xfrm>
          <a:prstGeom prst="roundRect">
            <a:avLst>
              <a:gd name="adj" fmla="val 62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b"/>
          <a:lstStyle/>
          <a:p>
            <a:pPr algn="ctr"/>
            <a:r>
              <a:rPr lang="en-US" altLang="ko-KR" sz="900" b="1" dirty="0">
                <a:solidFill>
                  <a:srgbClr val="4381AB"/>
                </a:solidFill>
                <a:cs typeface="Times New Roman" panose="02020603050405020304" pitchFamily="18" charset="0"/>
              </a:rPr>
              <a:t>Client PC </a:t>
            </a:r>
          </a:p>
          <a:p>
            <a:pPr algn="ctr"/>
            <a:r>
              <a:rPr lang="en-US" altLang="ko-KR" sz="900" b="1" dirty="0">
                <a:solidFill>
                  <a:srgbClr val="4381AB"/>
                </a:solidFill>
                <a:cs typeface="Times New Roman" panose="02020603050405020304" pitchFamily="18" charset="0"/>
              </a:rPr>
              <a:t>or Device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3685" y="1652355"/>
            <a:ext cx="859635" cy="411403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Rich Internet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(Delphi)</a:t>
            </a: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73685" y="2121396"/>
            <a:ext cx="859635" cy="407692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JSP/HTML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(Web Browser)</a:t>
            </a: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373685" y="2579578"/>
            <a:ext cx="859635" cy="270560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Report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(Client)</a:t>
            </a:r>
          </a:p>
        </p:txBody>
      </p:sp>
      <p:sp>
        <p:nvSpPr>
          <p:cNvPr id="219" name="AutoShape 2928"/>
          <p:cNvSpPr>
            <a:spLocks noChangeArrowheads="1"/>
          </p:cNvSpPr>
          <p:nvPr/>
        </p:nvSpPr>
        <p:spPr bwMode="auto">
          <a:xfrm>
            <a:off x="185059" y="1173309"/>
            <a:ext cx="1236885" cy="21495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lIns="65659" tIns="32830" rIns="65659" bIns="3283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0" name="Rectangle 29"/>
          <p:cNvSpPr>
            <a:spLocks noChangeArrowheads="1"/>
          </p:cNvSpPr>
          <p:nvPr/>
        </p:nvSpPr>
        <p:spPr bwMode="auto">
          <a:xfrm>
            <a:off x="564645" y="1200050"/>
            <a:ext cx="477695" cy="13849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pPr defTabSz="687975"/>
            <a:r>
              <a:rPr lang="en-US" altLang="ko-KR" sz="900" b="1" dirty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Client UI</a:t>
            </a:r>
            <a:endParaRPr lang="ko-KR" altLang="ko-KR" sz="900" b="1" dirty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1" name="Rectangle 2930"/>
          <p:cNvSpPr>
            <a:spLocks noChangeArrowheads="1"/>
          </p:cNvSpPr>
          <p:nvPr/>
        </p:nvSpPr>
        <p:spPr bwMode="gray">
          <a:xfrm>
            <a:off x="185059" y="1363778"/>
            <a:ext cx="1236885" cy="1437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ko-KR" sz="5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61167" y="2881899"/>
            <a:ext cx="859635" cy="145702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8930" rIns="0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Windows</a:t>
            </a: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818967" y="3902860"/>
            <a:ext cx="859635" cy="379658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8930" rIns="0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(Apache/</a:t>
            </a:r>
          </a:p>
          <a:p>
            <a:pPr algn="ctr"/>
            <a:r>
              <a:rPr lang="en-US" altLang="ko-KR" sz="800" b="1" dirty="0" err="1">
                <a:solidFill>
                  <a:srgbClr val="4381AB"/>
                </a:solidFill>
                <a:cs typeface="Times New Roman" panose="02020603050405020304" pitchFamily="18" charset="0"/>
              </a:rPr>
              <a:t>WebTier</a:t>
            </a:r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 ...)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818967" y="4313649"/>
            <a:ext cx="859635" cy="145702"/>
          </a:xfrm>
          <a:prstGeom prst="roundRect">
            <a:avLst>
              <a:gd name="adj" fmla="val 7292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8930" rIns="0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818966" y="3111818"/>
            <a:ext cx="859635" cy="353639"/>
          </a:xfrm>
          <a:prstGeom prst="roundRect">
            <a:avLst>
              <a:gd name="adj" fmla="val 10837"/>
            </a:avLst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Application 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Distribution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(BPL/Apps.)</a:t>
            </a:r>
          </a:p>
        </p:txBody>
      </p:sp>
      <p:cxnSp>
        <p:nvCxnSpPr>
          <p:cNvPr id="227" name="직선 화살표 연결선 226"/>
          <p:cNvCxnSpPr>
            <a:stCxn id="215" idx="3"/>
            <a:endCxn id="148" idx="1"/>
          </p:cNvCxnSpPr>
          <p:nvPr/>
        </p:nvCxnSpPr>
        <p:spPr>
          <a:xfrm>
            <a:off x="1233314" y="1858049"/>
            <a:ext cx="598688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꺾인 연결선 227"/>
          <p:cNvCxnSpPr>
            <a:stCxn id="216" idx="3"/>
          </p:cNvCxnSpPr>
          <p:nvPr/>
        </p:nvCxnSpPr>
        <p:spPr>
          <a:xfrm flipV="1">
            <a:off x="1233312" y="1864433"/>
            <a:ext cx="586170" cy="46081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0" name="직사각형 229"/>
          <p:cNvSpPr/>
          <p:nvPr/>
        </p:nvSpPr>
        <p:spPr>
          <a:xfrm>
            <a:off x="1403808" y="1707733"/>
            <a:ext cx="229229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HTTP</a:t>
            </a:r>
            <a:endParaRPr lang="ko-KR" altLang="en-US" sz="700" dirty="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1818966" y="2650166"/>
            <a:ext cx="859635" cy="353639"/>
          </a:xfrm>
          <a:prstGeom prst="roundRect">
            <a:avLst>
              <a:gd name="adj" fmla="val 10837"/>
            </a:avLst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Static Resource</a:t>
            </a:r>
          </a:p>
          <a:p>
            <a:pPr algn="ctr"/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(html/</a:t>
            </a:r>
            <a:r>
              <a:rPr lang="en-US" altLang="ko-KR" sz="800" b="1" dirty="0" err="1">
                <a:solidFill>
                  <a:srgbClr val="4381AB"/>
                </a:solidFill>
                <a:cs typeface="Times New Roman" panose="02020603050405020304" pitchFamily="18" charset="0"/>
              </a:rPr>
              <a:t>Img</a:t>
            </a:r>
            <a:r>
              <a:rPr lang="en-US" altLang="ko-KR" sz="800" b="1" dirty="0">
                <a:solidFill>
                  <a:srgbClr val="4381AB"/>
                </a:solidFill>
                <a:cs typeface="Times New Roman" panose="02020603050405020304" pitchFamily="18" charset="0"/>
              </a:rPr>
              <a:t> ...)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6972892" y="2911960"/>
            <a:ext cx="648216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HL7</a:t>
            </a: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SOAP/</a:t>
            </a:r>
            <a:r>
              <a:rPr lang="en-US" altLang="ko-KR" sz="7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RESTFul</a:t>
            </a:r>
            <a:endParaRPr lang="en-US" altLang="ko-KR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JSON</a:t>
            </a:r>
          </a:p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XML.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355418" y="3975906"/>
            <a:ext cx="1049600" cy="766608"/>
            <a:chOff x="6355418" y="4269501"/>
            <a:chExt cx="1049600" cy="523604"/>
          </a:xfrm>
        </p:grpSpPr>
        <p:sp>
          <p:nvSpPr>
            <p:cNvPr id="250" name="모서리가 둥근 직사각형 249"/>
            <p:cNvSpPr/>
            <p:nvPr/>
          </p:nvSpPr>
          <p:spPr>
            <a:xfrm>
              <a:off x="6355418" y="4269501"/>
              <a:ext cx="1049600" cy="523604"/>
            </a:xfrm>
            <a:prstGeom prst="roundRect">
              <a:avLst>
                <a:gd name="adj" fmla="val 6262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7925" tIns="38963" rIns="77925" bIns="38963" rtlCol="0" anchor="b"/>
            <a:lstStyle/>
            <a:p>
              <a:pPr algn="ctr"/>
              <a:r>
                <a:rPr lang="en-US" altLang="ko-KR" sz="800" b="1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Interface Server</a:t>
              </a:r>
              <a:endParaRPr lang="ko-KR" altLang="en-US" sz="8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6450401" y="4301441"/>
              <a:ext cx="859635" cy="114700"/>
            </a:xfrm>
            <a:prstGeom prst="roundRect">
              <a:avLst>
                <a:gd name="adj" fmla="val 739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7925" tIns="38963" rIns="77925" bIns="38963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381AB"/>
                  </a:solidFill>
                  <a:cs typeface="Times New Roman" panose="02020603050405020304" pitchFamily="18" charset="0"/>
                </a:rPr>
                <a:t>EAI(AFI/CNI)</a:t>
              </a:r>
              <a:endParaRPr lang="ko-KR" altLang="en-US" sz="700" b="1" dirty="0">
                <a:solidFill>
                  <a:srgbClr val="4381A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2" name="모서리가 둥근 직사각형 251"/>
            <p:cNvSpPr/>
            <p:nvPr/>
          </p:nvSpPr>
          <p:spPr>
            <a:xfrm>
              <a:off x="6450401" y="4579284"/>
              <a:ext cx="859635" cy="874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7925" tIns="38963" rIns="77925" bIns="38963" rtlCol="0" anchor="ctr"/>
            <a:lstStyle/>
            <a:p>
              <a:pPr algn="ctr"/>
              <a:r>
                <a:rPr lang="en-US" altLang="ko-KR" sz="700" b="1" spc="-17" dirty="0">
                  <a:solidFill>
                    <a:srgbClr val="4381AB"/>
                  </a:solidFill>
                  <a:cs typeface="Times New Roman" panose="02020603050405020304" pitchFamily="18" charset="0"/>
                </a:rPr>
                <a:t>JAVA</a:t>
              </a:r>
            </a:p>
          </p:txBody>
        </p:sp>
      </p:grpSp>
      <p:sp>
        <p:nvSpPr>
          <p:cNvPr id="253" name="직사각형 252"/>
          <p:cNvSpPr/>
          <p:nvPr/>
        </p:nvSpPr>
        <p:spPr>
          <a:xfrm>
            <a:off x="6110552" y="4190601"/>
            <a:ext cx="14427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API</a:t>
            </a:r>
            <a:endParaRPr lang="ko-KR" altLang="en-US" sz="700" dirty="0"/>
          </a:p>
        </p:txBody>
      </p:sp>
      <p:sp>
        <p:nvSpPr>
          <p:cNvPr id="164" name="직사각형 163"/>
          <p:cNvSpPr/>
          <p:nvPr/>
        </p:nvSpPr>
        <p:spPr>
          <a:xfrm>
            <a:off x="7462905" y="4444538"/>
            <a:ext cx="349455" cy="21544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API / </a:t>
            </a:r>
          </a:p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Adaptor</a:t>
            </a:r>
          </a:p>
        </p:txBody>
      </p:sp>
      <p:sp>
        <p:nvSpPr>
          <p:cNvPr id="12" name="원통 11"/>
          <p:cNvSpPr/>
          <p:nvPr/>
        </p:nvSpPr>
        <p:spPr>
          <a:xfrm>
            <a:off x="6463442" y="1816801"/>
            <a:ext cx="812816" cy="361406"/>
          </a:xfrm>
          <a:prstGeom prst="ca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862" tIns="38930" rIns="77862" bIns="38930" rtlCol="0" anchor="ctr"/>
          <a:lstStyle/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Oracle</a:t>
            </a:r>
          </a:p>
          <a:p>
            <a:pPr algn="ctr"/>
            <a:r>
              <a:rPr lang="en-US" altLang="ko-KR" sz="700" b="1" dirty="0">
                <a:solidFill>
                  <a:srgbClr val="4381AB"/>
                </a:solidFill>
                <a:cs typeface="Times New Roman" panose="02020603050405020304" pitchFamily="18" charset="0"/>
              </a:rPr>
              <a:t>/ </a:t>
            </a:r>
            <a:r>
              <a:rPr lang="en-US" altLang="ko-KR" sz="700" b="1" dirty="0" err="1" smtClean="0">
                <a:solidFill>
                  <a:srgbClr val="4381AB"/>
                </a:solidFill>
                <a:cs typeface="Times New Roman" panose="02020603050405020304" pitchFamily="18" charset="0"/>
              </a:rPr>
              <a:t>Tibero</a:t>
            </a:r>
            <a:endParaRPr lang="ko-KR" altLang="en-US" sz="700" b="1" dirty="0" err="1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447015" y="4243619"/>
            <a:ext cx="859635" cy="131735"/>
          </a:xfrm>
          <a:prstGeom prst="roundRect">
            <a:avLst>
              <a:gd name="adj" fmla="val 7398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700" b="1" dirty="0" smtClean="0">
                <a:solidFill>
                  <a:srgbClr val="4381AB"/>
                </a:solidFill>
                <a:cs typeface="Times New Roman" panose="02020603050405020304" pitchFamily="18" charset="0"/>
              </a:rPr>
              <a:t>APIM</a:t>
            </a:r>
            <a:endParaRPr lang="ko-KR" altLang="en-US" sz="700" b="1" dirty="0">
              <a:solidFill>
                <a:srgbClr val="4381AB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OLTP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- </a:t>
            </a:r>
            <a:r>
              <a:rPr lang="en-US" altLang="ko-KR" dirty="0"/>
              <a:t>S/W Architecture</a:t>
            </a:r>
            <a:r>
              <a:rPr lang="ko-KR" altLang="ko-KR" dirty="0"/>
              <a:t> 규범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 defTabSz="779163">
              <a:lnSpc>
                <a:spcPct val="14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prstClr val="black"/>
                </a:solidFill>
              </a:rPr>
              <a:t>S/W Architecture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Layer</a:t>
            </a:r>
            <a:r>
              <a:rPr lang="ko-KR" altLang="en-US" sz="1400" dirty="0" smtClean="0">
                <a:solidFill>
                  <a:prstClr val="black"/>
                </a:solidFill>
              </a:rPr>
              <a:t> 구성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60886" y="1017794"/>
            <a:ext cx="8410265" cy="3786204"/>
            <a:chOff x="670692" y="1595438"/>
            <a:chExt cx="7425580" cy="5048272"/>
          </a:xfrm>
        </p:grpSpPr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670692" y="1595438"/>
              <a:ext cx="7425580" cy="4548206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lnSpc>
                  <a:spcPct val="150000"/>
                </a:lnSpc>
                <a:buClr>
                  <a:srgbClr val="333333"/>
                </a:buClr>
                <a:defRPr/>
              </a:pPr>
              <a:endParaRPr lang="ko-KR" alt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711966" y="1701800"/>
              <a:ext cx="7312868" cy="4370406"/>
            </a:xfrm>
            <a:prstGeom prst="rect">
              <a:avLst/>
            </a:prstGeom>
            <a:solidFill>
              <a:srgbClr val="FFFFF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en-US" sz="14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086443" y="1787133"/>
              <a:ext cx="4352" cy="4193533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901"/>
            <p:cNvSpPr>
              <a:spLocks noChangeArrowheads="1"/>
            </p:cNvSpPr>
            <p:nvPr/>
          </p:nvSpPr>
          <p:spPr bwMode="auto">
            <a:xfrm>
              <a:off x="1539054" y="1833564"/>
              <a:ext cx="1123950" cy="3238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971" descr="어두운 상향 대각선"/>
            <p:cNvSpPr>
              <a:spLocks noChangeArrowheads="1"/>
            </p:cNvSpPr>
            <p:nvPr/>
          </p:nvSpPr>
          <p:spPr bwMode="gray">
            <a:xfrm>
              <a:off x="1496200" y="2319339"/>
              <a:ext cx="1589759" cy="3109925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965"/>
            <p:cNvSpPr>
              <a:spLocks noChangeArrowheads="1"/>
            </p:cNvSpPr>
            <p:nvPr/>
          </p:nvSpPr>
          <p:spPr bwMode="auto">
            <a:xfrm>
              <a:off x="1836070" y="3769818"/>
              <a:ext cx="327490" cy="28160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900" b="1" i="1" kern="0" dirty="0">
                  <a:solidFill>
                    <a:srgbClr val="663300"/>
                  </a:solidFill>
                </a:rPr>
                <a:t>View</a:t>
              </a:r>
            </a:p>
          </p:txBody>
        </p:sp>
        <p:sp>
          <p:nvSpPr>
            <p:cNvPr id="37" name="Rectangle 928"/>
            <p:cNvSpPr>
              <a:spLocks noChangeArrowheads="1"/>
            </p:cNvSpPr>
            <p:nvPr/>
          </p:nvSpPr>
          <p:spPr bwMode="gray">
            <a:xfrm>
              <a:off x="788960" y="2823628"/>
              <a:ext cx="671512" cy="576262"/>
            </a:xfrm>
            <a:prstGeom prst="roundRect">
              <a:avLst>
                <a:gd name="adj" fmla="val 8398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Web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Browser</a:t>
              </a:r>
              <a:endParaRPr lang="ko-KR" altLang="en-US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936"/>
            <p:cNvSpPr>
              <a:spLocks noChangeArrowheads="1"/>
            </p:cNvSpPr>
            <p:nvPr/>
          </p:nvSpPr>
          <p:spPr bwMode="gray">
            <a:xfrm>
              <a:off x="1568076" y="2847221"/>
              <a:ext cx="875602" cy="292100"/>
            </a:xfrm>
            <a:prstGeom prst="roundRect">
              <a:avLst>
                <a:gd name="adj" fmla="val 7935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이벤트처리 </a:t>
              </a: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Script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3132028" y="2328271"/>
              <a:ext cx="1781769" cy="3086941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953"/>
            <p:cNvSpPr>
              <a:spLocks noChangeArrowheads="1"/>
            </p:cNvSpPr>
            <p:nvPr/>
          </p:nvSpPr>
          <p:spPr bwMode="gray">
            <a:xfrm>
              <a:off x="3178277" y="3616143"/>
              <a:ext cx="542925" cy="495568"/>
            </a:xfrm>
            <a:prstGeom prst="roundRect">
              <a:avLst>
                <a:gd name="adj" fmla="val 6426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0" tIns="36000" rIns="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Service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Dispatcher</a:t>
              </a:r>
              <a:endParaRPr lang="en-US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959"/>
            <p:cNvSpPr>
              <a:spLocks noChangeArrowheads="1"/>
            </p:cNvSpPr>
            <p:nvPr/>
          </p:nvSpPr>
          <p:spPr bwMode="gray">
            <a:xfrm>
              <a:off x="2499387" y="3616143"/>
              <a:ext cx="534777" cy="495568"/>
            </a:xfrm>
            <a:prstGeom prst="roundRect">
              <a:avLst>
                <a:gd name="adj" fmla="val 6023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0" tIns="36000" rIns="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Transformer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960"/>
            <p:cNvSpPr>
              <a:spLocks noChangeArrowheads="1"/>
            </p:cNvSpPr>
            <p:nvPr/>
          </p:nvSpPr>
          <p:spPr bwMode="gray">
            <a:xfrm>
              <a:off x="2495483" y="5783277"/>
              <a:ext cx="3546288" cy="20131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Web Application Server</a:t>
              </a:r>
              <a:endParaRPr lang="ko-KR" altLang="ko-KR" sz="7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961"/>
            <p:cNvSpPr>
              <a:spLocks noChangeArrowheads="1"/>
            </p:cNvSpPr>
            <p:nvPr/>
          </p:nvSpPr>
          <p:spPr bwMode="gray">
            <a:xfrm>
              <a:off x="3114935" y="5500702"/>
              <a:ext cx="2926837" cy="2326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Application Container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962"/>
            <p:cNvSpPr>
              <a:spLocks noChangeArrowheads="1"/>
            </p:cNvSpPr>
            <p:nvPr/>
          </p:nvSpPr>
          <p:spPr bwMode="gray">
            <a:xfrm>
              <a:off x="2495483" y="5500702"/>
              <a:ext cx="563085" cy="2326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UI Container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935"/>
            <p:cNvSpPr>
              <a:spLocks noChangeArrowheads="1"/>
            </p:cNvSpPr>
            <p:nvPr/>
          </p:nvSpPr>
          <p:spPr bwMode="gray">
            <a:xfrm>
              <a:off x="1498558" y="5500702"/>
              <a:ext cx="946537" cy="508000"/>
            </a:xfrm>
            <a:prstGeom prst="roundRect">
              <a:avLst>
                <a:gd name="adj" fmla="val 4838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Web Server</a:t>
              </a:r>
              <a:endParaRPr lang="ko-KR" altLang="ko-KR" sz="7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943"/>
            <p:cNvSpPr>
              <a:spLocks noChangeArrowheads="1"/>
            </p:cNvSpPr>
            <p:nvPr/>
          </p:nvSpPr>
          <p:spPr bwMode="gray">
            <a:xfrm>
              <a:off x="6075543" y="3659074"/>
              <a:ext cx="877930" cy="215053"/>
            </a:xfrm>
            <a:prstGeom prst="roundRect">
              <a:avLst>
                <a:gd name="adj" fmla="val 5671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Interface Server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965"/>
            <p:cNvSpPr>
              <a:spLocks noChangeArrowheads="1"/>
            </p:cNvSpPr>
            <p:nvPr/>
          </p:nvSpPr>
          <p:spPr bwMode="auto">
            <a:xfrm>
              <a:off x="1623155" y="2289951"/>
              <a:ext cx="1428760" cy="26108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i="1" kern="0" dirty="0">
                  <a:solidFill>
                    <a:srgbClr val="663300"/>
                  </a:solidFill>
                </a:rPr>
                <a:t>Presentation layer</a:t>
              </a:r>
            </a:p>
          </p:txBody>
        </p:sp>
        <p:cxnSp>
          <p:nvCxnSpPr>
            <p:cNvPr id="48" name="AutoShape 915"/>
            <p:cNvCxnSpPr>
              <a:cxnSpLocks noChangeShapeType="1"/>
              <a:stCxn id="41" idx="3"/>
              <a:endCxn id="40" idx="1"/>
            </p:cNvCxnSpPr>
            <p:nvPr/>
          </p:nvCxnSpPr>
          <p:spPr bwMode="auto">
            <a:xfrm>
              <a:off x="3034164" y="3863927"/>
              <a:ext cx="144114" cy="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49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6080197" y="2319341"/>
              <a:ext cx="862230" cy="1283653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936"/>
            <p:cNvSpPr>
              <a:spLocks noChangeArrowheads="1"/>
            </p:cNvSpPr>
            <p:nvPr/>
          </p:nvSpPr>
          <p:spPr bwMode="gray">
            <a:xfrm>
              <a:off x="1572866" y="3187326"/>
              <a:ext cx="870812" cy="255276"/>
            </a:xfrm>
            <a:prstGeom prst="roundRect">
              <a:avLst>
                <a:gd name="adj" fmla="val 7935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기타 구성 파일</a:t>
              </a:r>
            </a:p>
          </p:txBody>
        </p:sp>
        <p:sp>
          <p:nvSpPr>
            <p:cNvPr id="52" name="Rectangle 929" descr="넓은 하향 대각선"/>
            <p:cNvSpPr>
              <a:spLocks noChangeArrowheads="1"/>
            </p:cNvSpPr>
            <p:nvPr/>
          </p:nvSpPr>
          <p:spPr bwMode="auto">
            <a:xfrm>
              <a:off x="774180" y="1787132"/>
              <a:ext cx="708515" cy="451949"/>
            </a:xfrm>
            <a:prstGeom prst="roundRect">
              <a:avLst>
                <a:gd name="adj" fmla="val 6602"/>
              </a:avLst>
            </a:prstGeom>
            <a:pattFill prst="wdDnDiag">
              <a:fgClr>
                <a:srgbClr val="CBEAF1"/>
              </a:fgClr>
              <a:bgClr>
                <a:srgbClr val="BAE2EC"/>
              </a:bgClr>
            </a:pattFill>
            <a:ln w="9525" algn="ctr">
              <a:solidFill>
                <a:srgbClr val="ADDEE9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 dirty="0">
                  <a:solidFill>
                    <a:sysClr val="windowText" lastClr="000000"/>
                  </a:solidFill>
                </a:rPr>
                <a:t>Client</a:t>
              </a:r>
            </a:p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>
                  <a:solidFill>
                    <a:sysClr val="windowText" lastClr="000000"/>
                  </a:solidFill>
                </a:rPr>
                <a:t>Tier</a:t>
              </a:r>
              <a:endParaRPr lang="ko-KR" altLang="ko-KR" sz="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930" descr="넓은 하향 대각선"/>
            <p:cNvSpPr>
              <a:spLocks noChangeArrowheads="1"/>
            </p:cNvSpPr>
            <p:nvPr/>
          </p:nvSpPr>
          <p:spPr bwMode="auto">
            <a:xfrm>
              <a:off x="1523976" y="1787132"/>
              <a:ext cx="4500594" cy="451949"/>
            </a:xfrm>
            <a:prstGeom prst="roundRect">
              <a:avLst>
                <a:gd name="adj" fmla="val 6602"/>
              </a:avLst>
            </a:prstGeom>
            <a:pattFill prst="wdDnDiag">
              <a:fgClr>
                <a:srgbClr val="CBEAF1"/>
              </a:fgClr>
              <a:bgClr>
                <a:srgbClr val="BAE2EC"/>
              </a:bgClr>
            </a:pattFill>
            <a:ln w="9525" algn="ctr">
              <a:solidFill>
                <a:srgbClr val="ADDEE9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>
                  <a:solidFill>
                    <a:sysClr val="windowText" lastClr="000000"/>
                  </a:solidFill>
                </a:rPr>
                <a:t>Middle Tier</a:t>
              </a:r>
              <a:endParaRPr lang="ko-KR" altLang="ko-KR" sz="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940" descr="넓은 하향 대각선"/>
            <p:cNvSpPr>
              <a:spLocks noChangeArrowheads="1"/>
            </p:cNvSpPr>
            <p:nvPr/>
          </p:nvSpPr>
          <p:spPr bwMode="auto">
            <a:xfrm>
              <a:off x="6070560" y="1787132"/>
              <a:ext cx="872644" cy="451949"/>
            </a:xfrm>
            <a:prstGeom prst="roundRect">
              <a:avLst>
                <a:gd name="adj" fmla="val 3569"/>
              </a:avLst>
            </a:prstGeom>
            <a:pattFill prst="wdDnDiag">
              <a:fgClr>
                <a:srgbClr val="CBEAF1"/>
              </a:fgClr>
              <a:bgClr>
                <a:srgbClr val="BAE2EC"/>
              </a:bgClr>
            </a:pattFill>
            <a:ln w="9525" algn="ctr">
              <a:solidFill>
                <a:srgbClr val="ADDEE9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 dirty="0">
                  <a:solidFill>
                    <a:sysClr val="windowText" lastClr="000000"/>
                  </a:solidFill>
                </a:rPr>
                <a:t>Interface</a:t>
              </a:r>
            </a:p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>
                  <a:solidFill>
                    <a:sysClr val="windowText" lastClr="000000"/>
                  </a:solidFill>
                </a:rPr>
                <a:t>Tier</a:t>
              </a:r>
              <a:endParaRPr lang="ko-KR" altLang="ko-KR" sz="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l 118"/>
            <p:cNvSpPr>
              <a:spLocks noChangeArrowheads="1"/>
            </p:cNvSpPr>
            <p:nvPr/>
          </p:nvSpPr>
          <p:spPr bwMode="auto">
            <a:xfrm>
              <a:off x="1479445" y="1960072"/>
              <a:ext cx="71502" cy="9915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7C8DB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val 120"/>
            <p:cNvSpPr>
              <a:spLocks noChangeArrowheads="1"/>
            </p:cNvSpPr>
            <p:nvPr/>
          </p:nvSpPr>
          <p:spPr bwMode="auto">
            <a:xfrm>
              <a:off x="6003934" y="1960072"/>
              <a:ext cx="68251" cy="9915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7C8DB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935"/>
            <p:cNvSpPr>
              <a:spLocks noChangeArrowheads="1"/>
            </p:cNvSpPr>
            <p:nvPr/>
          </p:nvSpPr>
          <p:spPr bwMode="gray">
            <a:xfrm>
              <a:off x="787319" y="5500702"/>
              <a:ext cx="666750" cy="511175"/>
            </a:xfrm>
            <a:prstGeom prst="roundRect">
              <a:avLst>
                <a:gd name="adj" fmla="val 4838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Client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936"/>
            <p:cNvSpPr>
              <a:spLocks noChangeArrowheads="1"/>
            </p:cNvSpPr>
            <p:nvPr/>
          </p:nvSpPr>
          <p:spPr bwMode="gray">
            <a:xfrm>
              <a:off x="696092" y="6354785"/>
              <a:ext cx="919162" cy="288925"/>
            </a:xfrm>
            <a:prstGeom prst="roundRect">
              <a:avLst>
                <a:gd name="adj" fmla="val 7935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제품 영역</a:t>
              </a:r>
              <a:endParaRPr lang="en-US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936"/>
            <p:cNvSpPr>
              <a:spLocks noChangeArrowheads="1"/>
            </p:cNvSpPr>
            <p:nvPr/>
          </p:nvSpPr>
          <p:spPr bwMode="gray">
            <a:xfrm>
              <a:off x="1723204" y="6354785"/>
              <a:ext cx="919163" cy="288925"/>
            </a:xfrm>
            <a:prstGeom prst="roundRect">
              <a:avLst>
                <a:gd name="adj" fmla="val 7935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프레임워크 영역</a:t>
              </a:r>
            </a:p>
          </p:txBody>
        </p:sp>
        <p:sp>
          <p:nvSpPr>
            <p:cNvPr id="60" name="Rectangle 944"/>
            <p:cNvSpPr>
              <a:spLocks noChangeArrowheads="1"/>
            </p:cNvSpPr>
            <p:nvPr/>
          </p:nvSpPr>
          <p:spPr bwMode="gray">
            <a:xfrm>
              <a:off x="2763017" y="6367485"/>
              <a:ext cx="917575" cy="276225"/>
            </a:xfrm>
            <a:prstGeom prst="roundRect">
              <a:avLst>
                <a:gd name="adj" fmla="val 8630"/>
              </a:avLst>
            </a:prstGeom>
            <a:solidFill>
              <a:srgbClr val="FFC00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업무 개발 영역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946"/>
            <p:cNvSpPr>
              <a:spLocks noChangeArrowheads="1"/>
            </p:cNvSpPr>
            <p:nvPr/>
          </p:nvSpPr>
          <p:spPr bwMode="gray">
            <a:xfrm>
              <a:off x="6181637" y="3091315"/>
              <a:ext cx="688782" cy="325085"/>
            </a:xfrm>
            <a:prstGeom prst="roundRect">
              <a:avLst>
                <a:gd name="adj" fmla="val 4032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0" tIns="36000" rIns="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EAI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7232325" y="2319339"/>
              <a:ext cx="646206" cy="3096000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7319049" y="2882666"/>
              <a:ext cx="487474" cy="2082400"/>
              <a:chOff x="6265726" y="2625454"/>
              <a:chExt cx="688782" cy="1168865"/>
            </a:xfrm>
          </p:grpSpPr>
          <p:sp>
            <p:nvSpPr>
              <p:cNvPr id="108" name="Rectangle 946"/>
              <p:cNvSpPr>
                <a:spLocks noChangeArrowheads="1"/>
              </p:cNvSpPr>
              <p:nvPr/>
            </p:nvSpPr>
            <p:spPr bwMode="gray">
              <a:xfrm>
                <a:off x="6265726" y="2625454"/>
                <a:ext cx="688782" cy="285750"/>
              </a:xfrm>
              <a:prstGeom prst="roundRect">
                <a:avLst>
                  <a:gd name="adj" fmla="val 4032"/>
                </a:avLst>
              </a:prstGeom>
              <a:solidFill>
                <a:schemeClr val="bg1">
                  <a:lumMod val="75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9845" eaLnBrk="0" latinLnBrk="0" hangingPunct="0">
                  <a:buClr>
                    <a:srgbClr val="333333"/>
                  </a:buClr>
                  <a:defRPr/>
                </a:pPr>
                <a:r>
                  <a:rPr lang="en-US" altLang="ko-KR" sz="700" b="1" kern="0" dirty="0">
                    <a:solidFill>
                      <a:sysClr val="windowText" lastClr="000000"/>
                    </a:solidFill>
                  </a:rPr>
                  <a:t>Internal</a:t>
                </a:r>
                <a:endParaRPr lang="ko-KR" altLang="ko-KR" sz="7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Rectangle 946"/>
              <p:cNvSpPr>
                <a:spLocks noChangeArrowheads="1"/>
              </p:cNvSpPr>
              <p:nvPr/>
            </p:nvSpPr>
            <p:spPr bwMode="gray">
              <a:xfrm>
                <a:off x="6265726" y="3067011"/>
                <a:ext cx="688782" cy="285750"/>
              </a:xfrm>
              <a:prstGeom prst="roundRect">
                <a:avLst>
                  <a:gd name="adj" fmla="val 4032"/>
                </a:avLst>
              </a:prstGeom>
              <a:solidFill>
                <a:schemeClr val="bg1">
                  <a:lumMod val="75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9845" eaLnBrk="0" latinLnBrk="0" hangingPunct="0">
                  <a:buClr>
                    <a:srgbClr val="333333"/>
                  </a:buClr>
                  <a:defRPr/>
                </a:pPr>
                <a:r>
                  <a:rPr lang="en-US" altLang="ko-KR" sz="700" b="1" kern="0" dirty="0">
                    <a:solidFill>
                      <a:sysClr val="windowText" lastClr="000000"/>
                    </a:solidFill>
                  </a:rPr>
                  <a:t>External</a:t>
                </a:r>
                <a:endParaRPr lang="ko-KR" altLang="ko-KR" sz="7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946"/>
              <p:cNvSpPr>
                <a:spLocks noChangeArrowheads="1"/>
              </p:cNvSpPr>
              <p:nvPr/>
            </p:nvSpPr>
            <p:spPr bwMode="gray">
              <a:xfrm>
                <a:off x="6265726" y="3508569"/>
                <a:ext cx="688782" cy="285750"/>
              </a:xfrm>
              <a:prstGeom prst="roundRect">
                <a:avLst>
                  <a:gd name="adj" fmla="val 4032"/>
                </a:avLst>
              </a:prstGeom>
              <a:solidFill>
                <a:schemeClr val="bg1">
                  <a:lumMod val="75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9845" eaLnBrk="0" latinLnBrk="0" hangingPunct="0">
                  <a:buClr>
                    <a:srgbClr val="333333"/>
                  </a:buClr>
                  <a:defRPr/>
                </a:pPr>
                <a:r>
                  <a:rPr lang="en-US" altLang="ko-KR" sz="700" b="1" kern="0" dirty="0" smtClean="0">
                    <a:solidFill>
                      <a:sysClr val="windowText" lastClr="000000"/>
                    </a:solidFill>
                  </a:rPr>
                  <a:t>Equipment</a:t>
                </a:r>
                <a:endParaRPr lang="ko-KR" altLang="ko-KR" sz="7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6" name="Rectangle 943"/>
            <p:cNvSpPr>
              <a:spLocks noChangeArrowheads="1"/>
            </p:cNvSpPr>
            <p:nvPr/>
          </p:nvSpPr>
          <p:spPr bwMode="gray">
            <a:xfrm>
              <a:off x="7218038" y="5500702"/>
              <a:ext cx="667622" cy="511175"/>
            </a:xfrm>
            <a:prstGeom prst="roundRect">
              <a:avLst>
                <a:gd name="adj" fmla="val 5671"/>
              </a:avLst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Other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prstClr val="white"/>
                  </a:solidFill>
                </a:rPr>
                <a:t>Server</a:t>
              </a:r>
            </a:p>
          </p:txBody>
        </p:sp>
        <p:sp>
          <p:nvSpPr>
            <p:cNvPr id="67" name="Rectangle 943"/>
            <p:cNvSpPr>
              <a:spLocks noChangeArrowheads="1"/>
            </p:cNvSpPr>
            <p:nvPr/>
          </p:nvSpPr>
          <p:spPr bwMode="gray">
            <a:xfrm>
              <a:off x="7218038" y="1787132"/>
              <a:ext cx="667622" cy="451949"/>
            </a:xfrm>
            <a:prstGeom prst="roundRect">
              <a:avLst>
                <a:gd name="adj" fmla="val 5671"/>
              </a:avLst>
            </a:prstGeom>
            <a:pattFill prst="wdDnDiag">
              <a:fgClr>
                <a:srgbClr val="CBEAF1"/>
              </a:fgClr>
              <a:bgClr>
                <a:srgbClr val="BAE2EC"/>
              </a:bgClr>
            </a:pattFill>
            <a:ln w="9525" algn="ctr">
              <a:solidFill>
                <a:srgbClr val="ADDEE9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</a:pPr>
              <a:r>
                <a:rPr lang="en-US" altLang="ko-KR" sz="800" b="1" kern="0" dirty="0">
                  <a:solidFill>
                    <a:sysClr val="windowText" lastClr="000000"/>
                  </a:solidFill>
                </a:rPr>
                <a:t>Other</a:t>
              </a:r>
            </a:p>
            <a:p>
              <a:pPr algn="ctr" defTabSz="779163" eaLnBrk="0" latinLnBrk="0" hangingPunct="0">
                <a:buClr>
                  <a:srgbClr val="333333"/>
                </a:buClr>
              </a:pPr>
              <a:r>
                <a:rPr lang="en-US" altLang="ko-KR" sz="800" b="1" kern="0" dirty="0">
                  <a:solidFill>
                    <a:sysClr val="windowText" lastClr="000000"/>
                  </a:solidFill>
                </a:rPr>
                <a:t>System</a:t>
              </a:r>
            </a:p>
          </p:txBody>
        </p:sp>
        <p:sp>
          <p:nvSpPr>
            <p:cNvPr id="68" name="Rectangle 944"/>
            <p:cNvSpPr>
              <a:spLocks noChangeArrowheads="1"/>
            </p:cNvSpPr>
            <p:nvPr/>
          </p:nvSpPr>
          <p:spPr bwMode="gray">
            <a:xfrm>
              <a:off x="3945747" y="3269397"/>
              <a:ext cx="369101" cy="1191692"/>
            </a:xfrm>
            <a:prstGeom prst="roundRect">
              <a:avLst>
                <a:gd name="adj" fmla="val 8630"/>
              </a:avLst>
            </a:prstGeom>
            <a:solidFill>
              <a:srgbClr val="FFC000"/>
            </a:solidFill>
            <a:ln w="6350" algn="ctr">
              <a:noFill/>
              <a:round/>
              <a:headEnd/>
              <a:tailEnd/>
            </a:ln>
          </p:spPr>
          <p:txBody>
            <a:bodyPr lIns="0" tIns="36000" rIns="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Service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Class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AutoShape 917"/>
            <p:cNvCxnSpPr>
              <a:cxnSpLocks noChangeShapeType="1"/>
            </p:cNvCxnSpPr>
            <p:nvPr/>
          </p:nvCxnSpPr>
          <p:spPr bwMode="auto">
            <a:xfrm>
              <a:off x="4314848" y="3811395"/>
              <a:ext cx="107150" cy="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72" name="Rectangle 944"/>
            <p:cNvSpPr>
              <a:spLocks noChangeArrowheads="1"/>
            </p:cNvSpPr>
            <p:nvPr/>
          </p:nvSpPr>
          <p:spPr bwMode="gray">
            <a:xfrm>
              <a:off x="3782192" y="6367485"/>
              <a:ext cx="917575" cy="276225"/>
            </a:xfrm>
            <a:prstGeom prst="roundRect">
              <a:avLst>
                <a:gd name="adj" fmla="val 8630"/>
              </a:avLst>
            </a:prstGeom>
            <a:solidFill>
              <a:srgbClr val="00B0F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I/F</a:t>
              </a: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공통 개발 영역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TextBox 130"/>
            <p:cNvSpPr txBox="1"/>
            <p:nvPr/>
          </p:nvSpPr>
          <p:spPr>
            <a:xfrm>
              <a:off x="6913988" y="3256623"/>
              <a:ext cx="431115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008CF0"/>
                  </a:solidFill>
                </a:rPr>
                <a:t>Msg.</a:t>
              </a:r>
              <a:endParaRPr lang="ko-KR" altLang="en-US" sz="700" b="1" dirty="0" err="1">
                <a:solidFill>
                  <a:srgbClr val="008CF0"/>
                </a:solidFill>
              </a:endParaRPr>
            </a:p>
          </p:txBody>
        </p:sp>
        <p:sp>
          <p:nvSpPr>
            <p:cNvPr id="76" name="TextBox 131"/>
            <p:cNvSpPr txBox="1"/>
            <p:nvPr/>
          </p:nvSpPr>
          <p:spPr>
            <a:xfrm>
              <a:off x="6919891" y="2989505"/>
              <a:ext cx="431115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7030A0"/>
                  </a:solidFill>
                </a:rPr>
                <a:t>Msg.</a:t>
              </a:r>
              <a:endParaRPr lang="ko-KR" altLang="en-US" sz="700" b="1" dirty="0" err="1">
                <a:solidFill>
                  <a:srgbClr val="7030A0"/>
                </a:solidFill>
              </a:endParaRPr>
            </a:p>
          </p:txBody>
        </p:sp>
        <p:sp>
          <p:nvSpPr>
            <p:cNvPr id="77" name="Rectangle 928"/>
            <p:cNvSpPr>
              <a:spLocks noChangeArrowheads="1"/>
            </p:cNvSpPr>
            <p:nvPr/>
          </p:nvSpPr>
          <p:spPr bwMode="gray">
            <a:xfrm>
              <a:off x="788960" y="3514193"/>
              <a:ext cx="671512" cy="576262"/>
            </a:xfrm>
            <a:prstGeom prst="roundRect">
              <a:avLst>
                <a:gd name="adj" fmla="val 8398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Delphi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Client</a:t>
              </a:r>
              <a:endParaRPr lang="ko-KR" altLang="en-US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928"/>
            <p:cNvSpPr>
              <a:spLocks noChangeArrowheads="1"/>
            </p:cNvSpPr>
            <p:nvPr/>
          </p:nvSpPr>
          <p:spPr bwMode="gray">
            <a:xfrm>
              <a:off x="788960" y="4204759"/>
              <a:ext cx="671512" cy="576262"/>
            </a:xfrm>
            <a:prstGeom prst="roundRect">
              <a:avLst>
                <a:gd name="adj" fmla="val 8398"/>
              </a:avLst>
            </a:prstGeom>
            <a:solidFill>
              <a:srgbClr val="92D05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Mobile</a:t>
              </a:r>
              <a:endParaRPr lang="ko-KR" altLang="en-US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4962597" y="2328271"/>
              <a:ext cx="1061973" cy="1532712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4" name="AutoShape 920"/>
            <p:cNvCxnSpPr>
              <a:cxnSpLocks noChangeShapeType="1"/>
              <a:endCxn id="86" idx="1"/>
            </p:cNvCxnSpPr>
            <p:nvPr/>
          </p:nvCxnSpPr>
          <p:spPr bwMode="auto">
            <a:xfrm flipV="1">
              <a:off x="4745893" y="3637259"/>
              <a:ext cx="442845" cy="5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008CF0"/>
              </a:solidFill>
              <a:round/>
              <a:headEnd w="lg" len="lg"/>
              <a:tailEnd type="triangle" w="med" len="med"/>
            </a:ln>
          </p:spPr>
        </p:cxnSp>
        <p:sp>
          <p:nvSpPr>
            <p:cNvPr id="86" name="Rectangle 954"/>
            <p:cNvSpPr>
              <a:spLocks noChangeArrowheads="1"/>
            </p:cNvSpPr>
            <p:nvPr/>
          </p:nvSpPr>
          <p:spPr bwMode="gray">
            <a:xfrm>
              <a:off x="5188738" y="3463122"/>
              <a:ext cx="580784" cy="348273"/>
            </a:xfrm>
            <a:prstGeom prst="roundRect">
              <a:avLst>
                <a:gd name="adj" fmla="val 8542"/>
              </a:avLst>
            </a:prstGeom>
            <a:solidFill>
              <a:srgbClr val="00B0F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Send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Handler</a:t>
              </a:r>
              <a:endParaRPr lang="en-US" altLang="ko-KR" sz="7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129"/>
            <p:cNvSpPr txBox="1"/>
            <p:nvPr/>
          </p:nvSpPr>
          <p:spPr>
            <a:xfrm>
              <a:off x="4888372" y="3379347"/>
              <a:ext cx="344391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008CF0"/>
                  </a:solidFill>
                </a:rPr>
                <a:t>VO</a:t>
              </a:r>
              <a:endParaRPr lang="ko-KR" altLang="en-US" sz="700" b="1" dirty="0" err="1">
                <a:solidFill>
                  <a:srgbClr val="008CF0"/>
                </a:solidFill>
              </a:endParaRPr>
            </a:p>
          </p:txBody>
        </p:sp>
        <p:sp>
          <p:nvSpPr>
            <p:cNvPr id="88" name="Rectangle 965"/>
            <p:cNvSpPr>
              <a:spLocks noChangeArrowheads="1"/>
            </p:cNvSpPr>
            <p:nvPr/>
          </p:nvSpPr>
          <p:spPr bwMode="auto">
            <a:xfrm>
              <a:off x="4771953" y="2289806"/>
              <a:ext cx="1428760" cy="26108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i="1" kern="0" dirty="0">
                  <a:solidFill>
                    <a:srgbClr val="663300"/>
                  </a:solidFill>
                </a:rPr>
                <a:t>Integration layer</a:t>
              </a:r>
            </a:p>
          </p:txBody>
        </p:sp>
        <p:sp>
          <p:nvSpPr>
            <p:cNvPr id="89" name="Rectangle 953"/>
            <p:cNvSpPr>
              <a:spLocks noChangeArrowheads="1"/>
            </p:cNvSpPr>
            <p:nvPr/>
          </p:nvSpPr>
          <p:spPr bwMode="gray">
            <a:xfrm>
              <a:off x="3952942" y="4779213"/>
              <a:ext cx="819011" cy="391059"/>
            </a:xfrm>
            <a:prstGeom prst="roundRect">
              <a:avLst>
                <a:gd name="adj" fmla="val 6426"/>
              </a:avLst>
            </a:prstGeom>
            <a:solidFill>
              <a:srgbClr val="73459E">
                <a:lumMod val="40000"/>
                <a:lumOff val="60000"/>
              </a:srgbClr>
            </a:solidFill>
            <a:ln w="6350" algn="ctr">
              <a:noFill/>
              <a:round/>
              <a:headEnd/>
              <a:tailEnd/>
            </a:ln>
          </p:spPr>
          <p:txBody>
            <a:bodyPr lIns="0" tIns="36000" rIns="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Common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>
                  <a:solidFill>
                    <a:sysClr val="windowText" lastClr="000000"/>
                  </a:solidFill>
                </a:rPr>
                <a:t>Service</a:t>
              </a:r>
              <a:endParaRPr lang="en-US" altLang="ko-KR" sz="7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0" name="AutoShape 920"/>
            <p:cNvCxnSpPr>
              <a:cxnSpLocks noChangeShapeType="1"/>
              <a:stCxn id="41" idx="2"/>
              <a:endCxn id="89" idx="1"/>
            </p:cNvCxnSpPr>
            <p:nvPr/>
          </p:nvCxnSpPr>
          <p:spPr bwMode="auto">
            <a:xfrm rot="16200000" flipH="1">
              <a:off x="2928343" y="3950142"/>
              <a:ext cx="863031" cy="1186167"/>
            </a:xfrm>
            <a:prstGeom prst="bentConnector2">
              <a:avLst/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sm" len="sm"/>
            </a:ln>
          </p:spPr>
        </p:cxnSp>
        <p:sp>
          <p:nvSpPr>
            <p:cNvPr id="91" name="Rectangle 940" descr="넓은 하향 대각선"/>
            <p:cNvSpPr>
              <a:spLocks noChangeArrowheads="1"/>
            </p:cNvSpPr>
            <p:nvPr/>
          </p:nvSpPr>
          <p:spPr bwMode="auto">
            <a:xfrm>
              <a:off x="6082776" y="3922133"/>
              <a:ext cx="872644" cy="451949"/>
            </a:xfrm>
            <a:prstGeom prst="roundRect">
              <a:avLst>
                <a:gd name="adj" fmla="val 3569"/>
              </a:avLst>
            </a:prstGeom>
            <a:pattFill prst="wdDnDiag">
              <a:fgClr>
                <a:srgbClr val="CBEAF1"/>
              </a:fgClr>
              <a:bgClr>
                <a:srgbClr val="BAE2EC"/>
              </a:bgClr>
            </a:pattFill>
            <a:ln w="9525" algn="ctr">
              <a:solidFill>
                <a:srgbClr val="ADDEE9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 dirty="0" smtClean="0">
                  <a:solidFill>
                    <a:sysClr val="windowText" lastClr="000000"/>
                  </a:solidFill>
                </a:rPr>
                <a:t>Resource</a:t>
              </a:r>
              <a:endParaRPr lang="en-US" altLang="ko-KR" sz="800" b="1" kern="0" dirty="0">
                <a:solidFill>
                  <a:sysClr val="windowText" lastClr="000000"/>
                </a:solidFill>
              </a:endParaRPr>
            </a:p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kern="0" dirty="0">
                  <a:solidFill>
                    <a:sysClr val="windowText" lastClr="000000"/>
                  </a:solidFill>
                </a:rPr>
                <a:t>Tier</a:t>
              </a:r>
              <a:endParaRPr lang="ko-KR" altLang="ko-KR" sz="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6091243" y="4419074"/>
              <a:ext cx="862230" cy="1010188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원통 92"/>
            <p:cNvSpPr/>
            <p:nvPr/>
          </p:nvSpPr>
          <p:spPr>
            <a:xfrm>
              <a:off x="6242587" y="4738195"/>
              <a:ext cx="571504" cy="480081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b="1" dirty="0">
                <a:solidFill>
                  <a:prstClr val="black"/>
                </a:solidFill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4" name="Rectangle 938" descr="어두운 상향 대각선"/>
            <p:cNvSpPr>
              <a:spLocks noChangeArrowheads="1"/>
            </p:cNvSpPr>
            <p:nvPr/>
          </p:nvSpPr>
          <p:spPr bwMode="gray">
            <a:xfrm>
              <a:off x="4962597" y="3918259"/>
              <a:ext cx="1065724" cy="1493252"/>
            </a:xfrm>
            <a:prstGeom prst="rect">
              <a:avLst/>
            </a:prstGeom>
            <a:pattFill prst="dkUpDiag">
              <a:fgClr>
                <a:srgbClr val="EAE3D2"/>
              </a:fgClr>
              <a:bgClr>
                <a:srgbClr val="FFFFFF"/>
              </a:bgClr>
            </a:pattFill>
            <a:ln w="9525" algn="ctr">
              <a:solidFill>
                <a:srgbClr val="EAE3D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eaLnBrk="0" latinLnBrk="0" hangingPunct="0">
                <a:buClr>
                  <a:srgbClr val="333333"/>
                </a:buClr>
                <a:defRPr/>
              </a:pPr>
              <a:endParaRPr lang="ko-KR" altLang="ko-KR" sz="14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AutoShape 920"/>
            <p:cNvCxnSpPr>
              <a:cxnSpLocks noChangeShapeType="1"/>
            </p:cNvCxnSpPr>
            <p:nvPr/>
          </p:nvCxnSpPr>
          <p:spPr bwMode="auto">
            <a:xfrm flipV="1">
              <a:off x="5755673" y="3416401"/>
              <a:ext cx="771644" cy="153483"/>
            </a:xfrm>
            <a:prstGeom prst="bentConnector2">
              <a:avLst/>
            </a:prstGeom>
            <a:noFill/>
            <a:ln w="6350">
              <a:solidFill>
                <a:srgbClr val="008CF0"/>
              </a:solidFill>
              <a:round/>
              <a:headEnd/>
              <a:tailEnd type="triangle" w="med" len="med"/>
            </a:ln>
          </p:spPr>
        </p:cxnSp>
        <p:sp>
          <p:nvSpPr>
            <p:cNvPr id="97" name="Rectangle 954"/>
            <p:cNvSpPr>
              <a:spLocks noChangeArrowheads="1"/>
            </p:cNvSpPr>
            <p:nvPr/>
          </p:nvSpPr>
          <p:spPr bwMode="gray">
            <a:xfrm>
              <a:off x="5197867" y="2935063"/>
              <a:ext cx="568284" cy="348273"/>
            </a:xfrm>
            <a:prstGeom prst="roundRect">
              <a:avLst>
                <a:gd name="adj" fmla="val 8542"/>
              </a:avLst>
            </a:prstGeom>
            <a:solidFill>
              <a:srgbClr val="00B0F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Receive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Handler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9" name="AutoShape 920"/>
            <p:cNvCxnSpPr>
              <a:cxnSpLocks noChangeShapeType="1"/>
              <a:stCxn id="68" idx="0"/>
              <a:endCxn id="97" idx="1"/>
            </p:cNvCxnSpPr>
            <p:nvPr/>
          </p:nvCxnSpPr>
          <p:spPr bwMode="auto">
            <a:xfrm rot="5400000" flipH="1" flipV="1">
              <a:off x="4583984" y="2655515"/>
              <a:ext cx="160196" cy="1067570"/>
            </a:xfrm>
            <a:prstGeom prst="bentConnector2">
              <a:avLst/>
            </a:prstGeom>
            <a:noFill/>
            <a:ln w="6350">
              <a:solidFill>
                <a:srgbClr val="7030A0"/>
              </a:solidFill>
              <a:miter lim="800000"/>
              <a:headEnd type="triangle" w="med" len="med"/>
              <a:tailEnd type="none" w="med" len="med"/>
            </a:ln>
          </p:spPr>
        </p:cxnSp>
        <p:sp>
          <p:nvSpPr>
            <p:cNvPr id="100" name="TextBox 128"/>
            <p:cNvSpPr txBox="1"/>
            <p:nvPr/>
          </p:nvSpPr>
          <p:spPr>
            <a:xfrm>
              <a:off x="4680144" y="2899294"/>
              <a:ext cx="344391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7030A0"/>
                  </a:solidFill>
                </a:rPr>
                <a:t>VO</a:t>
              </a:r>
              <a:endParaRPr lang="ko-KR" altLang="en-US" sz="700" b="1" dirty="0" err="1">
                <a:solidFill>
                  <a:srgbClr val="7030A0"/>
                </a:solidFill>
              </a:endParaRPr>
            </a:p>
          </p:txBody>
        </p:sp>
        <p:sp>
          <p:nvSpPr>
            <p:cNvPr id="101" name="Rectangle 965"/>
            <p:cNvSpPr>
              <a:spLocks noChangeArrowheads="1"/>
            </p:cNvSpPr>
            <p:nvPr/>
          </p:nvSpPr>
          <p:spPr bwMode="auto">
            <a:xfrm>
              <a:off x="3373255" y="2322746"/>
              <a:ext cx="1428760" cy="26108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i="1" kern="0" dirty="0">
                  <a:solidFill>
                    <a:srgbClr val="663300"/>
                  </a:solidFill>
                </a:rPr>
                <a:t>Business layer</a:t>
              </a:r>
            </a:p>
          </p:txBody>
        </p:sp>
        <p:sp>
          <p:nvSpPr>
            <p:cNvPr id="102" name="Rectangle 936"/>
            <p:cNvSpPr>
              <a:spLocks noChangeArrowheads="1"/>
            </p:cNvSpPr>
            <p:nvPr/>
          </p:nvSpPr>
          <p:spPr bwMode="gray">
            <a:xfrm>
              <a:off x="1559577" y="4091690"/>
              <a:ext cx="879539" cy="343775"/>
            </a:xfrm>
            <a:prstGeom prst="roundRect">
              <a:avLst>
                <a:gd name="adj" fmla="val 7935"/>
              </a:avLst>
            </a:prstGeom>
            <a:solidFill>
              <a:srgbClr val="FFC00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Client UI</a:t>
              </a:r>
              <a:endParaRPr lang="en-US" altLang="ko-KR" sz="700" b="1" kern="0" dirty="0">
                <a:solidFill>
                  <a:sysClr val="windowText" lastClr="000000"/>
                </a:solidFill>
              </a:endParaRP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 smtClean="0">
                  <a:solidFill>
                    <a:sysClr val="windowText" lastClr="000000"/>
                  </a:solidFill>
                </a:rPr>
                <a:t>(Delphi BPL</a:t>
              </a: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03" name="Rectangle 948"/>
            <p:cNvSpPr>
              <a:spLocks noChangeArrowheads="1"/>
            </p:cNvSpPr>
            <p:nvPr/>
          </p:nvSpPr>
          <p:spPr bwMode="gray">
            <a:xfrm>
              <a:off x="5303598" y="4210165"/>
              <a:ext cx="363782" cy="1039569"/>
            </a:xfrm>
            <a:prstGeom prst="roundRect">
              <a:avLst>
                <a:gd name="adj" fmla="val 8065"/>
              </a:avLst>
            </a:prstGeom>
            <a:solidFill>
              <a:srgbClr val="FFC00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DB I/O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700" b="1" kern="0" dirty="0">
                  <a:solidFill>
                    <a:sysClr val="windowText" lastClr="000000"/>
                  </a:solidFill>
                </a:rPr>
                <a:t>모듈</a:t>
              </a:r>
            </a:p>
          </p:txBody>
        </p:sp>
        <p:cxnSp>
          <p:nvCxnSpPr>
            <p:cNvPr id="104" name="AutoShape 917"/>
            <p:cNvCxnSpPr>
              <a:cxnSpLocks noChangeShapeType="1"/>
            </p:cNvCxnSpPr>
            <p:nvPr/>
          </p:nvCxnSpPr>
          <p:spPr bwMode="auto">
            <a:xfrm>
              <a:off x="4783948" y="4978250"/>
              <a:ext cx="519650" cy="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cxnSp>
          <p:nvCxnSpPr>
            <p:cNvPr id="106" name="AutoShape 920"/>
            <p:cNvCxnSpPr>
              <a:cxnSpLocks noChangeShapeType="1"/>
              <a:endCxn id="93" idx="2"/>
            </p:cNvCxnSpPr>
            <p:nvPr/>
          </p:nvCxnSpPr>
          <p:spPr bwMode="auto">
            <a:xfrm flipV="1">
              <a:off x="5667380" y="4978237"/>
              <a:ext cx="575207" cy="281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sm" len="sm"/>
            </a:ln>
          </p:spPr>
        </p:cxnSp>
        <p:sp>
          <p:nvSpPr>
            <p:cNvPr id="107" name="Rectangle 965"/>
            <p:cNvSpPr>
              <a:spLocks noChangeArrowheads="1"/>
            </p:cNvSpPr>
            <p:nvPr/>
          </p:nvSpPr>
          <p:spPr bwMode="auto">
            <a:xfrm>
              <a:off x="4819102" y="3934353"/>
              <a:ext cx="1428760" cy="26108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800" b="1" i="1" kern="0" dirty="0">
                  <a:solidFill>
                    <a:srgbClr val="663300"/>
                  </a:solidFill>
                </a:rPr>
                <a:t>Persistence layer</a:t>
              </a:r>
            </a:p>
          </p:txBody>
        </p:sp>
        <p:sp>
          <p:nvSpPr>
            <p:cNvPr id="74" name="TextBox 127"/>
            <p:cNvSpPr txBox="1"/>
            <p:nvPr/>
          </p:nvSpPr>
          <p:spPr>
            <a:xfrm>
              <a:off x="5755673" y="3331342"/>
              <a:ext cx="344391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008CF0"/>
                  </a:solidFill>
                </a:rPr>
                <a:t>VO</a:t>
              </a:r>
              <a:endParaRPr lang="ko-KR" altLang="en-US" sz="700" b="1" dirty="0" err="1">
                <a:solidFill>
                  <a:srgbClr val="008CF0"/>
                </a:solidFill>
              </a:endParaRPr>
            </a:p>
          </p:txBody>
        </p:sp>
        <p:sp>
          <p:nvSpPr>
            <p:cNvPr id="73" name="TextBox 126"/>
            <p:cNvSpPr txBox="1"/>
            <p:nvPr/>
          </p:nvSpPr>
          <p:spPr>
            <a:xfrm>
              <a:off x="5820757" y="2932945"/>
              <a:ext cx="344391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7030A0"/>
                  </a:solidFill>
                </a:rPr>
                <a:t>VO</a:t>
              </a:r>
              <a:endParaRPr lang="ko-KR" altLang="en-US" sz="700" b="1" dirty="0" err="1">
                <a:solidFill>
                  <a:srgbClr val="7030A0"/>
                </a:solidFill>
              </a:endParaRPr>
            </a:p>
          </p:txBody>
        </p:sp>
        <p:sp>
          <p:nvSpPr>
            <p:cNvPr id="69" name="Rectangle 954"/>
            <p:cNvSpPr>
              <a:spLocks noChangeArrowheads="1"/>
            </p:cNvSpPr>
            <p:nvPr/>
          </p:nvSpPr>
          <p:spPr bwMode="gray">
            <a:xfrm>
              <a:off x="4421998" y="3269397"/>
              <a:ext cx="361950" cy="1191692"/>
            </a:xfrm>
            <a:prstGeom prst="roundRect">
              <a:avLst>
                <a:gd name="adj" fmla="val 8542"/>
              </a:avLst>
            </a:prstGeom>
            <a:solidFill>
              <a:srgbClr val="FFC000"/>
            </a:solidFill>
            <a:ln w="6350" algn="ctr">
              <a:noFill/>
              <a:round/>
              <a:headEnd/>
              <a:tailEnd/>
            </a:ln>
          </p:spPr>
          <p:txBody>
            <a:bodyPr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Biz</a:t>
              </a:r>
            </a:p>
            <a:p>
              <a:pPr algn="ctr" defTabSz="919845" eaLnBrk="0" latinLnBrk="0" hangingPunct="0">
                <a:buClr>
                  <a:srgbClr val="333333"/>
                </a:buClr>
                <a:defRPr/>
              </a:pPr>
              <a:r>
                <a:rPr lang="en-US" altLang="ko-KR" sz="700" b="1" kern="0" dirty="0">
                  <a:solidFill>
                    <a:sysClr val="windowText" lastClr="000000"/>
                  </a:solidFill>
                </a:rPr>
                <a:t>Class</a:t>
              </a:r>
              <a:endParaRPr lang="ko-KR" altLang="ko-KR" sz="700" b="1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1" name="Rectangle 936"/>
          <p:cNvSpPr>
            <a:spLocks noChangeArrowheads="1"/>
          </p:cNvSpPr>
          <p:nvPr/>
        </p:nvSpPr>
        <p:spPr bwMode="gray">
          <a:xfrm>
            <a:off x="1367644" y="3168967"/>
            <a:ext cx="988949" cy="230875"/>
          </a:xfrm>
          <a:prstGeom prst="roundRect">
            <a:avLst>
              <a:gd name="adj" fmla="val 7935"/>
            </a:avLst>
          </a:prstGeom>
          <a:solidFill>
            <a:srgbClr val="FFC000"/>
          </a:solidFill>
          <a:ln w="6350" algn="ctr">
            <a:noFill/>
            <a:round/>
            <a:headEnd/>
            <a:tailEnd/>
          </a:ln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9845" eaLnBrk="0" latinLnBrk="0" hangingPunct="0">
              <a:buClr>
                <a:srgbClr val="333333"/>
              </a:buClr>
              <a:defRPr/>
            </a:pP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Report</a:t>
            </a:r>
            <a:endParaRPr lang="en-US" altLang="ko-KR" sz="700" b="1" kern="0" dirty="0">
              <a:solidFill>
                <a:sysClr val="windowText" lastClr="000000"/>
              </a:solidFill>
            </a:endParaRPr>
          </a:p>
          <a:p>
            <a:pPr algn="ctr" defTabSz="919845" eaLnBrk="0" latinLnBrk="0" hangingPunct="0">
              <a:buClr>
                <a:srgbClr val="333333"/>
              </a:buClr>
              <a:defRPr/>
            </a:pP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700" b="1" kern="0" dirty="0" err="1" smtClean="0">
                <a:solidFill>
                  <a:sysClr val="windowText" lastClr="000000"/>
                </a:solidFill>
              </a:rPr>
              <a:t>Rexpert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)</a:t>
            </a:r>
            <a:endParaRPr lang="en-US" altLang="ko-KR" sz="7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2" name="AutoShape 920"/>
          <p:cNvCxnSpPr>
            <a:cxnSpLocks noChangeShapeType="1"/>
          </p:cNvCxnSpPr>
          <p:nvPr/>
        </p:nvCxnSpPr>
        <p:spPr bwMode="auto">
          <a:xfrm flipV="1">
            <a:off x="5019589" y="3062259"/>
            <a:ext cx="588559" cy="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FF0000"/>
            </a:solidFill>
            <a:miter lim="800000"/>
            <a:headEnd/>
            <a:tailEnd type="triangle" w="sm" len="sm"/>
          </a:ln>
        </p:spPr>
      </p:cxnSp>
      <p:cxnSp>
        <p:nvCxnSpPr>
          <p:cNvPr id="113" name="AutoShape 920"/>
          <p:cNvCxnSpPr>
            <a:cxnSpLocks noChangeShapeType="1"/>
          </p:cNvCxnSpPr>
          <p:nvPr/>
        </p:nvCxnSpPr>
        <p:spPr bwMode="auto">
          <a:xfrm>
            <a:off x="6507802" y="4580054"/>
            <a:ext cx="732868" cy="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8CF0"/>
            </a:solidFill>
            <a:round/>
            <a:headEnd/>
            <a:tailEnd type="triangle" w="med" len="med"/>
          </a:ln>
        </p:spPr>
      </p:cxnSp>
      <p:cxnSp>
        <p:nvCxnSpPr>
          <p:cNvPr id="114" name="AutoShape 920"/>
          <p:cNvCxnSpPr>
            <a:cxnSpLocks noChangeShapeType="1"/>
          </p:cNvCxnSpPr>
          <p:nvPr/>
        </p:nvCxnSpPr>
        <p:spPr bwMode="auto">
          <a:xfrm flipV="1">
            <a:off x="7515914" y="4586935"/>
            <a:ext cx="732046" cy="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030A0"/>
            </a:solidFill>
            <a:round/>
            <a:headEnd type="triangle" w="med" len="med"/>
            <a:tailEnd type="none" w="med" len="med"/>
          </a:ln>
        </p:spPr>
      </p:cxnSp>
      <p:sp>
        <p:nvSpPr>
          <p:cNvPr id="115" name="TextBox 129"/>
          <p:cNvSpPr txBox="1"/>
          <p:nvPr/>
        </p:nvSpPr>
        <p:spPr>
          <a:xfrm>
            <a:off x="6444208" y="4607253"/>
            <a:ext cx="907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 smtClean="0">
                <a:solidFill>
                  <a:srgbClr val="008CF0"/>
                </a:solidFill>
              </a:rPr>
              <a:t>연계 송신 메시지</a:t>
            </a:r>
            <a:endParaRPr lang="ko-KR" altLang="en-US" sz="700" b="1" dirty="0">
              <a:solidFill>
                <a:srgbClr val="008CF0"/>
              </a:solidFill>
            </a:endParaRPr>
          </a:p>
        </p:txBody>
      </p:sp>
      <p:sp>
        <p:nvSpPr>
          <p:cNvPr id="116" name="TextBox 129"/>
          <p:cNvSpPr txBox="1"/>
          <p:nvPr/>
        </p:nvSpPr>
        <p:spPr>
          <a:xfrm>
            <a:off x="7463797" y="4605460"/>
            <a:ext cx="880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 smtClean="0">
                <a:solidFill>
                  <a:srgbClr val="7030A0"/>
                </a:solidFill>
              </a:rPr>
              <a:t>연계 수신 메시지</a:t>
            </a:r>
            <a:endParaRPr lang="ko-KR" altLang="en-US" sz="700" b="1" dirty="0">
              <a:solidFill>
                <a:srgbClr val="7030A0"/>
              </a:solidFill>
            </a:endParaRPr>
          </a:p>
        </p:txBody>
      </p:sp>
      <p:sp>
        <p:nvSpPr>
          <p:cNvPr id="117" name="Rectangle 943"/>
          <p:cNvSpPr>
            <a:spLocks noChangeArrowheads="1"/>
          </p:cNvSpPr>
          <p:nvPr/>
        </p:nvSpPr>
        <p:spPr bwMode="gray">
          <a:xfrm>
            <a:off x="6501276" y="3941150"/>
            <a:ext cx="983342" cy="365565"/>
          </a:xfrm>
          <a:prstGeom prst="roundRect">
            <a:avLst>
              <a:gd name="adj" fmla="val 5671"/>
            </a:avLst>
          </a:prstGeom>
          <a:solidFill>
            <a:srgbClr val="92D050"/>
          </a:solidFill>
          <a:ln w="6350" algn="ctr">
            <a:noFill/>
            <a:round/>
            <a:headEnd/>
            <a:tailEnd/>
          </a:ln>
        </p:spPr>
        <p:txBody>
          <a:bodyPr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9845" eaLnBrk="0" latinLnBrk="0" hangingPunct="0">
              <a:buClr>
                <a:srgbClr val="333333"/>
              </a:buClr>
              <a:defRPr/>
            </a:pP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DBMS Server</a:t>
            </a:r>
            <a:endParaRPr lang="ko-KR" altLang="ko-KR" sz="7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AutoShape 915"/>
          <p:cNvCxnSpPr>
            <a:cxnSpLocks noChangeShapeType="1"/>
            <a:stCxn id="40" idx="3"/>
            <a:endCxn id="68" idx="1"/>
          </p:cNvCxnSpPr>
          <p:nvPr/>
        </p:nvCxnSpPr>
        <p:spPr bwMode="auto">
          <a:xfrm>
            <a:off x="3815916" y="2719161"/>
            <a:ext cx="254321" cy="987"/>
          </a:xfrm>
          <a:prstGeom prst="straightConnector1">
            <a:avLst/>
          </a:prstGeom>
          <a:noFill/>
          <a:ln w="6350">
            <a:solidFill>
              <a:srgbClr val="FF0000"/>
            </a:solidFill>
            <a:round/>
            <a:headEnd/>
            <a:tailEnd type="triangle" w="sm" len="sm"/>
          </a:ln>
        </p:spPr>
      </p:cxnSp>
      <p:cxnSp>
        <p:nvCxnSpPr>
          <p:cNvPr id="139" name="AutoShape 920"/>
          <p:cNvCxnSpPr>
            <a:cxnSpLocks noChangeShapeType="1"/>
          </p:cNvCxnSpPr>
          <p:nvPr/>
        </p:nvCxnSpPr>
        <p:spPr bwMode="auto">
          <a:xfrm flipV="1">
            <a:off x="7380312" y="2225256"/>
            <a:ext cx="427802" cy="166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030A0"/>
            </a:solidFill>
            <a:miter lim="800000"/>
            <a:headEnd type="triangle" w="med" len="med"/>
            <a:tailEnd type="none" w="med" len="med"/>
          </a:ln>
        </p:spPr>
      </p:cxnSp>
      <p:cxnSp>
        <p:nvCxnSpPr>
          <p:cNvPr id="141" name="AutoShape 920"/>
          <p:cNvCxnSpPr>
            <a:cxnSpLocks noChangeShapeType="1"/>
          </p:cNvCxnSpPr>
          <p:nvPr/>
        </p:nvCxnSpPr>
        <p:spPr bwMode="auto">
          <a:xfrm flipV="1">
            <a:off x="7397840" y="2306175"/>
            <a:ext cx="414520" cy="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8CF0"/>
            </a:solidFill>
            <a:round/>
            <a:headEnd/>
            <a:tailEnd type="triangle" w="med" len="med"/>
          </a:ln>
        </p:spPr>
      </p:cxnSp>
      <p:sp>
        <p:nvSpPr>
          <p:cNvPr id="143" name="Rectangle 944"/>
          <p:cNvSpPr>
            <a:spLocks noChangeArrowheads="1"/>
          </p:cNvSpPr>
          <p:nvPr/>
        </p:nvSpPr>
        <p:spPr bwMode="gray">
          <a:xfrm>
            <a:off x="3203848" y="2130763"/>
            <a:ext cx="586387" cy="366840"/>
          </a:xfrm>
          <a:prstGeom prst="roundRect">
            <a:avLst>
              <a:gd name="adj" fmla="val 8630"/>
            </a:avLst>
          </a:prstGeom>
          <a:solidFill>
            <a:srgbClr val="FFC000"/>
          </a:solidFill>
          <a:ln w="6350" algn="ctr">
            <a:noFill/>
            <a:round/>
            <a:headEnd/>
            <a:tailEnd/>
          </a:ln>
        </p:spPr>
        <p:txBody>
          <a:bodyPr lIns="0" tIns="36000" rIns="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9845" eaLnBrk="0" latinLnBrk="0" hangingPunct="0">
              <a:buClr>
                <a:srgbClr val="333333"/>
              </a:buClr>
              <a:defRPr/>
            </a:pP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Controller</a:t>
            </a:r>
            <a:endParaRPr lang="en-US" altLang="ko-KR" sz="700" b="1" kern="0" dirty="0">
              <a:solidFill>
                <a:sysClr val="windowText" lastClr="000000"/>
              </a:solidFill>
            </a:endParaRPr>
          </a:p>
          <a:p>
            <a:pPr algn="ctr" defTabSz="919845" eaLnBrk="0" latinLnBrk="0" hangingPunct="0">
              <a:buClr>
                <a:srgbClr val="333333"/>
              </a:buClr>
              <a:defRPr/>
            </a:pPr>
            <a:r>
              <a:rPr lang="en-US" altLang="ko-KR" sz="700" b="1" kern="0" dirty="0">
                <a:solidFill>
                  <a:sysClr val="windowText" lastClr="000000"/>
                </a:solidFill>
              </a:rPr>
              <a:t>Class</a:t>
            </a:r>
            <a:endParaRPr lang="ko-KR" altLang="ko-KR" sz="7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4" name="Rectangle 946"/>
          <p:cNvSpPr>
            <a:spLocks noChangeArrowheads="1"/>
          </p:cNvSpPr>
          <p:nvPr/>
        </p:nvSpPr>
        <p:spPr bwMode="gray">
          <a:xfrm>
            <a:off x="6600193" y="1743658"/>
            <a:ext cx="780119" cy="242279"/>
          </a:xfrm>
          <a:prstGeom prst="roundRect">
            <a:avLst>
              <a:gd name="adj" fmla="val 4032"/>
            </a:avLst>
          </a:prstGeom>
          <a:solidFill>
            <a:srgbClr val="73459E">
              <a:lumMod val="40000"/>
              <a:lumOff val="60000"/>
            </a:srgbClr>
          </a:solidFill>
          <a:ln w="6350" algn="ctr">
            <a:noFill/>
            <a:round/>
            <a:headEnd/>
            <a:tailEnd/>
          </a:ln>
        </p:spPr>
        <p:txBody>
          <a:bodyPr lIns="0" tIns="36000" rIns="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9845" eaLnBrk="0" latinLnBrk="0" hangingPunct="0">
              <a:buClr>
                <a:srgbClr val="333333"/>
              </a:buClr>
            </a:pPr>
            <a:r>
              <a:rPr lang="en-US" altLang="ko-KR" sz="700" b="1" kern="0" dirty="0" smtClean="0">
                <a:solidFill>
                  <a:sysClr val="windowText" lastClr="000000"/>
                </a:solidFill>
              </a:rPr>
              <a:t>APIM</a:t>
            </a:r>
            <a:endParaRPr lang="ko-KR" altLang="ko-KR" sz="7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55" name="AutoShape 920"/>
          <p:cNvCxnSpPr>
            <a:cxnSpLocks noChangeShapeType="1"/>
            <a:stCxn id="143" idx="0"/>
            <a:endCxn id="144" idx="1"/>
          </p:cNvCxnSpPr>
          <p:nvPr/>
        </p:nvCxnSpPr>
        <p:spPr bwMode="auto">
          <a:xfrm rot="5400000" flipH="1" flipV="1">
            <a:off x="4915635" y="446206"/>
            <a:ext cx="265965" cy="3103151"/>
          </a:xfrm>
          <a:prstGeom prst="bentConnector2">
            <a:avLst/>
          </a:prstGeom>
          <a:noFill/>
          <a:ln w="6350">
            <a:solidFill>
              <a:srgbClr val="7030A0"/>
            </a:solidFill>
            <a:miter lim="800000"/>
            <a:headEnd type="triangle" w="med" len="med"/>
            <a:tailEnd type="none" w="med" len="med"/>
          </a:ln>
        </p:spPr>
      </p:cxnSp>
      <p:cxnSp>
        <p:nvCxnSpPr>
          <p:cNvPr id="158" name="AutoShape 920"/>
          <p:cNvCxnSpPr>
            <a:cxnSpLocks noChangeShapeType="1"/>
          </p:cNvCxnSpPr>
          <p:nvPr/>
        </p:nvCxnSpPr>
        <p:spPr bwMode="auto">
          <a:xfrm flipV="1">
            <a:off x="7384558" y="1851670"/>
            <a:ext cx="427802" cy="166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030A0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159" name="TextBox 131"/>
          <p:cNvSpPr txBox="1"/>
          <p:nvPr/>
        </p:nvSpPr>
        <p:spPr>
          <a:xfrm>
            <a:off x="7445547" y="1687619"/>
            <a:ext cx="4882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>
                <a:solidFill>
                  <a:srgbClr val="7030A0"/>
                </a:solidFill>
              </a:rPr>
              <a:t>Msg.</a:t>
            </a:r>
            <a:endParaRPr lang="ko-KR" altLang="en-US" sz="700" b="1" dirty="0" err="1">
              <a:solidFill>
                <a:srgbClr val="7030A0"/>
              </a:solidFill>
            </a:endParaRPr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3793548" y="2373906"/>
            <a:ext cx="278564" cy="6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28"/>
          <p:cNvSpPr txBox="1"/>
          <p:nvPr/>
        </p:nvSpPr>
        <p:spPr>
          <a:xfrm>
            <a:off x="3743908" y="2191675"/>
            <a:ext cx="3900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>
                <a:solidFill>
                  <a:srgbClr val="7030A0"/>
                </a:solidFill>
              </a:rPr>
              <a:t>VO</a:t>
            </a:r>
            <a:endParaRPr lang="ko-KR" altLang="en-US" sz="700" b="1" dirty="0" err="1">
              <a:solidFill>
                <a:srgbClr val="7030A0"/>
              </a:solidFill>
            </a:endParaRPr>
          </a:p>
        </p:txBody>
      </p:sp>
      <p:sp>
        <p:nvSpPr>
          <p:cNvPr id="171" name="TextBox 131"/>
          <p:cNvSpPr txBox="1"/>
          <p:nvPr/>
        </p:nvSpPr>
        <p:spPr>
          <a:xfrm>
            <a:off x="4752020" y="1687619"/>
            <a:ext cx="4882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>
                <a:solidFill>
                  <a:srgbClr val="7030A0"/>
                </a:solidFill>
              </a:rPr>
              <a:t>Msg.</a:t>
            </a:r>
            <a:endParaRPr lang="ko-KR" altLang="en-US" sz="700" b="1" dirty="0" err="1">
              <a:solidFill>
                <a:srgbClr val="7030A0"/>
              </a:solidFill>
            </a:endParaRPr>
          </a:p>
        </p:txBody>
      </p:sp>
      <p:cxnSp>
        <p:nvCxnSpPr>
          <p:cNvPr id="174" name="AutoShape 920"/>
          <p:cNvCxnSpPr>
            <a:cxnSpLocks noChangeShapeType="1"/>
          </p:cNvCxnSpPr>
          <p:nvPr/>
        </p:nvCxnSpPr>
        <p:spPr bwMode="auto">
          <a:xfrm flipV="1">
            <a:off x="6125874" y="2203269"/>
            <a:ext cx="470582" cy="166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030A0"/>
            </a:solidFill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37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–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구성도 </a:t>
            </a:r>
            <a:r>
              <a:rPr lang="en-US" altLang="ko-KR" dirty="0" smtClean="0"/>
              <a:t>(APIM)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68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 defTabSz="779163">
              <a:lnSpc>
                <a:spcPct val="140000"/>
              </a:lnSpc>
              <a:spcBef>
                <a:spcPct val="0"/>
              </a:spcBef>
            </a:pPr>
            <a:r>
              <a:rPr lang="en-US" altLang="ko-KR" sz="1400" dirty="0"/>
              <a:t>APIM </a:t>
            </a:r>
            <a:r>
              <a:rPr lang="ko-KR" altLang="en-US" sz="1400" dirty="0"/>
              <a:t>솔루션은 내장된 </a:t>
            </a:r>
            <a:r>
              <a:rPr lang="en-US" altLang="ko-KR" sz="1400" dirty="0"/>
              <a:t>API Manager Tool</a:t>
            </a:r>
            <a:r>
              <a:rPr lang="ko-KR" altLang="en-US" sz="1400" dirty="0"/>
              <a:t>을 활용하여 </a:t>
            </a:r>
            <a:r>
              <a:rPr lang="en-US" altLang="ko-KR" sz="1400" dirty="0"/>
              <a:t>API</a:t>
            </a:r>
            <a:r>
              <a:rPr lang="ko-KR" altLang="en-US" sz="1400" dirty="0"/>
              <a:t>의 등록</a:t>
            </a:r>
            <a:r>
              <a:rPr lang="en-US" altLang="ko-KR" sz="1400" dirty="0"/>
              <a:t>/</a:t>
            </a:r>
            <a:r>
              <a:rPr lang="ko-KR" altLang="en-US" sz="1400" dirty="0"/>
              <a:t>신청</a:t>
            </a:r>
            <a:r>
              <a:rPr lang="en-US" altLang="ko-KR" sz="1400" dirty="0"/>
              <a:t>/</a:t>
            </a:r>
            <a:r>
              <a:rPr lang="ko-KR" altLang="en-US" sz="1400" dirty="0"/>
              <a:t>인증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및 사용 현황을 관리하고</a:t>
            </a:r>
            <a:r>
              <a:rPr lang="en-US" altLang="ko-KR" sz="1400" dirty="0"/>
              <a:t>, API Gateway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API </a:t>
            </a:r>
            <a:r>
              <a:rPr lang="ko-KR" altLang="en-US" sz="1400" dirty="0"/>
              <a:t>서비스를 실행할 수 있는 형태로 </a:t>
            </a:r>
            <a:r>
              <a:rPr lang="ko-KR" altLang="en-US" sz="1400" dirty="0" smtClean="0"/>
              <a:t>구성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33569" y="4779568"/>
            <a:ext cx="3951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* 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KMS </a:t>
            </a:r>
            <a:r>
              <a:rPr lang="en-US" altLang="ko-KR" sz="800" b="1" dirty="0">
                <a:solidFill>
                  <a:srgbClr val="0070C0"/>
                </a:solidFill>
              </a:rPr>
              <a:t>: Key Management System / </a:t>
            </a:r>
            <a:r>
              <a:rPr lang="en-US" altLang="ko-KR" sz="800" b="1" dirty="0" err="1">
                <a:solidFill>
                  <a:srgbClr val="0070C0"/>
                </a:solidFill>
              </a:rPr>
              <a:t>SfA</a:t>
            </a:r>
            <a:r>
              <a:rPr lang="en-US" altLang="ko-KR" sz="800" b="1" dirty="0">
                <a:solidFill>
                  <a:srgbClr val="0070C0"/>
                </a:solidFill>
              </a:rPr>
              <a:t>: Statistic for APIM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1535" y="1526612"/>
            <a:ext cx="8568957" cy="3097366"/>
            <a:chOff x="431535" y="2174684"/>
            <a:chExt cx="11550914" cy="3937084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3060062" y="2174684"/>
              <a:ext cx="6071877" cy="392972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9CE1"/>
                </a:gs>
                <a:gs pos="86000">
                  <a:srgbClr val="00B0B4">
                    <a:alpha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59" name="모서리가 둥근 직사각형 258"/>
            <p:cNvSpPr/>
            <p:nvPr/>
          </p:nvSpPr>
          <p:spPr>
            <a:xfrm>
              <a:off x="9900206" y="2174684"/>
              <a:ext cx="2082243" cy="3937084"/>
            </a:xfrm>
            <a:prstGeom prst="roundRect">
              <a:avLst>
                <a:gd name="adj" fmla="val 2433"/>
              </a:avLst>
            </a:pr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모서리가 둥근 직사각형 259"/>
            <p:cNvSpPr/>
            <p:nvPr/>
          </p:nvSpPr>
          <p:spPr>
            <a:xfrm>
              <a:off x="623552" y="5161758"/>
              <a:ext cx="1317614" cy="847740"/>
            </a:xfrm>
            <a:prstGeom prst="roundRect">
              <a:avLst>
                <a:gd name="adj" fmla="val 3779"/>
              </a:avLst>
            </a:prstGeom>
            <a:solidFill>
              <a:srgbClr val="ADADAD">
                <a:alpha val="4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872">
                <a:defRPr/>
              </a:pPr>
              <a:endParaRPr lang="ko-KR" altLang="en-US" sz="2399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702804" y="5444155"/>
              <a:ext cx="1171357" cy="511706"/>
            </a:xfrm>
            <a:prstGeom prst="roundRect">
              <a:avLst>
                <a:gd name="adj" fmla="val 3334"/>
              </a:avLst>
            </a:prstGeom>
            <a:solidFill>
              <a:sysClr val="window" lastClr="FFFFFF"/>
            </a:solidFill>
            <a:ln w="6350" cap="flat" cmpd="sng" algn="ctr">
              <a:noFill/>
              <a:prstDash val="solid"/>
            </a:ln>
            <a:effectLst/>
          </p:spPr>
          <p:txBody>
            <a:bodyPr lIns="0" tIns="66015" rIns="0" bIns="66015" rtlCol="0" anchor="ctr"/>
            <a:lstStyle/>
            <a:p>
              <a:pPr defTabSz="1071244">
                <a:defRPr/>
              </a:pPr>
              <a:endParaRPr lang="ko-KR" altLang="en-US" sz="12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41066" y="5186524"/>
              <a:ext cx="1095421" cy="2053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1071244">
                <a:defRPr/>
              </a:pPr>
              <a:r>
                <a:rPr lang="en-US" altLang="ko-KR" sz="105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System</a:t>
              </a:r>
              <a:endParaRPr lang="ko-KR" altLang="en-US" sz="10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606576" y="3979661"/>
              <a:ext cx="587259" cy="20511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b="0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333" b="0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  <p:grpSp>
          <p:nvGrpSpPr>
            <p:cNvPr id="264" name="그룹 263"/>
            <p:cNvGrpSpPr/>
            <p:nvPr/>
          </p:nvGrpSpPr>
          <p:grpSpPr>
            <a:xfrm>
              <a:off x="10066239" y="5144323"/>
              <a:ext cx="1826626" cy="877907"/>
              <a:chOff x="7532813" y="3795886"/>
              <a:chExt cx="1370009" cy="658450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7532813" y="3795886"/>
                <a:ext cx="1370009" cy="658450"/>
              </a:xfrm>
              <a:prstGeom prst="roundRect">
                <a:avLst>
                  <a:gd name="adj" fmla="val 3779"/>
                </a:avLst>
              </a:prstGeom>
              <a:solidFill>
                <a:srgbClr val="00B0B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6872">
                  <a:defRPr/>
                </a:pPr>
                <a:endParaRPr lang="ko-KR" altLang="en-US" sz="2399" ker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" name="모서리가 둥근 직사각형 265"/>
              <p:cNvSpPr/>
              <p:nvPr/>
            </p:nvSpPr>
            <p:spPr>
              <a:xfrm>
                <a:off x="7595767" y="3987192"/>
                <a:ext cx="1230156" cy="424621"/>
              </a:xfrm>
              <a:prstGeom prst="roundRect">
                <a:avLst>
                  <a:gd name="adj" fmla="val 3334"/>
                </a:avLst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0" tIns="66015" rIns="0" bIns="66015" rtlCol="0" anchor="ctr"/>
              <a:lstStyle/>
              <a:p>
                <a:pPr defTabSz="1071244">
                  <a:defRPr/>
                </a:pPr>
                <a:endParaRPr lang="ko-KR" altLang="en-US" sz="12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7671901" y="3812956"/>
                <a:ext cx="1091833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1071244">
                  <a:defRPr/>
                </a:pPr>
                <a:r>
                  <a:rPr lang="en-US" altLang="ko-KR" sz="1400" b="1" kern="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APIs</a:t>
                </a:r>
                <a:endPara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8" name="그룹 267"/>
              <p:cNvGrpSpPr/>
              <p:nvPr/>
            </p:nvGrpSpPr>
            <p:grpSpPr>
              <a:xfrm>
                <a:off x="7884368" y="4046457"/>
                <a:ext cx="637445" cy="318096"/>
                <a:chOff x="7706162" y="5200121"/>
                <a:chExt cx="689022" cy="463226"/>
              </a:xfrm>
            </p:grpSpPr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7904073" y="5200121"/>
                  <a:ext cx="491111" cy="380280"/>
                </a:xfrm>
                <a:prstGeom prst="round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0" tIns="66015" rIns="0" bIns="66015" rtlCol="0" anchor="ctr"/>
                <a:lstStyle/>
                <a:p>
                  <a:pPr algn="ctr" defTabSz="1071244">
                    <a:defRPr/>
                  </a:pPr>
                  <a:endParaRPr lang="ko-KR" altLang="en-US" sz="1067" b="1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0" name="모서리가 둥근 직사각형 269"/>
                <p:cNvSpPr/>
                <p:nvPr/>
              </p:nvSpPr>
              <p:spPr>
                <a:xfrm>
                  <a:off x="7814367" y="5241596"/>
                  <a:ext cx="491111" cy="380280"/>
                </a:xfrm>
                <a:prstGeom prst="round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0" tIns="66015" rIns="0" bIns="66015" rtlCol="0" anchor="ctr"/>
                <a:lstStyle/>
                <a:p>
                  <a:pPr algn="ctr" defTabSz="1071244">
                    <a:defRPr/>
                  </a:pPr>
                  <a:endParaRPr lang="ko-KR" altLang="en-US" sz="1067" b="1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7706162" y="5283067"/>
                  <a:ext cx="505897" cy="380280"/>
                </a:xfrm>
                <a:prstGeom prst="roundRect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0" tIns="66015" rIns="0" bIns="66015" rtlCol="0" anchor="ctr"/>
                <a:lstStyle/>
                <a:p>
                  <a:pPr algn="ctr" defTabSz="1071244">
                    <a:defRPr/>
                  </a:pPr>
                  <a:r>
                    <a:rPr lang="en-US" altLang="ko-KR" sz="1333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APIs</a:t>
                  </a:r>
                  <a:endParaRPr lang="ko-KR" altLang="en-US" sz="1333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272" name="직선 화살표 연결선 130"/>
            <p:cNvCxnSpPr/>
            <p:nvPr/>
          </p:nvCxnSpPr>
          <p:spPr>
            <a:xfrm flipV="1">
              <a:off x="1546193" y="3213016"/>
              <a:ext cx="2138518" cy="329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73" name="직선 화살표 연결선 130"/>
            <p:cNvCxnSpPr>
              <a:endCxn id="260" idx="0"/>
            </p:cNvCxnSpPr>
            <p:nvPr/>
          </p:nvCxnSpPr>
          <p:spPr>
            <a:xfrm rot="16200000" flipH="1">
              <a:off x="611895" y="4491292"/>
              <a:ext cx="1340674" cy="25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4" name="TextBox 273"/>
            <p:cNvSpPr txBox="1"/>
            <p:nvPr/>
          </p:nvSpPr>
          <p:spPr>
            <a:xfrm>
              <a:off x="9602023" y="2965308"/>
              <a:ext cx="596364" cy="20511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b="0" spc="-93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Rest API</a:t>
              </a:r>
              <a:endParaRPr lang="ko-KR" altLang="en-US" sz="1333" b="0" spc="-9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31535" y="2673944"/>
              <a:ext cx="6493889" cy="1898246"/>
            </a:xfrm>
            <a:prstGeom prst="roundRect">
              <a:avLst>
                <a:gd name="adj" fmla="val 3912"/>
              </a:avLst>
            </a:prstGeom>
            <a:noFill/>
            <a:ln w="190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6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32572" y="4681581"/>
              <a:ext cx="11389786" cy="1430187"/>
            </a:xfrm>
            <a:prstGeom prst="roundRect">
              <a:avLst>
                <a:gd name="adj" fmla="val 3912"/>
              </a:avLst>
            </a:prstGeom>
            <a:noFill/>
            <a:ln w="19050">
              <a:solidFill>
                <a:srgbClr val="5B8E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6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7" name="모서리가 둥근 직사각형 276"/>
            <p:cNvSpPr/>
            <p:nvPr/>
          </p:nvSpPr>
          <p:spPr>
            <a:xfrm>
              <a:off x="7266701" y="3983051"/>
              <a:ext cx="1457828" cy="56103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rgbClr val="58C5C7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048"/>
              <a:r>
                <a:rPr lang="en-US" altLang="ko-KR" sz="1400" b="1" kern="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</a:p>
            <a:p>
              <a:pPr algn="ctr" defTabSz="1219048"/>
              <a:r>
                <a:rPr lang="en-US" altLang="ko-KR" sz="1400" b="1" kern="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Publisher</a:t>
              </a:r>
              <a:endParaRPr lang="ko-KR" altLang="en-US" sz="1400" b="1" kern="0" spc="-4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8" name="순서도: 자기 디스크 277"/>
            <p:cNvSpPr/>
            <p:nvPr/>
          </p:nvSpPr>
          <p:spPr>
            <a:xfrm>
              <a:off x="5815654" y="3990468"/>
              <a:ext cx="906066" cy="542506"/>
            </a:xfrm>
            <a:prstGeom prst="flowChartMagneticDisk">
              <a:avLst/>
            </a:prstGeom>
            <a:solidFill>
              <a:srgbClr val="333333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none" lIns="131858" tIns="65929" rIns="131858" bIns="65929" rtlCol="0" anchor="b" anchorCtr="0"/>
            <a:lstStyle/>
            <a:p>
              <a:pPr algn="ctr" defTabSz="1216872">
                <a:defRPr/>
              </a:pPr>
              <a:r>
                <a:rPr lang="en-US" altLang="ko-KR" sz="1050" b="1" kern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</a:p>
            <a:p>
              <a:pPr algn="ctr" defTabSz="1216872">
                <a:defRPr/>
              </a:pPr>
              <a:r>
                <a:rPr lang="en-US" altLang="ko-KR" sz="1050" b="1" kern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Registry</a:t>
              </a:r>
              <a:endParaRPr lang="ko-KR" altLang="en-US" sz="105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268686" y="2175706"/>
              <a:ext cx="2803129" cy="5604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lIns="42183" tIns="65929" rIns="42183" bIns="65929" rtlCol="0">
              <a:spAutoFit/>
            </a:bodyPr>
            <a:lstStyle/>
            <a:p>
              <a:pPr algn="r" defTabSz="1071244">
                <a:defRPr/>
              </a:pPr>
              <a:r>
                <a:rPr lang="en-US" altLang="ko-KR" sz="2000" b="1" kern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APIM</a:t>
              </a:r>
              <a:endPara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3481007" y="2932496"/>
              <a:ext cx="1457828" cy="56103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rgbClr val="58C5C7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048">
                <a:defRPr/>
              </a:pPr>
              <a:r>
                <a:rPr lang="en-US" altLang="ko-KR" sz="1400" b="1" kern="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</a:p>
            <a:p>
              <a:pPr algn="ctr" defTabSz="1219048">
                <a:defRPr/>
              </a:pPr>
              <a:r>
                <a:rPr lang="en-US" altLang="ko-KR" sz="1400" b="1" kern="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Store</a:t>
              </a:r>
              <a:endParaRPr lang="ko-KR" altLang="en-US" sz="1400" b="1" kern="0" spc="-4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5508206" y="5303905"/>
              <a:ext cx="1457828" cy="561039"/>
            </a:xfrm>
            <a:prstGeom prst="roundRect">
              <a:avLst/>
            </a:prstGeom>
            <a:solidFill>
              <a:srgbClr val="5B8E5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048">
                <a:defRPr/>
              </a:pPr>
              <a:r>
                <a:rPr lang="en-US" altLang="ko-KR" sz="1100" b="1" kern="0" spc="-4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Gateway</a:t>
              </a:r>
            </a:p>
            <a:p>
              <a:pPr algn="ctr" defTabSz="1219048">
                <a:defRPr/>
              </a:pPr>
              <a:r>
                <a:rPr lang="en-US" altLang="ko-KR" sz="600" kern="0" spc="-4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Policies Enforcement Point</a:t>
              </a:r>
              <a:endParaRPr lang="ko-KR" altLang="en-US" sz="600" kern="0" spc="-4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3724909" y="3999035"/>
              <a:ext cx="1121801" cy="529176"/>
            </a:xfrm>
            <a:prstGeom prst="roundRect">
              <a:avLst/>
            </a:prstGeom>
            <a:solidFill>
              <a:srgbClr val="009CE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048">
                <a:defRPr/>
              </a:pPr>
              <a:endParaRPr lang="ko-KR" altLang="en-US" sz="2399" kern="0" spc="-4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784691" y="4141650"/>
              <a:ext cx="998768" cy="246213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1216872">
                <a:defRPr/>
              </a:pPr>
              <a:r>
                <a:rPr lang="en-US" altLang="ko-KR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KMS*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4" name="직선 화살표 연결선 130"/>
            <p:cNvCxnSpPr>
              <a:stCxn id="282" idx="3"/>
              <a:endCxn id="278" idx="2"/>
            </p:cNvCxnSpPr>
            <p:nvPr/>
          </p:nvCxnSpPr>
          <p:spPr>
            <a:xfrm flipV="1">
              <a:off x="4846710" y="4261721"/>
              <a:ext cx="968944" cy="190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85" name="모서리가 둥근 직사각형 284"/>
            <p:cNvSpPr/>
            <p:nvPr/>
          </p:nvSpPr>
          <p:spPr>
            <a:xfrm>
              <a:off x="7323039" y="2981182"/>
              <a:ext cx="1457828" cy="463667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rgbClr val="58C5C7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048"/>
              <a:r>
                <a:rPr lang="en-US" altLang="ko-KR" sz="1400" b="1" kern="0" spc="-4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SfA</a:t>
              </a:r>
              <a:r>
                <a:rPr lang="en-US" altLang="ko-KR" sz="1400" b="1" kern="0" spc="-4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400" b="1" kern="0" spc="-4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6" name="직선 화살표 연결선 130"/>
            <p:cNvCxnSpPr/>
            <p:nvPr/>
          </p:nvCxnSpPr>
          <p:spPr>
            <a:xfrm>
              <a:off x="4284073" y="3511110"/>
              <a:ext cx="0" cy="46795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87" name="TextBox 286"/>
            <p:cNvSpPr txBox="1"/>
            <p:nvPr/>
          </p:nvSpPr>
          <p:spPr>
            <a:xfrm>
              <a:off x="4318580" y="3723398"/>
              <a:ext cx="971801" cy="2051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b="0" spc="-93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333" b="0" spc="-93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</a:p>
          </p:txBody>
        </p:sp>
        <p:cxnSp>
          <p:nvCxnSpPr>
            <p:cNvPr id="288" name="직선 화살표 연결선 287"/>
            <p:cNvCxnSpPr>
              <a:stCxn id="277" idx="1"/>
              <a:endCxn id="278" idx="4"/>
            </p:cNvCxnSpPr>
            <p:nvPr/>
          </p:nvCxnSpPr>
          <p:spPr>
            <a:xfrm flipH="1" flipV="1">
              <a:off x="6721720" y="4261721"/>
              <a:ext cx="544981" cy="185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89" name="TextBox 288"/>
            <p:cNvSpPr txBox="1"/>
            <p:nvPr/>
          </p:nvSpPr>
          <p:spPr>
            <a:xfrm>
              <a:off x="3536588" y="5314860"/>
              <a:ext cx="1052309" cy="20511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요청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958153" y="4951557"/>
              <a:ext cx="1012458" cy="2051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Token </a:t>
              </a:r>
              <a:r>
                <a:rPr lang="ko-KR" altLang="en-US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852309" y="5331710"/>
              <a:ext cx="816698" cy="2051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API </a:t>
              </a:r>
              <a:r>
                <a:rPr lang="ko-KR" altLang="en-US" sz="1333" spc="-9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</a:t>
              </a:r>
            </a:p>
          </p:txBody>
        </p:sp>
        <p:cxnSp>
          <p:nvCxnSpPr>
            <p:cNvPr id="292" name="직선 화살표 연결선 130"/>
            <p:cNvCxnSpPr>
              <a:endCxn id="278" idx="1"/>
            </p:cNvCxnSpPr>
            <p:nvPr/>
          </p:nvCxnSpPr>
          <p:spPr>
            <a:xfrm rot="10800000" flipV="1">
              <a:off x="6268687" y="3213015"/>
              <a:ext cx="1054351" cy="777453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93" name="TextBox 292"/>
            <p:cNvSpPr txBox="1"/>
            <p:nvPr/>
          </p:nvSpPr>
          <p:spPr>
            <a:xfrm>
              <a:off x="6055748" y="2963886"/>
              <a:ext cx="1392970" cy="2051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ko-KR" altLang="en-US" sz="1333" spc="-93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사용량 집계</a:t>
              </a:r>
            </a:p>
          </p:txBody>
        </p:sp>
        <p:cxnSp>
          <p:nvCxnSpPr>
            <p:cNvPr id="294" name="직선 화살표 연결선 130"/>
            <p:cNvCxnSpPr/>
            <p:nvPr/>
          </p:nvCxnSpPr>
          <p:spPr>
            <a:xfrm>
              <a:off x="4948132" y="3213015"/>
              <a:ext cx="1208958" cy="777453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95" name="TextBox 294"/>
            <p:cNvSpPr txBox="1"/>
            <p:nvPr/>
          </p:nvSpPr>
          <p:spPr>
            <a:xfrm>
              <a:off x="4876871" y="2977269"/>
              <a:ext cx="1392970" cy="2051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804586" latinLnBrk="0">
                <a:defRPr sz="1200" b="1" kern="0"/>
              </a:lvl1pPr>
            </a:lstStyle>
            <a:p>
              <a:pPr defTabSz="1072648">
                <a:defRPr/>
              </a:pPr>
              <a:r>
                <a:rPr lang="en-US" altLang="ko-KR" sz="1333" spc="-93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333" spc="-93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333" spc="-9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6" name="꺾인 연결선 295"/>
            <p:cNvCxnSpPr/>
            <p:nvPr/>
          </p:nvCxnSpPr>
          <p:spPr bwMode="auto">
            <a:xfrm rot="16200000" flipH="1">
              <a:off x="4873618" y="3940403"/>
              <a:ext cx="775694" cy="195131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grpSp>
          <p:nvGrpSpPr>
            <p:cNvPr id="297" name="그룹 296"/>
            <p:cNvGrpSpPr/>
            <p:nvPr/>
          </p:nvGrpSpPr>
          <p:grpSpPr>
            <a:xfrm>
              <a:off x="10470969" y="3839460"/>
              <a:ext cx="962379" cy="820298"/>
              <a:chOff x="10291214" y="3892212"/>
              <a:chExt cx="962379" cy="820298"/>
            </a:xfrm>
          </p:grpSpPr>
          <p:sp>
            <p:nvSpPr>
              <p:cNvPr id="298" name="TextBox 297"/>
              <p:cNvSpPr txBox="1"/>
              <p:nvPr/>
            </p:nvSpPr>
            <p:spPr>
              <a:xfrm>
                <a:off x="10291214" y="4435511"/>
                <a:ext cx="962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200" b="1"/>
                </a:lvl1pPr>
              </a:lstStyle>
              <a:p>
                <a:pPr defTabSz="778844">
                  <a:defRPr/>
                </a:pPr>
                <a:r>
                  <a:rPr kumimoji="1" lang="en-US" altLang="ko-KR" kern="0" spc="1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API </a:t>
                </a:r>
                <a:r>
                  <a:rPr kumimoji="1" lang="ko-KR" altLang="en-US" kern="0" spc="1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개발자</a:t>
                </a:r>
                <a:endParaRPr kumimoji="1" lang="en-US" altLang="ko-KR" kern="0" spc="1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299" name="그룹 298"/>
              <p:cNvGrpSpPr/>
              <p:nvPr/>
            </p:nvGrpSpPr>
            <p:grpSpPr>
              <a:xfrm>
                <a:off x="10474100" y="3892212"/>
                <a:ext cx="596606" cy="543526"/>
                <a:chOff x="9255612" y="667518"/>
                <a:chExt cx="1019175" cy="971550"/>
              </a:xfrm>
              <a:solidFill>
                <a:srgbClr val="0F4493"/>
              </a:solidFill>
            </p:grpSpPr>
            <p:sp>
              <p:nvSpPr>
                <p:cNvPr id="300" name="Freeform 30"/>
                <p:cNvSpPr>
                  <a:spLocks/>
                </p:cNvSpPr>
                <p:nvPr/>
              </p:nvSpPr>
              <p:spPr bwMode="auto">
                <a:xfrm>
                  <a:off x="9255612" y="1200918"/>
                  <a:ext cx="539750" cy="438150"/>
                </a:xfrm>
                <a:custGeom>
                  <a:avLst/>
                  <a:gdLst>
                    <a:gd name="T0" fmla="*/ 117 w 144"/>
                    <a:gd name="T1" fmla="*/ 32 h 117"/>
                    <a:gd name="T2" fmla="*/ 104 w 144"/>
                    <a:gd name="T3" fmla="*/ 0 h 117"/>
                    <a:gd name="T4" fmla="*/ 85 w 144"/>
                    <a:gd name="T5" fmla="*/ 15 h 117"/>
                    <a:gd name="T6" fmla="*/ 47 w 144"/>
                    <a:gd name="T7" fmla="*/ 25 h 117"/>
                    <a:gd name="T8" fmla="*/ 18 w 144"/>
                    <a:gd name="T9" fmla="*/ 35 h 117"/>
                    <a:gd name="T10" fmla="*/ 7 w 144"/>
                    <a:gd name="T11" fmla="*/ 69 h 117"/>
                    <a:gd name="T12" fmla="*/ 0 w 144"/>
                    <a:gd name="T13" fmla="*/ 110 h 117"/>
                    <a:gd name="T14" fmla="*/ 0 w 144"/>
                    <a:gd name="T15" fmla="*/ 117 h 117"/>
                    <a:gd name="T16" fmla="*/ 144 w 144"/>
                    <a:gd name="T17" fmla="*/ 117 h 117"/>
                    <a:gd name="T18" fmla="*/ 117 w 144"/>
                    <a:gd name="T19" fmla="*/ 3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4" h="117">
                      <a:moveTo>
                        <a:pt x="117" y="32"/>
                      </a:moveTo>
                      <a:cubicBezTo>
                        <a:pt x="113" y="22"/>
                        <a:pt x="105" y="3"/>
                        <a:pt x="104" y="0"/>
                      </a:cubicBezTo>
                      <a:cubicBezTo>
                        <a:pt x="99" y="10"/>
                        <a:pt x="87" y="15"/>
                        <a:pt x="85" y="15"/>
                      </a:cubicBezTo>
                      <a:cubicBezTo>
                        <a:pt x="82" y="16"/>
                        <a:pt x="50" y="23"/>
                        <a:pt x="47" y="25"/>
                      </a:cubicBezTo>
                      <a:cubicBezTo>
                        <a:pt x="44" y="27"/>
                        <a:pt x="21" y="33"/>
                        <a:pt x="18" y="35"/>
                      </a:cubicBezTo>
                      <a:cubicBezTo>
                        <a:pt x="16" y="36"/>
                        <a:pt x="8" y="64"/>
                        <a:pt x="7" y="69"/>
                      </a:cubicBezTo>
                      <a:cubicBezTo>
                        <a:pt x="7" y="73"/>
                        <a:pt x="3" y="97"/>
                        <a:pt x="0" y="110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144" y="117"/>
                        <a:pt x="144" y="117"/>
                        <a:pt x="144" y="117"/>
                      </a:cubicBezTo>
                      <a:cubicBezTo>
                        <a:pt x="138" y="97"/>
                        <a:pt x="120" y="40"/>
                        <a:pt x="117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1" name="Freeform 31"/>
                <p:cNvSpPr>
                  <a:spLocks/>
                </p:cNvSpPr>
                <p:nvPr/>
              </p:nvSpPr>
              <p:spPr bwMode="auto">
                <a:xfrm>
                  <a:off x="9584224" y="667518"/>
                  <a:ext cx="387350" cy="596900"/>
                </a:xfrm>
                <a:custGeom>
                  <a:avLst/>
                  <a:gdLst>
                    <a:gd name="T0" fmla="*/ 55 w 103"/>
                    <a:gd name="T1" fmla="*/ 159 h 159"/>
                    <a:gd name="T2" fmla="*/ 85 w 103"/>
                    <a:gd name="T3" fmla="*/ 139 h 159"/>
                    <a:gd name="T4" fmla="*/ 83 w 103"/>
                    <a:gd name="T5" fmla="*/ 129 h 159"/>
                    <a:gd name="T6" fmla="*/ 98 w 103"/>
                    <a:gd name="T7" fmla="*/ 88 h 159"/>
                    <a:gd name="T8" fmla="*/ 102 w 103"/>
                    <a:gd name="T9" fmla="*/ 52 h 159"/>
                    <a:gd name="T10" fmla="*/ 87 w 103"/>
                    <a:gd name="T11" fmla="*/ 23 h 159"/>
                    <a:gd name="T12" fmla="*/ 73 w 103"/>
                    <a:gd name="T13" fmla="*/ 7 h 159"/>
                    <a:gd name="T14" fmla="*/ 41 w 103"/>
                    <a:gd name="T15" fmla="*/ 1 h 159"/>
                    <a:gd name="T16" fmla="*/ 27 w 103"/>
                    <a:gd name="T17" fmla="*/ 10 h 159"/>
                    <a:gd name="T18" fmla="*/ 17 w 103"/>
                    <a:gd name="T19" fmla="*/ 15 h 159"/>
                    <a:gd name="T20" fmla="*/ 5 w 103"/>
                    <a:gd name="T21" fmla="*/ 31 h 159"/>
                    <a:gd name="T22" fmla="*/ 2 w 103"/>
                    <a:gd name="T23" fmla="*/ 60 h 159"/>
                    <a:gd name="T24" fmla="*/ 2 w 103"/>
                    <a:gd name="T25" fmla="*/ 74 h 159"/>
                    <a:gd name="T26" fmla="*/ 6 w 103"/>
                    <a:gd name="T27" fmla="*/ 80 h 159"/>
                    <a:gd name="T28" fmla="*/ 11 w 103"/>
                    <a:gd name="T29" fmla="*/ 104 h 159"/>
                    <a:gd name="T30" fmla="*/ 22 w 103"/>
                    <a:gd name="T31" fmla="*/ 117 h 159"/>
                    <a:gd name="T32" fmla="*/ 22 w 103"/>
                    <a:gd name="T33" fmla="*/ 134 h 159"/>
                    <a:gd name="T34" fmla="*/ 31 w 103"/>
                    <a:gd name="T35" fmla="*/ 140 h 159"/>
                    <a:gd name="T36" fmla="*/ 55 w 103"/>
                    <a:gd name="T3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3" h="159">
                      <a:moveTo>
                        <a:pt x="55" y="159"/>
                      </a:moveTo>
                      <a:cubicBezTo>
                        <a:pt x="55" y="159"/>
                        <a:pt x="78" y="143"/>
                        <a:pt x="85" y="139"/>
                      </a:cubicBezTo>
                      <a:cubicBezTo>
                        <a:pt x="84" y="134"/>
                        <a:pt x="83" y="129"/>
                        <a:pt x="83" y="129"/>
                      </a:cubicBezTo>
                      <a:cubicBezTo>
                        <a:pt x="87" y="124"/>
                        <a:pt x="98" y="95"/>
                        <a:pt x="98" y="88"/>
                      </a:cubicBezTo>
                      <a:cubicBezTo>
                        <a:pt x="99" y="81"/>
                        <a:pt x="103" y="60"/>
                        <a:pt x="102" y="52"/>
                      </a:cubicBezTo>
                      <a:cubicBezTo>
                        <a:pt x="101" y="44"/>
                        <a:pt x="93" y="27"/>
                        <a:pt x="87" y="23"/>
                      </a:cubicBezTo>
                      <a:cubicBezTo>
                        <a:pt x="82" y="20"/>
                        <a:pt x="75" y="9"/>
                        <a:pt x="73" y="7"/>
                      </a:cubicBezTo>
                      <a:cubicBezTo>
                        <a:pt x="70" y="4"/>
                        <a:pt x="47" y="0"/>
                        <a:pt x="41" y="1"/>
                      </a:cubicBezTo>
                      <a:cubicBezTo>
                        <a:pt x="36" y="1"/>
                        <a:pt x="27" y="10"/>
                        <a:pt x="27" y="10"/>
                      </a:cubicBezTo>
                      <a:cubicBezTo>
                        <a:pt x="26" y="11"/>
                        <a:pt x="22" y="12"/>
                        <a:pt x="17" y="15"/>
                      </a:cubicBezTo>
                      <a:cubicBezTo>
                        <a:pt x="13" y="18"/>
                        <a:pt x="11" y="25"/>
                        <a:pt x="5" y="31"/>
                      </a:cubicBezTo>
                      <a:cubicBezTo>
                        <a:pt x="0" y="38"/>
                        <a:pt x="1" y="56"/>
                        <a:pt x="2" y="60"/>
                      </a:cubicBezTo>
                      <a:cubicBezTo>
                        <a:pt x="3" y="63"/>
                        <a:pt x="2" y="72"/>
                        <a:pt x="2" y="74"/>
                      </a:cubicBezTo>
                      <a:cubicBezTo>
                        <a:pt x="3" y="76"/>
                        <a:pt x="6" y="79"/>
                        <a:pt x="6" y="80"/>
                      </a:cubicBezTo>
                      <a:cubicBezTo>
                        <a:pt x="6" y="80"/>
                        <a:pt x="10" y="100"/>
                        <a:pt x="11" y="104"/>
                      </a:cubicBezTo>
                      <a:cubicBezTo>
                        <a:pt x="12" y="107"/>
                        <a:pt x="22" y="117"/>
                        <a:pt x="22" y="117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5" y="136"/>
                        <a:pt x="30" y="139"/>
                        <a:pt x="31" y="140"/>
                      </a:cubicBezTo>
                      <a:cubicBezTo>
                        <a:pt x="33" y="141"/>
                        <a:pt x="52" y="158"/>
                        <a:pt x="55" y="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2" name="Freeform 32"/>
                <p:cNvSpPr>
                  <a:spLocks/>
                </p:cNvSpPr>
                <p:nvPr/>
              </p:nvSpPr>
              <p:spPr bwMode="auto">
                <a:xfrm>
                  <a:off x="9809649" y="1226318"/>
                  <a:ext cx="465138" cy="412750"/>
                </a:xfrm>
                <a:custGeom>
                  <a:avLst/>
                  <a:gdLst>
                    <a:gd name="T0" fmla="*/ 96 w 124"/>
                    <a:gd name="T1" fmla="*/ 25 h 110"/>
                    <a:gd name="T2" fmla="*/ 47 w 124"/>
                    <a:gd name="T3" fmla="*/ 18 h 110"/>
                    <a:gd name="T4" fmla="*/ 30 w 124"/>
                    <a:gd name="T5" fmla="*/ 0 h 110"/>
                    <a:gd name="T6" fmla="*/ 0 w 124"/>
                    <a:gd name="T7" fmla="*/ 110 h 110"/>
                    <a:gd name="T8" fmla="*/ 124 w 124"/>
                    <a:gd name="T9" fmla="*/ 110 h 110"/>
                    <a:gd name="T10" fmla="*/ 124 w 124"/>
                    <a:gd name="T11" fmla="*/ 98 h 110"/>
                    <a:gd name="T12" fmla="*/ 120 w 124"/>
                    <a:gd name="T13" fmla="*/ 67 h 110"/>
                    <a:gd name="T14" fmla="*/ 96 w 124"/>
                    <a:gd name="T15" fmla="*/ 2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10">
                      <a:moveTo>
                        <a:pt x="96" y="25"/>
                      </a:moveTo>
                      <a:cubicBezTo>
                        <a:pt x="92" y="23"/>
                        <a:pt x="50" y="19"/>
                        <a:pt x="47" y="18"/>
                      </a:cubicBezTo>
                      <a:cubicBezTo>
                        <a:pt x="45" y="16"/>
                        <a:pt x="35" y="5"/>
                        <a:pt x="30" y="0"/>
                      </a:cubicBezTo>
                      <a:cubicBezTo>
                        <a:pt x="30" y="0"/>
                        <a:pt x="7" y="84"/>
                        <a:pt x="0" y="110"/>
                      </a:cubicBezTo>
                      <a:cubicBezTo>
                        <a:pt x="124" y="110"/>
                        <a:pt x="124" y="110"/>
                        <a:pt x="124" y="110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22" y="86"/>
                        <a:pt x="120" y="74"/>
                        <a:pt x="120" y="67"/>
                      </a:cubicBezTo>
                      <a:cubicBezTo>
                        <a:pt x="118" y="50"/>
                        <a:pt x="100" y="27"/>
                        <a:pt x="96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303" name="그룹 302"/>
            <p:cNvGrpSpPr/>
            <p:nvPr/>
          </p:nvGrpSpPr>
          <p:grpSpPr>
            <a:xfrm>
              <a:off x="10496073" y="2853729"/>
              <a:ext cx="961161" cy="788071"/>
              <a:chOff x="10254773" y="2809769"/>
              <a:chExt cx="961161" cy="788071"/>
            </a:xfrm>
          </p:grpSpPr>
          <p:sp>
            <p:nvSpPr>
              <p:cNvPr id="304" name="TextBox 303"/>
              <p:cNvSpPr txBox="1"/>
              <p:nvPr/>
            </p:nvSpPr>
            <p:spPr>
              <a:xfrm>
                <a:off x="10254773" y="3320841"/>
                <a:ext cx="961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200" b="1"/>
                </a:lvl1pPr>
              </a:lstStyle>
              <a:p>
                <a:pPr defTabSz="778844">
                  <a:defRPr/>
                </a:pPr>
                <a:r>
                  <a:rPr kumimoji="1" lang="ko-KR" altLang="en-US" kern="0" spc="1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관리시스템</a:t>
                </a:r>
                <a:endParaRPr kumimoji="1" lang="en-US" altLang="ko-KR" kern="0" spc="1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reeform 1194"/>
              <p:cNvSpPr>
                <a:spLocks noChangeAspect="1" noEditPoints="1"/>
              </p:cNvSpPr>
              <p:nvPr/>
            </p:nvSpPr>
            <p:spPr bwMode="auto">
              <a:xfrm>
                <a:off x="10556945" y="2809769"/>
                <a:ext cx="356816" cy="504000"/>
              </a:xfrm>
              <a:custGeom>
                <a:avLst/>
                <a:gdLst>
                  <a:gd name="T0" fmla="*/ 16 w 104"/>
                  <a:gd name="T1" fmla="*/ 114 h 147"/>
                  <a:gd name="T2" fmla="*/ 89 w 104"/>
                  <a:gd name="T3" fmla="*/ 127 h 147"/>
                  <a:gd name="T4" fmla="*/ 84 w 104"/>
                  <a:gd name="T5" fmla="*/ 122 h 147"/>
                  <a:gd name="T6" fmla="*/ 74 w 104"/>
                  <a:gd name="T7" fmla="*/ 119 h 147"/>
                  <a:gd name="T8" fmla="*/ 84 w 104"/>
                  <a:gd name="T9" fmla="*/ 122 h 147"/>
                  <a:gd name="T10" fmla="*/ 54 w 104"/>
                  <a:gd name="T11" fmla="*/ 18 h 147"/>
                  <a:gd name="T12" fmla="*/ 54 w 104"/>
                  <a:gd name="T13" fmla="*/ 26 h 147"/>
                  <a:gd name="T14" fmla="*/ 76 w 104"/>
                  <a:gd name="T15" fmla="*/ 22 h 147"/>
                  <a:gd name="T16" fmla="*/ 84 w 104"/>
                  <a:gd name="T17" fmla="*/ 22 h 147"/>
                  <a:gd name="T18" fmla="*/ 76 w 104"/>
                  <a:gd name="T19" fmla="*/ 22 h 147"/>
                  <a:gd name="T20" fmla="*/ 16 w 104"/>
                  <a:gd name="T21" fmla="*/ 82 h 147"/>
                  <a:gd name="T22" fmla="*/ 89 w 104"/>
                  <a:gd name="T23" fmla="*/ 94 h 147"/>
                  <a:gd name="T24" fmla="*/ 84 w 104"/>
                  <a:gd name="T25" fmla="*/ 90 h 147"/>
                  <a:gd name="T26" fmla="*/ 74 w 104"/>
                  <a:gd name="T27" fmla="*/ 86 h 147"/>
                  <a:gd name="T28" fmla="*/ 84 w 104"/>
                  <a:gd name="T29" fmla="*/ 90 h 147"/>
                  <a:gd name="T30" fmla="*/ 0 w 104"/>
                  <a:gd name="T31" fmla="*/ 147 h 147"/>
                  <a:gd name="T32" fmla="*/ 104 w 104"/>
                  <a:gd name="T33" fmla="*/ 0 h 147"/>
                  <a:gd name="T34" fmla="*/ 80 w 104"/>
                  <a:gd name="T35" fmla="*/ 11 h 147"/>
                  <a:gd name="T36" fmla="*/ 80 w 104"/>
                  <a:gd name="T37" fmla="*/ 32 h 147"/>
                  <a:gd name="T38" fmla="*/ 80 w 104"/>
                  <a:gd name="T39" fmla="*/ 11 h 147"/>
                  <a:gd name="T40" fmla="*/ 65 w 104"/>
                  <a:gd name="T41" fmla="*/ 22 h 147"/>
                  <a:gd name="T42" fmla="*/ 43 w 104"/>
                  <a:gd name="T43" fmla="*/ 22 h 147"/>
                  <a:gd name="T44" fmla="*/ 96 w 104"/>
                  <a:gd name="T45" fmla="*/ 134 h 147"/>
                  <a:gd name="T46" fmla="*/ 9 w 104"/>
                  <a:gd name="T47" fmla="*/ 108 h 147"/>
                  <a:gd name="T48" fmla="*/ 96 w 104"/>
                  <a:gd name="T49" fmla="*/ 134 h 147"/>
                  <a:gd name="T50" fmla="*/ 9 w 104"/>
                  <a:gd name="T51" fmla="*/ 101 h 147"/>
                  <a:gd name="T52" fmla="*/ 96 w 104"/>
                  <a:gd name="T53" fmla="*/ 75 h 147"/>
                  <a:gd name="T54" fmla="*/ 96 w 104"/>
                  <a:gd name="T55" fmla="*/ 68 h 147"/>
                  <a:gd name="T56" fmla="*/ 9 w 104"/>
                  <a:gd name="T57" fmla="*/ 42 h 147"/>
                  <a:gd name="T58" fmla="*/ 96 w 104"/>
                  <a:gd name="T59" fmla="*/ 68 h 147"/>
                  <a:gd name="T60" fmla="*/ 16 w 104"/>
                  <a:gd name="T61" fmla="*/ 49 h 147"/>
                  <a:gd name="T62" fmla="*/ 89 w 104"/>
                  <a:gd name="T63" fmla="*/ 61 h 147"/>
                  <a:gd name="T64" fmla="*/ 84 w 104"/>
                  <a:gd name="T65" fmla="*/ 56 h 147"/>
                  <a:gd name="T66" fmla="*/ 74 w 104"/>
                  <a:gd name="T67" fmla="*/ 53 h 147"/>
                  <a:gd name="T68" fmla="*/ 84 w 104"/>
                  <a:gd name="T69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147">
                    <a:moveTo>
                      <a:pt x="89" y="114"/>
                    </a:moveTo>
                    <a:cubicBezTo>
                      <a:pt x="16" y="114"/>
                      <a:pt x="16" y="114"/>
                      <a:pt x="16" y="114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89" y="127"/>
                      <a:pt x="89" y="127"/>
                      <a:pt x="89" y="127"/>
                    </a:cubicBezTo>
                    <a:lnTo>
                      <a:pt x="89" y="114"/>
                    </a:lnTo>
                    <a:close/>
                    <a:moveTo>
                      <a:pt x="84" y="122"/>
                    </a:moveTo>
                    <a:cubicBezTo>
                      <a:pt x="74" y="122"/>
                      <a:pt x="74" y="122"/>
                      <a:pt x="74" y="122"/>
                    </a:cubicBezTo>
                    <a:cubicBezTo>
                      <a:pt x="74" y="119"/>
                      <a:pt x="74" y="119"/>
                      <a:pt x="74" y="119"/>
                    </a:cubicBezTo>
                    <a:cubicBezTo>
                      <a:pt x="84" y="119"/>
                      <a:pt x="84" y="119"/>
                      <a:pt x="84" y="119"/>
                    </a:cubicBezTo>
                    <a:lnTo>
                      <a:pt x="84" y="122"/>
                    </a:lnTo>
                    <a:close/>
                    <a:moveTo>
                      <a:pt x="50" y="22"/>
                    </a:moveTo>
                    <a:cubicBezTo>
                      <a:pt x="50" y="20"/>
                      <a:pt x="52" y="18"/>
                      <a:pt x="54" y="18"/>
                    </a:cubicBezTo>
                    <a:cubicBezTo>
                      <a:pt x="56" y="18"/>
                      <a:pt x="58" y="20"/>
                      <a:pt x="58" y="22"/>
                    </a:cubicBezTo>
                    <a:cubicBezTo>
                      <a:pt x="58" y="24"/>
                      <a:pt x="56" y="26"/>
                      <a:pt x="54" y="26"/>
                    </a:cubicBezTo>
                    <a:cubicBezTo>
                      <a:pt x="52" y="26"/>
                      <a:pt x="50" y="24"/>
                      <a:pt x="50" y="22"/>
                    </a:cubicBezTo>
                    <a:close/>
                    <a:moveTo>
                      <a:pt x="76" y="22"/>
                    </a:moveTo>
                    <a:cubicBezTo>
                      <a:pt x="76" y="20"/>
                      <a:pt x="78" y="18"/>
                      <a:pt x="80" y="18"/>
                    </a:cubicBezTo>
                    <a:cubicBezTo>
                      <a:pt x="82" y="18"/>
                      <a:pt x="84" y="20"/>
                      <a:pt x="84" y="22"/>
                    </a:cubicBezTo>
                    <a:cubicBezTo>
                      <a:pt x="84" y="24"/>
                      <a:pt x="82" y="26"/>
                      <a:pt x="80" y="26"/>
                    </a:cubicBezTo>
                    <a:cubicBezTo>
                      <a:pt x="78" y="26"/>
                      <a:pt x="76" y="24"/>
                      <a:pt x="76" y="22"/>
                    </a:cubicBezTo>
                    <a:close/>
                    <a:moveTo>
                      <a:pt x="89" y="82"/>
                    </a:move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94"/>
                      <a:pt x="16" y="94"/>
                      <a:pt x="16" y="94"/>
                    </a:cubicBezTo>
                    <a:cubicBezTo>
                      <a:pt x="89" y="94"/>
                      <a:pt x="89" y="94"/>
                      <a:pt x="89" y="94"/>
                    </a:cubicBezTo>
                    <a:lnTo>
                      <a:pt x="89" y="82"/>
                    </a:lnTo>
                    <a:close/>
                    <a:moveTo>
                      <a:pt x="84" y="90"/>
                    </a:move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84" y="86"/>
                      <a:pt x="84" y="86"/>
                      <a:pt x="84" y="86"/>
                    </a:cubicBezTo>
                    <a:lnTo>
                      <a:pt x="84" y="90"/>
                    </a:lnTo>
                    <a:close/>
                    <a:moveTo>
                      <a:pt x="0" y="0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0" y="0"/>
                    </a:lnTo>
                    <a:close/>
                    <a:moveTo>
                      <a:pt x="80" y="11"/>
                    </a:moveTo>
                    <a:cubicBezTo>
                      <a:pt x="86" y="11"/>
                      <a:pt x="91" y="16"/>
                      <a:pt x="91" y="22"/>
                    </a:cubicBezTo>
                    <a:cubicBezTo>
                      <a:pt x="91" y="28"/>
                      <a:pt x="86" y="32"/>
                      <a:pt x="80" y="32"/>
                    </a:cubicBezTo>
                    <a:cubicBezTo>
                      <a:pt x="74" y="32"/>
                      <a:pt x="69" y="28"/>
                      <a:pt x="69" y="22"/>
                    </a:cubicBezTo>
                    <a:cubicBezTo>
                      <a:pt x="69" y="16"/>
                      <a:pt x="74" y="11"/>
                      <a:pt x="80" y="11"/>
                    </a:cubicBezTo>
                    <a:close/>
                    <a:moveTo>
                      <a:pt x="54" y="11"/>
                    </a:moveTo>
                    <a:cubicBezTo>
                      <a:pt x="60" y="11"/>
                      <a:pt x="65" y="16"/>
                      <a:pt x="65" y="22"/>
                    </a:cubicBezTo>
                    <a:cubicBezTo>
                      <a:pt x="65" y="28"/>
                      <a:pt x="60" y="32"/>
                      <a:pt x="54" y="32"/>
                    </a:cubicBezTo>
                    <a:cubicBezTo>
                      <a:pt x="48" y="32"/>
                      <a:pt x="43" y="28"/>
                      <a:pt x="43" y="22"/>
                    </a:cubicBezTo>
                    <a:cubicBezTo>
                      <a:pt x="43" y="16"/>
                      <a:pt x="48" y="11"/>
                      <a:pt x="54" y="11"/>
                    </a:cubicBezTo>
                    <a:close/>
                    <a:moveTo>
                      <a:pt x="96" y="134"/>
                    </a:moveTo>
                    <a:cubicBezTo>
                      <a:pt x="9" y="134"/>
                      <a:pt x="9" y="134"/>
                      <a:pt x="9" y="134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96" y="108"/>
                      <a:pt x="96" y="108"/>
                      <a:pt x="96" y="108"/>
                    </a:cubicBezTo>
                    <a:lnTo>
                      <a:pt x="96" y="134"/>
                    </a:lnTo>
                    <a:close/>
                    <a:moveTo>
                      <a:pt x="96" y="101"/>
                    </a:moveTo>
                    <a:cubicBezTo>
                      <a:pt x="9" y="101"/>
                      <a:pt x="9" y="101"/>
                      <a:pt x="9" y="101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6" y="75"/>
                      <a:pt x="96" y="75"/>
                      <a:pt x="96" y="75"/>
                    </a:cubicBezTo>
                    <a:lnTo>
                      <a:pt x="96" y="101"/>
                    </a:lnTo>
                    <a:close/>
                    <a:moveTo>
                      <a:pt x="96" y="68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6" y="42"/>
                      <a:pt x="96" y="42"/>
                      <a:pt x="96" y="42"/>
                    </a:cubicBezTo>
                    <a:lnTo>
                      <a:pt x="96" y="68"/>
                    </a:lnTo>
                    <a:close/>
                    <a:moveTo>
                      <a:pt x="89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89" y="61"/>
                      <a:pt x="89" y="61"/>
                      <a:pt x="89" y="61"/>
                    </a:cubicBezTo>
                    <a:lnTo>
                      <a:pt x="89" y="49"/>
                    </a:lnTo>
                    <a:close/>
                    <a:moveTo>
                      <a:pt x="84" y="56"/>
                    </a:move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84" y="53"/>
                      <a:pt x="84" y="53"/>
                      <a:pt x="84" y="53"/>
                    </a:cubicBezTo>
                    <a:lnTo>
                      <a:pt x="84" y="56"/>
                    </a:lnTo>
                    <a:close/>
                  </a:path>
                </a:pathLst>
              </a:custGeom>
              <a:solidFill>
                <a:srgbClr val="06498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6" name="모서리가 둥근 직사각형 305"/>
            <p:cNvSpPr/>
            <p:nvPr/>
          </p:nvSpPr>
          <p:spPr>
            <a:xfrm>
              <a:off x="9324205" y="2350670"/>
              <a:ext cx="1152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headEnd type="triangle"/>
              <a:tailEnd type="triangle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30" tIns="45715" rIns="91430" bIns="45715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Health check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테넌트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</a:t>
              </a:r>
            </a:p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미터링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</a:t>
              </a:r>
            </a:p>
          </p:txBody>
        </p:sp>
        <p:grpSp>
          <p:nvGrpSpPr>
            <p:cNvPr id="307" name="그룹 306"/>
            <p:cNvGrpSpPr/>
            <p:nvPr/>
          </p:nvGrpSpPr>
          <p:grpSpPr>
            <a:xfrm>
              <a:off x="677759" y="2917769"/>
              <a:ext cx="1208690" cy="875834"/>
              <a:chOff x="10168058" y="3892212"/>
              <a:chExt cx="1208690" cy="875834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10168058" y="4435511"/>
                <a:ext cx="1208690" cy="3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200" b="1"/>
                </a:lvl1pPr>
              </a:lstStyle>
              <a:p>
                <a:pPr defTabSz="778844">
                  <a:defRPr/>
                </a:pPr>
                <a:r>
                  <a:rPr kumimoji="1" lang="en-US" altLang="ko-KR" sz="1050" kern="0" spc="1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API </a:t>
                </a:r>
                <a:r>
                  <a:rPr kumimoji="1" lang="ko-KR" altLang="en-US" sz="1050" kern="0" spc="1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개발자</a:t>
                </a:r>
                <a:endParaRPr kumimoji="1" lang="en-US" altLang="ko-KR" sz="1050" kern="0" spc="1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309" name="그룹 308"/>
              <p:cNvGrpSpPr/>
              <p:nvPr/>
            </p:nvGrpSpPr>
            <p:grpSpPr>
              <a:xfrm>
                <a:off x="10474100" y="3892212"/>
                <a:ext cx="596606" cy="543526"/>
                <a:chOff x="9255612" y="667518"/>
                <a:chExt cx="1019175" cy="971550"/>
              </a:xfrm>
              <a:solidFill>
                <a:srgbClr val="0F4493"/>
              </a:solidFill>
            </p:grpSpPr>
            <p:sp>
              <p:nvSpPr>
                <p:cNvPr id="310" name="Freeform 30"/>
                <p:cNvSpPr>
                  <a:spLocks/>
                </p:cNvSpPr>
                <p:nvPr/>
              </p:nvSpPr>
              <p:spPr bwMode="auto">
                <a:xfrm>
                  <a:off x="9255612" y="1200918"/>
                  <a:ext cx="539750" cy="438150"/>
                </a:xfrm>
                <a:custGeom>
                  <a:avLst/>
                  <a:gdLst>
                    <a:gd name="T0" fmla="*/ 117 w 144"/>
                    <a:gd name="T1" fmla="*/ 32 h 117"/>
                    <a:gd name="T2" fmla="*/ 104 w 144"/>
                    <a:gd name="T3" fmla="*/ 0 h 117"/>
                    <a:gd name="T4" fmla="*/ 85 w 144"/>
                    <a:gd name="T5" fmla="*/ 15 h 117"/>
                    <a:gd name="T6" fmla="*/ 47 w 144"/>
                    <a:gd name="T7" fmla="*/ 25 h 117"/>
                    <a:gd name="T8" fmla="*/ 18 w 144"/>
                    <a:gd name="T9" fmla="*/ 35 h 117"/>
                    <a:gd name="T10" fmla="*/ 7 w 144"/>
                    <a:gd name="T11" fmla="*/ 69 h 117"/>
                    <a:gd name="T12" fmla="*/ 0 w 144"/>
                    <a:gd name="T13" fmla="*/ 110 h 117"/>
                    <a:gd name="T14" fmla="*/ 0 w 144"/>
                    <a:gd name="T15" fmla="*/ 117 h 117"/>
                    <a:gd name="T16" fmla="*/ 144 w 144"/>
                    <a:gd name="T17" fmla="*/ 117 h 117"/>
                    <a:gd name="T18" fmla="*/ 117 w 144"/>
                    <a:gd name="T19" fmla="*/ 3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4" h="117">
                      <a:moveTo>
                        <a:pt x="117" y="32"/>
                      </a:moveTo>
                      <a:cubicBezTo>
                        <a:pt x="113" y="22"/>
                        <a:pt x="105" y="3"/>
                        <a:pt x="104" y="0"/>
                      </a:cubicBezTo>
                      <a:cubicBezTo>
                        <a:pt x="99" y="10"/>
                        <a:pt x="87" y="15"/>
                        <a:pt x="85" y="15"/>
                      </a:cubicBezTo>
                      <a:cubicBezTo>
                        <a:pt x="82" y="16"/>
                        <a:pt x="50" y="23"/>
                        <a:pt x="47" y="25"/>
                      </a:cubicBezTo>
                      <a:cubicBezTo>
                        <a:pt x="44" y="27"/>
                        <a:pt x="21" y="33"/>
                        <a:pt x="18" y="35"/>
                      </a:cubicBezTo>
                      <a:cubicBezTo>
                        <a:pt x="16" y="36"/>
                        <a:pt x="8" y="64"/>
                        <a:pt x="7" y="69"/>
                      </a:cubicBezTo>
                      <a:cubicBezTo>
                        <a:pt x="7" y="73"/>
                        <a:pt x="3" y="97"/>
                        <a:pt x="0" y="110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144" y="117"/>
                        <a:pt x="144" y="117"/>
                        <a:pt x="144" y="117"/>
                      </a:cubicBezTo>
                      <a:cubicBezTo>
                        <a:pt x="138" y="97"/>
                        <a:pt x="120" y="40"/>
                        <a:pt x="117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1" name="Freeform 31"/>
                <p:cNvSpPr>
                  <a:spLocks/>
                </p:cNvSpPr>
                <p:nvPr/>
              </p:nvSpPr>
              <p:spPr bwMode="auto">
                <a:xfrm>
                  <a:off x="9584224" y="667518"/>
                  <a:ext cx="387350" cy="596900"/>
                </a:xfrm>
                <a:custGeom>
                  <a:avLst/>
                  <a:gdLst>
                    <a:gd name="T0" fmla="*/ 55 w 103"/>
                    <a:gd name="T1" fmla="*/ 159 h 159"/>
                    <a:gd name="T2" fmla="*/ 85 w 103"/>
                    <a:gd name="T3" fmla="*/ 139 h 159"/>
                    <a:gd name="T4" fmla="*/ 83 w 103"/>
                    <a:gd name="T5" fmla="*/ 129 h 159"/>
                    <a:gd name="T6" fmla="*/ 98 w 103"/>
                    <a:gd name="T7" fmla="*/ 88 h 159"/>
                    <a:gd name="T8" fmla="*/ 102 w 103"/>
                    <a:gd name="T9" fmla="*/ 52 h 159"/>
                    <a:gd name="T10" fmla="*/ 87 w 103"/>
                    <a:gd name="T11" fmla="*/ 23 h 159"/>
                    <a:gd name="T12" fmla="*/ 73 w 103"/>
                    <a:gd name="T13" fmla="*/ 7 h 159"/>
                    <a:gd name="T14" fmla="*/ 41 w 103"/>
                    <a:gd name="T15" fmla="*/ 1 h 159"/>
                    <a:gd name="T16" fmla="*/ 27 w 103"/>
                    <a:gd name="T17" fmla="*/ 10 h 159"/>
                    <a:gd name="T18" fmla="*/ 17 w 103"/>
                    <a:gd name="T19" fmla="*/ 15 h 159"/>
                    <a:gd name="T20" fmla="*/ 5 w 103"/>
                    <a:gd name="T21" fmla="*/ 31 h 159"/>
                    <a:gd name="T22" fmla="*/ 2 w 103"/>
                    <a:gd name="T23" fmla="*/ 60 h 159"/>
                    <a:gd name="T24" fmla="*/ 2 w 103"/>
                    <a:gd name="T25" fmla="*/ 74 h 159"/>
                    <a:gd name="T26" fmla="*/ 6 w 103"/>
                    <a:gd name="T27" fmla="*/ 80 h 159"/>
                    <a:gd name="T28" fmla="*/ 11 w 103"/>
                    <a:gd name="T29" fmla="*/ 104 h 159"/>
                    <a:gd name="T30" fmla="*/ 22 w 103"/>
                    <a:gd name="T31" fmla="*/ 117 h 159"/>
                    <a:gd name="T32" fmla="*/ 22 w 103"/>
                    <a:gd name="T33" fmla="*/ 134 h 159"/>
                    <a:gd name="T34" fmla="*/ 31 w 103"/>
                    <a:gd name="T35" fmla="*/ 140 h 159"/>
                    <a:gd name="T36" fmla="*/ 55 w 103"/>
                    <a:gd name="T3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3" h="159">
                      <a:moveTo>
                        <a:pt x="55" y="159"/>
                      </a:moveTo>
                      <a:cubicBezTo>
                        <a:pt x="55" y="159"/>
                        <a:pt x="78" y="143"/>
                        <a:pt x="85" y="139"/>
                      </a:cubicBezTo>
                      <a:cubicBezTo>
                        <a:pt x="84" y="134"/>
                        <a:pt x="83" y="129"/>
                        <a:pt x="83" y="129"/>
                      </a:cubicBezTo>
                      <a:cubicBezTo>
                        <a:pt x="87" y="124"/>
                        <a:pt x="98" y="95"/>
                        <a:pt x="98" y="88"/>
                      </a:cubicBezTo>
                      <a:cubicBezTo>
                        <a:pt x="99" y="81"/>
                        <a:pt x="103" y="60"/>
                        <a:pt x="102" y="52"/>
                      </a:cubicBezTo>
                      <a:cubicBezTo>
                        <a:pt x="101" y="44"/>
                        <a:pt x="93" y="27"/>
                        <a:pt x="87" y="23"/>
                      </a:cubicBezTo>
                      <a:cubicBezTo>
                        <a:pt x="82" y="20"/>
                        <a:pt x="75" y="9"/>
                        <a:pt x="73" y="7"/>
                      </a:cubicBezTo>
                      <a:cubicBezTo>
                        <a:pt x="70" y="4"/>
                        <a:pt x="47" y="0"/>
                        <a:pt x="41" y="1"/>
                      </a:cubicBezTo>
                      <a:cubicBezTo>
                        <a:pt x="36" y="1"/>
                        <a:pt x="27" y="10"/>
                        <a:pt x="27" y="10"/>
                      </a:cubicBezTo>
                      <a:cubicBezTo>
                        <a:pt x="26" y="11"/>
                        <a:pt x="22" y="12"/>
                        <a:pt x="17" y="15"/>
                      </a:cubicBezTo>
                      <a:cubicBezTo>
                        <a:pt x="13" y="18"/>
                        <a:pt x="11" y="25"/>
                        <a:pt x="5" y="31"/>
                      </a:cubicBezTo>
                      <a:cubicBezTo>
                        <a:pt x="0" y="38"/>
                        <a:pt x="1" y="56"/>
                        <a:pt x="2" y="60"/>
                      </a:cubicBezTo>
                      <a:cubicBezTo>
                        <a:pt x="3" y="63"/>
                        <a:pt x="2" y="72"/>
                        <a:pt x="2" y="74"/>
                      </a:cubicBezTo>
                      <a:cubicBezTo>
                        <a:pt x="3" y="76"/>
                        <a:pt x="6" y="79"/>
                        <a:pt x="6" y="80"/>
                      </a:cubicBezTo>
                      <a:cubicBezTo>
                        <a:pt x="6" y="80"/>
                        <a:pt x="10" y="100"/>
                        <a:pt x="11" y="104"/>
                      </a:cubicBezTo>
                      <a:cubicBezTo>
                        <a:pt x="12" y="107"/>
                        <a:pt x="22" y="117"/>
                        <a:pt x="22" y="117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5" y="136"/>
                        <a:pt x="30" y="139"/>
                        <a:pt x="31" y="140"/>
                      </a:cubicBezTo>
                      <a:cubicBezTo>
                        <a:pt x="33" y="141"/>
                        <a:pt x="52" y="158"/>
                        <a:pt x="55" y="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2" name="Freeform 32"/>
                <p:cNvSpPr>
                  <a:spLocks/>
                </p:cNvSpPr>
                <p:nvPr/>
              </p:nvSpPr>
              <p:spPr bwMode="auto">
                <a:xfrm>
                  <a:off x="9809649" y="1226318"/>
                  <a:ext cx="465138" cy="412750"/>
                </a:xfrm>
                <a:custGeom>
                  <a:avLst/>
                  <a:gdLst>
                    <a:gd name="T0" fmla="*/ 96 w 124"/>
                    <a:gd name="T1" fmla="*/ 25 h 110"/>
                    <a:gd name="T2" fmla="*/ 47 w 124"/>
                    <a:gd name="T3" fmla="*/ 18 h 110"/>
                    <a:gd name="T4" fmla="*/ 30 w 124"/>
                    <a:gd name="T5" fmla="*/ 0 h 110"/>
                    <a:gd name="T6" fmla="*/ 0 w 124"/>
                    <a:gd name="T7" fmla="*/ 110 h 110"/>
                    <a:gd name="T8" fmla="*/ 124 w 124"/>
                    <a:gd name="T9" fmla="*/ 110 h 110"/>
                    <a:gd name="T10" fmla="*/ 124 w 124"/>
                    <a:gd name="T11" fmla="*/ 98 h 110"/>
                    <a:gd name="T12" fmla="*/ 120 w 124"/>
                    <a:gd name="T13" fmla="*/ 67 h 110"/>
                    <a:gd name="T14" fmla="*/ 96 w 124"/>
                    <a:gd name="T15" fmla="*/ 2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10">
                      <a:moveTo>
                        <a:pt x="96" y="25"/>
                      </a:moveTo>
                      <a:cubicBezTo>
                        <a:pt x="92" y="23"/>
                        <a:pt x="50" y="19"/>
                        <a:pt x="47" y="18"/>
                      </a:cubicBezTo>
                      <a:cubicBezTo>
                        <a:pt x="45" y="16"/>
                        <a:pt x="35" y="5"/>
                        <a:pt x="30" y="0"/>
                      </a:cubicBezTo>
                      <a:cubicBezTo>
                        <a:pt x="30" y="0"/>
                        <a:pt x="7" y="84"/>
                        <a:pt x="0" y="110"/>
                      </a:cubicBezTo>
                      <a:cubicBezTo>
                        <a:pt x="124" y="110"/>
                        <a:pt x="124" y="110"/>
                        <a:pt x="124" y="110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22" y="86"/>
                        <a:pt x="120" y="74"/>
                        <a:pt x="120" y="67"/>
                      </a:cubicBezTo>
                      <a:cubicBezTo>
                        <a:pt x="118" y="50"/>
                        <a:pt x="100" y="27"/>
                        <a:pt x="96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13" name="모서리가 둥근 직사각형 312"/>
            <p:cNvSpPr/>
            <p:nvPr/>
          </p:nvSpPr>
          <p:spPr>
            <a:xfrm>
              <a:off x="1731058" y="3358425"/>
              <a:ext cx="1332000" cy="64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headEnd type="triangle"/>
              <a:tailEnd type="triangle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30" tIns="45715" rIns="91430" bIns="45715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목록조회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연계신청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통보</a:t>
              </a:r>
              <a:endPara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 API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 테스트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4" name="그룹 313"/>
            <p:cNvGrpSpPr>
              <a:grpSpLocks noChangeAspect="1"/>
            </p:cNvGrpSpPr>
            <p:nvPr/>
          </p:nvGrpSpPr>
          <p:grpSpPr>
            <a:xfrm>
              <a:off x="808251" y="5507687"/>
              <a:ext cx="396000" cy="396000"/>
              <a:chOff x="4651376" y="1741488"/>
              <a:chExt cx="127000" cy="125413"/>
            </a:xfrm>
          </p:grpSpPr>
          <p:sp>
            <p:nvSpPr>
              <p:cNvPr id="315" name="Freeform 927"/>
              <p:cNvSpPr>
                <a:spLocks/>
              </p:cNvSpPr>
              <p:nvPr/>
            </p:nvSpPr>
            <p:spPr bwMode="auto">
              <a:xfrm>
                <a:off x="4651376" y="1741488"/>
                <a:ext cx="127000" cy="34925"/>
              </a:xfrm>
              <a:custGeom>
                <a:avLst/>
                <a:gdLst>
                  <a:gd name="T0" fmla="*/ 12 w 104"/>
                  <a:gd name="T1" fmla="*/ 24 h 29"/>
                  <a:gd name="T2" fmla="*/ 92 w 104"/>
                  <a:gd name="T3" fmla="*/ 24 h 29"/>
                  <a:gd name="T4" fmla="*/ 104 w 104"/>
                  <a:gd name="T5" fmla="*/ 29 h 29"/>
                  <a:gd name="T6" fmla="*/ 96 w 104"/>
                  <a:gd name="T7" fmla="*/ 12 h 29"/>
                  <a:gd name="T8" fmla="*/ 84 w 104"/>
                  <a:gd name="T9" fmla="*/ 0 h 29"/>
                  <a:gd name="T10" fmla="*/ 20 w 104"/>
                  <a:gd name="T11" fmla="*/ 0 h 29"/>
                  <a:gd name="T12" fmla="*/ 8 w 104"/>
                  <a:gd name="T13" fmla="*/ 12 h 29"/>
                  <a:gd name="T14" fmla="*/ 0 w 104"/>
                  <a:gd name="T15" fmla="*/ 29 h 29"/>
                  <a:gd name="T16" fmla="*/ 12 w 104"/>
                  <a:gd name="T17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9">
                    <a:moveTo>
                      <a:pt x="12" y="24"/>
                    </a:moveTo>
                    <a:cubicBezTo>
                      <a:pt x="92" y="24"/>
                      <a:pt x="92" y="24"/>
                      <a:pt x="92" y="24"/>
                    </a:cubicBezTo>
                    <a:cubicBezTo>
                      <a:pt x="97" y="24"/>
                      <a:pt x="102" y="26"/>
                      <a:pt x="104" y="29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4" y="6"/>
                      <a:pt x="91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0"/>
                      <a:pt x="11" y="6"/>
                      <a:pt x="8" y="1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26"/>
                      <a:pt x="8" y="24"/>
                      <a:pt x="12" y="2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928"/>
              <p:cNvSpPr>
                <a:spLocks noEditPoints="1"/>
              </p:cNvSpPr>
              <p:nvPr/>
            </p:nvSpPr>
            <p:spPr bwMode="auto">
              <a:xfrm>
                <a:off x="4695826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929"/>
              <p:cNvSpPr>
                <a:spLocks noEditPoints="1"/>
              </p:cNvSpPr>
              <p:nvPr/>
            </p:nvSpPr>
            <p:spPr bwMode="auto">
              <a:xfrm>
                <a:off x="4745038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930"/>
              <p:cNvSpPr>
                <a:spLocks noEditPoints="1"/>
              </p:cNvSpPr>
              <p:nvPr/>
            </p:nvSpPr>
            <p:spPr bwMode="auto">
              <a:xfrm>
                <a:off x="4719638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931"/>
              <p:cNvSpPr>
                <a:spLocks noEditPoints="1"/>
              </p:cNvSpPr>
              <p:nvPr/>
            </p:nvSpPr>
            <p:spPr bwMode="auto">
              <a:xfrm>
                <a:off x="4651376" y="1774826"/>
                <a:ext cx="127000" cy="92075"/>
              </a:xfrm>
              <a:custGeom>
                <a:avLst/>
                <a:gdLst>
                  <a:gd name="T0" fmla="*/ 92 w 104"/>
                  <a:gd name="T1" fmla="*/ 0 h 76"/>
                  <a:gd name="T2" fmla="*/ 12 w 104"/>
                  <a:gd name="T3" fmla="*/ 0 h 76"/>
                  <a:gd name="T4" fmla="*/ 0 w 104"/>
                  <a:gd name="T5" fmla="*/ 12 h 76"/>
                  <a:gd name="T6" fmla="*/ 0 w 104"/>
                  <a:gd name="T7" fmla="*/ 64 h 76"/>
                  <a:gd name="T8" fmla="*/ 12 w 104"/>
                  <a:gd name="T9" fmla="*/ 76 h 76"/>
                  <a:gd name="T10" fmla="*/ 92 w 104"/>
                  <a:gd name="T11" fmla="*/ 76 h 76"/>
                  <a:gd name="T12" fmla="*/ 104 w 104"/>
                  <a:gd name="T13" fmla="*/ 64 h 76"/>
                  <a:gd name="T14" fmla="*/ 104 w 104"/>
                  <a:gd name="T15" fmla="*/ 12 h 76"/>
                  <a:gd name="T16" fmla="*/ 92 w 104"/>
                  <a:gd name="T17" fmla="*/ 0 h 76"/>
                  <a:gd name="T18" fmla="*/ 14 w 104"/>
                  <a:gd name="T19" fmla="*/ 24 h 76"/>
                  <a:gd name="T20" fmla="*/ 8 w 104"/>
                  <a:gd name="T21" fmla="*/ 18 h 76"/>
                  <a:gd name="T22" fmla="*/ 14 w 104"/>
                  <a:gd name="T23" fmla="*/ 12 h 76"/>
                  <a:gd name="T24" fmla="*/ 21 w 104"/>
                  <a:gd name="T25" fmla="*/ 18 h 76"/>
                  <a:gd name="T26" fmla="*/ 14 w 104"/>
                  <a:gd name="T27" fmla="*/ 24 h 76"/>
                  <a:gd name="T28" fmla="*/ 96 w 104"/>
                  <a:gd name="T29" fmla="*/ 64 h 76"/>
                  <a:gd name="T30" fmla="*/ 92 w 104"/>
                  <a:gd name="T31" fmla="*/ 68 h 76"/>
                  <a:gd name="T32" fmla="*/ 36 w 104"/>
                  <a:gd name="T33" fmla="*/ 68 h 76"/>
                  <a:gd name="T34" fmla="*/ 32 w 104"/>
                  <a:gd name="T35" fmla="*/ 64 h 76"/>
                  <a:gd name="T36" fmla="*/ 32 w 104"/>
                  <a:gd name="T37" fmla="*/ 12 h 76"/>
                  <a:gd name="T38" fmla="*/ 36 w 104"/>
                  <a:gd name="T39" fmla="*/ 8 h 76"/>
                  <a:gd name="T40" fmla="*/ 92 w 104"/>
                  <a:gd name="T41" fmla="*/ 8 h 76"/>
                  <a:gd name="T42" fmla="*/ 96 w 104"/>
                  <a:gd name="T43" fmla="*/ 12 h 76"/>
                  <a:gd name="T44" fmla="*/ 96 w 104"/>
                  <a:gd name="T45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76">
                    <a:moveTo>
                      <a:pt x="9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1"/>
                      <a:pt x="6" y="76"/>
                      <a:pt x="1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9" y="76"/>
                      <a:pt x="104" y="71"/>
                      <a:pt x="104" y="64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  <a:moveTo>
                      <a:pt x="14" y="24"/>
                    </a:moveTo>
                    <a:cubicBezTo>
                      <a:pt x="11" y="24"/>
                      <a:pt x="8" y="21"/>
                      <a:pt x="8" y="18"/>
                    </a:cubicBezTo>
                    <a:cubicBezTo>
                      <a:pt x="8" y="15"/>
                      <a:pt x="11" y="12"/>
                      <a:pt x="14" y="12"/>
                    </a:cubicBezTo>
                    <a:cubicBezTo>
                      <a:pt x="18" y="12"/>
                      <a:pt x="21" y="15"/>
                      <a:pt x="21" y="18"/>
                    </a:cubicBezTo>
                    <a:cubicBezTo>
                      <a:pt x="21" y="21"/>
                      <a:pt x="18" y="24"/>
                      <a:pt x="14" y="24"/>
                    </a:cubicBezTo>
                    <a:close/>
                    <a:moveTo>
                      <a:pt x="96" y="64"/>
                    </a:moveTo>
                    <a:cubicBezTo>
                      <a:pt x="96" y="66"/>
                      <a:pt x="95" y="68"/>
                      <a:pt x="92" y="68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4" y="68"/>
                      <a:pt x="32" y="66"/>
                      <a:pt x="32" y="6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0"/>
                      <a:pt x="34" y="8"/>
                      <a:pt x="36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5" y="8"/>
                      <a:pt x="96" y="10"/>
                      <a:pt x="96" y="12"/>
                    </a:cubicBez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0" name="그룹 319"/>
            <p:cNvGrpSpPr>
              <a:grpSpLocks noChangeAspect="1"/>
            </p:cNvGrpSpPr>
            <p:nvPr/>
          </p:nvGrpSpPr>
          <p:grpSpPr>
            <a:xfrm>
              <a:off x="1360783" y="5507687"/>
              <a:ext cx="396000" cy="396000"/>
              <a:chOff x="4651376" y="1741488"/>
              <a:chExt cx="127000" cy="125413"/>
            </a:xfrm>
          </p:grpSpPr>
          <p:sp>
            <p:nvSpPr>
              <p:cNvPr id="321" name="Freeform 927"/>
              <p:cNvSpPr>
                <a:spLocks/>
              </p:cNvSpPr>
              <p:nvPr/>
            </p:nvSpPr>
            <p:spPr bwMode="auto">
              <a:xfrm>
                <a:off x="4651376" y="1741488"/>
                <a:ext cx="127000" cy="34925"/>
              </a:xfrm>
              <a:custGeom>
                <a:avLst/>
                <a:gdLst>
                  <a:gd name="T0" fmla="*/ 12 w 104"/>
                  <a:gd name="T1" fmla="*/ 24 h 29"/>
                  <a:gd name="T2" fmla="*/ 92 w 104"/>
                  <a:gd name="T3" fmla="*/ 24 h 29"/>
                  <a:gd name="T4" fmla="*/ 104 w 104"/>
                  <a:gd name="T5" fmla="*/ 29 h 29"/>
                  <a:gd name="T6" fmla="*/ 96 w 104"/>
                  <a:gd name="T7" fmla="*/ 12 h 29"/>
                  <a:gd name="T8" fmla="*/ 84 w 104"/>
                  <a:gd name="T9" fmla="*/ 0 h 29"/>
                  <a:gd name="T10" fmla="*/ 20 w 104"/>
                  <a:gd name="T11" fmla="*/ 0 h 29"/>
                  <a:gd name="T12" fmla="*/ 8 w 104"/>
                  <a:gd name="T13" fmla="*/ 12 h 29"/>
                  <a:gd name="T14" fmla="*/ 0 w 104"/>
                  <a:gd name="T15" fmla="*/ 29 h 29"/>
                  <a:gd name="T16" fmla="*/ 12 w 104"/>
                  <a:gd name="T17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9">
                    <a:moveTo>
                      <a:pt x="12" y="24"/>
                    </a:moveTo>
                    <a:cubicBezTo>
                      <a:pt x="92" y="24"/>
                      <a:pt x="92" y="24"/>
                      <a:pt x="92" y="24"/>
                    </a:cubicBezTo>
                    <a:cubicBezTo>
                      <a:pt x="97" y="24"/>
                      <a:pt x="102" y="26"/>
                      <a:pt x="104" y="29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4" y="6"/>
                      <a:pt x="91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0"/>
                      <a:pt x="11" y="6"/>
                      <a:pt x="8" y="1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26"/>
                      <a:pt x="8" y="24"/>
                      <a:pt x="12" y="2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928"/>
              <p:cNvSpPr>
                <a:spLocks noEditPoints="1"/>
              </p:cNvSpPr>
              <p:nvPr/>
            </p:nvSpPr>
            <p:spPr bwMode="auto">
              <a:xfrm>
                <a:off x="4695826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929"/>
              <p:cNvSpPr>
                <a:spLocks noEditPoints="1"/>
              </p:cNvSpPr>
              <p:nvPr/>
            </p:nvSpPr>
            <p:spPr bwMode="auto">
              <a:xfrm>
                <a:off x="4745038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930"/>
              <p:cNvSpPr>
                <a:spLocks noEditPoints="1"/>
              </p:cNvSpPr>
              <p:nvPr/>
            </p:nvSpPr>
            <p:spPr bwMode="auto">
              <a:xfrm>
                <a:off x="4719638" y="1789113"/>
                <a:ext cx="19050" cy="63500"/>
              </a:xfrm>
              <a:custGeom>
                <a:avLst/>
                <a:gdLst>
                  <a:gd name="T0" fmla="*/ 12 w 16"/>
                  <a:gd name="T1" fmla="*/ 0 h 52"/>
                  <a:gd name="T2" fmla="*/ 4 w 16"/>
                  <a:gd name="T3" fmla="*/ 0 h 52"/>
                  <a:gd name="T4" fmla="*/ 0 w 16"/>
                  <a:gd name="T5" fmla="*/ 4 h 52"/>
                  <a:gd name="T6" fmla="*/ 0 w 16"/>
                  <a:gd name="T7" fmla="*/ 48 h 52"/>
                  <a:gd name="T8" fmla="*/ 4 w 16"/>
                  <a:gd name="T9" fmla="*/ 52 h 52"/>
                  <a:gd name="T10" fmla="*/ 12 w 16"/>
                  <a:gd name="T11" fmla="*/ 52 h 52"/>
                  <a:gd name="T12" fmla="*/ 16 w 16"/>
                  <a:gd name="T13" fmla="*/ 48 h 52"/>
                  <a:gd name="T14" fmla="*/ 16 w 16"/>
                  <a:gd name="T15" fmla="*/ 4 h 52"/>
                  <a:gd name="T16" fmla="*/ 12 w 16"/>
                  <a:gd name="T17" fmla="*/ 0 h 52"/>
                  <a:gd name="T18" fmla="*/ 8 w 16"/>
                  <a:gd name="T19" fmla="*/ 12 h 52"/>
                  <a:gd name="T20" fmla="*/ 4 w 16"/>
                  <a:gd name="T21" fmla="*/ 8 h 52"/>
                  <a:gd name="T22" fmla="*/ 8 w 16"/>
                  <a:gd name="T23" fmla="*/ 4 h 52"/>
                  <a:gd name="T24" fmla="*/ 12 w 16"/>
                  <a:gd name="T25" fmla="*/ 8 h 52"/>
                  <a:gd name="T26" fmla="*/ 8 w 16"/>
                  <a:gd name="T27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52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5" y="52"/>
                      <a:pt x="16" y="50"/>
                      <a:pt x="16" y="4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5" y="0"/>
                      <a:pt x="12" y="0"/>
                    </a:cubicBezTo>
                    <a:close/>
                    <a:moveTo>
                      <a:pt x="8" y="12"/>
                    </a:move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11" y="4"/>
                      <a:pt x="12" y="6"/>
                      <a:pt x="12" y="8"/>
                    </a:cubicBezTo>
                    <a:cubicBezTo>
                      <a:pt x="12" y="10"/>
                      <a:pt x="11" y="12"/>
                      <a:pt x="8" y="1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931"/>
              <p:cNvSpPr>
                <a:spLocks noEditPoints="1"/>
              </p:cNvSpPr>
              <p:nvPr/>
            </p:nvSpPr>
            <p:spPr bwMode="auto">
              <a:xfrm>
                <a:off x="4651376" y="1774826"/>
                <a:ext cx="127000" cy="92075"/>
              </a:xfrm>
              <a:custGeom>
                <a:avLst/>
                <a:gdLst>
                  <a:gd name="T0" fmla="*/ 92 w 104"/>
                  <a:gd name="T1" fmla="*/ 0 h 76"/>
                  <a:gd name="T2" fmla="*/ 12 w 104"/>
                  <a:gd name="T3" fmla="*/ 0 h 76"/>
                  <a:gd name="T4" fmla="*/ 0 w 104"/>
                  <a:gd name="T5" fmla="*/ 12 h 76"/>
                  <a:gd name="T6" fmla="*/ 0 w 104"/>
                  <a:gd name="T7" fmla="*/ 64 h 76"/>
                  <a:gd name="T8" fmla="*/ 12 w 104"/>
                  <a:gd name="T9" fmla="*/ 76 h 76"/>
                  <a:gd name="T10" fmla="*/ 92 w 104"/>
                  <a:gd name="T11" fmla="*/ 76 h 76"/>
                  <a:gd name="T12" fmla="*/ 104 w 104"/>
                  <a:gd name="T13" fmla="*/ 64 h 76"/>
                  <a:gd name="T14" fmla="*/ 104 w 104"/>
                  <a:gd name="T15" fmla="*/ 12 h 76"/>
                  <a:gd name="T16" fmla="*/ 92 w 104"/>
                  <a:gd name="T17" fmla="*/ 0 h 76"/>
                  <a:gd name="T18" fmla="*/ 14 w 104"/>
                  <a:gd name="T19" fmla="*/ 24 h 76"/>
                  <a:gd name="T20" fmla="*/ 8 w 104"/>
                  <a:gd name="T21" fmla="*/ 18 h 76"/>
                  <a:gd name="T22" fmla="*/ 14 w 104"/>
                  <a:gd name="T23" fmla="*/ 12 h 76"/>
                  <a:gd name="T24" fmla="*/ 21 w 104"/>
                  <a:gd name="T25" fmla="*/ 18 h 76"/>
                  <a:gd name="T26" fmla="*/ 14 w 104"/>
                  <a:gd name="T27" fmla="*/ 24 h 76"/>
                  <a:gd name="T28" fmla="*/ 96 w 104"/>
                  <a:gd name="T29" fmla="*/ 64 h 76"/>
                  <a:gd name="T30" fmla="*/ 92 w 104"/>
                  <a:gd name="T31" fmla="*/ 68 h 76"/>
                  <a:gd name="T32" fmla="*/ 36 w 104"/>
                  <a:gd name="T33" fmla="*/ 68 h 76"/>
                  <a:gd name="T34" fmla="*/ 32 w 104"/>
                  <a:gd name="T35" fmla="*/ 64 h 76"/>
                  <a:gd name="T36" fmla="*/ 32 w 104"/>
                  <a:gd name="T37" fmla="*/ 12 h 76"/>
                  <a:gd name="T38" fmla="*/ 36 w 104"/>
                  <a:gd name="T39" fmla="*/ 8 h 76"/>
                  <a:gd name="T40" fmla="*/ 92 w 104"/>
                  <a:gd name="T41" fmla="*/ 8 h 76"/>
                  <a:gd name="T42" fmla="*/ 96 w 104"/>
                  <a:gd name="T43" fmla="*/ 12 h 76"/>
                  <a:gd name="T44" fmla="*/ 96 w 104"/>
                  <a:gd name="T45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76">
                    <a:moveTo>
                      <a:pt x="9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1"/>
                      <a:pt x="6" y="76"/>
                      <a:pt x="1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9" y="76"/>
                      <a:pt x="104" y="71"/>
                      <a:pt x="104" y="64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  <a:moveTo>
                      <a:pt x="14" y="24"/>
                    </a:moveTo>
                    <a:cubicBezTo>
                      <a:pt x="11" y="24"/>
                      <a:pt x="8" y="21"/>
                      <a:pt x="8" y="18"/>
                    </a:cubicBezTo>
                    <a:cubicBezTo>
                      <a:pt x="8" y="15"/>
                      <a:pt x="11" y="12"/>
                      <a:pt x="14" y="12"/>
                    </a:cubicBezTo>
                    <a:cubicBezTo>
                      <a:pt x="18" y="12"/>
                      <a:pt x="21" y="15"/>
                      <a:pt x="21" y="18"/>
                    </a:cubicBezTo>
                    <a:cubicBezTo>
                      <a:pt x="21" y="21"/>
                      <a:pt x="18" y="24"/>
                      <a:pt x="14" y="24"/>
                    </a:cubicBezTo>
                    <a:close/>
                    <a:moveTo>
                      <a:pt x="96" y="64"/>
                    </a:moveTo>
                    <a:cubicBezTo>
                      <a:pt x="96" y="66"/>
                      <a:pt x="95" y="68"/>
                      <a:pt x="92" y="68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4" y="68"/>
                      <a:pt x="32" y="66"/>
                      <a:pt x="32" y="6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0"/>
                      <a:pt x="34" y="8"/>
                      <a:pt x="36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5" y="8"/>
                      <a:pt x="96" y="10"/>
                      <a:pt x="96" y="12"/>
                    </a:cubicBez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26" name="직선 화살표 연결선 325"/>
            <p:cNvCxnSpPr>
              <a:endCxn id="285" idx="3"/>
            </p:cNvCxnSpPr>
            <p:nvPr/>
          </p:nvCxnSpPr>
          <p:spPr>
            <a:xfrm flipH="1">
              <a:off x="8780867" y="3213016"/>
              <a:ext cx="2008223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직선 화살표 연결선 326"/>
            <p:cNvCxnSpPr>
              <a:endCxn id="277" idx="3"/>
            </p:cNvCxnSpPr>
            <p:nvPr/>
          </p:nvCxnSpPr>
          <p:spPr>
            <a:xfrm flipH="1">
              <a:off x="8724529" y="4263571"/>
              <a:ext cx="192845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직선 화살표 연결선 130"/>
            <p:cNvCxnSpPr>
              <a:stCxn id="281" idx="3"/>
              <a:endCxn id="265" idx="1"/>
            </p:cNvCxnSpPr>
            <p:nvPr/>
          </p:nvCxnSpPr>
          <p:spPr>
            <a:xfrm flipV="1">
              <a:off x="6966034" y="5583277"/>
              <a:ext cx="3100205" cy="11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329" name="직선 화살표 연결선 130"/>
            <p:cNvCxnSpPr>
              <a:stCxn id="260" idx="3"/>
              <a:endCxn id="281" idx="1"/>
            </p:cNvCxnSpPr>
            <p:nvPr/>
          </p:nvCxnSpPr>
          <p:spPr>
            <a:xfrm flipV="1">
              <a:off x="1941166" y="5584425"/>
              <a:ext cx="3567040" cy="120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764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</a:t>
            </a:r>
            <a:r>
              <a:rPr lang="ko-KR" altLang="en-US" dirty="0"/>
              <a:t>구현 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 defTabSz="779163">
              <a:lnSpc>
                <a:spcPct val="14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prstClr val="black"/>
                </a:solidFill>
              </a:rPr>
              <a:t>C-HIS </a:t>
            </a:r>
            <a:r>
              <a:rPr lang="ko-KR" altLang="en-US" sz="1400" dirty="0">
                <a:solidFill>
                  <a:prstClr val="black"/>
                </a:solidFill>
              </a:rPr>
              <a:t>시스템을 사용하는 사용자 대상 </a:t>
            </a:r>
            <a:r>
              <a:rPr lang="en-US" altLang="ko-KR" sz="1400" dirty="0" err="1">
                <a:solidFill>
                  <a:prstClr val="black"/>
                </a:solidFill>
              </a:rPr>
              <a:t>Anyframe</a:t>
            </a:r>
            <a:r>
              <a:rPr lang="en-US" altLang="ko-KR" sz="1400" dirty="0">
                <a:solidFill>
                  <a:prstClr val="black"/>
                </a:solidFill>
              </a:rPr>
              <a:t> Push </a:t>
            </a:r>
            <a:r>
              <a:rPr lang="ko-KR" altLang="en-US" sz="1400" dirty="0">
                <a:solidFill>
                  <a:prstClr val="black"/>
                </a:solidFill>
              </a:rPr>
              <a:t>서버로 </a:t>
            </a:r>
            <a:r>
              <a:rPr lang="en-US" altLang="ko-KR" sz="1400" dirty="0">
                <a:solidFill>
                  <a:prstClr val="black"/>
                </a:solidFill>
              </a:rPr>
              <a:t>PUSH</a:t>
            </a:r>
            <a:r>
              <a:rPr lang="ko-KR" altLang="en-US" sz="1400" dirty="0">
                <a:solidFill>
                  <a:prstClr val="black"/>
                </a:solidFill>
              </a:rPr>
              <a:t>서비스 수행 </a:t>
            </a:r>
          </a:p>
          <a:p>
            <a:pPr defTabSz="779163">
              <a:lnSpc>
                <a:spcPct val="14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응급환자도착 </a:t>
            </a:r>
            <a:r>
              <a:rPr lang="ko-KR" altLang="en-US" sz="1400" dirty="0" smtClean="0">
                <a:solidFill>
                  <a:prstClr val="black"/>
                </a:solidFill>
              </a:rPr>
              <a:t>시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검사이상 반응 </a:t>
            </a:r>
            <a:r>
              <a:rPr lang="ko-KR" altLang="en-US" sz="1400" dirty="0" smtClean="0">
                <a:solidFill>
                  <a:prstClr val="black"/>
                </a:solidFill>
              </a:rPr>
              <a:t>시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컨설팅의뢰 도착 </a:t>
            </a:r>
            <a:r>
              <a:rPr lang="ko-KR" altLang="en-US" sz="1400" dirty="0" smtClean="0">
                <a:solidFill>
                  <a:prstClr val="black"/>
                </a:solidFill>
              </a:rPr>
              <a:t>시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공지사항 발송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 err="1">
                <a:solidFill>
                  <a:prstClr val="black"/>
                </a:solidFill>
              </a:rPr>
              <a:t>사용자별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ko-KR" altLang="en-US" sz="1400" dirty="0">
                <a:solidFill>
                  <a:prstClr val="black"/>
                </a:solidFill>
              </a:rPr>
              <a:t>전체</a:t>
            </a:r>
            <a:r>
              <a:rPr lang="en-US" altLang="ko-KR" sz="1400" dirty="0">
                <a:solidFill>
                  <a:prstClr val="black"/>
                </a:solidFill>
              </a:rPr>
              <a:t>) </a:t>
            </a:r>
            <a:r>
              <a:rPr lang="ko-KR" altLang="en-US" sz="1400" dirty="0">
                <a:solidFill>
                  <a:prstClr val="black"/>
                </a:solidFill>
              </a:rPr>
              <a:t>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153" y="1336164"/>
            <a:ext cx="2131631" cy="2536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C-HIS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6153" y="3872302"/>
            <a:ext cx="2131631" cy="2181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0679" tIns="30679" rIns="30679" bIns="30679" rtlCol="0" anchor="ctr"/>
          <a:lstStyle/>
          <a:p>
            <a:pPr algn="ctr" latinLnBrk="0"/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WAS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99005" y="2338298"/>
            <a:ext cx="2127006" cy="504011"/>
          </a:xfrm>
          <a:prstGeom prst="rect">
            <a:avLst/>
          </a:prstGeom>
          <a:solidFill>
            <a:srgbClr val="F5A200"/>
          </a:solidFill>
          <a:ln w="9525" cap="flat" cmpd="sng" algn="ctr">
            <a:solidFill>
              <a:srgbClr val="F5A2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0679" tIns="30679" rIns="30679" bIns="30679" rtlCol="0" anchor="ctr"/>
          <a:lstStyle/>
          <a:p>
            <a:pPr algn="ctr" latinLnBrk="0"/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PUSH Server</a:t>
            </a:r>
          </a:p>
          <a:p>
            <a:pPr algn="ctr" latinLnBrk="0"/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(</a:t>
            </a:r>
            <a:r>
              <a:rPr lang="en-US" altLang="ko-KR" sz="1400" b="1" kern="0" dirty="0" err="1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Anyframe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 Push)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5559" y="1918490"/>
            <a:ext cx="1772333" cy="32403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0679" tIns="30679" rIns="30679" bIns="30679" rtlCol="0" anchor="ctr"/>
          <a:lstStyle/>
          <a:p>
            <a:pPr algn="ctr" latinLnBrk="0"/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업무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Service</a:t>
            </a:r>
          </a:p>
        </p:txBody>
      </p:sp>
      <p:sp>
        <p:nvSpPr>
          <p:cNvPr id="10" name="Rectangle 129"/>
          <p:cNvSpPr>
            <a:spLocks noChangeArrowheads="1"/>
          </p:cNvSpPr>
          <p:nvPr/>
        </p:nvSpPr>
        <p:spPr bwMode="auto">
          <a:xfrm>
            <a:off x="522815" y="1933457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업무담당자</a:t>
            </a:r>
          </a:p>
        </p:txBody>
      </p:sp>
      <p:cxnSp>
        <p:nvCxnSpPr>
          <p:cNvPr id="11" name="꺾인 연결선 10"/>
          <p:cNvCxnSpPr>
            <a:stCxn id="14" idx="3"/>
            <a:endCxn id="8" idx="1"/>
          </p:cNvCxnSpPr>
          <p:nvPr/>
        </p:nvCxnSpPr>
        <p:spPr>
          <a:xfrm flipV="1">
            <a:off x="5147891" y="2590304"/>
            <a:ext cx="1551114" cy="948366"/>
          </a:xfrm>
          <a:prstGeom prst="bentConnector3">
            <a:avLst>
              <a:gd name="adj1" fmla="val 50000"/>
            </a:avLst>
          </a:prstGeom>
          <a:ln w="28575">
            <a:solidFill>
              <a:srgbClr val="1D8CE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967848" y="1621310"/>
          <a:ext cx="3124039" cy="59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70"/>
                <a:gridCol w="590995"/>
                <a:gridCol w="797627"/>
                <a:gridCol w="716708"/>
                <a:gridCol w="679139"/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PK</a:t>
                      </a:r>
                      <a:endParaRPr lang="ko-KR" altLang="en-US" sz="600" dirty="0"/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TARGET</a:t>
                      </a:r>
                    </a:p>
                    <a:p>
                      <a:pPr algn="ctr" latinLnBrk="1"/>
                      <a:r>
                        <a:rPr lang="en-US" altLang="ko-KR" sz="600" dirty="0" smtClean="0"/>
                        <a:t>USER ID</a:t>
                      </a:r>
                      <a:endParaRPr lang="ko-KR" altLang="en-US" sz="600" dirty="0"/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TARGET</a:t>
                      </a:r>
                      <a:r>
                        <a:rPr lang="en-US" altLang="ko-KR" sz="6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600" baseline="0" dirty="0" smtClean="0"/>
                        <a:t>IP</a:t>
                      </a:r>
                      <a:endParaRPr lang="ko-KR" altLang="en-US" sz="600" dirty="0"/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MESSAGE</a:t>
                      </a:r>
                      <a:endParaRPr lang="ko-KR" altLang="en-US" sz="600" dirty="0"/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STAT</a:t>
                      </a:r>
                      <a:endParaRPr lang="ko-KR" altLang="en-US" sz="600" dirty="0"/>
                    </a:p>
                  </a:txBody>
                  <a:tcPr marL="84406" marR="84406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user01</a:t>
                      </a:r>
                      <a:endParaRPr lang="ko-KR" altLang="en-US" sz="600" b="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70.30.171.XXX</a:t>
                      </a:r>
                      <a:endParaRPr lang="ko-KR" altLang="en-US" sz="600" b="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rgbClr val="FF0000"/>
                          </a:solidFill>
                        </a:rPr>
                        <a:t>홍길동 환자</a:t>
                      </a:r>
                      <a:endParaRPr lang="en-US" altLang="ko-KR" sz="6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rgbClr val="FF0000"/>
                          </a:solidFill>
                        </a:rPr>
                        <a:t>응급실 도착했습니다</a:t>
                      </a:r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I:</a:t>
                      </a:r>
                      <a:r>
                        <a:rPr lang="ko-KR" altLang="en-US" sz="600" b="0" baseline="0" dirty="0" smtClean="0">
                          <a:solidFill>
                            <a:srgbClr val="FF0000"/>
                          </a:solidFill>
                        </a:rPr>
                        <a:t>전송대기</a:t>
                      </a:r>
                      <a:endParaRPr lang="en-US" altLang="ko-KR" sz="6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baseline="0" dirty="0" smtClean="0">
                          <a:solidFill>
                            <a:srgbClr val="1D8CE7"/>
                          </a:solidFill>
                        </a:rPr>
                        <a:t>S:</a:t>
                      </a:r>
                      <a:r>
                        <a:rPr lang="ko-KR" altLang="en-US" sz="600" b="0" baseline="0" dirty="0" smtClean="0">
                          <a:solidFill>
                            <a:srgbClr val="1D8CE7"/>
                          </a:solidFill>
                        </a:rPr>
                        <a:t>전송성공</a:t>
                      </a:r>
                      <a:endParaRPr lang="en-US" altLang="ko-KR" sz="600" b="0" baseline="0" dirty="0" smtClean="0">
                        <a:solidFill>
                          <a:srgbClr val="1D8CE7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baseline="0" dirty="0" smtClean="0"/>
                        <a:t>F:</a:t>
                      </a:r>
                      <a:r>
                        <a:rPr lang="ko-KR" altLang="en-US" sz="600" b="0" baseline="0" dirty="0" smtClean="0"/>
                        <a:t>전송실패</a:t>
                      </a:r>
                      <a:endParaRPr lang="en-US" altLang="ko-KR" sz="600" b="0" dirty="0" smtClean="0"/>
                    </a:p>
                  </a:txBody>
                  <a:tcPr marL="84406" marR="84406" marT="34290" marB="34290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375559" y="2540597"/>
            <a:ext cx="1772333" cy="5393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0679" tIns="30679" rIns="30679" bIns="30679" rtlCol="0" anchor="ctr"/>
          <a:lstStyle/>
          <a:p>
            <a:pPr algn="ctr" latinLnBrk="0"/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업무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Biz</a:t>
            </a:r>
          </a:p>
          <a:p>
            <a:pPr algn="ctr" latinLnBrk="0"/>
            <a:r>
              <a:rPr lang="ko-KR" altLang="en-US" sz="900" i="1" kern="0" dirty="0">
                <a:solidFill>
                  <a:srgbClr val="FF0000"/>
                </a:solidFill>
                <a:latin typeface="+mn-ea"/>
                <a:cs typeface="Arial" pitchFamily="34" charset="0"/>
              </a:rPr>
              <a:t>응급환자 등록 시</a:t>
            </a:r>
            <a:endParaRPr lang="en-US" altLang="ko-KR" sz="900" i="1" kern="0" dirty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algn="ctr" latinLnBrk="0"/>
            <a:r>
              <a:rPr lang="en-US" altLang="ko-KR" sz="900" i="1" kern="0" dirty="0">
                <a:solidFill>
                  <a:srgbClr val="FF0000"/>
                </a:solidFill>
                <a:latin typeface="+mn-ea"/>
                <a:cs typeface="Arial" pitchFamily="34" charset="0"/>
              </a:rPr>
              <a:t>PUSH </a:t>
            </a:r>
            <a:r>
              <a:rPr lang="ko-KR" altLang="en-US" sz="900" i="1" kern="0" dirty="0">
                <a:solidFill>
                  <a:srgbClr val="FF0000"/>
                </a:solidFill>
                <a:latin typeface="+mn-ea"/>
                <a:cs typeface="Arial" pitchFamily="34" charset="0"/>
              </a:rPr>
              <a:t>요청</a:t>
            </a:r>
            <a:endParaRPr lang="en-US" altLang="ko-KR" sz="900" i="1" kern="0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5559" y="3376652"/>
            <a:ext cx="1772333" cy="324036"/>
          </a:xfrm>
          <a:prstGeom prst="rect">
            <a:avLst/>
          </a:prstGeom>
          <a:solidFill>
            <a:srgbClr val="F5A200"/>
          </a:solidFill>
          <a:ln w="9525" cap="flat" cmpd="sng" algn="ctr">
            <a:solidFill>
              <a:srgbClr val="F5A2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0679" tIns="30679" rIns="30679" bIns="30679" rtlCol="0" anchor="ctr"/>
          <a:lstStyle/>
          <a:p>
            <a:pPr algn="ctr" latinLnBrk="0"/>
            <a:r>
              <a:rPr lang="en-US" altLang="ko-KR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rPr>
              <a:t>PUSH Biz</a:t>
            </a:r>
          </a:p>
        </p:txBody>
      </p:sp>
      <p:cxnSp>
        <p:nvCxnSpPr>
          <p:cNvPr id="15" name="꺾인 연결선 14"/>
          <p:cNvCxnSpPr>
            <a:stCxn id="22" idx="3"/>
            <a:endCxn id="9" idx="1"/>
          </p:cNvCxnSpPr>
          <p:nvPr/>
        </p:nvCxnSpPr>
        <p:spPr>
          <a:xfrm>
            <a:off x="1193294" y="1712099"/>
            <a:ext cx="2182265" cy="368409"/>
          </a:xfrm>
          <a:prstGeom prst="bentConnector3">
            <a:avLst>
              <a:gd name="adj1" fmla="val 50000"/>
            </a:avLst>
          </a:prstGeom>
          <a:ln w="28575">
            <a:solidFill>
              <a:srgbClr val="1D8CE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3" idx="0"/>
          </p:cNvCxnSpPr>
          <p:nvPr/>
        </p:nvCxnSpPr>
        <p:spPr>
          <a:xfrm rot="5400000">
            <a:off x="4112690" y="2390462"/>
            <a:ext cx="298071" cy="11723"/>
          </a:xfrm>
          <a:prstGeom prst="bentConnector3">
            <a:avLst>
              <a:gd name="adj1" fmla="val 50000"/>
            </a:avLst>
          </a:prstGeom>
          <a:ln w="28575">
            <a:solidFill>
              <a:srgbClr val="1D8CE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2"/>
            <a:endCxn id="14" idx="0"/>
          </p:cNvCxnSpPr>
          <p:nvPr/>
        </p:nvCxnSpPr>
        <p:spPr>
          <a:xfrm rot="5400000">
            <a:off x="4113363" y="3227191"/>
            <a:ext cx="296724" cy="11723"/>
          </a:xfrm>
          <a:prstGeom prst="bentConnector3">
            <a:avLst>
              <a:gd name="adj1" fmla="val 50000"/>
            </a:avLst>
          </a:prstGeom>
          <a:ln w="28575">
            <a:solidFill>
              <a:srgbClr val="1D8CE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68206" y="1490740"/>
            <a:ext cx="725088" cy="442717"/>
            <a:chOff x="427627" y="5006204"/>
            <a:chExt cx="466100" cy="329327"/>
          </a:xfrm>
        </p:grpSpPr>
        <p:pic>
          <p:nvPicPr>
            <p:cNvPr id="22" name="Picture 131" descr="nx017575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91694" y="5006204"/>
              <a:ext cx="302033" cy="329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32" descr="사람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27627" y="5007765"/>
              <a:ext cx="238643" cy="28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129"/>
          <p:cNvSpPr>
            <a:spLocks noChangeArrowheads="1"/>
          </p:cNvSpPr>
          <p:nvPr/>
        </p:nvSpPr>
        <p:spPr bwMode="auto">
          <a:xfrm>
            <a:off x="328850" y="3782548"/>
            <a:ext cx="9650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user01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IP: 70.30.171.XXX</a:t>
            </a:r>
            <a:endParaRPr lang="ko-KR" altLang="en-US" sz="9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8206" y="3351234"/>
            <a:ext cx="725088" cy="442717"/>
            <a:chOff x="427627" y="5006204"/>
            <a:chExt cx="466100" cy="329327"/>
          </a:xfrm>
        </p:grpSpPr>
        <p:pic>
          <p:nvPicPr>
            <p:cNvPr id="26" name="Picture 131" descr="nx017575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91694" y="5006204"/>
              <a:ext cx="302033" cy="329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32" descr="사람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27627" y="5007765"/>
              <a:ext cx="238643" cy="28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8" name="꺾인 연결선 27"/>
          <p:cNvCxnSpPr>
            <a:endCxn id="24" idx="2"/>
          </p:cNvCxnSpPr>
          <p:nvPr/>
        </p:nvCxnSpPr>
        <p:spPr>
          <a:xfrm rot="10800000" flipV="1">
            <a:off x="811355" y="2731669"/>
            <a:ext cx="5865115" cy="1327878"/>
          </a:xfrm>
          <a:prstGeom prst="bentConnector4">
            <a:avLst>
              <a:gd name="adj1" fmla="val 5289"/>
              <a:gd name="adj2" fmla="val 136626"/>
            </a:avLst>
          </a:prstGeom>
          <a:ln w="28575">
            <a:solidFill>
              <a:srgbClr val="1D8CE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29"/>
          <p:cNvSpPr>
            <a:spLocks noChangeArrowheads="1"/>
          </p:cNvSpPr>
          <p:nvPr/>
        </p:nvSpPr>
        <p:spPr bwMode="auto">
          <a:xfrm>
            <a:off x="328921" y="2270816"/>
            <a:ext cx="195550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6110" indent="-146110">
              <a:spcBef>
                <a:spcPct val="0"/>
              </a:spcBef>
              <a:buFont typeface="Arial" charset="0"/>
              <a:buChar char="•"/>
            </a:pPr>
            <a:r>
              <a:rPr lang="en-US" altLang="ko-KR" sz="900" b="1" i="1" u="sng" dirty="0">
                <a:solidFill>
                  <a:srgbClr val="1D8CE7"/>
                </a:solidFill>
                <a:latin typeface="+mn-ea"/>
              </a:rPr>
              <a:t>user01 </a:t>
            </a:r>
            <a:r>
              <a:rPr lang="en-US" altLang="ko-KR" sz="900" b="1" i="1" u="sng" dirty="0" smtClean="0">
                <a:solidFill>
                  <a:srgbClr val="1D8CE7"/>
                </a:solidFill>
                <a:latin typeface="+mn-ea"/>
              </a:rPr>
              <a:t>C-HIS </a:t>
            </a:r>
            <a:r>
              <a:rPr lang="ko-KR" altLang="en-US" sz="900" b="1" i="1" u="sng" dirty="0" smtClean="0">
                <a:solidFill>
                  <a:srgbClr val="1D8CE7"/>
                </a:solidFill>
                <a:latin typeface="+mn-ea"/>
              </a:rPr>
              <a:t>시스템</a:t>
            </a:r>
            <a:r>
              <a:rPr lang="en-US" altLang="ko-KR" sz="900" b="1" i="1" u="sng" dirty="0" smtClean="0">
                <a:solidFill>
                  <a:srgbClr val="1D8CE7"/>
                </a:solidFill>
                <a:latin typeface="+mn-ea"/>
              </a:rPr>
              <a:t> </a:t>
            </a:r>
            <a:r>
              <a:rPr lang="ko-KR" altLang="en-US" sz="900" b="1" i="1" u="sng" dirty="0">
                <a:solidFill>
                  <a:srgbClr val="1D8CE7"/>
                </a:solidFill>
                <a:latin typeface="+mn-ea"/>
              </a:rPr>
              <a:t>로그인 시 </a:t>
            </a:r>
            <a:endParaRPr lang="en-US" altLang="ko-KR" sz="900" b="1" i="1" u="sng" dirty="0">
              <a:solidFill>
                <a:srgbClr val="1D8CE7"/>
              </a:solidFill>
              <a:latin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900" b="1" i="1" dirty="0">
                <a:solidFill>
                  <a:srgbClr val="1D8CE7"/>
                </a:solidFill>
                <a:latin typeface="+mn-ea"/>
              </a:rPr>
              <a:t>    </a:t>
            </a:r>
            <a:r>
              <a:rPr lang="en-US" altLang="ko-KR" sz="900" b="1" i="1" u="sng" dirty="0">
                <a:solidFill>
                  <a:srgbClr val="1D8CE7"/>
                </a:solidFill>
                <a:latin typeface="+mn-ea"/>
              </a:rPr>
              <a:t>PUSH </a:t>
            </a:r>
            <a:r>
              <a:rPr lang="ko-KR" altLang="en-US" sz="900" b="1" i="1" u="sng" dirty="0">
                <a:solidFill>
                  <a:srgbClr val="1D8CE7"/>
                </a:solidFill>
                <a:latin typeface="+mn-ea"/>
              </a:rPr>
              <a:t>서버와</a:t>
            </a:r>
            <a:r>
              <a:rPr lang="en-US" altLang="ko-KR" sz="900" b="1" i="1" u="sng" dirty="0">
                <a:solidFill>
                  <a:srgbClr val="1D8CE7"/>
                </a:solidFill>
                <a:latin typeface="+mn-ea"/>
              </a:rPr>
              <a:t> </a:t>
            </a:r>
            <a:r>
              <a:rPr lang="ko-KR" altLang="en-US" sz="900" b="1" i="1" u="sng" dirty="0">
                <a:solidFill>
                  <a:srgbClr val="1D8CE7"/>
                </a:solidFill>
                <a:latin typeface="+mn-ea"/>
              </a:rPr>
              <a:t>소켓 연결 유지</a:t>
            </a:r>
            <a:endParaRPr lang="en-US" altLang="ko-KR" sz="900" b="1" i="1" u="sng" dirty="0">
              <a:solidFill>
                <a:srgbClr val="1D8CE7"/>
              </a:solidFill>
              <a:latin typeface="+mn-ea"/>
            </a:endParaRPr>
          </a:p>
          <a:p>
            <a:pPr marL="146110" indent="-146110">
              <a:spcBef>
                <a:spcPct val="0"/>
              </a:spcBef>
              <a:buFont typeface="Arial" charset="0"/>
              <a:buChar char="•"/>
            </a:pPr>
            <a:r>
              <a:rPr lang="ko-KR" altLang="en-US" sz="900" b="1" i="1" u="sng" dirty="0">
                <a:solidFill>
                  <a:srgbClr val="1D8CE7"/>
                </a:solidFill>
                <a:latin typeface="+mn-ea"/>
              </a:rPr>
              <a:t>로그아웃 시 소켓 연결 해제</a:t>
            </a:r>
          </a:p>
        </p:txBody>
      </p:sp>
      <p:sp>
        <p:nvSpPr>
          <p:cNvPr id="30" name="타원 29"/>
          <p:cNvSpPr/>
          <p:nvPr/>
        </p:nvSpPr>
        <p:spPr>
          <a:xfrm>
            <a:off x="2986187" y="2313361"/>
            <a:ext cx="322903" cy="269666"/>
          </a:xfrm>
          <a:prstGeom prst="ellipse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129"/>
          <p:cNvSpPr>
            <a:spLocks noChangeArrowheads="1"/>
          </p:cNvSpPr>
          <p:nvPr/>
        </p:nvSpPr>
        <p:spPr bwMode="auto">
          <a:xfrm>
            <a:off x="3079368" y="2191746"/>
            <a:ext cx="3462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ko-KR" altLang="en-US" sz="900" b="1" i="1" u="sng" dirty="0">
                <a:solidFill>
                  <a:srgbClr val="FF0000"/>
                </a:solidFill>
                <a:latin typeface="+mn-ea"/>
              </a:rPr>
              <a:t>로그인</a:t>
            </a:r>
          </a:p>
        </p:txBody>
      </p:sp>
      <p:sp>
        <p:nvSpPr>
          <p:cNvPr id="32" name="Rectangle 129"/>
          <p:cNvSpPr>
            <a:spLocks noChangeArrowheads="1"/>
          </p:cNvSpPr>
          <p:nvPr/>
        </p:nvSpPr>
        <p:spPr bwMode="auto">
          <a:xfrm>
            <a:off x="3092684" y="2553323"/>
            <a:ext cx="46166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ko-KR" altLang="en-US" sz="900" b="1" i="1" u="sng" dirty="0">
                <a:solidFill>
                  <a:srgbClr val="FF0000"/>
                </a:solidFill>
                <a:latin typeface="+mn-ea"/>
              </a:rPr>
              <a:t>로그아웃</a:t>
            </a:r>
          </a:p>
        </p:txBody>
      </p:sp>
      <p:sp>
        <p:nvSpPr>
          <p:cNvPr id="33" name="Rectangle 129"/>
          <p:cNvSpPr>
            <a:spLocks noChangeArrowheads="1"/>
          </p:cNvSpPr>
          <p:nvPr/>
        </p:nvSpPr>
        <p:spPr bwMode="auto">
          <a:xfrm>
            <a:off x="3222516" y="4522518"/>
            <a:ext cx="8720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Push Message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Rectangle 129"/>
          <p:cNvSpPr>
            <a:spLocks noChangeArrowheads="1"/>
          </p:cNvSpPr>
          <p:nvPr/>
        </p:nvSpPr>
        <p:spPr bwMode="auto">
          <a:xfrm>
            <a:off x="946126" y="4237584"/>
            <a:ext cx="1293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홍길동 환자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응급실 도착했습니다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.”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48555" y="2410374"/>
            <a:ext cx="5527897" cy="1929473"/>
          </a:xfrm>
          <a:custGeom>
            <a:avLst/>
            <a:gdLst>
              <a:gd name="connsiteX0" fmla="*/ 24360 w 5988555"/>
              <a:gd name="connsiteY0" fmla="*/ 1099029 h 2572631"/>
              <a:gd name="connsiteX1" fmla="*/ 535106 w 5988555"/>
              <a:gd name="connsiteY1" fmla="*/ 374099 h 2572631"/>
              <a:gd name="connsiteX2" fmla="*/ 2059106 w 5988555"/>
              <a:gd name="connsiteY2" fmla="*/ 11635 h 2572631"/>
              <a:gd name="connsiteX3" fmla="*/ 1762544 w 5988555"/>
              <a:gd name="connsiteY3" fmla="*/ 785991 h 2572631"/>
              <a:gd name="connsiteX4" fmla="*/ 156165 w 5988555"/>
              <a:gd name="connsiteY4" fmla="*/ 1304975 h 2572631"/>
              <a:gd name="connsiteX5" fmla="*/ 362111 w 5988555"/>
              <a:gd name="connsiteY5" fmla="*/ 1758056 h 2572631"/>
              <a:gd name="connsiteX6" fmla="*/ 2808749 w 5988555"/>
              <a:gd name="connsiteY6" fmla="*/ 2557126 h 2572631"/>
              <a:gd name="connsiteX7" fmla="*/ 5065917 w 5988555"/>
              <a:gd name="connsiteY7" fmla="*/ 2186424 h 2572631"/>
              <a:gd name="connsiteX8" fmla="*/ 5107106 w 5988555"/>
              <a:gd name="connsiteY8" fmla="*/ 1008413 h 2572631"/>
              <a:gd name="connsiteX9" fmla="*/ 5988555 w 5988555"/>
              <a:gd name="connsiteY9" fmla="*/ 481191 h 257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88555" h="2572631">
                <a:moveTo>
                  <a:pt x="24360" y="1099029"/>
                </a:moveTo>
                <a:cubicBezTo>
                  <a:pt x="110171" y="827180"/>
                  <a:pt x="195982" y="555331"/>
                  <a:pt x="535106" y="374099"/>
                </a:cubicBezTo>
                <a:cubicBezTo>
                  <a:pt x="874230" y="192867"/>
                  <a:pt x="1854533" y="-57014"/>
                  <a:pt x="2059106" y="11635"/>
                </a:cubicBezTo>
                <a:cubicBezTo>
                  <a:pt x="2263679" y="80284"/>
                  <a:pt x="2079701" y="570435"/>
                  <a:pt x="1762544" y="785991"/>
                </a:cubicBezTo>
                <a:cubicBezTo>
                  <a:pt x="1445387" y="1001547"/>
                  <a:pt x="389570" y="1142964"/>
                  <a:pt x="156165" y="1304975"/>
                </a:cubicBezTo>
                <a:cubicBezTo>
                  <a:pt x="-77240" y="1466986"/>
                  <a:pt x="-79986" y="1549364"/>
                  <a:pt x="362111" y="1758056"/>
                </a:cubicBezTo>
                <a:cubicBezTo>
                  <a:pt x="804208" y="1966748"/>
                  <a:pt x="2024781" y="2485731"/>
                  <a:pt x="2808749" y="2557126"/>
                </a:cubicBezTo>
                <a:cubicBezTo>
                  <a:pt x="3592717" y="2628521"/>
                  <a:pt x="4682858" y="2444543"/>
                  <a:pt x="5065917" y="2186424"/>
                </a:cubicBezTo>
                <a:cubicBezTo>
                  <a:pt x="5448977" y="1928305"/>
                  <a:pt x="4953333" y="1292619"/>
                  <a:pt x="5107106" y="1008413"/>
                </a:cubicBezTo>
                <a:cubicBezTo>
                  <a:pt x="5260879" y="724207"/>
                  <a:pt x="5624717" y="602699"/>
                  <a:pt x="5988555" y="481191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129"/>
          <p:cNvSpPr>
            <a:spLocks noChangeArrowheads="1"/>
          </p:cNvSpPr>
          <p:nvPr/>
        </p:nvSpPr>
        <p:spPr bwMode="auto">
          <a:xfrm>
            <a:off x="2144965" y="1510828"/>
            <a:ext cx="27892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Http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5047" y="2980105"/>
            <a:ext cx="998782" cy="334536"/>
            <a:chOff x="118894" y="3820723"/>
            <a:chExt cx="1440160" cy="446048"/>
          </a:xfrm>
        </p:grpSpPr>
        <p:sp>
          <p:nvSpPr>
            <p:cNvPr id="40" name="직사각형 39"/>
            <p:cNvSpPr/>
            <p:nvPr/>
          </p:nvSpPr>
          <p:spPr>
            <a:xfrm>
              <a:off x="118894" y="3820723"/>
              <a:ext cx="1440160" cy="44068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000" tIns="36000" rIns="36000" bIns="36000" rtlCol="0" anchor="ctr"/>
            <a:lstStyle/>
            <a:p>
              <a:pPr algn="ctr" latinLnBrk="0"/>
              <a:endParaRPr lang="ko-KR" altLang="en-US" sz="1400" b="1" kern="0" dirty="0">
                <a:solidFill>
                  <a:sysClr val="windowText" lastClr="000000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41" name="Rectangle 129"/>
            <p:cNvSpPr>
              <a:spLocks noChangeArrowheads="1"/>
            </p:cNvSpPr>
            <p:nvPr/>
          </p:nvSpPr>
          <p:spPr bwMode="auto">
            <a:xfrm>
              <a:off x="251880" y="3856402"/>
              <a:ext cx="1174188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FF0000"/>
                  </a:solidFill>
                  <a:latin typeface="+mn-ea"/>
                </a:rPr>
                <a:t>델파이</a:t>
              </a:r>
              <a:r>
                <a:rPr lang="ko-KR" altLang="en-US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en-US" altLang="ko-KR" sz="1000" b="1" dirty="0">
                <a:solidFill>
                  <a:srgbClr val="FF0000"/>
                </a:solidFill>
                <a:latin typeface="+mn-ea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MQTT Client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42" name="Rectangle 129"/>
          <p:cNvSpPr>
            <a:spLocks noChangeArrowheads="1"/>
          </p:cNvSpPr>
          <p:nvPr/>
        </p:nvSpPr>
        <p:spPr bwMode="auto">
          <a:xfrm>
            <a:off x="3471783" y="4717003"/>
            <a:ext cx="3735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MQTT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4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아키텍처 고려사항 </a:t>
            </a:r>
            <a:r>
              <a:rPr lang="en-US" altLang="ko-KR" dirty="0" smtClean="0"/>
              <a:t>– Desktop App.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99383"/>
              </p:ext>
            </p:extLst>
          </p:nvPr>
        </p:nvGraphicFramePr>
        <p:xfrm>
          <a:off x="317989" y="843558"/>
          <a:ext cx="3508796" cy="399697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9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96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WEB(Desktop Client App.)</a:t>
                      </a:r>
                      <a:endParaRPr lang="ko-KR" altLang="en-US" sz="1100" dirty="0"/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구성도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예시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b="0" dirty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통신</a:t>
                      </a:r>
                      <a:endParaRPr lang="ko-KR" altLang="en-US" sz="900" b="0" dirty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900" kern="1200" baseline="0" dirty="0" smtClean="0">
                          <a:sym typeface="Wingdings" pitchFamily="2" charset="2"/>
                        </a:rPr>
                        <a:t>HTTP / HTTPS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Client-Side</a:t>
                      </a:r>
                      <a:endParaRPr lang="ko-KR" altLang="en-US" sz="900" b="0" dirty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900" kern="1200" baseline="0" dirty="0" smtClean="0"/>
                        <a:t>RIA(Rich Internet Application)</a:t>
                      </a:r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err="1" smtClean="0"/>
                        <a:t>비즈니스로직</a:t>
                      </a:r>
                      <a:r>
                        <a:rPr lang="ko-KR" altLang="en-US" sz="900" kern="1200" baseline="0" dirty="0" smtClean="0"/>
                        <a:t> 少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클라이언트성능</a:t>
                      </a:r>
                      <a:r>
                        <a:rPr lang="en-US" altLang="ko-KR" sz="900" kern="1200" baseline="0" dirty="0" smtClean="0"/>
                        <a:t>/</a:t>
                      </a:r>
                      <a:r>
                        <a:rPr lang="ko-KR" altLang="en-US" sz="900" kern="1200" baseline="0" dirty="0" smtClean="0"/>
                        <a:t>응답속도 高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배포용이성 中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복잡화면구성 高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브라우저방식 연결 가능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Server-Side</a:t>
                      </a:r>
                      <a:endParaRPr lang="ko-KR" altLang="en-US" sz="900" b="0" dirty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900" kern="1200" dirty="0" smtClean="0"/>
                        <a:t>Java </a:t>
                      </a:r>
                      <a:r>
                        <a:rPr lang="ko-KR" altLang="en-US" sz="900" kern="1200" dirty="0" smtClean="0"/>
                        <a:t>언어 기반</a:t>
                      </a:r>
                      <a:endParaRPr lang="en-US" altLang="ko-KR" sz="900" kern="120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900" kern="1200" dirty="0" smtClean="0"/>
                        <a:t>WAS </a:t>
                      </a:r>
                      <a:r>
                        <a:rPr lang="ko-KR" altLang="en-US" sz="900" kern="1200" dirty="0" smtClean="0"/>
                        <a:t>기반의 </a:t>
                      </a:r>
                      <a:r>
                        <a:rPr lang="en-US" altLang="ko-KR" sz="900" kern="1200" dirty="0" smtClean="0"/>
                        <a:t>App. </a:t>
                      </a:r>
                      <a:r>
                        <a:rPr lang="ko-KR" altLang="en-US" sz="900" kern="1200" dirty="0" smtClean="0"/>
                        <a:t>서버</a:t>
                      </a:r>
                      <a:endParaRPr lang="en-US" altLang="ko-KR" sz="900" kern="120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dirty="0" smtClean="0"/>
                        <a:t>다양한 </a:t>
                      </a:r>
                      <a:r>
                        <a:rPr lang="en-US" altLang="ko-KR" sz="900" kern="1200" dirty="0" smtClean="0"/>
                        <a:t>Application F/W </a:t>
                      </a:r>
                      <a:r>
                        <a:rPr lang="ko-KR" altLang="en-US" sz="900" kern="1200" dirty="0" smtClean="0"/>
                        <a:t>활용 가능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err="1" smtClean="0"/>
                        <a:t>확장성</a:t>
                      </a:r>
                      <a:r>
                        <a:rPr lang="en-US" altLang="ko-KR" sz="900" kern="1200" baseline="0" dirty="0" smtClean="0"/>
                        <a:t>/</a:t>
                      </a:r>
                      <a:r>
                        <a:rPr lang="ko-KR" altLang="en-US" sz="900" kern="1200" baseline="0" dirty="0" smtClean="0"/>
                        <a:t>유연성</a:t>
                      </a:r>
                      <a:r>
                        <a:rPr lang="en-US" altLang="ko-KR" sz="900" kern="1200" baseline="0" dirty="0" smtClean="0"/>
                        <a:t>/</a:t>
                      </a:r>
                      <a:r>
                        <a:rPr lang="ko-KR" altLang="en-US" sz="900" kern="1200" baseline="0" dirty="0" smtClean="0"/>
                        <a:t>호환성 高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타 시스템과의 </a:t>
                      </a:r>
                      <a:r>
                        <a:rPr lang="ko-KR" altLang="en-US" sz="900" kern="1200" baseline="0" dirty="0" err="1" smtClean="0"/>
                        <a:t>상호운용성</a:t>
                      </a:r>
                      <a:r>
                        <a:rPr lang="ko-KR" altLang="en-US" sz="900" kern="1200" baseline="0" dirty="0" smtClean="0"/>
                        <a:t> 유리</a:t>
                      </a:r>
                      <a:endParaRPr lang="en-US" altLang="ko-KR" sz="900" kern="1200" baseline="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900" kern="1200" baseline="0" dirty="0" smtClean="0"/>
                        <a:t>OS </a:t>
                      </a:r>
                      <a:r>
                        <a:rPr lang="ko-KR" altLang="en-US" sz="900" kern="1200" baseline="0" dirty="0" smtClean="0"/>
                        <a:t>플랫폼 독립성 高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특징</a:t>
                      </a:r>
                      <a:endParaRPr lang="en-US" altLang="ko-KR" sz="900" b="0" dirty="0" smtClean="0"/>
                    </a:p>
                  </a:txBody>
                  <a:tcPr marL="84406" marR="84406" marT="34290" marB="34290" anchor="ctr"/>
                </a:tc>
                <a:tc>
                  <a:txBody>
                    <a:bodyPr/>
                    <a:lstStyle/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dirty="0" smtClean="0"/>
                        <a:t>성능 우수</a:t>
                      </a:r>
                      <a:endParaRPr lang="en-US" altLang="ko-KR" sz="900" kern="1200" dirty="0" smtClean="0"/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최신 </a:t>
                      </a:r>
                      <a:r>
                        <a:rPr lang="ko-KR" altLang="en-US" sz="900" kern="1200" baseline="0" dirty="0" err="1" smtClean="0"/>
                        <a:t>기술트렌드</a:t>
                      </a:r>
                      <a:r>
                        <a:rPr lang="ko-KR" altLang="en-US" sz="900" kern="1200" baseline="0" dirty="0" smtClean="0"/>
                        <a:t> 반영 유리</a:t>
                      </a:r>
                      <a:r>
                        <a:rPr lang="en-US" altLang="ko-KR" sz="900" kern="1200" baseline="0" dirty="0" smtClean="0"/>
                        <a:t>(</a:t>
                      </a:r>
                      <a:r>
                        <a:rPr lang="ko-KR" altLang="en-US" sz="900" kern="1200" baseline="0" dirty="0" smtClean="0"/>
                        <a:t>다양한 </a:t>
                      </a:r>
                      <a:r>
                        <a:rPr lang="ko-KR" altLang="en-US" sz="900" kern="1200" baseline="0" dirty="0" err="1" smtClean="0"/>
                        <a:t>오픈소스</a:t>
                      </a:r>
                      <a:r>
                        <a:rPr lang="ko-KR" altLang="en-US" sz="900" kern="1200" baseline="0" dirty="0" smtClean="0"/>
                        <a:t> 활용 가능</a:t>
                      </a:r>
                      <a:r>
                        <a:rPr lang="en-US" altLang="ko-KR" sz="900" kern="1200" baseline="0" dirty="0" smtClean="0"/>
                        <a:t>)</a:t>
                      </a:r>
                    </a:p>
                    <a:p>
                      <a:pPr marL="82550" indent="-8255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900" kern="1200" baseline="0" dirty="0" smtClean="0"/>
                        <a:t>클라이언트 배포</a:t>
                      </a:r>
                      <a:r>
                        <a:rPr lang="en-US" altLang="ko-KR" sz="900" kern="1200" baseline="0" dirty="0" smtClean="0"/>
                        <a:t>/</a:t>
                      </a:r>
                      <a:r>
                        <a:rPr lang="ko-KR" altLang="en-US" sz="900" kern="1200" baseline="0" dirty="0" smtClean="0"/>
                        <a:t>버전관리 필요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1980170" y="1135714"/>
            <a:ext cx="1063045" cy="2677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000000"/>
                </a:solidFill>
                <a:latin typeface="+mn-ea"/>
              </a:rPr>
              <a:t>Delphi</a:t>
            </a:r>
            <a:endParaRPr lang="ko-KR" altLang="en-US" sz="9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79712" y="1511199"/>
            <a:ext cx="1063251" cy="2677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0000"/>
                </a:solidFill>
                <a:latin typeface="+mn-ea"/>
              </a:rPr>
              <a:t>JAVA</a:t>
            </a:r>
          </a:p>
          <a:p>
            <a:pPr algn="ctr"/>
            <a:r>
              <a:rPr lang="en-US" altLang="ko-KR" sz="900" b="1" dirty="0">
                <a:solidFill>
                  <a:srgbClr val="000000"/>
                </a:solidFill>
                <a:latin typeface="+mn-ea"/>
              </a:rPr>
              <a:t>WAS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1886092"/>
            <a:ext cx="1063251" cy="2677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0000"/>
                </a:solidFill>
                <a:latin typeface="+mn-ea"/>
              </a:rPr>
              <a:t>DBMS</a:t>
            </a:r>
            <a:endParaRPr lang="ko-KR" altLang="en-US" sz="9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연결선 28"/>
          <p:cNvCxnSpPr>
            <a:stCxn id="26" idx="2"/>
            <a:endCxn id="27" idx="0"/>
          </p:cNvCxnSpPr>
          <p:nvPr/>
        </p:nvCxnSpPr>
        <p:spPr>
          <a:xfrm flipH="1">
            <a:off x="2511338" y="1403466"/>
            <a:ext cx="354" cy="1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2"/>
            <a:endCxn id="28" idx="0"/>
          </p:cNvCxnSpPr>
          <p:nvPr/>
        </p:nvCxnSpPr>
        <p:spPr>
          <a:xfrm>
            <a:off x="2511338" y="1778951"/>
            <a:ext cx="0" cy="1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 txBox="1">
            <a:spLocks/>
          </p:cNvSpPr>
          <p:nvPr/>
        </p:nvSpPr>
        <p:spPr>
          <a:xfrm>
            <a:off x="3973780" y="831602"/>
            <a:ext cx="4785762" cy="445102"/>
          </a:xfrm>
          <a:prstGeom prst="rect">
            <a:avLst/>
          </a:prstGeom>
        </p:spPr>
        <p:txBody>
          <a:bodyPr>
            <a:noAutofit/>
          </a:bodyPr>
          <a:lstStyle>
            <a:lvl1pPr marL="288617" indent="-288617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338" indent="-240503" algn="l" defTabSz="76965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2072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6884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1716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6539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01354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6187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71012" indent="-192408" algn="l" defTabSz="7696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smtClean="0">
                <a:solidFill>
                  <a:prstClr val="black"/>
                </a:solidFill>
                <a:latin typeface="+mj-ea"/>
                <a:ea typeface="+mj-ea"/>
              </a:rPr>
              <a:t>Any time, Any Where </a:t>
            </a:r>
            <a:r>
              <a:rPr lang="ko-KR" altLang="en-US" sz="1400" smtClean="0">
                <a:solidFill>
                  <a:prstClr val="black"/>
                </a:solidFill>
                <a:latin typeface="+mj-ea"/>
                <a:ea typeface="+mj-ea"/>
              </a:rPr>
              <a:t>방식의 웹 아키텍처의 장점과 </a:t>
            </a:r>
            <a:r>
              <a:rPr lang="en-US" altLang="ko-KR" sz="1400" smtClean="0">
                <a:solidFill>
                  <a:prstClr val="black"/>
                </a:solidFill>
                <a:latin typeface="+mj-ea"/>
                <a:ea typeface="+mj-ea"/>
              </a:rPr>
              <a:t>Desktop App.(C/S)</a:t>
            </a:r>
            <a:r>
              <a:rPr lang="ko-KR" altLang="en-US" sz="1400" smtClean="0">
                <a:solidFill>
                  <a:prstClr val="black"/>
                </a:solidFill>
                <a:latin typeface="+mj-ea"/>
                <a:ea typeface="+mj-ea"/>
              </a:rPr>
              <a:t>의 </a:t>
            </a:r>
            <a:r>
              <a:rPr lang="en-US" altLang="ko-KR" sz="1400" smtClean="0">
                <a:solidFill>
                  <a:prstClr val="black"/>
                </a:solidFill>
                <a:latin typeface="+mj-ea"/>
                <a:ea typeface="+mj-ea"/>
              </a:rPr>
              <a:t>UX</a:t>
            </a:r>
            <a:r>
              <a:rPr lang="ko-KR" altLang="en-US" sz="1400" smtClean="0">
                <a:solidFill>
                  <a:prstClr val="black"/>
                </a:solidFill>
                <a:latin typeface="+mj-ea"/>
                <a:ea typeface="+mj-ea"/>
              </a:rPr>
              <a:t>측면의 장점을 모두 수용</a:t>
            </a:r>
            <a:endParaRPr lang="en-US" altLang="ko-KR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73780" y="3813888"/>
            <a:ext cx="3522853" cy="31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클라이언트 배포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및 업그레이드 방안 제공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73780" y="4131412"/>
            <a:ext cx="5044996" cy="70859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marL="154227" indent="-154227"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최초 클라이언트 설치를 위한 배포의 어려움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>
                <a:sym typeface="Wingdings" panose="05000000000000000000" pitchFamily="2" charset="2"/>
              </a:rPr>
              <a:t> Web </a:t>
            </a:r>
            <a:r>
              <a:rPr lang="ko-KR" altLang="en-US" sz="1000" dirty="0">
                <a:sym typeface="Wingdings" panose="05000000000000000000" pitchFamily="2" charset="2"/>
              </a:rPr>
              <a:t>기반 </a:t>
            </a:r>
            <a:r>
              <a:rPr lang="ko-KR" altLang="en-US" sz="1000" dirty="0"/>
              <a:t>배포서버 구성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사용자는 브라우저를 사용하여 설치</a:t>
            </a:r>
            <a:r>
              <a:rPr lang="en-US" altLang="ko-KR" sz="1000" dirty="0"/>
              <a:t>)</a:t>
            </a:r>
          </a:p>
          <a:p>
            <a:pPr marL="154227" indent="-154227"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ko-KR" altLang="en-US" sz="1000" dirty="0"/>
              <a:t>클라이언트 업그레이드 배포의 어려움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클라이언트 버전 체크 및 업데이트 기능 구현 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배포서버 활용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en-US" altLang="ko-KR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73780" y="2679762"/>
            <a:ext cx="4342636" cy="31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>
                <a:solidFill>
                  <a:srgbClr val="E7F9FF"/>
                </a:solidFill>
              </a:rPr>
              <a:t>Application</a:t>
            </a:r>
            <a:r>
              <a:rPr lang="ko-KR" altLang="en-US" sz="1200" b="1" dirty="0">
                <a:solidFill>
                  <a:srgbClr val="E7F9FF"/>
                </a:solidFill>
              </a:rPr>
              <a:t> </a:t>
            </a:r>
            <a:r>
              <a:rPr lang="ko-KR" altLang="en-US" sz="1200" b="1" dirty="0" smtClean="0">
                <a:solidFill>
                  <a:srgbClr val="E7F9FF"/>
                </a:solidFill>
              </a:rPr>
              <a:t>안정성</a:t>
            </a:r>
            <a:r>
              <a:rPr lang="en-US" altLang="ko-KR" sz="1200" b="1" dirty="0" smtClean="0">
                <a:solidFill>
                  <a:srgbClr val="E7F9FF"/>
                </a:solidFill>
              </a:rPr>
              <a:t>, </a:t>
            </a:r>
            <a:r>
              <a:rPr lang="ko-KR" altLang="en-US" sz="1200" b="1" dirty="0" smtClean="0">
                <a:solidFill>
                  <a:srgbClr val="E7F9FF"/>
                </a:solidFill>
              </a:rPr>
              <a:t>유연성 및 성능향상 </a:t>
            </a:r>
            <a:r>
              <a:rPr lang="ko-KR" altLang="en-US" sz="1200" b="1" dirty="0">
                <a:solidFill>
                  <a:srgbClr val="E7F9FF"/>
                </a:solidFill>
              </a:rPr>
              <a:t>기법 제공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73780" y="2997286"/>
            <a:ext cx="5044996" cy="70859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marL="79820" indent="-7982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000" dirty="0">
                <a:latin typeface="+mn-ea"/>
              </a:rPr>
              <a:t>어플리케이션 프레임워크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Anyframe</a:t>
            </a:r>
            <a:r>
              <a:rPr lang="en-US" altLang="ko-KR" sz="1000" dirty="0">
                <a:latin typeface="+mn-ea"/>
              </a:rPr>
              <a:t> Enterprise)</a:t>
            </a:r>
            <a:r>
              <a:rPr lang="ko-KR" altLang="en-US" sz="1000" dirty="0">
                <a:latin typeface="+mn-ea"/>
              </a:rPr>
              <a:t> 도입을 통해 </a:t>
            </a:r>
            <a:r>
              <a:rPr lang="en-US" altLang="ko-KR" sz="1000" dirty="0">
                <a:latin typeface="+mn-ea"/>
              </a:rPr>
              <a:t>Java </a:t>
            </a:r>
            <a:r>
              <a:rPr lang="ko-KR" altLang="en-US" sz="1000" dirty="0">
                <a:latin typeface="+mn-ea"/>
              </a:rPr>
              <a:t>어플리케이션의 </a:t>
            </a:r>
            <a:r>
              <a:rPr lang="ko-KR" altLang="en-US" sz="1000" dirty="0" smtClean="0">
                <a:latin typeface="+mn-ea"/>
              </a:rPr>
              <a:t>안정성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유연성 및 처리 </a:t>
            </a:r>
            <a:r>
              <a:rPr lang="ko-KR" altLang="en-US" sz="1000" dirty="0">
                <a:latin typeface="+mn-ea"/>
              </a:rPr>
              <a:t>속도 향상을 위한 다양한 기법</a:t>
            </a:r>
            <a:r>
              <a:rPr lang="en-US" altLang="ko-KR" sz="1000" dirty="0" smtClean="0">
                <a:latin typeface="+mn-ea"/>
              </a:rPr>
              <a:t>(Resource </a:t>
            </a:r>
            <a:r>
              <a:rPr lang="en-US" altLang="ko-KR" sz="1000" dirty="0">
                <a:latin typeface="+mn-ea"/>
              </a:rPr>
              <a:t>Pooling </a:t>
            </a:r>
            <a:r>
              <a:rPr lang="ko-KR" altLang="en-US" sz="1000" dirty="0">
                <a:latin typeface="+mn-ea"/>
              </a:rPr>
              <a:t>등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제공</a:t>
            </a:r>
            <a:endParaRPr lang="en-US" altLang="ko-KR" sz="1000" dirty="0">
              <a:latin typeface="+mn-ea"/>
            </a:endParaRPr>
          </a:p>
          <a:p>
            <a:pPr marL="79820" indent="-7982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cs typeface="Arial" charset="0"/>
              </a:rPr>
              <a:t>RIA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Arial" charset="0"/>
              </a:rPr>
              <a:t>기반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Arial" charset="0"/>
              </a:rPr>
              <a:t>Client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Arial" charset="0"/>
              </a:rPr>
              <a:t>적용을 통한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Arial" charset="0"/>
              </a:rPr>
              <a:t>Server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Arial" charset="0"/>
              </a:rPr>
              <a:t>통신 최소화로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Arial" charset="0"/>
              </a:rPr>
              <a:t>End User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Arial" charset="0"/>
              </a:rPr>
              <a:t>성능 향상</a:t>
            </a:r>
            <a:endParaRPr lang="en-US" altLang="ko-KR" sz="1000" dirty="0">
              <a:solidFill>
                <a:schemeClr val="tx1"/>
              </a:solidFill>
              <a:latin typeface="+mn-ea"/>
              <a:cs typeface="Arial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73780" y="1491630"/>
            <a:ext cx="3522853" cy="31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C/S, WEB </a:t>
            </a:r>
            <a:r>
              <a:rPr lang="ko-KR" altLang="en-US" sz="1200" b="1" dirty="0">
                <a:solidFill>
                  <a:schemeClr val="bg1"/>
                </a:solidFill>
              </a:rPr>
              <a:t>아키텍처 장점 모두 수용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73780" y="1809154"/>
            <a:ext cx="5044996" cy="70859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7925" tIns="38963" rIns="77925" bIns="38963" rtlCol="0" anchor="ctr"/>
          <a:lstStyle/>
          <a:p>
            <a:pPr marL="79820" indent="-7982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000" dirty="0">
                <a:latin typeface="+mn-ea"/>
              </a:rPr>
              <a:t>C/S</a:t>
            </a:r>
            <a:r>
              <a:rPr lang="ko-KR" altLang="en-US" sz="1000" dirty="0">
                <a:latin typeface="+mn-ea"/>
              </a:rPr>
              <a:t>의 장점인 정교한 화면 구성을 통한 </a:t>
            </a:r>
            <a:r>
              <a:rPr lang="en-US" altLang="ko-KR" sz="1000" dirty="0">
                <a:latin typeface="+mn-ea"/>
              </a:rPr>
              <a:t>UX </a:t>
            </a:r>
            <a:r>
              <a:rPr lang="ko-KR" altLang="en-US" sz="1000" dirty="0">
                <a:latin typeface="+mn-ea"/>
              </a:rPr>
              <a:t>기반의 사용자 편의성 강화와</a:t>
            </a: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WEB</a:t>
            </a:r>
            <a:r>
              <a:rPr lang="ko-KR" altLang="en-US" sz="1000" dirty="0">
                <a:latin typeface="+mn-ea"/>
              </a:rPr>
              <a:t>이 내세우는 배포와 관리의 용이성 함께 수용</a:t>
            </a:r>
          </a:p>
          <a:p>
            <a:pPr marL="79820" indent="-7982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000" dirty="0">
                <a:latin typeface="+mn-ea"/>
              </a:rPr>
              <a:t>J2EE </a:t>
            </a:r>
            <a:r>
              <a:rPr lang="ko-KR" altLang="en-US" sz="1000" dirty="0">
                <a:latin typeface="+mn-ea"/>
              </a:rPr>
              <a:t>기반 개방형 표준 준수로 확장 및 타 시스템과의 상호운용이 용이한 유연한 구조 제공</a:t>
            </a:r>
          </a:p>
        </p:txBody>
      </p:sp>
    </p:spTree>
    <p:extLst>
      <p:ext uri="{BB962C8B-B14F-4D97-AF65-F5344CB8AC3E}">
        <p14:creationId xmlns:p14="http://schemas.microsoft.com/office/powerpoint/2010/main" val="12242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EHR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45746"/>
              </p:ext>
            </p:extLst>
          </p:nvPr>
        </p:nvGraphicFramePr>
        <p:xfrm>
          <a:off x="511879" y="663538"/>
          <a:ext cx="8200582" cy="3324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1551"/>
                <a:gridCol w="2291551"/>
                <a:gridCol w="3617480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0" marB="35107" anchor="ctr" horzOverflow="overflow">
                    <a:solidFill>
                      <a:srgbClr val="3399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1.8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Delphi XE7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Rexpert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Anyframe Java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NginX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JBOSS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상용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Tomcat,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JBOSS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상용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Tibero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Redis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세션 서버로 사용 예정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Anyframe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서버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AFI(Anyframe Integration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APIM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Anyframe Batch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형상서버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오라클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티베로에서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제공하는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예정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어플리케이션의 수정이 없는 별도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솔루션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솔루션 개발 측면 </a:t>
            </a:r>
            <a:r>
              <a:rPr lang="en-US" altLang="ko-KR" dirty="0" smtClean="0"/>
              <a:t>– </a:t>
            </a:r>
            <a:r>
              <a:rPr lang="ko-KR" altLang="en-US" dirty="0"/>
              <a:t>통합 개발 환경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51521" y="549281"/>
            <a:ext cx="8640960" cy="3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63" rIns="91336" bIns="45663"/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IDE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개발환경에 모델링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Anyframe IDE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lugin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Delphi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화면의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Delphi Designer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WIZWIG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메타 정보를 이용하여 표준화 및 개발생산성 확보</a:t>
            </a:r>
          </a:p>
        </p:txBody>
      </p:sp>
      <p:sp>
        <p:nvSpPr>
          <p:cNvPr id="19" name="내용 개체 틀 7"/>
          <p:cNvSpPr txBox="1">
            <a:spLocks/>
          </p:cNvSpPr>
          <p:nvPr/>
        </p:nvSpPr>
        <p:spPr>
          <a:xfrm>
            <a:off x="5760142" y="195496"/>
            <a:ext cx="2985699" cy="269081"/>
          </a:xfrm>
          <a:prstGeom prst="rect">
            <a:avLst/>
          </a:prstGeom>
        </p:spPr>
        <p:txBody>
          <a:bodyPr vert="horz" wrap="none" lIns="0" tIns="38464" rIns="76974" bIns="38464" rtlCol="0" anchor="ctr" anchorCtr="0">
            <a:normAutofit/>
          </a:bodyPr>
          <a:lstStyle>
            <a:lvl1pPr defTabSz="770529">
              <a:spcBef>
                <a:spcPct val="0"/>
              </a:spcBef>
              <a:buNone/>
              <a:defRPr sz="1700" b="1" cap="none">
                <a:solidFill>
                  <a:srgbClr val="009CE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0" dirty="0"/>
              <a:t>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시스템 아키텍처 정의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525232" y="1455626"/>
            <a:ext cx="7916715" cy="663265"/>
            <a:chOff x="591401" y="1940828"/>
            <a:chExt cx="8576441" cy="884351"/>
          </a:xfrm>
        </p:grpSpPr>
        <p:sp>
          <p:nvSpPr>
            <p:cNvPr id="84" name="AutoShape 76"/>
            <p:cNvSpPr>
              <a:spLocks noChangeArrowheads="1"/>
            </p:cNvSpPr>
            <p:nvPr/>
          </p:nvSpPr>
          <p:spPr bwMode="auto">
            <a:xfrm>
              <a:off x="591401" y="1994189"/>
              <a:ext cx="8572560" cy="770979"/>
            </a:xfrm>
            <a:prstGeom prst="roundRect">
              <a:avLst>
                <a:gd name="adj" fmla="val 976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9CE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latinLnBrk="0">
                <a:defRPr/>
              </a:pPr>
              <a:endParaRPr lang="ko-KR" altLang="en-US" sz="1000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85" name="Picture 6" descr="http://www.eclipse.org/eclipse.org-common/themes/solstice/public/images/logo/eclipse-800x188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2167" y="2186566"/>
              <a:ext cx="857256" cy="428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</p:pic>
        <p:sp>
          <p:nvSpPr>
            <p:cNvPr id="86" name="직사각형 85"/>
            <p:cNvSpPr/>
            <p:nvPr/>
          </p:nvSpPr>
          <p:spPr>
            <a:xfrm>
              <a:off x="3165638" y="2164594"/>
              <a:ext cx="1283685" cy="4308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defTabSz="779163"/>
              <a:r>
                <a:rPr lang="en-US" altLang="ko-KR" b="1" dirty="0">
                  <a:solidFill>
                    <a:prstClr val="black"/>
                  </a:solidFill>
                </a:rPr>
                <a:t>Delphi XE7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5417" y="2069972"/>
              <a:ext cx="857256" cy="61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79163"/>
              <a:r>
                <a:rPr lang="en-US" altLang="ko-KR" sz="1200" b="1">
                  <a:solidFill>
                    <a:prstClr val="white"/>
                  </a:solidFill>
                </a:rPr>
                <a:t>OLTP </a:t>
              </a:r>
            </a:p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개발</a:t>
              </a:r>
              <a:endParaRPr lang="ko-KR" altLang="en-US" sz="1200" b="1" dirty="0" err="1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761264" y="1940828"/>
              <a:ext cx="154780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화면 소스</a:t>
              </a:r>
              <a:endParaRPr lang="en-US" altLang="ko-KR" sz="900" b="1" kern="0" dirty="0">
                <a:solidFill>
                  <a:prstClr val="white"/>
                </a:solidFill>
              </a:endParaRP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비즈니스 소스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DB</a:t>
              </a:r>
              <a:r>
                <a:rPr lang="ko-KR" altLang="en-US" sz="900" b="1" kern="0" dirty="0">
                  <a:solidFill>
                    <a:prstClr val="white"/>
                  </a:solidFill>
                </a:rPr>
                <a:t>접근처리 소스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단위테스트 소스</a:t>
              </a:r>
              <a:endParaRPr lang="en-US" altLang="ko-KR" sz="9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715120" y="1963405"/>
              <a:ext cx="245272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Java Core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Java IDE </a:t>
              </a:r>
              <a:br>
                <a:rPr lang="en-US" altLang="ko-KR" sz="900" b="1" dirty="0">
                  <a:solidFill>
                    <a:prstClr val="white"/>
                  </a:solidFill>
                </a:rPr>
              </a:br>
              <a:r>
                <a:rPr lang="en-US" altLang="ko-KR" sz="900" b="1" dirty="0">
                  <a:solidFill>
                    <a:prstClr val="white"/>
                  </a:solidFill>
                </a:rPr>
                <a:t>(DAO/VO/</a:t>
              </a:r>
              <a:r>
                <a:rPr lang="en-US" altLang="ko-KR" sz="900" b="1" dirty="0" err="1">
                  <a:solidFill>
                    <a:prstClr val="white"/>
                  </a:solidFill>
                </a:rPr>
                <a:t>UnitTest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 Mgr.)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Delphi Designer/</a:t>
              </a:r>
              <a:r>
                <a:rPr lang="en-US" altLang="ko-KR" sz="900" b="1" dirty="0" err="1">
                  <a:solidFill>
                    <a:prstClr val="white"/>
                  </a:solidFill>
                </a:rPr>
                <a:t>DevExpress</a:t>
              </a:r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25232" y="2175704"/>
            <a:ext cx="7916715" cy="539513"/>
            <a:chOff x="580289" y="2849238"/>
            <a:chExt cx="8576441" cy="719352"/>
          </a:xfrm>
        </p:grpSpPr>
        <p:sp>
          <p:nvSpPr>
            <p:cNvPr id="91" name="AutoShape 76"/>
            <p:cNvSpPr>
              <a:spLocks noChangeArrowheads="1"/>
            </p:cNvSpPr>
            <p:nvPr/>
          </p:nvSpPr>
          <p:spPr bwMode="auto">
            <a:xfrm>
              <a:off x="580289" y="2855790"/>
              <a:ext cx="8572560" cy="712800"/>
            </a:xfrm>
            <a:prstGeom prst="roundRect">
              <a:avLst>
                <a:gd name="adj" fmla="val 976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9CE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latinLnBrk="0">
                <a:defRPr/>
              </a:pPr>
              <a:endParaRPr lang="ko-KR" altLang="en-US" sz="1000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92" name="Picture 6" descr="http://www.eclipse.org/eclipse.org-common/themes/solstice/public/images/logo/eclipse-800x188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055" y="3043823"/>
              <a:ext cx="857256" cy="428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</p:pic>
        <p:sp>
          <p:nvSpPr>
            <p:cNvPr id="93" name="TextBox 92"/>
            <p:cNvSpPr txBox="1"/>
            <p:nvPr/>
          </p:nvSpPr>
          <p:spPr>
            <a:xfrm>
              <a:off x="674305" y="2927229"/>
              <a:ext cx="857256" cy="61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79163"/>
              <a:r>
                <a:rPr lang="en-US" altLang="ko-KR" sz="1200" b="1">
                  <a:solidFill>
                    <a:prstClr val="white"/>
                  </a:solidFill>
                </a:rPr>
                <a:t>Batch</a:t>
              </a:r>
            </a:p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개발</a:t>
              </a:r>
              <a:endParaRPr lang="ko-KR" altLang="en-US" sz="1200" b="1" dirty="0" err="1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62516" y="2880570"/>
              <a:ext cx="1867425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배치 </a:t>
              </a:r>
              <a:r>
                <a:rPr lang="en-US" altLang="ko-KR" sz="900" b="1" kern="0" dirty="0">
                  <a:solidFill>
                    <a:prstClr val="white"/>
                  </a:solidFill>
                </a:rPr>
                <a:t>Job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배치 비즈니스 소스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배치 </a:t>
              </a:r>
              <a:r>
                <a:rPr lang="ko-KR" altLang="en-US" sz="900" b="1" kern="0" dirty="0" err="1">
                  <a:solidFill>
                    <a:prstClr val="white"/>
                  </a:solidFill>
                </a:rPr>
                <a:t>스케쥴링</a:t>
              </a:r>
              <a:endParaRPr lang="ko-KR" altLang="en-US" sz="9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704008" y="2849238"/>
              <a:ext cx="2452722" cy="677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Java Batch Core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Java Batch IDE 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Java Batch Scheduler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25232" y="2821966"/>
            <a:ext cx="7916715" cy="545646"/>
            <a:chOff x="569000" y="3739328"/>
            <a:chExt cx="8576441" cy="727528"/>
          </a:xfrm>
        </p:grpSpPr>
        <p:sp>
          <p:nvSpPr>
            <p:cNvPr id="97" name="AutoShape 76"/>
            <p:cNvSpPr>
              <a:spLocks noChangeArrowheads="1"/>
            </p:cNvSpPr>
            <p:nvPr/>
          </p:nvSpPr>
          <p:spPr bwMode="auto">
            <a:xfrm>
              <a:off x="569000" y="3739328"/>
              <a:ext cx="8572560" cy="712800"/>
            </a:xfrm>
            <a:prstGeom prst="roundRect">
              <a:avLst>
                <a:gd name="adj" fmla="val 976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9CE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latinLnBrk="0">
                <a:defRPr/>
              </a:pPr>
              <a:endParaRPr lang="ko-KR" altLang="en-US" sz="1000" b="1" kern="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6" descr="http://www.eclipse.org/eclipse.org-common/themes/solstice/public/images/logo/eclipse-800x188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766" y="3927361"/>
              <a:ext cx="857256" cy="428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</p:pic>
        <p:sp>
          <p:nvSpPr>
            <p:cNvPr id="99" name="TextBox 98"/>
            <p:cNvSpPr txBox="1"/>
            <p:nvPr/>
          </p:nvSpPr>
          <p:spPr>
            <a:xfrm>
              <a:off x="663016" y="3810767"/>
              <a:ext cx="857256" cy="61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연계</a:t>
              </a:r>
              <a:endParaRPr lang="en-US" altLang="ko-KR" sz="1200" b="1">
                <a:solidFill>
                  <a:prstClr val="white"/>
                </a:solidFill>
              </a:endParaRPr>
            </a:p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개발</a:t>
              </a:r>
              <a:endParaRPr lang="ko-KR" altLang="en-US" sz="1200" b="1" dirty="0" err="1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751227" y="3789748"/>
              <a:ext cx="1867425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메시지 포맷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연계 </a:t>
              </a:r>
              <a:r>
                <a:rPr lang="ko-KR" altLang="en-US" sz="900" b="1" kern="0" dirty="0" err="1">
                  <a:solidFill>
                    <a:prstClr val="white"/>
                  </a:solidFill>
                </a:rPr>
                <a:t>변환룰</a:t>
              </a:r>
              <a:endParaRPr lang="ko-KR" altLang="en-US" sz="900" b="1" kern="0" dirty="0">
                <a:solidFill>
                  <a:prstClr val="white"/>
                </a:solidFill>
              </a:endParaRP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연계 프로토콜 어댑터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692719" y="3817432"/>
              <a:ext cx="245272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Integration Runtime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Anyframe Integration IDE 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25232" y="3463306"/>
            <a:ext cx="7916715" cy="534600"/>
            <a:chOff x="569000" y="4658313"/>
            <a:chExt cx="8576441" cy="712800"/>
          </a:xfrm>
        </p:grpSpPr>
        <p:sp>
          <p:nvSpPr>
            <p:cNvPr id="103" name="AutoShape 76"/>
            <p:cNvSpPr>
              <a:spLocks noChangeArrowheads="1"/>
            </p:cNvSpPr>
            <p:nvPr/>
          </p:nvSpPr>
          <p:spPr bwMode="auto">
            <a:xfrm>
              <a:off x="569000" y="4658313"/>
              <a:ext cx="8572560" cy="712800"/>
            </a:xfrm>
            <a:prstGeom prst="roundRect">
              <a:avLst>
                <a:gd name="adj" fmla="val 976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9CE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latinLnBrk="0">
                <a:defRPr/>
              </a:pPr>
              <a:endParaRPr lang="ko-KR" altLang="en-US" sz="10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63016" y="4729752"/>
              <a:ext cx="857256" cy="61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형상</a:t>
              </a:r>
              <a:endParaRPr lang="en-US" altLang="ko-KR" sz="1200" b="1">
                <a:solidFill>
                  <a:prstClr val="white"/>
                </a:solidFill>
              </a:endParaRPr>
            </a:p>
            <a:p>
              <a:pPr algn="ctr" defTabSz="779163"/>
              <a:r>
                <a:rPr lang="ko-KR" altLang="en-US" sz="1200" b="1">
                  <a:solidFill>
                    <a:prstClr val="white"/>
                  </a:solidFill>
                </a:rPr>
                <a:t>관리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51227" y="4669705"/>
              <a:ext cx="1867425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900" b="1" kern="0" dirty="0">
                  <a:solidFill>
                    <a:prstClr val="white"/>
                  </a:solidFill>
                </a:rPr>
                <a:t>형상관리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 Branch </a:t>
              </a:r>
              <a:r>
                <a:rPr lang="ko-KR" altLang="en-US" sz="900" b="1" kern="0" dirty="0">
                  <a:solidFill>
                    <a:prstClr val="white"/>
                  </a:solidFill>
                </a:rPr>
                <a:t>관리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900" b="1" kern="0" dirty="0">
                  <a:solidFill>
                    <a:prstClr val="white"/>
                  </a:solidFill>
                </a:rPr>
                <a:t>권한관리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692719" y="4752769"/>
              <a:ext cx="245272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79163"/>
              <a:r>
                <a:rPr lang="en-US" altLang="ko-KR" sz="900" b="1" dirty="0" smtClean="0">
                  <a:solidFill>
                    <a:prstClr val="white"/>
                  </a:solidFill>
                </a:rPr>
                <a:t>Git</a:t>
              </a:r>
              <a:endParaRPr lang="en-US" altLang="ko-KR" sz="900" b="1" dirty="0">
                <a:solidFill>
                  <a:prstClr val="white"/>
                </a:solidFill>
              </a:endParaRPr>
            </a:p>
            <a:p>
              <a:pPr defTabSz="779163"/>
              <a:r>
                <a:rPr lang="en-US" altLang="ko-KR" sz="900" b="1" dirty="0" err="1">
                  <a:solidFill>
                    <a:prstClr val="white"/>
                  </a:solidFill>
                </a:rPr>
                <a:t>Tortoies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, </a:t>
              </a:r>
              <a:r>
                <a:rPr lang="en-US" altLang="ko-KR" sz="900" b="1" dirty="0" err="1">
                  <a:solidFill>
                    <a:prstClr val="white"/>
                  </a:solidFill>
                </a:rPr>
                <a:t>egit</a:t>
              </a:r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25231" y="4104657"/>
            <a:ext cx="7913132" cy="648993"/>
            <a:chOff x="572704" y="5472868"/>
            <a:chExt cx="8572560" cy="865324"/>
          </a:xfrm>
        </p:grpSpPr>
        <p:sp>
          <p:nvSpPr>
            <p:cNvPr id="108" name="AutoShape 76"/>
            <p:cNvSpPr>
              <a:spLocks noChangeArrowheads="1"/>
            </p:cNvSpPr>
            <p:nvPr/>
          </p:nvSpPr>
          <p:spPr bwMode="auto">
            <a:xfrm>
              <a:off x="572704" y="5472868"/>
              <a:ext cx="8572560" cy="821391"/>
            </a:xfrm>
            <a:prstGeom prst="roundRect">
              <a:avLst>
                <a:gd name="adj" fmla="val 976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9CE1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79163" latinLnBrk="0">
                <a:defRPr/>
              </a:pPr>
              <a:endParaRPr lang="ko-KR" altLang="en-US" sz="10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6720" y="5570433"/>
              <a:ext cx="1928826" cy="615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defTabSz="779163"/>
              <a:r>
                <a:rPr lang="en-US" altLang="ko-KR" sz="1200" b="1">
                  <a:solidFill>
                    <a:prstClr val="white"/>
                  </a:solidFill>
                </a:rPr>
                <a:t>   CI</a:t>
              </a:r>
            </a:p>
            <a:p>
              <a:pPr algn="ctr" defTabSz="779163"/>
              <a:r>
                <a:rPr lang="en-US" altLang="ko-KR" sz="1200" b="1">
                  <a:solidFill>
                    <a:prstClr val="white"/>
                  </a:solidFill>
                </a:rPr>
                <a:t>(</a:t>
              </a:r>
              <a:r>
                <a:rPr lang="ko-KR" altLang="en-US" sz="1200" b="1">
                  <a:solidFill>
                    <a:prstClr val="white"/>
                  </a:solidFill>
                </a:rPr>
                <a:t>빌드</a:t>
              </a:r>
              <a:r>
                <a:rPr lang="en-US" altLang="ko-KR" sz="1200" b="1">
                  <a:solidFill>
                    <a:prstClr val="white"/>
                  </a:solidFill>
                </a:rPr>
                <a:t>/</a:t>
              </a:r>
              <a:r>
                <a:rPr lang="ko-KR" altLang="en-US" sz="1200" b="1">
                  <a:solidFill>
                    <a:prstClr val="white"/>
                  </a:solidFill>
                </a:rPr>
                <a:t>테스트</a:t>
              </a:r>
              <a:r>
                <a:rPr lang="en-US" altLang="ko-KR" sz="1200" b="1">
                  <a:solidFill>
                    <a:prstClr val="white"/>
                  </a:solidFill>
                </a:rPr>
                <a:t>/</a:t>
              </a:r>
              <a:r>
                <a:rPr lang="ko-KR" altLang="en-US" sz="1200" b="1">
                  <a:solidFill>
                    <a:prstClr val="white"/>
                  </a:solidFill>
                </a:rPr>
                <a:t>배포</a:t>
              </a:r>
              <a:r>
                <a:rPr lang="en-US" altLang="ko-KR" sz="1200" b="1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39938" y="5476417"/>
              <a:ext cx="1867425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 err="1">
                  <a:solidFill>
                    <a:prstClr val="white"/>
                  </a:solidFill>
                </a:rPr>
                <a:t>빌드</a:t>
              </a:r>
              <a:r>
                <a:rPr lang="en-US" altLang="ko-KR" sz="900" b="1" kern="0" dirty="0">
                  <a:solidFill>
                    <a:prstClr val="white"/>
                  </a:solidFill>
                </a:rPr>
                <a:t>/</a:t>
              </a:r>
              <a:r>
                <a:rPr lang="ko-KR" altLang="en-US" sz="900" b="1" kern="0" dirty="0">
                  <a:solidFill>
                    <a:prstClr val="white"/>
                  </a:solidFill>
                </a:rPr>
                <a:t>배포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코드 품질검사 결과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테스트 커버리지</a:t>
              </a:r>
            </a:p>
            <a:p>
              <a:pPr marL="77105" indent="-77105" defTabSz="779163" latinLnBrk="0">
                <a:buFontTx/>
                <a:buChar char="-"/>
                <a:tabLst>
                  <a:tab pos="308419" algn="l"/>
                </a:tabLst>
                <a:defRPr/>
              </a:pPr>
              <a:r>
                <a:rPr lang="ko-KR" altLang="en-US" sz="900" b="1" kern="0" dirty="0">
                  <a:solidFill>
                    <a:prstClr val="white"/>
                  </a:solidFill>
                </a:rPr>
                <a:t>단위 테스트 결과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692542" y="5544152"/>
              <a:ext cx="2452722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79163"/>
              <a:r>
                <a:rPr lang="en-US" altLang="ko-KR" sz="900" b="1" dirty="0" smtClean="0">
                  <a:solidFill>
                    <a:prstClr val="white"/>
                  </a:solidFill>
                </a:rPr>
                <a:t>Build(ANT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) </a:t>
              </a: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CI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서버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(</a:t>
              </a:r>
              <a:r>
                <a:rPr lang="en-US" altLang="ko-KR" sz="900" b="1" dirty="0" smtClean="0">
                  <a:solidFill>
                    <a:prstClr val="white"/>
                  </a:solidFill>
                </a:rPr>
                <a:t>Jenkins)</a:t>
              </a:r>
              <a:endParaRPr lang="en-US" altLang="ko-KR" sz="900" b="1" dirty="0">
                <a:solidFill>
                  <a:prstClr val="white"/>
                </a:solidFill>
              </a:endParaRPr>
            </a:p>
            <a:p>
              <a:pPr defTabSz="779163"/>
              <a:r>
                <a:rPr lang="en-US" altLang="ko-KR" sz="900" b="1" dirty="0">
                  <a:solidFill>
                    <a:prstClr val="white"/>
                  </a:solidFill>
                </a:rPr>
                <a:t>PMD, </a:t>
              </a:r>
              <a:r>
                <a:rPr lang="en-US" altLang="ko-KR" sz="900" b="1" dirty="0" err="1" smtClean="0">
                  <a:solidFill>
                    <a:prstClr val="white"/>
                  </a:solidFill>
                </a:rPr>
                <a:t>SonarQube</a:t>
              </a:r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3" name="Picture 2" descr="https://git-scm.com/images/logos/1color-lightbg@2x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1" y="3539691"/>
            <a:ext cx="1674638" cy="3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4189247"/>
            <a:ext cx="18859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err="1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bg1">
              <a:lumMod val="7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wrap="none" lIns="36000" tIns="36000" rIns="36000" bIns="36000" rtlCol="0">
        <a:spAutoFit/>
      </a:bodyPr>
      <a:lstStyle>
        <a:defPPr>
          <a:defRPr sz="1400" b="0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0D996D5B674C4386830A6AB0E50984" ma:contentTypeVersion="0" ma:contentTypeDescription="새 문서를 만듭니다." ma:contentTypeScope="" ma:versionID="a166825e3373d96581aa46038a4cd7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225471-7C69-49CC-95EB-8C94F25B4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D9FDE5-8618-474F-8651-61DC540BE440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156550-B094-4ABA-846C-47B3875BCF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32291</TotalTime>
  <Words>1336</Words>
  <Application>Microsoft Office PowerPoint</Application>
  <PresentationFormat>화면 슬라이드 쇼(16:9)</PresentationFormat>
  <Paragraphs>546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Times New Roman</vt:lpstr>
      <vt:lpstr>Segoe UI</vt:lpstr>
      <vt:lpstr>굴림</vt:lpstr>
      <vt:lpstr>맑은 고딕</vt:lpstr>
      <vt:lpstr>Arial</vt:lpstr>
      <vt:lpstr>Wingdings</vt:lpstr>
      <vt:lpstr>Verdana</vt:lpstr>
      <vt:lpstr>blank</vt:lpstr>
      <vt:lpstr>22_디자인 사용자 지정</vt:lpstr>
      <vt:lpstr>23_디자인 사용자 지정</vt:lpstr>
      <vt:lpstr>24_디자인 사용자 지정</vt:lpstr>
      <vt:lpstr>25_디자인 사용자 지정</vt:lpstr>
      <vt:lpstr>26_디자인 사용자 지정</vt:lpstr>
      <vt:lpstr>2_Office 테마</vt:lpstr>
      <vt:lpstr>3_Office 테마</vt:lpstr>
      <vt:lpstr>4_Office 테마</vt:lpstr>
      <vt:lpstr>PowerPoint 프레젠테이션</vt:lpstr>
      <vt:lpstr>응용 소프트웨어 아키텍처</vt:lpstr>
      <vt:lpstr>어플리케이션 소프트웨어 아키텍처</vt:lpstr>
      <vt:lpstr>OLTP 아키텍처 - S/W Architecture 규범</vt:lpstr>
      <vt:lpstr>연계 아키텍처 – 인터페이스 구성도 (APIM)</vt:lpstr>
      <vt:lpstr>PUSH 아키텍처 – 서비스 구현 예시 </vt:lpstr>
      <vt:lpstr>주요 아키텍처 고려사항 – Desktop App.</vt:lpstr>
      <vt:lpstr>EHR 사용 S/W 목록</vt:lpstr>
      <vt:lpstr>솔루션 개발 측면 – 통합 개발 환경</vt:lpstr>
      <vt:lpstr>솔루션 개발 측면 – 개발 환경 스펙</vt:lpstr>
      <vt:lpstr>솔루션 개발 측면 – 개발 환경 구성도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</dc:creator>
  <cp:lastModifiedBy>방용균</cp:lastModifiedBy>
  <cp:revision>2033</cp:revision>
  <cp:lastPrinted>2017-09-06T05:20:28Z</cp:lastPrinted>
  <dcterms:created xsi:type="dcterms:W3CDTF">2013-11-13T01:08:07Z</dcterms:created>
  <dcterms:modified xsi:type="dcterms:W3CDTF">2022-03-11T08:06:52Z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0x0101003F0D996D5B674C4386830A6AB0E50984</vt:lpwstr>
  </property>
  <property fmtid="{D5CDD505-2E9C-101B-9397-08002B2CF9AE}" pid="3" name="FLCMData">
    <vt:lpwstr>972611A0F817339E079E936A4C2B9547C7AF5B2286BC95743F6656FF2B3466CC0B609C566D0B949C73567530931B5BCE893CEFDAC8251AFA7B3879BAFA9EAFD2</vt:lpwstr>
  </property>
  <property fmtid="{5C58129F-E5B8-477A-9B38-B3E54BFA04C8}" pid="2">
    <vt:lpwstr>CA4B4DB943A983D30A6C11B491A4CA355C1220010832EEF717E17964784DFF38</vt:lpwstr>
  </property>
</Properties>
</file>