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7" r:id="rId12"/>
    <p:sldId id="268" r:id="rId13"/>
    <p:sldId id="269" r:id="rId14"/>
    <p:sldId id="265" r:id="rId15"/>
    <p:sldId id="266" r:id="rId16"/>
  </p:sldIdLst>
  <p:sldSz cx="18288000" cy="10287000"/>
  <p:notesSz cx="6858000" cy="9144000"/>
  <p:embeddedFontLst>
    <p:embeddedFont>
      <p:font typeface="Montserrat Ultra-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Bold" panose="020B0604020202020204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3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7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3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37351" y="3000072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1"/>
                </a:lnTo>
                <a:lnTo>
                  <a:pt x="0" y="114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3995" y="4314053"/>
            <a:ext cx="7460010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 dirty="0">
                <a:solidFill>
                  <a:srgbClr val="00BC70"/>
                </a:solidFill>
                <a:latin typeface="Montserrat Ultra-Bold"/>
              </a:rPr>
              <a:t>AI GUIDERS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5015" y="6105010"/>
            <a:ext cx="7187202" cy="5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생성형</a:t>
            </a:r>
            <a:r>
              <a:rPr lang="en-US" altLang="ko-KR" sz="3500" dirty="0">
                <a:solidFill>
                  <a:srgbClr val="00BC70"/>
                </a:solidFill>
                <a:ea typeface="Source Han Sans KR"/>
              </a:rPr>
              <a:t>AI </a:t>
            </a: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기반 민원 문서 자동 생성</a:t>
            </a:r>
            <a:endParaRPr lang="en-US" sz="3500" dirty="0">
              <a:solidFill>
                <a:srgbClr val="00BC70"/>
              </a:solidFill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23709" y="9210675"/>
            <a:ext cx="144058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BC70"/>
                </a:solidFill>
                <a:latin typeface="Source Han Sans KR"/>
              </a:rPr>
              <a:t>2024. 7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403475"/>
            <a:ext cx="65262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Source Han Sans KR Bold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xmlns="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xmlns="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2F85C40-0456-457E-B70A-C03CEA04A059}"/>
              </a:ext>
            </a:extLst>
          </p:cNvPr>
          <p:cNvSpPr txBox="1"/>
          <p:nvPr/>
        </p:nvSpPr>
        <p:spPr>
          <a:xfrm>
            <a:off x="1631072" y="4073355"/>
            <a:ext cx="129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62F5B2B-FA1D-4A62-9345-5D6D980E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7" y="3201661"/>
            <a:ext cx="3397906" cy="6585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460174E-9CDA-4911-8A0C-207B832DE26E}"/>
              </a:ext>
            </a:extLst>
          </p:cNvPr>
          <p:cNvSpPr txBox="1"/>
          <p:nvPr/>
        </p:nvSpPr>
        <p:spPr>
          <a:xfrm>
            <a:off x="1163139" y="8221892"/>
            <a:ext cx="271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Meta </a:t>
            </a:r>
            <a:r>
              <a:rPr lang="ko-KR" altLang="en-US" dirty="0"/>
              <a:t>민원 문서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한글 자동 타겟 파싱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81FD3DE-4781-482B-B96A-A6E130D0E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0" y="4859878"/>
            <a:ext cx="3182220" cy="2717286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xmlns="" id="{1AE171D3-A1EE-433F-8C67-CE4C7AA67F5E}"/>
              </a:ext>
            </a:extLst>
          </p:cNvPr>
          <p:cNvSpPr/>
          <p:nvPr/>
        </p:nvSpPr>
        <p:spPr>
          <a:xfrm>
            <a:off x="4933445" y="4671382"/>
            <a:ext cx="1814284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F187B2C-A812-4309-9DD0-7E8F2191E3EB}"/>
              </a:ext>
            </a:extLst>
          </p:cNvPr>
          <p:cNvSpPr txBox="1"/>
          <p:nvPr/>
        </p:nvSpPr>
        <p:spPr>
          <a:xfrm>
            <a:off x="4724400" y="5524667"/>
            <a:ext cx="181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프롬프트 엔지니어링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E932B54-5D39-4032-90AD-90C755C7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147" y="6411555"/>
            <a:ext cx="1814285" cy="16354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021"/>
          <a:stretch/>
        </p:blipFill>
        <p:spPr>
          <a:xfrm>
            <a:off x="7781192" y="1659770"/>
            <a:ext cx="4117332" cy="35667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155D139-1272-4836-BA17-BF5FAE7E386A}"/>
              </a:ext>
            </a:extLst>
          </p:cNvPr>
          <p:cNvSpPr txBox="1"/>
          <p:nvPr/>
        </p:nvSpPr>
        <p:spPr>
          <a:xfrm>
            <a:off x="6906158" y="5391093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STT</a:t>
            </a:r>
            <a:r>
              <a:rPr lang="ko-KR" altLang="en-US" dirty="0"/>
              <a:t>를 이해하고 민원문서 작성을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xmlns="" id="{12FABAB5-C7AD-4116-B168-C37292A9E2D6}"/>
              </a:ext>
            </a:extLst>
          </p:cNvPr>
          <p:cNvSpPr/>
          <p:nvPr/>
        </p:nvSpPr>
        <p:spPr>
          <a:xfrm>
            <a:off x="7239000" y="1784157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CE9627F-F89E-4513-BA00-E7E9881BCDAF}"/>
              </a:ext>
            </a:extLst>
          </p:cNvPr>
          <p:cNvSpPr txBox="1"/>
          <p:nvPr/>
        </p:nvSpPr>
        <p:spPr>
          <a:xfrm>
            <a:off x="5924045" y="1793505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xmlns="" id="{92AF558D-8093-4397-B080-EEA728D9B087}"/>
              </a:ext>
            </a:extLst>
          </p:cNvPr>
          <p:cNvSpPr/>
          <p:nvPr/>
        </p:nvSpPr>
        <p:spPr>
          <a:xfrm>
            <a:off x="7244485" y="2232909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51011BD-B73D-4E0F-AC99-16AE6D6566DE}"/>
              </a:ext>
            </a:extLst>
          </p:cNvPr>
          <p:cNvSpPr txBox="1"/>
          <p:nvPr/>
        </p:nvSpPr>
        <p:spPr>
          <a:xfrm>
            <a:off x="5929530" y="2242257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xmlns="" id="{0BD9BB02-ED74-44A9-93D7-9391017A5A69}"/>
              </a:ext>
            </a:extLst>
          </p:cNvPr>
          <p:cNvSpPr/>
          <p:nvPr/>
        </p:nvSpPr>
        <p:spPr>
          <a:xfrm>
            <a:off x="7184656" y="2776135"/>
            <a:ext cx="457200" cy="189521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3C7AF3E-0484-4892-B41D-BB2DCBF50836}"/>
              </a:ext>
            </a:extLst>
          </p:cNvPr>
          <p:cNvSpPr txBox="1"/>
          <p:nvPr/>
        </p:nvSpPr>
        <p:spPr>
          <a:xfrm>
            <a:off x="5854034" y="3463415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예시 및 주의사항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1F298AF-CD38-451E-8D97-801FA31B7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3344" y="6009305"/>
            <a:ext cx="4906149" cy="16353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2920109-1117-45BB-8D8F-04AEA3FFFE5E}"/>
              </a:ext>
            </a:extLst>
          </p:cNvPr>
          <p:cNvSpPr txBox="1"/>
          <p:nvPr/>
        </p:nvSpPr>
        <p:spPr>
          <a:xfrm>
            <a:off x="8686800" y="7541202"/>
            <a:ext cx="132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답변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xmlns="" id="{64549B6B-A437-454C-B91E-D854614796EF}"/>
              </a:ext>
            </a:extLst>
          </p:cNvPr>
          <p:cNvSpPr/>
          <p:nvPr/>
        </p:nvSpPr>
        <p:spPr>
          <a:xfrm>
            <a:off x="12251870" y="4604557"/>
            <a:ext cx="1182713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06D107A-59C4-408B-8E5D-2847D18BB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76309" y="1710563"/>
            <a:ext cx="4636430" cy="486702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A4A8DD6-B8EB-4A5C-AC37-F5644F9EFC66}"/>
              </a:ext>
            </a:extLst>
          </p:cNvPr>
          <p:cNvSpPr txBox="1"/>
          <p:nvPr/>
        </p:nvSpPr>
        <p:spPr>
          <a:xfrm>
            <a:off x="13406280" y="6752253"/>
            <a:ext cx="4906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작성 진행 상황에 따른 </a:t>
            </a:r>
            <a:r>
              <a:rPr lang="en-US" altLang="ko-KR" dirty="0"/>
              <a:t>HWP </a:t>
            </a:r>
            <a:r>
              <a:rPr lang="ko-KR" altLang="en-US" dirty="0"/>
              <a:t>및 </a:t>
            </a:r>
            <a:r>
              <a:rPr lang="en-US" altLang="ko-KR" dirty="0"/>
              <a:t>PDF </a:t>
            </a:r>
            <a:r>
              <a:rPr lang="ko-KR" altLang="en-US" dirty="0"/>
              <a:t>파일 반환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EFE411B-1D45-41D2-9FA8-DE64969BB38D}"/>
              </a:ext>
            </a:extLst>
          </p:cNvPr>
          <p:cNvSpPr/>
          <p:nvPr/>
        </p:nvSpPr>
        <p:spPr>
          <a:xfrm>
            <a:off x="14390030" y="3964703"/>
            <a:ext cx="1676400" cy="586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xmlns="" id="{5C323574-7BC0-4E8F-AD14-3915A5A05EF9}"/>
              </a:ext>
            </a:extLst>
          </p:cNvPr>
          <p:cNvGrpSpPr/>
          <p:nvPr/>
        </p:nvGrpSpPr>
        <p:grpSpPr>
          <a:xfrm>
            <a:off x="0" y="363923"/>
            <a:ext cx="5029200" cy="664777"/>
            <a:chOff x="0" y="0"/>
            <a:chExt cx="1093628" cy="175085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xmlns="" id="{21229DE7-B885-4954-8736-8061B928987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35" name="TextBox 4">
              <a:extLst>
                <a:ext uri="{FF2B5EF4-FFF2-40B4-BE49-F238E27FC236}">
                  <a16:creationId xmlns:a16="http://schemas.microsoft.com/office/drawing/2014/main" xmlns="" id="{035E8965-BED1-4DE9-9DFC-D9ECF8B8F1C3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xmlns="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78195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572594" y="4770672"/>
            <a:ext cx="5142812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>
                <a:solidFill>
                  <a:srgbClr val="FFFFFF"/>
                </a:solidFill>
                <a:ea typeface="Source Han Sans KR Bold"/>
              </a:rPr>
              <a:t>향후 계획</a:t>
            </a:r>
            <a:endParaRPr lang="ko-KR" altLang="en-US" sz="69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5" y="140509"/>
              <a:ext cx="2720561" cy="55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BC70"/>
                  </a:solidFill>
                  <a:latin typeface="Montserrat Ultra-Bold"/>
                </a:rPr>
                <a:t>SECTION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06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9200" y="6507175"/>
            <a:ext cx="4316715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민원업무의 가장 큰 비중을 차지하는 사진 적정성 검토를 포함하여 여권 민원 처리를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100% AI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전환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07686" y="6507175"/>
            <a:ext cx="429467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세무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가족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주민등록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부동산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 err="1">
                <a:solidFill>
                  <a:srgbClr val="000000"/>
                </a:solidFill>
                <a:latin typeface="Source Han Sans KR"/>
                <a:ea typeface="Source Han Sans KR"/>
              </a:rPr>
              <a:t>주정차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 과태료 등 다양한 영역의 민원으로 서비스를 확장하여 생성형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를 통한 민원 업무 혁신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73908" y="6507175"/>
            <a:ext cx="4294892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dirty="0" err="1">
                <a:solidFill>
                  <a:srgbClr val="000000"/>
                </a:solidFill>
                <a:latin typeface="Source Han Sans KR"/>
                <a:ea typeface="Source Han Sans KR"/>
              </a:rPr>
              <a:t>sLLM</a:t>
            </a:r>
            <a:r>
              <a:rPr 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등 해외 인프라를 활용하지 않는 방식의 모형을 직접 개발하여 민감정보를 다루는 민원 처리의 경우에도 처리 가능하도록 확대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4801" y="461361"/>
            <a:ext cx="35727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적용 범위의 확대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19200" y="5631496"/>
            <a:ext cx="3995800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여권 사진 적정성 검토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85642" y="5677907"/>
            <a:ext cx="3995800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범위의 확장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52084" y="5677907"/>
            <a:ext cx="39023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개인 민감정보 처리 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  <a:latin typeface="Source Han Sans KR Bold"/>
              </a:rPr>
              <a:t>3</a:t>
            </a:r>
            <a:r>
              <a:rPr lang="en-US" sz="3000" dirty="0">
                <a:solidFill>
                  <a:srgbClr val="00BC70"/>
                </a:solidFill>
                <a:latin typeface="Source Han Sans KR Bold"/>
              </a:rPr>
              <a:t>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xmlns="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2186E71-2A21-A2BF-EA47-F8AF4F4D3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42" y="1898137"/>
            <a:ext cx="4015230" cy="35714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512DED5-9815-EACD-C811-1CA1B3FCE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8841" y="2217006"/>
            <a:ext cx="4239217" cy="29055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0FE33BA8-7E67-F7CB-037B-CD9D1F50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647" y="2019300"/>
            <a:ext cx="4350705" cy="32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886" y="2579225"/>
            <a:ext cx="14908228" cy="2510643"/>
            <a:chOff x="0" y="0"/>
            <a:chExt cx="1893007" cy="6612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9886" y="5616093"/>
            <a:ext cx="14908228" cy="2510643"/>
            <a:chOff x="0" y="0"/>
            <a:chExt cx="1893007" cy="6612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980188" y="3243997"/>
            <a:ext cx="8183612" cy="151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고령화 시대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기존의 방식에 익숙한 이용자 비중 ↑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Source Han Sans KR"/>
              </a:rPr>
              <a:t>LLM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등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기술은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기존에 선호하던 방식으로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IT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제공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및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UX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기획의 영역은 여전히 인간의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Design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 필요하며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이러한 부분에서 꾸준한 사업화 수요가 존재할 것으로  예상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010400" y="6280864"/>
            <a:ext cx="8382000" cy="151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민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관 공통적으로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책임소재의 분명함과 행정처리의 효율성 등으로 인해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문서화 수요는 여전히 지속될 것으로 예상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의 등장으로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직접 문서작업을 하는 빈도는 낮아짐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ea typeface="Source Han Sans KR"/>
              </a:rPr>
              <a:t>수요과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 공급의 간극을 좁히는 기술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Provider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로서 사업화 가능성 확인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025868" y="2211817"/>
            <a:ext cx="5682669" cy="1407683"/>
            <a:chOff x="-970" y="0"/>
            <a:chExt cx="1878852" cy="187691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-970" y="24756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시대의 변화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-274813" y="461361"/>
            <a:ext cx="4152371" cy="419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사업화 가능성</a:t>
            </a:r>
            <a:endParaRPr lang="en-US" sz="2499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  <a:latin typeface="Source Han Sans KR Bold"/>
              </a:rPr>
              <a:t>3</a:t>
            </a:r>
            <a:r>
              <a:rPr lang="en-US" sz="3000" dirty="0">
                <a:solidFill>
                  <a:srgbClr val="00BC70"/>
                </a:solidFill>
                <a:latin typeface="Source Han Sans KR Bold"/>
              </a:rPr>
              <a:t>-2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xmlns="" id="{B9E9495D-525F-C674-1585-FEE8AD1F7917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xmlns="" id="{1576AF78-042A-52AE-F43B-77D7AEE4A838}"/>
              </a:ext>
            </a:extLst>
          </p:cNvPr>
          <p:cNvGrpSpPr/>
          <p:nvPr/>
        </p:nvGrpSpPr>
        <p:grpSpPr>
          <a:xfrm>
            <a:off x="1022931" y="5295900"/>
            <a:ext cx="5682669" cy="1495248"/>
            <a:chOff x="-970" y="-116753"/>
            <a:chExt cx="1878852" cy="1993664"/>
          </a:xfrm>
        </p:grpSpPr>
        <p:grpSp>
          <p:nvGrpSpPr>
            <p:cNvPr id="46" name="Group 22">
              <a:extLst>
                <a:ext uri="{FF2B5EF4-FFF2-40B4-BE49-F238E27FC236}">
                  <a16:creationId xmlns:a16="http://schemas.microsoft.com/office/drawing/2014/main" xmlns="" id="{7D09253C-AC67-FF03-5129-964DC5A99D82}"/>
                </a:ext>
              </a:extLst>
            </p:cNvPr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xmlns="" id="{DBB49F5C-50D2-33F4-54C4-95DDA75D8F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49" name="TextBox 24">
                <a:extLst>
                  <a:ext uri="{FF2B5EF4-FFF2-40B4-BE49-F238E27FC236}">
                    <a16:creationId xmlns:a16="http://schemas.microsoft.com/office/drawing/2014/main" xmlns="" id="{074097BB-F7E8-D634-9F09-1D7CDA0263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xmlns="" id="{0F7D1DA9-9C02-468B-727C-D50864883C99}"/>
                </a:ext>
              </a:extLst>
            </p:cNvPr>
            <p:cNvSpPr txBox="1"/>
            <p:nvPr/>
          </p:nvSpPr>
          <p:spPr>
            <a:xfrm>
              <a:off x="-970" y="-116753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문서화 수요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4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47800" y="6726649"/>
            <a:ext cx="5181600" cy="1010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Source Han Sans KR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Source Han Sans KR"/>
              </a:rPr>
              <a:t>신한카드 </a:t>
            </a:r>
            <a:r>
              <a:rPr lang="ko-KR" altLang="en-US" sz="1500" dirty="0" err="1">
                <a:solidFill>
                  <a:srgbClr val="FFFFFF"/>
                </a:solidFill>
                <a:latin typeface="Source Han Sans KR"/>
              </a:rPr>
              <a:t>데이터사이언티스트</a:t>
            </a:r>
            <a:endParaRPr lang="en-US" altLang="ko-KR" sz="1500" dirty="0">
              <a:solidFill>
                <a:srgbClr val="FFFFFF"/>
              </a:solidFill>
              <a:latin typeface="Source Han Sans KR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Source Han Sans KR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Source Han Sans KR"/>
              </a:rPr>
              <a:t>성균관대학교 인공지능융합학과 박사 수료</a:t>
            </a:r>
            <a:endParaRPr lang="en-US" altLang="ko-KR" sz="1500" dirty="0">
              <a:solidFill>
                <a:srgbClr val="FFFFFF"/>
              </a:solidFill>
              <a:latin typeface="Source Han Sans KR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Source Han Sans KR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Source Han Sans KR"/>
              </a:rPr>
              <a:t>성균관대학교 </a:t>
            </a:r>
            <a:r>
              <a:rPr lang="ko-KR" altLang="en-US" sz="1500" dirty="0" err="1">
                <a:solidFill>
                  <a:srgbClr val="FFFFFF"/>
                </a:solidFill>
                <a:latin typeface="Source Han Sans KR"/>
              </a:rPr>
              <a:t>데이터사이언스</a:t>
            </a:r>
            <a:r>
              <a:rPr lang="ko-KR" altLang="en-US" sz="1500" dirty="0">
                <a:solidFill>
                  <a:srgbClr val="FFFFFF"/>
                </a:solidFill>
                <a:latin typeface="Source Han Sans KR"/>
              </a:rPr>
              <a:t> 융합학과 석사 졸업</a:t>
            </a:r>
            <a:endParaRPr lang="en-US" sz="1500" dirty="0">
              <a:solidFill>
                <a:srgbClr val="FFFFFF"/>
              </a:solidFill>
              <a:latin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6560" y="6195797"/>
            <a:ext cx="2362200" cy="355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>
                <a:solidFill>
                  <a:srgbClr val="FFFFFF"/>
                </a:solidFill>
                <a:ea typeface="Source Han Sans KR Medium"/>
              </a:rPr>
              <a:t>프롬프트 엔지니어링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17274" y="6194358"/>
            <a:ext cx="17035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백엔드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6758" y="5579931"/>
            <a:ext cx="1421804" cy="49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>
                <a:solidFill>
                  <a:srgbClr val="FFFFFF"/>
                </a:solidFill>
                <a:latin typeface="Montserrat Bold"/>
              </a:rPr>
              <a:t>조수현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418659" y="5519416"/>
            <a:ext cx="117101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FFFFFF"/>
                </a:solidFill>
                <a:latin typeface="Montserrat Bold"/>
              </a:rPr>
              <a:t>정태환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147171" y="5548474"/>
            <a:ext cx="12840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FFFFFF"/>
                </a:solidFill>
                <a:latin typeface="Montserrat Bold"/>
              </a:rPr>
              <a:t>한선범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0" name="AutoShape 20"/>
          <p:cNvSpPr/>
          <p:nvPr/>
        </p:nvSpPr>
        <p:spPr>
          <a:xfrm flipV="1">
            <a:off x="0" y="1367430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7823090" y="1036623"/>
            <a:ext cx="2641821" cy="642563"/>
            <a:chOff x="0" y="0"/>
            <a:chExt cx="3522427" cy="85675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39034" y="130984"/>
              <a:ext cx="2720560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ea typeface="Source Han Sans KR Bold"/>
                </a:rPr>
                <a:t>팀원 소개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0" y="9240852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2846821" y="6153549"/>
            <a:ext cx="406958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서버 구성 및 </a:t>
            </a: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프론트엔드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xmlns="" id="{949515C2-E9CF-4B62-AB49-B3A0367FAEDB}"/>
              </a:ext>
            </a:extLst>
          </p:cNvPr>
          <p:cNvSpPr txBox="1"/>
          <p:nvPr/>
        </p:nvSpPr>
        <p:spPr>
          <a:xfrm>
            <a:off x="7162800" y="6716900"/>
            <a:ext cx="5181600" cy="655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Source Han Sans KR"/>
              </a:rPr>
              <a:t>신한카드 </a:t>
            </a:r>
            <a:r>
              <a:rPr lang="en-US" altLang="ko-KR" sz="1500" dirty="0">
                <a:solidFill>
                  <a:srgbClr val="FFFFFF"/>
                </a:solidFill>
                <a:latin typeface="Source Han Sans KR"/>
              </a:rPr>
              <a:t>..</a:t>
            </a:r>
          </a:p>
          <a:p>
            <a:pPr>
              <a:lnSpc>
                <a:spcPts val="2700"/>
              </a:lnSpc>
            </a:pPr>
            <a:endParaRPr lang="en-US" sz="1500" dirty="0">
              <a:solidFill>
                <a:srgbClr val="FFFFFF"/>
              </a:solidFill>
              <a:latin typeface="Source Han Sans KR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xmlns="" id="{201C2E89-37B3-4877-92E2-5EA794E6C41B}"/>
              </a:ext>
            </a:extLst>
          </p:cNvPr>
          <p:cNvSpPr txBox="1"/>
          <p:nvPr/>
        </p:nvSpPr>
        <p:spPr>
          <a:xfrm>
            <a:off x="12840391" y="6705151"/>
            <a:ext cx="5181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 err="1" smtClean="0">
                <a:solidFill>
                  <a:srgbClr val="FFFFFF"/>
                </a:solidFill>
                <a:latin typeface="Source Han Sans KR"/>
              </a:rPr>
              <a:t>신한카드</a:t>
            </a:r>
            <a:r>
              <a:rPr lang="ko-KR" altLang="en-US" sz="1500" dirty="0" smtClean="0">
                <a:solidFill>
                  <a:srgbClr val="FFFFFF"/>
                </a:solidFill>
                <a:latin typeface="Source Han Sans KR"/>
              </a:rPr>
              <a:t> </a:t>
            </a:r>
            <a:r>
              <a:rPr lang="ko-KR" altLang="en-US" sz="1500" dirty="0" smtClean="0">
                <a:solidFill>
                  <a:srgbClr val="FFFFFF"/>
                </a:solidFill>
                <a:latin typeface="Source Han Sans KR"/>
              </a:rPr>
              <a:t>데이터엔지니어</a:t>
            </a:r>
            <a:endParaRPr lang="en-US" altLang="ko-KR" sz="1500" dirty="0" smtClean="0">
              <a:solidFill>
                <a:srgbClr val="FFFFFF"/>
              </a:solidFill>
              <a:latin typeface="Source Han Sans KR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 smtClean="0">
                <a:solidFill>
                  <a:srgbClr val="FFFFFF"/>
                </a:solidFill>
                <a:latin typeface="Source Han Sans KR"/>
              </a:rPr>
              <a:t>인하대학교 전자공학 졸업</a:t>
            </a:r>
            <a:endParaRPr lang="en-US" sz="1500" dirty="0">
              <a:solidFill>
                <a:srgbClr val="FFFFFF"/>
              </a:solidFill>
              <a:latin typeface="Source Han Sans KR"/>
            </a:endParaRPr>
          </a:p>
        </p:txBody>
      </p:sp>
      <p:pic>
        <p:nvPicPr>
          <p:cNvPr id="1026" name="Picture 2" descr="사람, 의류, 슈트, 인간의 얼굴이(가) 표시된 사진&#10;&#10;자동 생성된 설명">
            <a:extLst>
              <a:ext uri="{FF2B5EF4-FFF2-40B4-BE49-F238E27FC236}">
                <a16:creationId xmlns:a16="http://schemas.microsoft.com/office/drawing/2014/main" xmlns="" id="{0DD8A679-CCE5-4BAE-8037-18280AB5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82" y="2504432"/>
            <a:ext cx="2362200" cy="30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이직준비\내사진\한선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671" y="2504432"/>
            <a:ext cx="2219020" cy="30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72735" y="2305263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0"/>
                </a:lnTo>
                <a:lnTo>
                  <a:pt x="0" y="114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89935" y="3619243"/>
            <a:ext cx="7308131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>
                <a:solidFill>
                  <a:srgbClr val="00BC70"/>
                </a:solidFill>
                <a:latin typeface="Montserrat Ultra-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67190" y="5996455"/>
            <a:ext cx="196073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Source Han Sans KR"/>
              </a:rPr>
              <a:t>123-456-7890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85386" y="6005980"/>
            <a:ext cx="31559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5386" y="6855278"/>
            <a:ext cx="29624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85386" y="7761279"/>
            <a:ext cx="33970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7190" y="7751754"/>
            <a:ext cx="283093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Source Han Sans KR"/>
              </a:rPr>
              <a:t>hello.com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41194" y="6845753"/>
            <a:ext cx="386142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Source Han Sans KR"/>
              </a:rPr>
              <a:t>hello@hello.com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16404" y="1088276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민원 업무 문서 자동화 개요</a:t>
            </a:r>
            <a:endParaRPr lang="en-US" sz="35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16404" y="1826838"/>
            <a:ext cx="6156796" cy="1846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Source Han Sans KR"/>
              </a:rPr>
              <a:t>1-1.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민원 업무 현황과 어려움</a:t>
            </a:r>
            <a:endParaRPr lang="en-US" sz="2499" strike="noStrike" dirty="0">
              <a:solidFill>
                <a:srgbClr val="000000"/>
              </a:solidFill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strike="noStrike" dirty="0">
                <a:solidFill>
                  <a:srgbClr val="000000"/>
                </a:solidFill>
                <a:latin typeface="Source Han Sans KR"/>
                <a:ea typeface="Source Han Sans KR"/>
              </a:rPr>
              <a:t>1-2. AI</a:t>
            </a:r>
            <a:r>
              <a:rPr lang="ko-KR" altLang="en-US" sz="2499" strike="noStrike" dirty="0">
                <a:solidFill>
                  <a:srgbClr val="000000"/>
                </a:solidFill>
                <a:latin typeface="Source Han Sans KR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발급 민원</a:t>
            </a:r>
            <a:endParaRPr lang="en-US" altLang="ko-KR" sz="2499" dirty="0">
              <a:solidFill>
                <a:srgbClr val="000000"/>
              </a:solidFill>
              <a:latin typeface="Source Han Sans KR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1-3. AI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핵심 기능</a:t>
            </a:r>
            <a:endParaRPr lang="en-US" sz="2499" strike="noStrike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16403" y="5702300"/>
            <a:ext cx="6080595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2-1. </a:t>
            </a:r>
            <a:r>
              <a:rPr lang="ko-KR" altLang="en-US" sz="2499" dirty="0" err="1">
                <a:solidFill>
                  <a:srgbClr val="000000"/>
                </a:solidFill>
                <a:latin typeface="Source Han Sans KR"/>
                <a:ea typeface="Source Han Sans KR"/>
              </a:rPr>
              <a:t>프롬프팅의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 핵심 아이디어</a:t>
            </a:r>
            <a:endParaRPr lang="en-US" sz="2499" dirty="0">
              <a:solidFill>
                <a:srgbClr val="000000"/>
              </a:solidFill>
              <a:latin typeface="Source Han Sans KR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2-2.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음성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STT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처리 및 </a:t>
            </a: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HWP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신청서 변환</a:t>
            </a:r>
            <a:endParaRPr lang="en-US" sz="24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16404" y="4933950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ea typeface="Source Han Sans KR Bold"/>
              </a:rPr>
              <a:t>AI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ea typeface="Source Han Sans KR Bold"/>
              </a:rPr>
              <a:t>GUIDERS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의 문제 해결 전략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016404" y="342900"/>
            <a:ext cx="2316361" cy="569538"/>
            <a:chOff x="0" y="0"/>
            <a:chExt cx="3088481" cy="7593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99662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16404" y="4185399"/>
            <a:ext cx="2316361" cy="569538"/>
            <a:chOff x="0" y="0"/>
            <a:chExt cx="3088481" cy="75938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02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6914773" y="39243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6905248" y="0"/>
            <a:ext cx="0" cy="1028700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4815668"/>
            <a:ext cx="4691282" cy="109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9"/>
              </a:lnSpc>
              <a:spcBef>
                <a:spcPct val="0"/>
              </a:spcBef>
            </a:pPr>
            <a:r>
              <a:rPr lang="en-US" sz="6385">
                <a:solidFill>
                  <a:srgbClr val="00BC70"/>
                </a:solidFill>
                <a:latin typeface="Montserrat Ultra-Bold"/>
              </a:rPr>
              <a:t>CONTENTS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xmlns="" id="{E8D6F9CB-0F37-98E5-6397-201E4233FBCB}"/>
              </a:ext>
            </a:extLst>
          </p:cNvPr>
          <p:cNvSpPr/>
          <p:nvPr/>
        </p:nvSpPr>
        <p:spPr>
          <a:xfrm>
            <a:off x="6934200" y="72009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F29A47DC-E64B-7F3E-E13B-12467A203457}"/>
              </a:ext>
            </a:extLst>
          </p:cNvPr>
          <p:cNvSpPr txBox="1"/>
          <p:nvPr/>
        </p:nvSpPr>
        <p:spPr>
          <a:xfrm>
            <a:off x="8016404" y="8953500"/>
            <a:ext cx="6156796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3</a:t>
            </a:r>
            <a:r>
              <a:rPr 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-1. AI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적용 범위 확대</a:t>
            </a:r>
            <a:endParaRPr lang="en-US" sz="2499" dirty="0">
              <a:solidFill>
                <a:srgbClr val="000000"/>
              </a:solidFill>
              <a:latin typeface="Source Han Sans KR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3-2. </a:t>
            </a:r>
            <a:r>
              <a:rPr lang="ko-KR" altLang="en-US" sz="2499" dirty="0">
                <a:solidFill>
                  <a:srgbClr val="000000"/>
                </a:solidFill>
                <a:latin typeface="Source Han Sans KR"/>
                <a:ea typeface="Source Han Sans KR"/>
              </a:rPr>
              <a:t>사업화 가능성</a:t>
            </a:r>
            <a:endParaRPr lang="en-US" sz="24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xmlns="" id="{956B2077-5857-2E1D-81D3-352419637230}"/>
              </a:ext>
            </a:extLst>
          </p:cNvPr>
          <p:cNvSpPr txBox="1"/>
          <p:nvPr/>
        </p:nvSpPr>
        <p:spPr>
          <a:xfrm>
            <a:off x="8016404" y="8218113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향후 계획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xmlns="" id="{7C645A8C-EF3A-4D6A-36B6-DBEA27477617}"/>
              </a:ext>
            </a:extLst>
          </p:cNvPr>
          <p:cNvGrpSpPr/>
          <p:nvPr/>
        </p:nvGrpSpPr>
        <p:grpSpPr>
          <a:xfrm>
            <a:off x="8016404" y="7469562"/>
            <a:ext cx="2316361" cy="569538"/>
            <a:chOff x="0" y="0"/>
            <a:chExt cx="3088481" cy="759384"/>
          </a:xfrm>
        </p:grpSpPr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xmlns="" id="{F0097EBA-6561-7B87-764A-27201F1F8217}"/>
                </a:ext>
              </a:extLst>
            </p:cNvPr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xmlns="" id="{F989BF64-4098-0E0F-D60F-31DDC8E47A56}"/>
                  </a:ext>
                </a:extLst>
              </p:cNvPr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xmlns="" id="{6C52E198-82CF-2C6C-F80D-8841C6899B5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xmlns="" id="{06905C1E-718A-65C3-624C-FE2A004FD814}"/>
                </a:ext>
              </a:extLst>
            </p:cNvPr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</a:t>
              </a:r>
              <a:r>
                <a:rPr lang="en-US" altLang="ko-KR" sz="2000" dirty="0">
                  <a:solidFill>
                    <a:srgbClr val="FFFFFF"/>
                  </a:solidFill>
                  <a:latin typeface="Montserrat Bold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208969" y="4770672"/>
            <a:ext cx="11870062" cy="1184275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민원 업무 문서 자동화 개요</a:t>
            </a:r>
            <a:endParaRPr lang="en-US" sz="69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45304" y="3917088"/>
            <a:ext cx="2597393" cy="642563"/>
            <a:chOff x="0" y="0"/>
            <a:chExt cx="3463190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463190" cy="856751"/>
              <a:chOff x="0" y="0"/>
              <a:chExt cx="684087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84087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84087" h="169235">
                    <a:moveTo>
                      <a:pt x="0" y="0"/>
                    </a:moveTo>
                    <a:lnTo>
                      <a:pt x="684087" y="0"/>
                    </a:lnTo>
                    <a:lnTo>
                      <a:pt x="684087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84087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48151" y="140509"/>
              <a:ext cx="2566888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" y="461361"/>
            <a:ext cx="38775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>
                <a:solidFill>
                  <a:srgbClr val="FFFFFF"/>
                </a:solidFill>
                <a:ea typeface="Source Han Sans KR Bold"/>
              </a:rPr>
              <a:t>민원 업무 현황과 어려움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63332" y="1849950"/>
            <a:ext cx="6381839" cy="123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다양한 민원 처리에 대해 온라인 처리 및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Kiosk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도입 등 여러 방식의 자동화가 시도되고 있으며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생성형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AI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출현 등으로 인해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전환 추세는 가속화 될 것으로 예상됨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59178" y="1190556"/>
            <a:ext cx="52695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프로세스 자동화 수요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67485" y="4505194"/>
            <a:ext cx="6381839" cy="2083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다양한 민원 업무 중 여권 업무를 예로 들면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코로나 사태 해제 이후 여권 민원 업무에 부하가 심해지고 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</a:p>
          <a:p>
            <a:pPr algn="l">
              <a:lnSpc>
                <a:spcPts val="3299"/>
              </a:lnSpc>
            </a:pP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인구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13.5%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느는 새 여권 발급은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76.9%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폭증한 세종시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”</a:t>
            </a:r>
          </a:p>
          <a:p>
            <a:pPr algn="l">
              <a:lnSpc>
                <a:spcPts val="3299"/>
              </a:lnSpc>
            </a:pPr>
            <a:r>
              <a:rPr 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발급도 </a:t>
            </a:r>
            <a:r>
              <a:rPr lang="ko-KR" altLang="en-US" sz="2199" dirty="0" err="1">
                <a:solidFill>
                  <a:srgbClr val="000000"/>
                </a:solidFill>
                <a:latin typeface="Source Han Sans KR"/>
                <a:ea typeface="Source Han Sans KR"/>
              </a:rPr>
              <a:t>오픈런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…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늘어난 해외여행 수요에 여권과 민원 폭주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”</a:t>
            </a:r>
            <a:endParaRPr lang="ko-KR" alt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63332" y="3848100"/>
            <a:ext cx="5953068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수요에 따라가지 못하는 인프라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67485" y="7925300"/>
            <a:ext cx="6381839" cy="123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담당자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1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명이 하루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200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건 이상의 민원을 처리하고 있으며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신청서 기재사항 안내 등 민원 담당자 어려움이 크다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63332" y="7268075"/>
            <a:ext cx="5343468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담당자의 고충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BC70"/>
                </a:solidFill>
                <a:latin typeface="Source Han Sans KR Bold"/>
              </a:rPr>
              <a:t>1-1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xmlns="" id="{543D758A-472F-E7C6-2A23-9AF96456C9B9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4AF6B5C-5974-A6CB-1161-BC7EF633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02" y="-800100"/>
            <a:ext cx="5269515" cy="7870752"/>
          </a:xfrm>
          <a:prstGeom prst="rect">
            <a:avLst/>
          </a:prstGeom>
        </p:spPr>
      </p:pic>
      <p:pic>
        <p:nvPicPr>
          <p:cNvPr id="1026" name="Picture 2" descr="세종엔'에서 여권 민원 대기시간 등 정보 쉽고 빠르게 확인할 수 있어 : 세종FM뉴스">
            <a:extLst>
              <a:ext uri="{FF2B5EF4-FFF2-40B4-BE49-F238E27FC236}">
                <a16:creationId xmlns:a16="http://schemas.microsoft.com/office/drawing/2014/main" xmlns="" id="{0CB7D3E4-A6D0-CF7D-B69B-86254857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01" y="5448300"/>
            <a:ext cx="5269515" cy="52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7449B69-E117-CDF1-21CC-25FA69D6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701" y="9613803"/>
            <a:ext cx="5269515" cy="67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3579" y="2014360"/>
            <a:ext cx="6585426" cy="1914432"/>
            <a:chOff x="0" y="0"/>
            <a:chExt cx="1734433" cy="504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3579" y="6798868"/>
            <a:ext cx="6585426" cy="1914432"/>
          </a:xfrm>
          <a:custGeom>
            <a:avLst/>
            <a:gdLst/>
            <a:ahLst/>
            <a:cxnLst/>
            <a:rect l="l" t="t" r="r" b="b"/>
            <a:pathLst>
              <a:path w="1734433" h="504213">
                <a:moveTo>
                  <a:pt x="0" y="0"/>
                </a:moveTo>
                <a:lnTo>
                  <a:pt x="1734433" y="0"/>
                </a:lnTo>
                <a:lnTo>
                  <a:pt x="1734433" y="504213"/>
                </a:lnTo>
                <a:lnTo>
                  <a:pt x="0" y="5042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solidFill>
              <a:srgbClr val="00BC7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363579" y="6654207"/>
            <a:ext cx="6585426" cy="20590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3579" y="4408186"/>
            <a:ext cx="6585426" cy="1914432"/>
            <a:chOff x="0" y="0"/>
            <a:chExt cx="1734433" cy="504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650038" y="6819900"/>
            <a:ext cx="8875962" cy="2506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민원인이 담당 공무원을 만나기 전에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자연어로 손쉽게 신청서를 완성할 수 있도록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b="1" dirty="0">
                <a:solidFill>
                  <a:srgbClr val="00BC70"/>
                </a:solidFill>
                <a:latin typeface="Source Han Sans KR"/>
                <a:ea typeface="Source Han Sans KR"/>
              </a:rPr>
              <a:t>신청서 작성 프로세스를 프롬프트로 구현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하여 서류 작성을 자동화 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</a:t>
            </a:r>
          </a:p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아울러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LLM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 민원 문서 검토를 위한 기준 정보를 프롬프트로 입력함으로써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en-US" altLang="ko-KR" sz="2199" b="1" dirty="0">
                <a:solidFill>
                  <a:srgbClr val="00BC70"/>
                </a:solidFill>
                <a:latin typeface="Source Han Sans KR"/>
                <a:ea typeface="Source Han Sans KR"/>
              </a:rPr>
              <a:t>LLM</a:t>
            </a:r>
            <a:r>
              <a:rPr lang="ko-KR" altLang="en-US" sz="2199" b="1" dirty="0">
                <a:solidFill>
                  <a:srgbClr val="00BC70"/>
                </a:solidFill>
                <a:latin typeface="Source Han Sans KR"/>
                <a:ea typeface="Source Han Sans KR"/>
              </a:rPr>
              <a:t>이 문서의 적정성을 검토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하도록 하여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더욱 정확하고 빠르게 신청서를 작성할 수 있습니다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650038" y="2098803"/>
            <a:ext cx="8609262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업무는 국제적으로 통용되는 규격에 맞춘 이름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사진 등을 사용해야 하며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 과정에서 다양한 항목과 여러 옵션을 정확히 기재해야 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이러한 규격을 준수하는 것은 특히 어르신들이나 사회적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약자분들이 작성하기 힘든 민원 문서입니다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50038" y="4352269"/>
            <a:ext cx="8609262" cy="2083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규격에 맞는 신청서의 작성과 적절한 사진의 사용 등을 위해 담당자가 반복되는 안내 및 서류 재검토를 수행해야 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이러한 과정에서 민원인의 작은 실수가 발생할 수 있으며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이를 위해 많은 시간을 할애하게 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 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이러한 문서 및 서류 검토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민원인이 자연어로 요청하는 내용을 명확하게 이해하고 신청서로 작성하는 기능을 생성형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로 구현하고자 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34992" y="2676301"/>
            <a:ext cx="185931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아이템 선정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249663" y="5070127"/>
            <a:ext cx="2429969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>
                <a:solidFill>
                  <a:srgbClr val="000000"/>
                </a:solidFill>
                <a:ea typeface="Source Han Sans KR Bold"/>
              </a:rPr>
              <a:t>핵심 해결과제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103539" y="7460809"/>
            <a:ext cx="2722216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구현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Idea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BC70"/>
                </a:solidFill>
                <a:latin typeface="Source Han Sans KR Bold"/>
              </a:rPr>
              <a:t>1-2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xmlns="" id="{29F41C76-5956-8390-0FBD-8CD1F90A52A1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xmlns="" id="{6951A078-F80D-F0EF-63FE-A715EC033B9A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>
                <a:solidFill>
                  <a:srgbClr val="00BC70"/>
                </a:solidFill>
                <a:ea typeface="Source Han Sans KR Bold"/>
              </a:rPr>
              <a:t>여권 발급 민원 자동화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C295C66-52B6-12C3-1028-A7064D73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68" y="2283620"/>
            <a:ext cx="1412635" cy="1412635"/>
          </a:xfrm>
          <a:prstGeom prst="rect">
            <a:avLst/>
          </a:prstGeom>
        </p:spPr>
      </p:pic>
      <p:pic>
        <p:nvPicPr>
          <p:cNvPr id="2050" name="Picture 2" descr="우울한 청소년을 어떻게 도와주면 좋을까? : 네이버 블로그">
            <a:extLst>
              <a:ext uri="{FF2B5EF4-FFF2-40B4-BE49-F238E27FC236}">
                <a16:creationId xmlns:a16="http://schemas.microsoft.com/office/drawing/2014/main" xmlns="" id="{1D96B5EA-7754-A37A-CFDA-1FA43D80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21" y="4744359"/>
            <a:ext cx="1468920" cy="12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BC523B30-6AF2-14E9-CCDF-A1C7800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8" y="7071271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42441" y="7353782"/>
            <a:ext cx="5106883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발급 민원의 큰 항목을 차지하는 인물 사진의 적정성 여부를 검토하는 이미지 검토 모형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 (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추후 개발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)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을 통해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여권 발급 신청 업무를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100%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무인화 할 수 있습니다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2269" y="7353782"/>
            <a:ext cx="461629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나이가 많은 어르신 및 사회적 약자 민원인이 자연어 기반으로 민원 신청서를 정확하고 쉽게 작성할 수 있도록 지원합니다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54435" y="7353782"/>
            <a:ext cx="4399750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작성된 신청서에 대해 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가 </a:t>
            </a:r>
            <a:r>
              <a:rPr lang="ko-KR" altLang="en-US" sz="2199" dirty="0" err="1">
                <a:solidFill>
                  <a:srgbClr val="000000"/>
                </a:solidFill>
                <a:latin typeface="Source Han Sans KR"/>
                <a:ea typeface="Source Han Sans KR"/>
              </a:rPr>
              <a:t>선검토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 하고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필요시 자연어로 민원인에 신청내용이 정확한지 확인하여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민원 담당자의 업무를 대행합니다</a:t>
            </a:r>
            <a:r>
              <a:rPr lang="en-US" altLang="ko-KR" sz="2199" dirty="0">
                <a:solidFill>
                  <a:srgbClr val="000000"/>
                </a:solidFill>
                <a:latin typeface="Source Han Sans KR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Source Han Sans KR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2268" y="6496044"/>
            <a:ext cx="4616291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대면 선호 민원인 수요 대응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2269" y="5330819"/>
            <a:ext cx="54404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C70"/>
                </a:solidFill>
                <a:latin typeface="Montserrat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4435" y="5417294"/>
            <a:ext cx="6446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Montserrat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2441" y="5417294"/>
            <a:ext cx="6456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Montserrat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4434" y="6496044"/>
            <a:ext cx="439974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서류 검토 반복 업무 효율화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42440" y="6496044"/>
            <a:ext cx="497875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대응 완전 자동화 도입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9" name="AutoShape 19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0" y="473176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Source Han Sans KR Bold"/>
              </a:rPr>
              <a:t>1-3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xmlns="" id="{A4848257-ADBB-FA83-834D-2FAB2F0982E5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25CCD256-0C2F-4219-9A57-FC63D9BD14C2}"/>
              </a:ext>
            </a:extLst>
          </p:cNvPr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xmlns="" id="{13A20040-E60F-E77E-697D-A2AD881D3C8B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핵심 기능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074" name="Picture 2" descr="민원 발생 가능성이 높은 민원 취약 지점을 예측하는 머신러닝 모델 개발을 통해 효율적인 시민 불편 대응이 가능해졌다.(사진:pixabay)">
            <a:extLst>
              <a:ext uri="{FF2B5EF4-FFF2-40B4-BE49-F238E27FC236}">
                <a16:creationId xmlns:a16="http://schemas.microsoft.com/office/drawing/2014/main" xmlns="" id="{F7B372E1-340E-D1B8-86A8-7AE76FF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69" y="1"/>
            <a:ext cx="7542531" cy="47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080761" y="4770672"/>
            <a:ext cx="12126479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ea typeface="Source Han Sans KR Bold"/>
              </a:rPr>
              <a:t>AI GUIDERS</a:t>
            </a: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의 문제 해결 전략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4" y="140509"/>
              <a:ext cx="2720560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1" y="461361"/>
            <a:ext cx="35727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BC70"/>
                </a:solidFill>
                <a:latin typeface="Source Han Sans KR Bold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xmlns="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43703" y="5290371"/>
            <a:ext cx="1570336" cy="2389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717E59-F17A-41E1-A98A-6AE82F74A043}"/>
              </a:ext>
            </a:extLst>
          </p:cNvPr>
          <p:cNvSpPr txBox="1"/>
          <p:nvPr/>
        </p:nvSpPr>
        <p:spPr>
          <a:xfrm>
            <a:off x="5600477" y="7850618"/>
            <a:ext cx="2513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4. </a:t>
            </a:r>
            <a:r>
              <a:rPr lang="ko-KR" altLang="en-US" sz="1500" dirty="0"/>
              <a:t>생성된 민원 서류 전달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431935CB-6D26-4462-BE1A-7A00BAC72585}"/>
              </a:ext>
            </a:extLst>
          </p:cNvPr>
          <p:cNvSpPr/>
          <p:nvPr/>
        </p:nvSpPr>
        <p:spPr>
          <a:xfrm>
            <a:off x="5091962" y="5302896"/>
            <a:ext cx="3074974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76B3A3-24C3-4CA9-B833-C6299C1A0B42}"/>
              </a:ext>
            </a:extLst>
          </p:cNvPr>
          <p:cNvSpPr txBox="1"/>
          <p:nvPr/>
        </p:nvSpPr>
        <p:spPr>
          <a:xfrm>
            <a:off x="5292100" y="5626061"/>
            <a:ext cx="1701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민원 요청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22636" y="5227355"/>
            <a:ext cx="821345" cy="69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A3DFDE-2103-4A3D-BCC3-7BDCFC15AB26}"/>
              </a:ext>
            </a:extLst>
          </p:cNvPr>
          <p:cNvSpPr txBox="1"/>
          <p:nvPr/>
        </p:nvSpPr>
        <p:spPr>
          <a:xfrm>
            <a:off x="9832813" y="5993578"/>
            <a:ext cx="222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민원 문서 정보 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FB78AB4-9C71-4B83-BC58-2A40F713737C}"/>
              </a:ext>
            </a:extLst>
          </p:cNvPr>
          <p:cNvSpPr/>
          <p:nvPr/>
        </p:nvSpPr>
        <p:spPr>
          <a:xfrm>
            <a:off x="3429000" y="4293851"/>
            <a:ext cx="10137621" cy="4715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xmlns="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97790" y="5077079"/>
            <a:ext cx="695325" cy="29429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604A7DF-9D98-443D-891A-79B8C5173A27}"/>
              </a:ext>
            </a:extLst>
          </p:cNvPr>
          <p:cNvSpPr/>
          <p:nvPr/>
        </p:nvSpPr>
        <p:spPr>
          <a:xfrm>
            <a:off x="6507519" y="5057598"/>
            <a:ext cx="6924717" cy="3333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xmlns="" id="{988A0B2A-EACB-4733-86D7-22719DD77B80}"/>
              </a:ext>
            </a:extLst>
          </p:cNvPr>
          <p:cNvSpPr/>
          <p:nvPr/>
        </p:nvSpPr>
        <p:spPr>
          <a:xfrm>
            <a:off x="4649838" y="6544353"/>
            <a:ext cx="333562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upload.wikimedia.org/wikipedia/commons/0/04/ChatGP...">
            <a:extLst>
              <a:ext uri="{FF2B5EF4-FFF2-40B4-BE49-F238E27FC236}">
                <a16:creationId xmlns:a16="http://schemas.microsoft.com/office/drawing/2014/main" xmlns="" id="{58F84A49-C42F-4990-BBD5-05C0195B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554" y="7311306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xmlns="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26" y="7311306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694E08-CD93-4E2D-A639-FDAA6023F0DA}"/>
              </a:ext>
            </a:extLst>
          </p:cNvPr>
          <p:cNvSpPr txBox="1"/>
          <p:nvPr/>
        </p:nvSpPr>
        <p:spPr>
          <a:xfrm>
            <a:off x="11971798" y="5940032"/>
            <a:ext cx="16158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database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6D51CB-5765-4260-96C5-A3A4B1C247B5}"/>
              </a:ext>
            </a:extLst>
          </p:cNvPr>
          <p:cNvSpPr txBox="1"/>
          <p:nvPr/>
        </p:nvSpPr>
        <p:spPr>
          <a:xfrm>
            <a:off x="4888127" y="6893193"/>
            <a:ext cx="2939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3. LLM</a:t>
            </a:r>
            <a:r>
              <a:rPr lang="ko-KR" altLang="en-US" sz="1500" dirty="0"/>
              <a:t>을 이용한 문서 작성 </a:t>
            </a:r>
            <a:r>
              <a:rPr lang="en-US" altLang="ko-KR" sz="1500" dirty="0"/>
              <a:t>QA</a:t>
            </a:r>
            <a:endParaRPr lang="ko-KR" altLang="en-US" sz="15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87C19EBC-DDC2-42A1-AE5A-02BE686D8B3C}"/>
              </a:ext>
            </a:extLst>
          </p:cNvPr>
          <p:cNvSpPr/>
          <p:nvPr/>
        </p:nvSpPr>
        <p:spPr>
          <a:xfrm rot="10800000">
            <a:off x="5418493" y="7462644"/>
            <a:ext cx="2635342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xmlns="" id="{1A326F80-22E0-4655-953A-7B54B3739E01}"/>
              </a:ext>
            </a:extLst>
          </p:cNvPr>
          <p:cNvSpPr/>
          <p:nvPr/>
        </p:nvSpPr>
        <p:spPr>
          <a:xfrm>
            <a:off x="9926785" y="5550209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05" y="7336559"/>
            <a:ext cx="710966" cy="7109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DE47D2B-6DA4-4D0F-AF61-9A26E7FE3301}"/>
              </a:ext>
            </a:extLst>
          </p:cNvPr>
          <p:cNvSpPr txBox="1"/>
          <p:nvPr/>
        </p:nvSpPr>
        <p:spPr>
          <a:xfrm>
            <a:off x="9389923" y="8415666"/>
            <a:ext cx="14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연산 서버</a:t>
            </a:r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xmlns="" id="{D97835AD-ABE6-46F7-8ADB-824B3A9BD905}"/>
              </a:ext>
            </a:extLst>
          </p:cNvPr>
          <p:cNvSpPr/>
          <p:nvPr/>
        </p:nvSpPr>
        <p:spPr>
          <a:xfrm>
            <a:off x="9890806" y="6836904"/>
            <a:ext cx="1570336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2C979EB9-8071-4A16-9A7A-8C6A1BA6F6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69" y="6431248"/>
            <a:ext cx="857307" cy="4742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3268FD-C325-49AD-A23E-BA8A8F64E8A7}"/>
              </a:ext>
            </a:extLst>
          </p:cNvPr>
          <p:cNvSpPr txBox="1"/>
          <p:nvPr/>
        </p:nvSpPr>
        <p:spPr>
          <a:xfrm>
            <a:off x="11646049" y="6933939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자체 개발 </a:t>
            </a:r>
            <a:r>
              <a:rPr lang="en-US" altLang="ko-KR" sz="1500" dirty="0" err="1"/>
              <a:t>sLLM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14C6960-244C-4522-839E-8B76C6F08F65}"/>
              </a:ext>
            </a:extLst>
          </p:cNvPr>
          <p:cNvSpPr txBox="1"/>
          <p:nvPr/>
        </p:nvSpPr>
        <p:spPr>
          <a:xfrm>
            <a:off x="12013069" y="7958869"/>
            <a:ext cx="1141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LLM </a:t>
            </a:r>
            <a:r>
              <a:rPr lang="ko-KR" altLang="en-US" sz="1300" dirty="0"/>
              <a:t>서비스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005BB2E-AE60-4834-9F8B-4C400E8A0D16}"/>
              </a:ext>
            </a:extLst>
          </p:cNvPr>
          <p:cNvSpPr/>
          <p:nvPr/>
        </p:nvSpPr>
        <p:spPr>
          <a:xfrm>
            <a:off x="11550224" y="6415540"/>
            <a:ext cx="1747192" cy="154332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DCAB71-E923-46A6-BFBC-977482489E6B}"/>
              </a:ext>
            </a:extLst>
          </p:cNvPr>
          <p:cNvSpPr txBox="1"/>
          <p:nvPr/>
        </p:nvSpPr>
        <p:spPr>
          <a:xfrm>
            <a:off x="633234" y="2406706"/>
            <a:ext cx="16587966" cy="122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민원 요청이 들어오면 시스템은 민원인이 제공한 기본 정보를 수집하고 필요한 문서 항목을 파악합니다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2. LLM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을 이용하여 민원인의 자연어 입력을 기반으로 신청서를 자동 작성하고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, AI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가 이를 선 검토하여 필요한 수정 사항을 안내합니다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3.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최종적으로 작성된 민원 서류를 민원인에게 전달하여 확인을 받고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,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담당 공무원에게 제출하거나 시스템에 자동으로 제출합니다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  <a:endParaRPr kumimoji="1" lang="ko-KR" altLang="en-US" sz="1700" dirty="0">
              <a:latin typeface="+mj-lt"/>
              <a:ea typeface="S-Core Dream 4 Regular" panose="020B0503030302020204" pitchFamily="34" charset="-127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xmlns="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프로세스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xmlns="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4254930" y="5282180"/>
            <a:ext cx="695325" cy="3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66,900개 이상의 스마트폰 일러스트 스톡 사진, 그림 및 Royalty-Free 이미지 - iStock">
            <a:extLst>
              <a:ext uri="{FF2B5EF4-FFF2-40B4-BE49-F238E27FC236}">
                <a16:creationId xmlns:a16="http://schemas.microsoft.com/office/drawing/2014/main" xmlns="" id="{A41832BC-3098-4088-96D8-6BD5E8592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t="6553" r="52520" b="9537"/>
          <a:stretch/>
        </p:blipFill>
        <p:spPr bwMode="auto">
          <a:xfrm>
            <a:off x="4376008" y="4528458"/>
            <a:ext cx="534413" cy="7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5029200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1" y="461361"/>
            <a:ext cx="4455810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Source Han Sans KR Bold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xmlns="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1693" y="5319362"/>
            <a:ext cx="914044" cy="13907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431935CB-6D26-4462-BE1A-7A00BAC72585}"/>
              </a:ext>
            </a:extLst>
          </p:cNvPr>
          <p:cNvSpPr/>
          <p:nvPr/>
        </p:nvSpPr>
        <p:spPr>
          <a:xfrm>
            <a:off x="4692763" y="3943433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xmlns="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7575079"/>
            <a:ext cx="2431789" cy="10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xmlns="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API 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활용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xmlns="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1028700" y="3675069"/>
            <a:ext cx="2093119" cy="10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2F85C40-0456-457E-B70A-C03CEA04A059}"/>
              </a:ext>
            </a:extLst>
          </p:cNvPr>
          <p:cNvSpPr txBox="1"/>
          <p:nvPr/>
        </p:nvSpPr>
        <p:spPr>
          <a:xfrm>
            <a:off x="455684" y="3059243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 </a:t>
            </a:r>
            <a:r>
              <a:rPr kumimoji="1" lang="ko-KR" altLang="en-US" sz="1800" dirty="0">
                <a:latin typeface="+mj-lt"/>
                <a:ea typeface="S-Core Dream 4 Regular" panose="020B0503030302020204" pitchFamily="34" charset="-127"/>
              </a:rPr>
              <a:t>서비스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(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google.cloud</a:t>
            </a:r>
            <a:r>
              <a:rPr kumimoji="1" lang="en-US" altLang="ko-KR" dirty="0" err="1">
                <a:latin typeface="+mj-lt"/>
                <a:ea typeface="S-Core Dream 4 Regular" panose="020B0503030302020204" pitchFamily="34" charset="-127"/>
              </a:rPr>
              <a:t>.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speech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CB71D97-18B9-4F1E-A9F5-27F28F66BB7F}"/>
              </a:ext>
            </a:extLst>
          </p:cNvPr>
          <p:cNvSpPr txBox="1"/>
          <p:nvPr/>
        </p:nvSpPr>
        <p:spPr>
          <a:xfrm>
            <a:off x="455684" y="4773206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2. Google VM </a:t>
            </a:r>
            <a:r>
              <a:rPr kumimoji="1" lang="ko-KR" altLang="en-US" sz="1800" dirty="0">
                <a:latin typeface="+mj-lt"/>
                <a:ea typeface="S-Core Dream 4 Regular" panose="020B0503030302020204" pitchFamily="34" charset="-127"/>
              </a:rPr>
              <a:t>인스턴스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CDEC1D6-1AF1-46EB-B9AC-47729DDAB235}"/>
              </a:ext>
            </a:extLst>
          </p:cNvPr>
          <p:cNvSpPr txBox="1"/>
          <p:nvPr/>
        </p:nvSpPr>
        <p:spPr>
          <a:xfrm>
            <a:off x="471134" y="6930127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2. Gemini LLM(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vertexai.preview.generative_models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9136F1EA-883C-4E6C-B407-F4AA88576E8A}"/>
              </a:ext>
            </a:extLst>
          </p:cNvPr>
          <p:cNvSpPr/>
          <p:nvPr/>
        </p:nvSpPr>
        <p:spPr>
          <a:xfrm>
            <a:off x="4717865" y="5864900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xmlns="" id="{38DFFDB1-8080-4C6A-A47D-CAC112B9AAC2}"/>
              </a:ext>
            </a:extLst>
          </p:cNvPr>
          <p:cNvSpPr/>
          <p:nvPr/>
        </p:nvSpPr>
        <p:spPr>
          <a:xfrm>
            <a:off x="4760611" y="7817834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Google Shape;85;p15">
            <a:extLst>
              <a:ext uri="{FF2B5EF4-FFF2-40B4-BE49-F238E27FC236}">
                <a16:creationId xmlns:a16="http://schemas.microsoft.com/office/drawing/2014/main" xmlns="" id="{FCC6F32D-DF74-4CC1-9E18-2A9C555031A7}"/>
              </a:ext>
            </a:extLst>
          </p:cNvPr>
          <p:cNvSpPr/>
          <p:nvPr/>
        </p:nvSpPr>
        <p:spPr>
          <a:xfrm>
            <a:off x="6691011" y="3664069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음성 텍스트 변환</a:t>
            </a:r>
            <a:endParaRPr lang="en-US" altLang="ko-KR" sz="15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1" name="Google Shape;85;p15">
            <a:extLst>
              <a:ext uri="{FF2B5EF4-FFF2-40B4-BE49-F238E27FC236}">
                <a16:creationId xmlns:a16="http://schemas.microsoft.com/office/drawing/2014/main" xmlns="" id="{9199CC45-DA65-4281-ADEA-23F80631B4C3}"/>
              </a:ext>
            </a:extLst>
          </p:cNvPr>
          <p:cNvSpPr/>
          <p:nvPr/>
        </p:nvSpPr>
        <p:spPr>
          <a:xfrm>
            <a:off x="6703003" y="5589037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한글 및 </a:t>
            </a:r>
            <a:r>
              <a:rPr lang="en-US" altLang="ko-KR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PDF </a:t>
            </a: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민원 문서 작성 엔진</a:t>
            </a:r>
            <a:endParaRPr lang="en-US" altLang="ko-KR" sz="15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2" name="Google Shape;85;p15">
            <a:extLst>
              <a:ext uri="{FF2B5EF4-FFF2-40B4-BE49-F238E27FC236}">
                <a16:creationId xmlns:a16="http://schemas.microsoft.com/office/drawing/2014/main" xmlns="" id="{365549C1-A653-4566-9C2C-04D71D5F1BD2}"/>
              </a:ext>
            </a:extLst>
          </p:cNvPr>
          <p:cNvSpPr/>
          <p:nvPr/>
        </p:nvSpPr>
        <p:spPr>
          <a:xfrm>
            <a:off x="6675301" y="7543278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유저 요청 이해 및 확인을 위한 </a:t>
            </a:r>
            <a:r>
              <a:rPr lang="en-US" altLang="ko-KR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LLM</a:t>
            </a:r>
          </a:p>
        </p:txBody>
      </p:sp>
      <p:sp>
        <p:nvSpPr>
          <p:cNvPr id="53" name="Google Shape;85;p15">
            <a:extLst>
              <a:ext uri="{FF2B5EF4-FFF2-40B4-BE49-F238E27FC236}">
                <a16:creationId xmlns:a16="http://schemas.microsoft.com/office/drawing/2014/main" xmlns="" id="{3EE68D31-6E6C-4D1E-9AA9-7E7A48C2C71A}"/>
              </a:ext>
            </a:extLst>
          </p:cNvPr>
          <p:cNvSpPr/>
          <p:nvPr/>
        </p:nvSpPr>
        <p:spPr>
          <a:xfrm>
            <a:off x="9703764" y="3230176"/>
            <a:ext cx="1905000" cy="5155448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AI </a:t>
            </a:r>
            <a:r>
              <a:rPr lang="ko-KR" altLang="en-US" sz="3000" dirty="0" err="1">
                <a:ea typeface="S-Core Dream 4 Regular" panose="020B0503030302020204" pitchFamily="34" charset="-127"/>
                <a:cs typeface="Malgun Gothic"/>
                <a:sym typeface="Malgun Gothic"/>
              </a:rPr>
              <a:t>가이더스</a:t>
            </a:r>
            <a:r>
              <a:rPr lang="ko-KR" altLang="en-US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endParaRPr lang="en-US" altLang="ko-KR" sz="30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4" name="Google Shape;85;p15">
            <a:extLst>
              <a:ext uri="{FF2B5EF4-FFF2-40B4-BE49-F238E27FC236}">
                <a16:creationId xmlns:a16="http://schemas.microsoft.com/office/drawing/2014/main" xmlns="" id="{A5E376F9-FC85-4705-AB86-CF9A9AACA1A8}"/>
              </a:ext>
            </a:extLst>
          </p:cNvPr>
          <p:cNvSpPr/>
          <p:nvPr/>
        </p:nvSpPr>
        <p:spPr>
          <a:xfrm>
            <a:off x="14067992" y="2763662"/>
            <a:ext cx="3563868" cy="1635367"/>
          </a:xfrm>
          <a:prstGeom prst="roundRect">
            <a:avLst>
              <a:gd name="adj" fmla="val 14720"/>
            </a:avLst>
          </a:prstGeom>
          <a:solidFill>
            <a:schemeClr val="bg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1B4794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xmlns="" id="{B268E302-8222-4BEF-802B-F92572B2D206}"/>
              </a:ext>
            </a:extLst>
          </p:cNvPr>
          <p:cNvSpPr/>
          <p:nvPr/>
        </p:nvSpPr>
        <p:spPr>
          <a:xfrm>
            <a:off x="8646287" y="3891016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xmlns="" id="{5BEEA0AF-5204-446C-841C-8A817801555A}"/>
              </a:ext>
            </a:extLst>
          </p:cNvPr>
          <p:cNvSpPr/>
          <p:nvPr/>
        </p:nvSpPr>
        <p:spPr>
          <a:xfrm>
            <a:off x="8697085" y="5843047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xmlns="" id="{90EDF150-5DBB-46F5-A3C1-5AC555B794E4}"/>
              </a:ext>
            </a:extLst>
          </p:cNvPr>
          <p:cNvSpPr/>
          <p:nvPr/>
        </p:nvSpPr>
        <p:spPr>
          <a:xfrm>
            <a:off x="8659819" y="7807626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문서 PNG 일러스트 | 이미지 및 PSD 파일 | Pngtree에 무료 다운로드">
            <a:extLst>
              <a:ext uri="{FF2B5EF4-FFF2-40B4-BE49-F238E27FC236}">
                <a16:creationId xmlns:a16="http://schemas.microsoft.com/office/drawing/2014/main" xmlns="" id="{AF90F1D9-B470-4F77-BA76-78EFB69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979" y="2871586"/>
            <a:ext cx="1235197" cy="11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8A76A6E-7E27-41E0-8DC9-CC140F650774}"/>
              </a:ext>
            </a:extLst>
          </p:cNvPr>
          <p:cNvSpPr txBox="1"/>
          <p:nvPr/>
        </p:nvSpPr>
        <p:spPr>
          <a:xfrm>
            <a:off x="14297281" y="4029697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민원 문서</a:t>
            </a:r>
            <a:endParaRPr lang="en-US" altLang="ko-KR" sz="18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33CCBF8-7FD0-443C-9E66-E8996E26EB39}"/>
              </a:ext>
            </a:extLst>
          </p:cNvPr>
          <p:cNvSpPr txBox="1"/>
          <p:nvPr/>
        </p:nvSpPr>
        <p:spPr>
          <a:xfrm>
            <a:off x="15998160" y="4011147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메타 정보</a:t>
            </a:r>
            <a:endParaRPr lang="en-US" altLang="ko-KR" sz="18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BB82C0B-C757-48DD-814D-701739FF4006}"/>
              </a:ext>
            </a:extLst>
          </p:cNvPr>
          <p:cNvSpPr txBox="1"/>
          <p:nvPr/>
        </p:nvSpPr>
        <p:spPr>
          <a:xfrm>
            <a:off x="4593594" y="5448016"/>
            <a:ext cx="915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dirty="0"/>
          </a:p>
        </p:txBody>
      </p:sp>
      <p:sp>
        <p:nvSpPr>
          <p:cNvPr id="70" name="원통[C] 24">
            <a:extLst>
              <a:ext uri="{FF2B5EF4-FFF2-40B4-BE49-F238E27FC236}">
                <a16:creationId xmlns:a16="http://schemas.microsoft.com/office/drawing/2014/main" xmlns="" id="{DE2EE41E-897F-4A88-8DF0-821CADA994E8}"/>
              </a:ext>
            </a:extLst>
          </p:cNvPr>
          <p:cNvSpPr/>
          <p:nvPr/>
        </p:nvSpPr>
        <p:spPr>
          <a:xfrm>
            <a:off x="12799814" y="5333395"/>
            <a:ext cx="1385232" cy="886384"/>
          </a:xfrm>
          <a:prstGeom prst="can">
            <a:avLst/>
          </a:prstGeom>
          <a:noFill/>
          <a:ln w="3175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ea typeface="S-Core Dream 4 Regular" panose="020B0503030302020204" pitchFamily="34" charset="-127"/>
                <a:cs typeface="Malgun Gothic"/>
                <a:sym typeface="Malgun Gothic"/>
              </a:rPr>
              <a:t>VectorDB</a:t>
            </a:r>
            <a:endParaRPr lang="ko-KR" altLang="en-US" sz="1500" dirty="0">
              <a:solidFill>
                <a:schemeClr val="tx1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xmlns="" id="{7D140882-C1A1-4430-98F2-3435E91D999F}"/>
              </a:ext>
            </a:extLst>
          </p:cNvPr>
          <p:cNvSpPr/>
          <p:nvPr/>
        </p:nvSpPr>
        <p:spPr>
          <a:xfrm rot="5400000" flipV="1">
            <a:off x="14283242" y="4374989"/>
            <a:ext cx="1629768" cy="1826159"/>
          </a:xfrm>
          <a:prstGeom prst="bentUpArrow">
            <a:avLst>
              <a:gd name="adj1" fmla="val 15334"/>
              <a:gd name="adj2" fmla="val 22171"/>
              <a:gd name="adj3" fmla="val 259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2" name="Google Shape;85;p15">
            <a:extLst>
              <a:ext uri="{FF2B5EF4-FFF2-40B4-BE49-F238E27FC236}">
                <a16:creationId xmlns:a16="http://schemas.microsoft.com/office/drawing/2014/main" xmlns="" id="{C7C85D33-29DA-41D9-A570-F2227D6CA971}"/>
              </a:ext>
            </a:extLst>
          </p:cNvPr>
          <p:cNvSpPr/>
          <p:nvPr/>
        </p:nvSpPr>
        <p:spPr>
          <a:xfrm>
            <a:off x="14867391" y="7104435"/>
            <a:ext cx="2261537" cy="1635367"/>
          </a:xfrm>
          <a:prstGeom prst="roundRect">
            <a:avLst>
              <a:gd name="adj" fmla="val 14720"/>
            </a:avLst>
          </a:prstGeom>
          <a:solidFill>
            <a:schemeClr val="bg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1B4794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75" name="Picture 4" descr="Api - 무료 컴퓨터개 아이콘">
            <a:extLst>
              <a:ext uri="{FF2B5EF4-FFF2-40B4-BE49-F238E27FC236}">
                <a16:creationId xmlns:a16="http://schemas.microsoft.com/office/drawing/2014/main" xmlns="" id="{DA9EB382-AE65-425B-B679-38E75E9D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268" y="7336329"/>
            <a:ext cx="838531" cy="8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1183ECA-0CE3-4A6B-9BE1-C969042664BD}"/>
              </a:ext>
            </a:extLst>
          </p:cNvPr>
          <p:cNvSpPr txBox="1"/>
          <p:nvPr/>
        </p:nvSpPr>
        <p:spPr>
          <a:xfrm>
            <a:off x="15347019" y="8346292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서울시 </a:t>
            </a:r>
            <a:r>
              <a:rPr lang="en-US" altLang="ko-KR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API</a:t>
            </a:r>
          </a:p>
        </p:txBody>
      </p:sp>
      <p:sp>
        <p:nvSpPr>
          <p:cNvPr id="77" name="화살표: 위로 굽음 76">
            <a:extLst>
              <a:ext uri="{FF2B5EF4-FFF2-40B4-BE49-F238E27FC236}">
                <a16:creationId xmlns:a16="http://schemas.microsoft.com/office/drawing/2014/main" xmlns="" id="{BEB83A9F-370D-45D1-A6A5-D98A4666A5E1}"/>
              </a:ext>
            </a:extLst>
          </p:cNvPr>
          <p:cNvSpPr/>
          <p:nvPr/>
        </p:nvSpPr>
        <p:spPr>
          <a:xfrm rot="16200000">
            <a:off x="14271396" y="5274985"/>
            <a:ext cx="1629768" cy="1826159"/>
          </a:xfrm>
          <a:prstGeom prst="bentUpArrow">
            <a:avLst>
              <a:gd name="adj1" fmla="val 15334"/>
              <a:gd name="adj2" fmla="val 22171"/>
              <a:gd name="adj3" fmla="val 259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xmlns="" id="{E5E1D7D2-4EFD-453C-915B-D89AD70EDFF4}"/>
              </a:ext>
            </a:extLst>
          </p:cNvPr>
          <p:cNvSpPr/>
          <p:nvPr/>
        </p:nvSpPr>
        <p:spPr>
          <a:xfrm rot="10800000">
            <a:off x="11700196" y="5681934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Json 파일 - 무료 상호 작용개 아이콘">
            <a:extLst>
              <a:ext uri="{FF2B5EF4-FFF2-40B4-BE49-F238E27FC236}">
                <a16:creationId xmlns:a16="http://schemas.microsoft.com/office/drawing/2014/main" xmlns="" id="{9F8D281D-24B5-416D-B86C-88CFF1B9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473" y="2938310"/>
            <a:ext cx="1029090" cy="10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8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859</Words>
  <Application>Microsoft Office PowerPoint</Application>
  <PresentationFormat>사용자 지정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Arial</vt:lpstr>
      <vt:lpstr>S-Core Dream 4 Regular</vt:lpstr>
      <vt:lpstr>Montserrat Ultra-Bold</vt:lpstr>
      <vt:lpstr>Source Han Sans KR Medium</vt:lpstr>
      <vt:lpstr>Source Han Sans KR Bold</vt:lpstr>
      <vt:lpstr>Source Han Sans KR</vt:lpstr>
      <vt:lpstr>Calibri</vt:lpstr>
      <vt:lpstr>Montserrat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Jimmy J</dc:creator>
  <cp:lastModifiedBy>Windows 사용자</cp:lastModifiedBy>
  <cp:revision>53</cp:revision>
  <dcterms:created xsi:type="dcterms:W3CDTF">2006-08-16T00:00:00Z</dcterms:created>
  <dcterms:modified xsi:type="dcterms:W3CDTF">2024-06-30T14:10:52Z</dcterms:modified>
  <dc:identifier>DAGJgT3D6aM</dc:identifier>
</cp:coreProperties>
</file>