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72" r:id="rId12"/>
    <p:sldId id="267" r:id="rId13"/>
    <p:sldId id="268" r:id="rId14"/>
    <p:sldId id="269" r:id="rId15"/>
    <p:sldId id="265" r:id="rId16"/>
    <p:sldId id="266" r:id="rId17"/>
  </p:sldIdLst>
  <p:sldSz cx="18288000" cy="10287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Abadi" panose="020B0604020104020204" pitchFamily="3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ontserrat Bold" panose="020B0600000101010101" charset="0"/>
      <p:regular r:id="rId25"/>
    </p:embeddedFont>
    <p:embeddedFont>
      <p:font typeface="Montserrat Ultra-Bold" panose="020B0600000101010101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47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svg"/><Relationship Id="rId7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jpeg"/><Relationship Id="rId5" Type="http://schemas.openxmlformats.org/officeDocument/2006/relationships/image" Target="../media/image13.sv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sv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3.sv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37351" y="3000072"/>
            <a:ext cx="1142530" cy="1142530"/>
          </a:xfrm>
          <a:custGeom>
            <a:avLst/>
            <a:gdLst/>
            <a:ahLst/>
            <a:cxnLst/>
            <a:rect l="l" t="t" r="r" b="b"/>
            <a:pathLst>
              <a:path w="1142530" h="1142530">
                <a:moveTo>
                  <a:pt x="0" y="0"/>
                </a:moveTo>
                <a:lnTo>
                  <a:pt x="1142530" y="0"/>
                </a:lnTo>
                <a:lnTo>
                  <a:pt x="1142530" y="1142531"/>
                </a:lnTo>
                <a:lnTo>
                  <a:pt x="0" y="1142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413995" y="4314053"/>
            <a:ext cx="7460010" cy="152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85"/>
              </a:lnSpc>
              <a:spcBef>
                <a:spcPct val="0"/>
              </a:spcBef>
            </a:pPr>
            <a:r>
              <a:rPr lang="en-US" sz="8989" dirty="0">
                <a:solidFill>
                  <a:srgbClr val="00BC70"/>
                </a:solidFill>
                <a:latin typeface="Montserrat Ultra-Bold"/>
              </a:rPr>
              <a:t>AI GUIDERS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15015" y="6105010"/>
            <a:ext cx="7187202" cy="589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ko-KR" altLang="en-US" sz="3500" dirty="0">
                <a:solidFill>
                  <a:srgbClr val="00BC70"/>
                </a:solidFill>
                <a:ea typeface="Source Han Sans KR"/>
              </a:rPr>
              <a:t>생성형</a:t>
            </a:r>
            <a:r>
              <a:rPr lang="en-US" altLang="ko-KR" sz="3500" dirty="0">
                <a:solidFill>
                  <a:srgbClr val="00BC70"/>
                </a:solidFill>
                <a:ea typeface="Source Han Sans KR"/>
              </a:rPr>
              <a:t>AI </a:t>
            </a:r>
            <a:r>
              <a:rPr lang="ko-KR" altLang="en-US" sz="3500" dirty="0">
                <a:solidFill>
                  <a:srgbClr val="00BC70"/>
                </a:solidFill>
                <a:ea typeface="Source Han Sans KR"/>
              </a:rPr>
              <a:t>기반 민원 문서 자동 생성</a:t>
            </a:r>
            <a:endParaRPr lang="en-US" sz="3500" dirty="0">
              <a:solidFill>
                <a:srgbClr val="00BC70"/>
              </a:solidFill>
              <a:ea typeface="Source Han Sans K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423709" y="9210675"/>
            <a:ext cx="1440582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00BC70"/>
                </a:solidFill>
                <a:latin typeface="Abadi" panose="020B0604020104020204" pitchFamily="34" charset="0"/>
              </a:rPr>
              <a:t>2024. 7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7085114" y="401037"/>
            <a:ext cx="590178" cy="503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BC70"/>
                </a:solidFill>
                <a:latin typeface="Abadi" panose="020B0604020104020204" pitchFamily="34" charset="0"/>
              </a:rPr>
              <a:t>2-2</a:t>
            </a:r>
          </a:p>
        </p:txBody>
      </p:sp>
      <p:sp>
        <p:nvSpPr>
          <p:cNvPr id="21" name="AutoShape 21"/>
          <p:cNvSpPr/>
          <p:nvPr/>
        </p:nvSpPr>
        <p:spPr>
          <a:xfrm flipV="1">
            <a:off x="0" y="1430914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V="1">
            <a:off x="0" y="9411450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84867DEF-6F84-8BC6-3BF9-11EB62A69C43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sp>
        <p:nvSpPr>
          <p:cNvPr id="42" name="TextBox 13">
            <a:extLst>
              <a:ext uri="{FF2B5EF4-FFF2-40B4-BE49-F238E27FC236}">
                <a16:creationId xmlns:a16="http://schemas.microsoft.com/office/drawing/2014/main" id="{53FF3070-A4F4-417E-B27A-040AA0FECA70}"/>
              </a:ext>
            </a:extLst>
          </p:cNvPr>
          <p:cNvSpPr txBox="1"/>
          <p:nvPr/>
        </p:nvSpPr>
        <p:spPr>
          <a:xfrm>
            <a:off x="580577" y="1690268"/>
            <a:ext cx="5343468" cy="5018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altLang="ko-KR" sz="3000" dirty="0">
                <a:solidFill>
                  <a:srgbClr val="000000"/>
                </a:solidFill>
                <a:ea typeface="Source Han Sans KR Bold"/>
              </a:rPr>
              <a:t>AI </a:t>
            </a:r>
            <a:r>
              <a:rPr lang="ko-KR" altLang="en-US" sz="3000" dirty="0" err="1">
                <a:solidFill>
                  <a:srgbClr val="000000"/>
                </a:solidFill>
                <a:ea typeface="Source Han Sans KR Bold"/>
              </a:rPr>
              <a:t>가이더스</a:t>
            </a: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 문서 변환 </a:t>
            </a:r>
            <a:endParaRPr lang="en-US" sz="3000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F85C40-0456-457E-B70A-C03CEA04A059}"/>
              </a:ext>
            </a:extLst>
          </p:cNvPr>
          <p:cNvSpPr txBox="1"/>
          <p:nvPr/>
        </p:nvSpPr>
        <p:spPr>
          <a:xfrm>
            <a:off x="1631072" y="4073355"/>
            <a:ext cx="1296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>
                <a:latin typeface="+mj-lt"/>
                <a:ea typeface="S-Core Dream 4 Regular" panose="020B0503030302020204" pitchFamily="34" charset="-127"/>
              </a:rPr>
              <a:t>Google </a:t>
            </a:r>
            <a:r>
              <a:rPr kumimoji="1" lang="en-US" altLang="ko-KR" sz="1800" dirty="0">
                <a:latin typeface="+mj-lt"/>
                <a:ea typeface="S-Core Dream 4 Regular" panose="020B0503030302020204" pitchFamily="34" charset="-127"/>
              </a:rPr>
              <a:t>STT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2F5B2B-FA1D-4A62-9345-5D6D980E6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77" y="3201661"/>
            <a:ext cx="3397906" cy="65850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460174E-9CDA-4911-8A0C-207B832DE26E}"/>
              </a:ext>
            </a:extLst>
          </p:cNvPr>
          <p:cNvSpPr txBox="1"/>
          <p:nvPr/>
        </p:nvSpPr>
        <p:spPr>
          <a:xfrm>
            <a:off x="1163139" y="8221892"/>
            <a:ext cx="2714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Meta </a:t>
            </a:r>
            <a:r>
              <a:rPr lang="ko-KR" altLang="en-US" dirty="0"/>
              <a:t>민원 문서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한글 자동 타겟 파싱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81FD3DE-4781-482B-B96A-A6E130D0E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70" y="4859878"/>
            <a:ext cx="3182220" cy="2717286"/>
          </a:xfrm>
          <a:prstGeom prst="rect">
            <a:avLst/>
          </a:prstGeom>
        </p:spPr>
      </p:pic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AE171D3-A1EE-433F-8C67-CE4C7AA67F5E}"/>
              </a:ext>
            </a:extLst>
          </p:cNvPr>
          <p:cNvSpPr/>
          <p:nvPr/>
        </p:nvSpPr>
        <p:spPr>
          <a:xfrm>
            <a:off x="4933445" y="4671382"/>
            <a:ext cx="1814284" cy="78321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187B2C-A812-4309-9DD0-7E8F2191E3EB}"/>
              </a:ext>
            </a:extLst>
          </p:cNvPr>
          <p:cNvSpPr txBox="1"/>
          <p:nvPr/>
        </p:nvSpPr>
        <p:spPr>
          <a:xfrm>
            <a:off x="4724400" y="5524667"/>
            <a:ext cx="18142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프롬프트 엔지니어링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E932B54-5D39-4032-90AD-90C755C7F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5147" y="6411555"/>
            <a:ext cx="1814285" cy="163541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E8FCEDD-8EB7-47B4-BB36-C9A547FFA2D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7021"/>
          <a:stretch/>
        </p:blipFill>
        <p:spPr>
          <a:xfrm>
            <a:off x="7781192" y="1659770"/>
            <a:ext cx="4117332" cy="356677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155D139-1272-4836-BA17-BF5FAE7E386A}"/>
              </a:ext>
            </a:extLst>
          </p:cNvPr>
          <p:cNvSpPr txBox="1"/>
          <p:nvPr/>
        </p:nvSpPr>
        <p:spPr>
          <a:xfrm>
            <a:off x="6906158" y="5391093"/>
            <a:ext cx="586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사용자 </a:t>
            </a:r>
            <a:r>
              <a:rPr lang="en-US" altLang="ko-KR" dirty="0"/>
              <a:t>STT</a:t>
            </a:r>
            <a:r>
              <a:rPr lang="ko-KR" altLang="en-US" dirty="0"/>
              <a:t>를 이해하고 민원문서 작성을 위한 프롬프트</a:t>
            </a:r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12FABAB5-C7AD-4116-B168-C37292A9E2D6}"/>
              </a:ext>
            </a:extLst>
          </p:cNvPr>
          <p:cNvSpPr/>
          <p:nvPr/>
        </p:nvSpPr>
        <p:spPr>
          <a:xfrm>
            <a:off x="7239000" y="1784157"/>
            <a:ext cx="457200" cy="36933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E9627F-F89E-4513-BA00-E7E9881BCDAF}"/>
              </a:ext>
            </a:extLst>
          </p:cNvPr>
          <p:cNvSpPr txBox="1"/>
          <p:nvPr/>
        </p:nvSpPr>
        <p:spPr>
          <a:xfrm>
            <a:off x="5924045" y="1793505"/>
            <a:ext cx="1369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문제 정의</a:t>
            </a:r>
          </a:p>
        </p:txBody>
      </p:sp>
      <p:sp>
        <p:nvSpPr>
          <p:cNvPr id="64" name="왼쪽 중괄호 63">
            <a:extLst>
              <a:ext uri="{FF2B5EF4-FFF2-40B4-BE49-F238E27FC236}">
                <a16:creationId xmlns:a16="http://schemas.microsoft.com/office/drawing/2014/main" id="{92AF558D-8093-4397-B080-EEA728D9B087}"/>
              </a:ext>
            </a:extLst>
          </p:cNvPr>
          <p:cNvSpPr/>
          <p:nvPr/>
        </p:nvSpPr>
        <p:spPr>
          <a:xfrm>
            <a:off x="7244485" y="2232909"/>
            <a:ext cx="457200" cy="36933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1011BD-B73D-4E0F-AC99-16AE6D6566DE}"/>
              </a:ext>
            </a:extLst>
          </p:cNvPr>
          <p:cNvSpPr txBox="1"/>
          <p:nvPr/>
        </p:nvSpPr>
        <p:spPr>
          <a:xfrm>
            <a:off x="5929530" y="2242257"/>
            <a:ext cx="1369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메타정보</a:t>
            </a:r>
          </a:p>
        </p:txBody>
      </p:sp>
      <p:sp>
        <p:nvSpPr>
          <p:cNvPr id="66" name="왼쪽 중괄호 65">
            <a:extLst>
              <a:ext uri="{FF2B5EF4-FFF2-40B4-BE49-F238E27FC236}">
                <a16:creationId xmlns:a16="http://schemas.microsoft.com/office/drawing/2014/main" id="{0BD9BB02-ED74-44A9-93D7-9391017A5A69}"/>
              </a:ext>
            </a:extLst>
          </p:cNvPr>
          <p:cNvSpPr/>
          <p:nvPr/>
        </p:nvSpPr>
        <p:spPr>
          <a:xfrm>
            <a:off x="7184656" y="2776135"/>
            <a:ext cx="457200" cy="189521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C7AF3E-0484-4892-B41D-BB2DCBF50836}"/>
              </a:ext>
            </a:extLst>
          </p:cNvPr>
          <p:cNvSpPr txBox="1"/>
          <p:nvPr/>
        </p:nvSpPr>
        <p:spPr>
          <a:xfrm>
            <a:off x="5854034" y="3463415"/>
            <a:ext cx="13692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예시 및 주의사항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1F298AF-CD38-451E-8D97-801FA31B79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2383" y="5925046"/>
            <a:ext cx="2003056" cy="163538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2920109-1117-45BB-8D8F-04AEA3FFFE5E}"/>
              </a:ext>
            </a:extLst>
          </p:cNvPr>
          <p:cNvSpPr txBox="1"/>
          <p:nvPr/>
        </p:nvSpPr>
        <p:spPr>
          <a:xfrm>
            <a:off x="7317660" y="7564080"/>
            <a:ext cx="1323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LLM </a:t>
            </a:r>
            <a:r>
              <a:rPr lang="ko-KR" altLang="en-US" dirty="0"/>
              <a:t>답변</a:t>
            </a:r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64549B6B-A437-454C-B91E-D854614796EF}"/>
              </a:ext>
            </a:extLst>
          </p:cNvPr>
          <p:cNvSpPr/>
          <p:nvPr/>
        </p:nvSpPr>
        <p:spPr>
          <a:xfrm>
            <a:off x="12251870" y="4604557"/>
            <a:ext cx="1182713" cy="78321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06D107A-59C4-408B-8E5D-2847D18BBE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76309" y="1710563"/>
            <a:ext cx="4636430" cy="486702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2A4A8DD6-B8EB-4A5C-AC37-F5644F9EFC66}"/>
              </a:ext>
            </a:extLst>
          </p:cNvPr>
          <p:cNvSpPr txBox="1"/>
          <p:nvPr/>
        </p:nvSpPr>
        <p:spPr>
          <a:xfrm>
            <a:off x="13406280" y="6752253"/>
            <a:ext cx="4906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작성 진행 상황에 따른 </a:t>
            </a:r>
            <a:r>
              <a:rPr lang="en-US" altLang="ko-KR" dirty="0"/>
              <a:t>HWP </a:t>
            </a:r>
            <a:r>
              <a:rPr lang="ko-KR" altLang="en-US" dirty="0"/>
              <a:t>및 </a:t>
            </a:r>
            <a:r>
              <a:rPr lang="en-US" altLang="ko-KR" dirty="0"/>
              <a:t>PDF </a:t>
            </a:r>
            <a:r>
              <a:rPr lang="ko-KR" altLang="en-US" dirty="0"/>
              <a:t>파일 반환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EFE411B-1D45-41D2-9FA8-DE64969BB38D}"/>
              </a:ext>
            </a:extLst>
          </p:cNvPr>
          <p:cNvSpPr/>
          <p:nvPr/>
        </p:nvSpPr>
        <p:spPr>
          <a:xfrm>
            <a:off x="14390030" y="3964703"/>
            <a:ext cx="1676400" cy="5866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82D2EF89-EE16-441E-B704-7719E5471929}"/>
              </a:ext>
            </a:extLst>
          </p:cNvPr>
          <p:cNvSpPr txBox="1"/>
          <p:nvPr/>
        </p:nvSpPr>
        <p:spPr>
          <a:xfrm>
            <a:off x="304801" y="461361"/>
            <a:ext cx="4455810" cy="866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음성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STT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처리 및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HWP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신청서 변환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9806CB07-F429-46D5-85B6-38982A70A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9" t="21136" r="41864"/>
          <a:stretch/>
        </p:blipFill>
        <p:spPr bwMode="auto">
          <a:xfrm>
            <a:off x="9370332" y="6009305"/>
            <a:ext cx="3330768" cy="3237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1BA9D281-7546-408E-9CD4-3EF27B38F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9" r="41864" b="83423"/>
          <a:stretch/>
        </p:blipFill>
        <p:spPr bwMode="auto">
          <a:xfrm>
            <a:off x="9240423" y="4548849"/>
            <a:ext cx="2503035" cy="683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6657961-294C-4EDC-8B70-0A4268ACF742}"/>
              </a:ext>
            </a:extLst>
          </p:cNvPr>
          <p:cNvSpPr txBox="1"/>
          <p:nvPr/>
        </p:nvSpPr>
        <p:spPr>
          <a:xfrm>
            <a:off x="10708170" y="7800745"/>
            <a:ext cx="234552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/>
              <a:t>동시에 여러 개를 말한 경우에도 정상적인 답변 확인</a:t>
            </a:r>
          </a:p>
        </p:txBody>
      </p:sp>
      <p:grpSp>
        <p:nvGrpSpPr>
          <p:cNvPr id="37" name="Group 2">
            <a:extLst>
              <a:ext uri="{FF2B5EF4-FFF2-40B4-BE49-F238E27FC236}">
                <a16:creationId xmlns:a16="http://schemas.microsoft.com/office/drawing/2014/main" id="{A1378D0A-C8FA-4878-85D8-C09F860AC142}"/>
              </a:ext>
            </a:extLst>
          </p:cNvPr>
          <p:cNvGrpSpPr/>
          <p:nvPr/>
        </p:nvGrpSpPr>
        <p:grpSpPr>
          <a:xfrm>
            <a:off x="0" y="363923"/>
            <a:ext cx="5791200" cy="664777"/>
            <a:chOff x="0" y="0"/>
            <a:chExt cx="1093628" cy="175085"/>
          </a:xfrm>
        </p:grpSpPr>
        <p:sp>
          <p:nvSpPr>
            <p:cNvPr id="38" name="Freeform 3">
              <a:extLst>
                <a:ext uri="{FF2B5EF4-FFF2-40B4-BE49-F238E27FC236}">
                  <a16:creationId xmlns:a16="http://schemas.microsoft.com/office/drawing/2014/main" id="{35F21C6A-97B7-462D-ACEB-902A2F6E2ABC}"/>
                </a:ext>
              </a:extLst>
            </p:cNvPr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44" name="TextBox 4">
              <a:extLst>
                <a:ext uri="{FF2B5EF4-FFF2-40B4-BE49-F238E27FC236}">
                  <a16:creationId xmlns:a16="http://schemas.microsoft.com/office/drawing/2014/main" id="{EC353A9D-9204-4CD5-AA9D-06B730762752}"/>
                </a:ext>
              </a:extLst>
            </p:cNvPr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46" name="TextBox 15">
            <a:extLst>
              <a:ext uri="{FF2B5EF4-FFF2-40B4-BE49-F238E27FC236}">
                <a16:creationId xmlns:a16="http://schemas.microsoft.com/office/drawing/2014/main" id="{F037CBB4-C142-4845-9F26-7274529975A3}"/>
              </a:ext>
            </a:extLst>
          </p:cNvPr>
          <p:cNvSpPr txBox="1"/>
          <p:nvPr/>
        </p:nvSpPr>
        <p:spPr>
          <a:xfrm>
            <a:off x="304800" y="461361"/>
            <a:ext cx="4876799" cy="418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음성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STT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처리 및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HWP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신청서 변환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</p:spTree>
    <p:extLst>
      <p:ext uri="{BB962C8B-B14F-4D97-AF65-F5344CB8AC3E}">
        <p14:creationId xmlns:p14="http://schemas.microsoft.com/office/powerpoint/2010/main" val="78195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7085114" y="401037"/>
            <a:ext cx="590178" cy="503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BC70"/>
                </a:solidFill>
                <a:latin typeface="Abadi" panose="020B0604020104020204" pitchFamily="34" charset="0"/>
              </a:rPr>
              <a:t>2-2</a:t>
            </a:r>
          </a:p>
        </p:txBody>
      </p:sp>
      <p:sp>
        <p:nvSpPr>
          <p:cNvPr id="21" name="AutoShape 21"/>
          <p:cNvSpPr/>
          <p:nvPr/>
        </p:nvSpPr>
        <p:spPr>
          <a:xfrm flipV="1">
            <a:off x="0" y="1430914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V="1">
            <a:off x="0" y="9411450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84867DEF-6F84-8BC6-3BF9-11EB62A69C43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sp>
        <p:nvSpPr>
          <p:cNvPr id="42" name="TextBox 13">
            <a:extLst>
              <a:ext uri="{FF2B5EF4-FFF2-40B4-BE49-F238E27FC236}">
                <a16:creationId xmlns:a16="http://schemas.microsoft.com/office/drawing/2014/main" id="{53FF3070-A4F4-417E-B27A-040AA0FECA70}"/>
              </a:ext>
            </a:extLst>
          </p:cNvPr>
          <p:cNvSpPr txBox="1"/>
          <p:nvPr/>
        </p:nvSpPr>
        <p:spPr>
          <a:xfrm>
            <a:off x="580576" y="1690268"/>
            <a:ext cx="7420424" cy="5018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altLang="ko-KR" sz="3000" dirty="0">
                <a:solidFill>
                  <a:srgbClr val="000000"/>
                </a:solidFill>
                <a:latin typeface="+mj-lt"/>
                <a:ea typeface="Source Han Sans KR Bold"/>
              </a:rPr>
              <a:t>AI </a:t>
            </a:r>
            <a:r>
              <a:rPr lang="ko-KR" altLang="en-US" sz="3000" dirty="0" err="1">
                <a:solidFill>
                  <a:srgbClr val="000000"/>
                </a:solidFill>
                <a:latin typeface="+mj-lt"/>
                <a:ea typeface="Source Han Sans KR Bold"/>
              </a:rPr>
              <a:t>가이더스</a:t>
            </a:r>
            <a:r>
              <a:rPr lang="ko-KR" altLang="en-US" sz="3000" dirty="0">
                <a:solidFill>
                  <a:srgbClr val="000000"/>
                </a:solidFill>
                <a:latin typeface="+mj-lt"/>
                <a:ea typeface="Source Han Sans KR Bold"/>
              </a:rPr>
              <a:t> 문서 여권 이미지 확인 및 가이드  </a:t>
            </a:r>
            <a:endParaRPr lang="en-US" sz="3000" dirty="0">
              <a:solidFill>
                <a:srgbClr val="000000"/>
              </a:solidFill>
              <a:latin typeface="+mj-lt"/>
              <a:ea typeface="Source Han Sans KR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60174E-9CDA-4911-8A0C-207B832DE26E}"/>
              </a:ext>
            </a:extLst>
          </p:cNvPr>
          <p:cNvSpPr txBox="1"/>
          <p:nvPr/>
        </p:nvSpPr>
        <p:spPr>
          <a:xfrm>
            <a:off x="739929" y="8486754"/>
            <a:ext cx="2714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여권 이미지 확인</a:t>
            </a:r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AE171D3-A1EE-433F-8C67-CE4C7AA67F5E}"/>
              </a:ext>
            </a:extLst>
          </p:cNvPr>
          <p:cNvSpPr/>
          <p:nvPr/>
        </p:nvSpPr>
        <p:spPr>
          <a:xfrm>
            <a:off x="4573016" y="5206367"/>
            <a:ext cx="2523463" cy="783213"/>
          </a:xfrm>
          <a:prstGeom prst="rightArrow">
            <a:avLst>
              <a:gd name="adj1" fmla="val 33785"/>
              <a:gd name="adj2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187B2C-A812-4309-9DD0-7E8F2191E3EB}"/>
              </a:ext>
            </a:extLst>
          </p:cNvPr>
          <p:cNvSpPr txBox="1"/>
          <p:nvPr/>
        </p:nvSpPr>
        <p:spPr>
          <a:xfrm>
            <a:off x="4816323" y="6003245"/>
            <a:ext cx="1814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이미지 업로드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55D139-1272-4836-BA17-BF5FAE7E386A}"/>
              </a:ext>
            </a:extLst>
          </p:cNvPr>
          <p:cNvSpPr txBox="1"/>
          <p:nvPr/>
        </p:nvSpPr>
        <p:spPr>
          <a:xfrm>
            <a:off x="8984692" y="2035587"/>
            <a:ext cx="586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민원인의 여권 이미지 확인을 위한 프롬프트</a:t>
            </a:r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12FABAB5-C7AD-4116-B168-C37292A9E2D6}"/>
              </a:ext>
            </a:extLst>
          </p:cNvPr>
          <p:cNvSpPr/>
          <p:nvPr/>
        </p:nvSpPr>
        <p:spPr>
          <a:xfrm>
            <a:off x="8468237" y="2704068"/>
            <a:ext cx="457200" cy="15509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E9627F-F89E-4513-BA00-E7E9881BCDAF}"/>
              </a:ext>
            </a:extLst>
          </p:cNvPr>
          <p:cNvSpPr txBox="1"/>
          <p:nvPr/>
        </p:nvSpPr>
        <p:spPr>
          <a:xfrm>
            <a:off x="7153282" y="2713416"/>
            <a:ext cx="13692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이미지 업로드</a:t>
            </a:r>
          </a:p>
        </p:txBody>
      </p:sp>
      <p:sp>
        <p:nvSpPr>
          <p:cNvPr id="64" name="왼쪽 중괄호 63">
            <a:extLst>
              <a:ext uri="{FF2B5EF4-FFF2-40B4-BE49-F238E27FC236}">
                <a16:creationId xmlns:a16="http://schemas.microsoft.com/office/drawing/2014/main" id="{92AF558D-8093-4397-B080-EEA728D9B087}"/>
              </a:ext>
            </a:extLst>
          </p:cNvPr>
          <p:cNvSpPr/>
          <p:nvPr/>
        </p:nvSpPr>
        <p:spPr>
          <a:xfrm>
            <a:off x="8446742" y="3722247"/>
            <a:ext cx="457200" cy="2569019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C7AF3E-0484-4892-B41D-BB2DCBF50836}"/>
              </a:ext>
            </a:extLst>
          </p:cNvPr>
          <p:cNvSpPr txBox="1"/>
          <p:nvPr/>
        </p:nvSpPr>
        <p:spPr>
          <a:xfrm>
            <a:off x="7126302" y="4697033"/>
            <a:ext cx="13692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여권 이미지 검증 사항</a:t>
            </a:r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82D2EF89-EE16-441E-B704-7719E5471929}"/>
              </a:ext>
            </a:extLst>
          </p:cNvPr>
          <p:cNvSpPr txBox="1"/>
          <p:nvPr/>
        </p:nvSpPr>
        <p:spPr>
          <a:xfrm>
            <a:off x="304801" y="461361"/>
            <a:ext cx="4455810" cy="866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음성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STT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처리 및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HWP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신청서 변환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1736974B-0127-4788-90F4-FD9F66E49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22" y="5225441"/>
            <a:ext cx="4074026" cy="302460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832B86-B2E1-405B-9BF9-C211ABA094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33" t="8533" r="88783" b="65396"/>
          <a:stretch/>
        </p:blipFill>
        <p:spPr>
          <a:xfrm>
            <a:off x="5167034" y="3631286"/>
            <a:ext cx="1228072" cy="17702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168E86-7E82-4CF2-BFEC-6451FC9E27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966" t="14961" r="12906" b="23088"/>
          <a:stretch/>
        </p:blipFill>
        <p:spPr>
          <a:xfrm>
            <a:off x="8965642" y="3165662"/>
            <a:ext cx="6292672" cy="323786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87EB13DD-E5C7-49E2-A80D-BD0C9F12E2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819" r="52258" b="92209"/>
          <a:stretch/>
        </p:blipFill>
        <p:spPr>
          <a:xfrm>
            <a:off x="9045508" y="2624091"/>
            <a:ext cx="2594688" cy="42668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3AC9E15-BDC9-4FF6-90BB-43EDE53900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891" t="80287" r="5167"/>
          <a:stretch/>
        </p:blipFill>
        <p:spPr>
          <a:xfrm>
            <a:off x="7460829" y="7080114"/>
            <a:ext cx="10446171" cy="157017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384750F-E2EC-4AB6-8192-11E6D81D3762}"/>
              </a:ext>
            </a:extLst>
          </p:cNvPr>
          <p:cNvSpPr txBox="1"/>
          <p:nvPr/>
        </p:nvSpPr>
        <p:spPr>
          <a:xfrm>
            <a:off x="9178278" y="6657408"/>
            <a:ext cx="586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여권 이미지 확인 및 가이드 제공</a:t>
            </a:r>
          </a:p>
        </p:txBody>
      </p:sp>
      <p:grpSp>
        <p:nvGrpSpPr>
          <p:cNvPr id="50" name="Group 2">
            <a:extLst>
              <a:ext uri="{FF2B5EF4-FFF2-40B4-BE49-F238E27FC236}">
                <a16:creationId xmlns:a16="http://schemas.microsoft.com/office/drawing/2014/main" id="{0F0C4FC8-049F-41EE-A4BC-1204738CB18B}"/>
              </a:ext>
            </a:extLst>
          </p:cNvPr>
          <p:cNvGrpSpPr/>
          <p:nvPr/>
        </p:nvGrpSpPr>
        <p:grpSpPr>
          <a:xfrm>
            <a:off x="0" y="363923"/>
            <a:ext cx="5791200" cy="664777"/>
            <a:chOff x="0" y="0"/>
            <a:chExt cx="1093628" cy="175085"/>
          </a:xfrm>
        </p:grpSpPr>
        <p:sp>
          <p:nvSpPr>
            <p:cNvPr id="51" name="Freeform 3">
              <a:extLst>
                <a:ext uri="{FF2B5EF4-FFF2-40B4-BE49-F238E27FC236}">
                  <a16:creationId xmlns:a16="http://schemas.microsoft.com/office/drawing/2014/main" id="{C802F928-1DA1-446B-80E7-2E14680F3D3E}"/>
                </a:ext>
              </a:extLst>
            </p:cNvPr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52" name="TextBox 4">
              <a:extLst>
                <a:ext uri="{FF2B5EF4-FFF2-40B4-BE49-F238E27FC236}">
                  <a16:creationId xmlns:a16="http://schemas.microsoft.com/office/drawing/2014/main" id="{865DE8E9-C483-4990-AFC1-B724D4422D94}"/>
                </a:ext>
              </a:extLst>
            </p:cNvPr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3" name="TextBox 15">
            <a:extLst>
              <a:ext uri="{FF2B5EF4-FFF2-40B4-BE49-F238E27FC236}">
                <a16:creationId xmlns:a16="http://schemas.microsoft.com/office/drawing/2014/main" id="{41FBDF83-8FF2-4C74-96F7-1835ADB0C365}"/>
              </a:ext>
            </a:extLst>
          </p:cNvPr>
          <p:cNvSpPr txBox="1"/>
          <p:nvPr/>
        </p:nvSpPr>
        <p:spPr>
          <a:xfrm>
            <a:off x="304800" y="461361"/>
            <a:ext cx="4876799" cy="418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음성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STT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처리 및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HWP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신청서 변환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pic>
        <p:nvPicPr>
          <p:cNvPr id="1026" name="Picture 2" descr="외교부 여권안내 홈페이지 [차세대 전자여권 안내]">
            <a:extLst>
              <a:ext uri="{FF2B5EF4-FFF2-40B4-BE49-F238E27FC236}">
                <a16:creationId xmlns:a16="http://schemas.microsoft.com/office/drawing/2014/main" id="{8BFD3D46-9566-4313-949F-FEFF9984A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0" y="2904213"/>
            <a:ext cx="4037767" cy="219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278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5434247"/>
            <a:ext cx="18288000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6572594" y="4770672"/>
            <a:ext cx="5142812" cy="1178592"/>
          </a:xfrm>
          <a:prstGeom prst="rect">
            <a:avLst/>
          </a:prstGeom>
          <a:solidFill>
            <a:srgbClr val="00BC70"/>
          </a:solidFill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ko-KR" altLang="en-US" sz="6999" dirty="0">
                <a:solidFill>
                  <a:srgbClr val="FFFFFF"/>
                </a:solidFill>
                <a:ea typeface="Source Han Sans KR Bold"/>
              </a:rPr>
              <a:t>향후 계획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823090" y="3917088"/>
            <a:ext cx="2641821" cy="642563"/>
            <a:chOff x="0" y="0"/>
            <a:chExt cx="3522427" cy="856751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3522427" cy="856751"/>
              <a:chOff x="0" y="0"/>
              <a:chExt cx="695788" cy="169235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95788" cy="169235"/>
              </a:xfrm>
              <a:custGeom>
                <a:avLst/>
                <a:gdLst/>
                <a:ahLst/>
                <a:cxnLst/>
                <a:rect l="l" t="t" r="r" b="b"/>
                <a:pathLst>
                  <a:path w="695788" h="169235">
                    <a:moveTo>
                      <a:pt x="0" y="0"/>
                    </a:moveTo>
                    <a:lnTo>
                      <a:pt x="695788" y="0"/>
                    </a:lnTo>
                    <a:lnTo>
                      <a:pt x="695788" y="169235"/>
                    </a:lnTo>
                    <a:lnTo>
                      <a:pt x="0" y="169235"/>
                    </a:ln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695788" cy="2073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439035" y="140509"/>
              <a:ext cx="2720561" cy="5544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sz="2499" dirty="0">
                  <a:solidFill>
                    <a:srgbClr val="00BC70"/>
                  </a:solidFill>
                  <a:latin typeface="Montserrat Ultra-Bold"/>
                </a:rPr>
                <a:t>SECTION 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106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3923"/>
            <a:ext cx="4152371" cy="664777"/>
            <a:chOff x="0" y="0"/>
            <a:chExt cx="1093628" cy="1750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719200" y="6507175"/>
            <a:ext cx="4316715" cy="1658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ea typeface="Source Han Sans KR"/>
              </a:rPr>
              <a:t>음성을 변환한 텍스트를 처리하는 것을 넘어 민원인의 상담 및 영상 음성 인식으로 상황에 맞는 민원 추천 및 진행 서비스</a:t>
            </a:r>
            <a:endParaRPr lang="en-US" sz="2199" dirty="0">
              <a:solidFill>
                <a:srgbClr val="000000"/>
              </a:solidFill>
              <a:ea typeface="Source Han Sans KR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007686" y="6507175"/>
            <a:ext cx="4294671" cy="1660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ea typeface="Source Han Sans KR"/>
              </a:rPr>
              <a:t>세무</a:t>
            </a:r>
            <a:r>
              <a:rPr lang="en-US" altLang="ko-KR" sz="2199" dirty="0">
                <a:solidFill>
                  <a:srgbClr val="000000"/>
                </a:solidFill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ea typeface="Source Han Sans KR"/>
              </a:rPr>
              <a:t>가족</a:t>
            </a:r>
            <a:r>
              <a:rPr lang="en-US" altLang="ko-KR" sz="2199" dirty="0">
                <a:solidFill>
                  <a:srgbClr val="000000"/>
                </a:solidFill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ea typeface="Source Han Sans KR"/>
              </a:rPr>
              <a:t>주민등록</a:t>
            </a:r>
            <a:r>
              <a:rPr lang="en-US" altLang="ko-KR" sz="2199" dirty="0">
                <a:solidFill>
                  <a:srgbClr val="000000"/>
                </a:solidFill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ea typeface="Source Han Sans KR"/>
              </a:rPr>
              <a:t>부동산</a:t>
            </a:r>
            <a:r>
              <a:rPr lang="en-US" altLang="ko-KR" sz="2199" dirty="0">
                <a:solidFill>
                  <a:srgbClr val="000000"/>
                </a:solidFill>
                <a:ea typeface="Source Han Sans KR"/>
              </a:rPr>
              <a:t>, </a:t>
            </a:r>
            <a:r>
              <a:rPr lang="ko-KR" altLang="en-US" sz="2199" dirty="0" err="1">
                <a:solidFill>
                  <a:srgbClr val="000000"/>
                </a:solidFill>
                <a:ea typeface="Source Han Sans KR"/>
              </a:rPr>
              <a:t>주정차</a:t>
            </a:r>
            <a:r>
              <a:rPr lang="ko-KR" altLang="en-US" sz="2199" dirty="0">
                <a:solidFill>
                  <a:srgbClr val="000000"/>
                </a:solidFill>
                <a:ea typeface="Source Han Sans KR"/>
              </a:rPr>
              <a:t> 과태료 등 다양한 영역의 민원으로 서비스를 확장하여 생성형</a:t>
            </a:r>
            <a:r>
              <a:rPr lang="en-US" altLang="ko-KR" sz="2199" dirty="0">
                <a:solidFill>
                  <a:srgbClr val="000000"/>
                </a:solidFill>
                <a:ea typeface="Source Han Sans KR"/>
              </a:rPr>
              <a:t>AI</a:t>
            </a:r>
            <a:r>
              <a:rPr lang="ko-KR" altLang="en-US" sz="2199" dirty="0">
                <a:solidFill>
                  <a:srgbClr val="000000"/>
                </a:solidFill>
                <a:ea typeface="Source Han Sans KR"/>
              </a:rPr>
              <a:t>를 통한 민원 업무 혁신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73908" y="6507175"/>
            <a:ext cx="4294892" cy="1660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199" dirty="0" err="1">
                <a:solidFill>
                  <a:srgbClr val="000000"/>
                </a:solidFill>
                <a:ea typeface="Source Han Sans KR"/>
              </a:rPr>
              <a:t>sLLM</a:t>
            </a:r>
            <a:r>
              <a:rPr lang="en-US" sz="2199" dirty="0">
                <a:solidFill>
                  <a:srgbClr val="000000"/>
                </a:solidFill>
                <a:ea typeface="Source Han Sans KR"/>
              </a:rPr>
              <a:t> </a:t>
            </a:r>
            <a:r>
              <a:rPr lang="ko-KR" altLang="en-US" sz="2199" dirty="0">
                <a:solidFill>
                  <a:srgbClr val="000000"/>
                </a:solidFill>
                <a:ea typeface="Source Han Sans KR"/>
              </a:rPr>
              <a:t>등 해외 인프라를 활용하지 않는 방식의 모형을 직접 개발하여 민감정보를 다루는 민원 처리의 경우에도 처리 가능하도록 확대</a:t>
            </a:r>
            <a:endParaRPr lang="en-US" sz="2199" dirty="0">
              <a:solidFill>
                <a:srgbClr val="000000"/>
              </a:solidFill>
              <a:ea typeface="Source Han Sans KR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04801" y="461361"/>
            <a:ext cx="3572758" cy="420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AI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적용 범위의 확대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719200" y="5631496"/>
            <a:ext cx="3995800" cy="505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altLang="ko-KR" sz="3000" u="none" strike="noStrike" dirty="0">
                <a:solidFill>
                  <a:srgbClr val="000000"/>
                </a:solidFill>
                <a:ea typeface="Source Han Sans KR Bold"/>
              </a:rPr>
              <a:t>Multi-Modal LLM</a:t>
            </a:r>
            <a:endParaRPr lang="en-US" sz="3000" u="none" strike="noStrike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985642" y="5677907"/>
            <a:ext cx="3995800" cy="5055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u="none" strike="noStrike" dirty="0">
                <a:solidFill>
                  <a:srgbClr val="000000"/>
                </a:solidFill>
                <a:ea typeface="Source Han Sans KR Bold"/>
              </a:rPr>
              <a:t>민원 범위의 확장</a:t>
            </a:r>
            <a:endParaRPr lang="en-US" sz="3000" u="none" strike="noStrike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252084" y="5677907"/>
            <a:ext cx="3902315" cy="505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u="none" strike="noStrike" dirty="0">
                <a:solidFill>
                  <a:srgbClr val="000000"/>
                </a:solidFill>
                <a:ea typeface="Source Han Sans KR Bold"/>
              </a:rPr>
              <a:t>개인 민감정보 처리 </a:t>
            </a:r>
            <a:endParaRPr lang="en-US" sz="3000" u="none" strike="noStrike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7085114" y="401037"/>
            <a:ext cx="590178" cy="503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altLang="ko-KR" sz="3000" dirty="0">
                <a:solidFill>
                  <a:srgbClr val="00BC70"/>
                </a:solidFill>
              </a:rPr>
              <a:t>3</a:t>
            </a:r>
            <a:r>
              <a:rPr lang="en-US" sz="3000" dirty="0">
                <a:solidFill>
                  <a:srgbClr val="00BC70"/>
                </a:solidFill>
              </a:rPr>
              <a:t>-1</a:t>
            </a:r>
          </a:p>
        </p:txBody>
      </p:sp>
      <p:sp>
        <p:nvSpPr>
          <p:cNvPr id="21" name="AutoShape 21"/>
          <p:cNvSpPr/>
          <p:nvPr/>
        </p:nvSpPr>
        <p:spPr>
          <a:xfrm flipV="1">
            <a:off x="0" y="1430914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V="1">
            <a:off x="0" y="9411450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84867DEF-6F84-8BC6-3BF9-11EB62A69C43}"/>
              </a:ext>
            </a:extLst>
          </p:cNvPr>
          <p:cNvSpPr txBox="1"/>
          <p:nvPr/>
        </p:nvSpPr>
        <p:spPr>
          <a:xfrm>
            <a:off x="105476" y="9660861"/>
            <a:ext cx="1846446" cy="337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</a:rPr>
              <a:t> </a:t>
            </a:r>
            <a:r>
              <a:rPr lang="en-US" altLang="ko-KR" sz="2000" dirty="0">
                <a:solidFill>
                  <a:srgbClr val="00BC70"/>
                </a:solidFill>
              </a:rPr>
              <a:t>GUIDERS</a:t>
            </a:r>
            <a:endParaRPr lang="en-US" sz="2000" dirty="0">
              <a:solidFill>
                <a:srgbClr val="00BC70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512DED5-9815-EACD-C811-1CA1B3FCE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8841" y="2217006"/>
            <a:ext cx="4239217" cy="290553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FE33BA8-7E67-F7CB-037B-CD9D1F50C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647" y="2019300"/>
            <a:ext cx="4350705" cy="3207605"/>
          </a:xfrm>
          <a:prstGeom prst="rect">
            <a:avLst/>
          </a:prstGeom>
        </p:spPr>
      </p:pic>
      <p:pic>
        <p:nvPicPr>
          <p:cNvPr id="1026" name="Picture 2" descr="Introduction to NExT-GPT: Any-to-Any Multimodal Large Language Model -  KDnuggets">
            <a:extLst>
              <a:ext uri="{FF2B5EF4-FFF2-40B4-BE49-F238E27FC236}">
                <a16:creationId xmlns:a16="http://schemas.microsoft.com/office/drawing/2014/main" id="{88A99AD8-44AF-4A37-88C4-13D10D544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85" y="1994086"/>
            <a:ext cx="4316715" cy="357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20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3923"/>
            <a:ext cx="4152371" cy="664777"/>
            <a:chOff x="0" y="0"/>
            <a:chExt cx="1093628" cy="1750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89886" y="2579225"/>
            <a:ext cx="14908228" cy="2510643"/>
            <a:chOff x="0" y="0"/>
            <a:chExt cx="1893007" cy="66123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3007" cy="661239"/>
            </a:xfrm>
            <a:custGeom>
              <a:avLst/>
              <a:gdLst/>
              <a:ahLst/>
              <a:cxnLst/>
              <a:rect l="l" t="t" r="r" b="b"/>
              <a:pathLst>
                <a:path w="1893007" h="661239">
                  <a:moveTo>
                    <a:pt x="0" y="0"/>
                  </a:moveTo>
                  <a:lnTo>
                    <a:pt x="1893007" y="0"/>
                  </a:lnTo>
                  <a:lnTo>
                    <a:pt x="1893007" y="661239"/>
                  </a:lnTo>
                  <a:lnTo>
                    <a:pt x="0" y="6612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BC7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893007" cy="6993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89886" y="5616093"/>
            <a:ext cx="14908228" cy="2510643"/>
            <a:chOff x="0" y="0"/>
            <a:chExt cx="1893007" cy="66123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93007" cy="661239"/>
            </a:xfrm>
            <a:custGeom>
              <a:avLst/>
              <a:gdLst/>
              <a:ahLst/>
              <a:cxnLst/>
              <a:rect l="l" t="t" r="r" b="b"/>
              <a:pathLst>
                <a:path w="1893007" h="661239">
                  <a:moveTo>
                    <a:pt x="0" y="0"/>
                  </a:moveTo>
                  <a:lnTo>
                    <a:pt x="1893007" y="0"/>
                  </a:lnTo>
                  <a:lnTo>
                    <a:pt x="1893007" y="661239"/>
                  </a:lnTo>
                  <a:lnTo>
                    <a:pt x="0" y="6612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BC7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893007" cy="6993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6980188" y="3243997"/>
            <a:ext cx="8183612" cy="18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고령화 시대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기존의 방식에 익숙한 이용자 비중 ↑</a:t>
            </a:r>
            <a:endParaRPr lang="en-US" altLang="ko-KR" sz="2000" dirty="0">
              <a:solidFill>
                <a:srgbClr val="000000"/>
              </a:solidFill>
              <a:ea typeface="Source Han Sans KR"/>
            </a:endParaRPr>
          </a:p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ea typeface="Source Han Sans KR"/>
              </a:rPr>
              <a:t>LLM 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등 생성형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AI 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기술은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인간이 기존에 선호하던 방식으로 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IT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서비스 제공</a:t>
            </a:r>
            <a:endParaRPr lang="en-US" altLang="ko-KR" sz="2000" dirty="0">
              <a:solidFill>
                <a:srgbClr val="000000"/>
              </a:solidFill>
              <a:ea typeface="Source Han Sans KR"/>
            </a:endParaRPr>
          </a:p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다만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서비스 및 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UX 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기획의 영역은 여전히 인간의 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Design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이 필요하며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,</a:t>
            </a:r>
            <a:br>
              <a:rPr lang="en-US" altLang="ko-KR" sz="2000" dirty="0">
                <a:solidFill>
                  <a:srgbClr val="000000"/>
                </a:solidFill>
                <a:ea typeface="Source Han Sans KR"/>
              </a:rPr>
            </a:b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이러한 부분에서 꾸준한 사업화 수요가 존재할 것으로  예상</a:t>
            </a:r>
            <a:endParaRPr lang="en-US" sz="2000" dirty="0">
              <a:solidFill>
                <a:srgbClr val="000000"/>
              </a:solidFill>
              <a:ea typeface="Source Han Sans KR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010400" y="6280864"/>
            <a:ext cx="8382000" cy="1510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민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/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관 공통적으로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책임소재의 분명함과 행정처리의 효율성 등으로 인해</a:t>
            </a:r>
            <a:br>
              <a:rPr lang="en-US" altLang="ko-KR" sz="2000" dirty="0">
                <a:solidFill>
                  <a:srgbClr val="000000"/>
                </a:solidFill>
                <a:ea typeface="Source Han Sans KR"/>
              </a:rPr>
            </a:b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문서화 수요는 여전히 지속될 것으로 예상</a:t>
            </a:r>
            <a:endParaRPr lang="en-US" altLang="ko-KR" sz="2000" dirty="0">
              <a:solidFill>
                <a:srgbClr val="000000"/>
              </a:solidFill>
              <a:ea typeface="Source Han Sans KR"/>
            </a:endParaRPr>
          </a:p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다만 생성형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AI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의 등장으로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인간이 직접 문서작업을 하는 빈도는 낮아짐</a:t>
            </a:r>
            <a:endParaRPr lang="en-US" altLang="ko-KR" sz="2000" dirty="0">
              <a:solidFill>
                <a:srgbClr val="000000"/>
              </a:solidFill>
              <a:ea typeface="Source Han Sans KR"/>
            </a:endParaRPr>
          </a:p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ko-KR" altLang="en-US" sz="2000" dirty="0" err="1">
                <a:solidFill>
                  <a:srgbClr val="000000"/>
                </a:solidFill>
                <a:ea typeface="Source Han Sans KR"/>
              </a:rPr>
              <a:t>수요과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 공급의 간극을 좁히는 기술 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Provider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로서 사업화 가능성 확인</a:t>
            </a:r>
            <a:endParaRPr lang="en-US" sz="2000" dirty="0">
              <a:solidFill>
                <a:srgbClr val="000000"/>
              </a:solidFill>
              <a:ea typeface="Source Han Sans KR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1025868" y="2211817"/>
            <a:ext cx="5682669" cy="1407683"/>
            <a:chOff x="-970" y="0"/>
            <a:chExt cx="1878852" cy="1876911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1876911" cy="1876911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-970" y="24756"/>
              <a:ext cx="1878852" cy="17662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200"/>
                </a:lnSpc>
                <a:spcBef>
                  <a:spcPct val="0"/>
                </a:spcBef>
              </a:pPr>
              <a:r>
                <a:rPr lang="ko-KR" altLang="en-US" sz="8000" dirty="0">
                  <a:solidFill>
                    <a:srgbClr val="00BC70"/>
                  </a:solidFill>
                  <a:latin typeface="Montserrat Ultra-Bold"/>
                </a:rPr>
                <a:t>시대의 변화</a:t>
              </a:r>
              <a:endParaRPr lang="en-US" sz="8000" dirty="0">
                <a:solidFill>
                  <a:srgbClr val="00BC70"/>
                </a:solidFill>
                <a:latin typeface="Montserrat Ultra-Bold"/>
              </a:endParaRPr>
            </a:p>
          </p:txBody>
        </p:sp>
      </p:grpSp>
      <p:sp>
        <p:nvSpPr>
          <p:cNvPr id="41" name="Freeform 41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2" name="TextBox 42"/>
          <p:cNvSpPr txBox="1"/>
          <p:nvPr/>
        </p:nvSpPr>
        <p:spPr>
          <a:xfrm>
            <a:off x="-274813" y="461361"/>
            <a:ext cx="4152371" cy="419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FFFFFF"/>
                </a:solidFill>
                <a:latin typeface="Abadi" panose="020B0604020104020204" pitchFamily="34" charset="0"/>
                <a:ea typeface="Source Han Sans KR Bold"/>
              </a:rPr>
              <a:t>사업화 가능성</a:t>
            </a:r>
            <a:endParaRPr lang="en-US" sz="2499" dirty="0">
              <a:solidFill>
                <a:srgbClr val="FFFFFF"/>
              </a:solidFill>
              <a:latin typeface="Abadi" panose="020B0604020104020204" pitchFamily="34" charset="0"/>
              <a:ea typeface="Source Han Sans KR Bold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17085114" y="401037"/>
            <a:ext cx="590178" cy="503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altLang="ko-KR" sz="3000" dirty="0">
                <a:solidFill>
                  <a:srgbClr val="00BC70"/>
                </a:solidFill>
                <a:latin typeface="Abadi" panose="020B0604020104020204" pitchFamily="34" charset="0"/>
              </a:rPr>
              <a:t>3</a:t>
            </a:r>
            <a:r>
              <a:rPr lang="en-US" sz="3000" dirty="0">
                <a:solidFill>
                  <a:srgbClr val="00BC70"/>
                </a:solidFill>
                <a:latin typeface="Abadi" panose="020B0604020104020204" pitchFamily="34" charset="0"/>
              </a:rPr>
              <a:t>-2</a:t>
            </a:r>
          </a:p>
        </p:txBody>
      </p:sp>
      <p:sp>
        <p:nvSpPr>
          <p:cNvPr id="45" name="TextBox 20">
            <a:extLst>
              <a:ext uri="{FF2B5EF4-FFF2-40B4-BE49-F238E27FC236}">
                <a16:creationId xmlns:a16="http://schemas.microsoft.com/office/drawing/2014/main" id="{B9E9495D-525F-C674-1585-FEE8AD1F7917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grpSp>
        <p:nvGrpSpPr>
          <p:cNvPr id="43" name="Group 21">
            <a:extLst>
              <a:ext uri="{FF2B5EF4-FFF2-40B4-BE49-F238E27FC236}">
                <a16:creationId xmlns:a16="http://schemas.microsoft.com/office/drawing/2014/main" id="{1576AF78-042A-52AE-F43B-77D7AEE4A838}"/>
              </a:ext>
            </a:extLst>
          </p:cNvPr>
          <p:cNvGrpSpPr/>
          <p:nvPr/>
        </p:nvGrpSpPr>
        <p:grpSpPr>
          <a:xfrm>
            <a:off x="1022931" y="5295900"/>
            <a:ext cx="5682669" cy="1495248"/>
            <a:chOff x="-970" y="-116753"/>
            <a:chExt cx="1878852" cy="1993664"/>
          </a:xfrm>
        </p:grpSpPr>
        <p:grpSp>
          <p:nvGrpSpPr>
            <p:cNvPr id="46" name="Group 22">
              <a:extLst>
                <a:ext uri="{FF2B5EF4-FFF2-40B4-BE49-F238E27FC236}">
                  <a16:creationId xmlns:a16="http://schemas.microsoft.com/office/drawing/2014/main" id="{7D09253C-AC67-FF03-5129-964DC5A99D82}"/>
                </a:ext>
              </a:extLst>
            </p:cNvPr>
            <p:cNvGrpSpPr/>
            <p:nvPr/>
          </p:nvGrpSpPr>
          <p:grpSpPr>
            <a:xfrm>
              <a:off x="0" y="0"/>
              <a:ext cx="1876911" cy="1876911"/>
              <a:chOff x="0" y="0"/>
              <a:chExt cx="812800" cy="812800"/>
            </a:xfrm>
          </p:grpSpPr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DBB49F5C-50D2-33F4-54C4-95DDA75D8F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id="49" name="TextBox 24">
                <a:extLst>
                  <a:ext uri="{FF2B5EF4-FFF2-40B4-BE49-F238E27FC236}">
                    <a16:creationId xmlns:a16="http://schemas.microsoft.com/office/drawing/2014/main" id="{074097BB-F7E8-D634-9F09-1D7CDA0263D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47" name="TextBox 25">
              <a:extLst>
                <a:ext uri="{FF2B5EF4-FFF2-40B4-BE49-F238E27FC236}">
                  <a16:creationId xmlns:a16="http://schemas.microsoft.com/office/drawing/2014/main" id="{0F7D1DA9-9C02-468B-727C-D50864883C99}"/>
                </a:ext>
              </a:extLst>
            </p:cNvPr>
            <p:cNvSpPr txBox="1"/>
            <p:nvPr/>
          </p:nvSpPr>
          <p:spPr>
            <a:xfrm>
              <a:off x="-970" y="-116753"/>
              <a:ext cx="1878852" cy="17662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200"/>
                </a:lnSpc>
                <a:spcBef>
                  <a:spcPct val="0"/>
                </a:spcBef>
              </a:pPr>
              <a:r>
                <a:rPr lang="ko-KR" altLang="en-US" sz="8000" dirty="0">
                  <a:solidFill>
                    <a:srgbClr val="00BC70"/>
                  </a:solidFill>
                  <a:latin typeface="Montserrat Ultra-Bold"/>
                </a:rPr>
                <a:t>문서화 수요</a:t>
              </a:r>
              <a:endParaRPr lang="en-US" sz="8000" dirty="0">
                <a:solidFill>
                  <a:srgbClr val="00BC70"/>
                </a:solidFill>
                <a:latin typeface="Montserrat Ultr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74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1447800" y="6726649"/>
            <a:ext cx="5181600" cy="10100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1500" dirty="0">
                <a:solidFill>
                  <a:srgbClr val="FFFFFF"/>
                </a:solidFill>
                <a:latin typeface="Abadi" panose="020B0604020104020204" pitchFamily="34" charset="0"/>
              </a:rPr>
              <a:t>- </a:t>
            </a:r>
            <a:r>
              <a:rPr lang="ko-KR" altLang="en-US" sz="1500" dirty="0">
                <a:solidFill>
                  <a:srgbClr val="FFFFFF"/>
                </a:solidFill>
                <a:latin typeface="Abadi" panose="020B0604020104020204" pitchFamily="34" charset="0"/>
              </a:rPr>
              <a:t>신한카드 </a:t>
            </a:r>
            <a:r>
              <a:rPr lang="ko-KR" altLang="en-US" sz="1500" dirty="0" err="1">
                <a:solidFill>
                  <a:srgbClr val="FFFFFF"/>
                </a:solidFill>
                <a:latin typeface="Abadi" panose="020B0604020104020204" pitchFamily="34" charset="0"/>
              </a:rPr>
              <a:t>데이터사이언티스트</a:t>
            </a:r>
            <a:endParaRPr lang="en-US" altLang="ko-KR" sz="1500" dirty="0">
              <a:solidFill>
                <a:srgbClr val="FFFFFF"/>
              </a:solidFill>
              <a:latin typeface="Abadi" panose="020B0604020104020204" pitchFamily="34" charset="0"/>
            </a:endParaRPr>
          </a:p>
          <a:p>
            <a:pPr>
              <a:lnSpc>
                <a:spcPts val="2700"/>
              </a:lnSpc>
            </a:pPr>
            <a:r>
              <a:rPr lang="en-US" altLang="ko-KR" sz="1500" dirty="0">
                <a:solidFill>
                  <a:srgbClr val="FFFFFF"/>
                </a:solidFill>
                <a:latin typeface="Abadi" panose="020B0604020104020204" pitchFamily="34" charset="0"/>
              </a:rPr>
              <a:t>- </a:t>
            </a:r>
            <a:r>
              <a:rPr lang="ko-KR" altLang="en-US" sz="1500" dirty="0">
                <a:solidFill>
                  <a:srgbClr val="FFFFFF"/>
                </a:solidFill>
                <a:latin typeface="Abadi" panose="020B0604020104020204" pitchFamily="34" charset="0"/>
              </a:rPr>
              <a:t>성균관대학교 인공지능융합학과 박사 수료</a:t>
            </a:r>
            <a:endParaRPr lang="en-US" altLang="ko-KR" sz="1500" dirty="0">
              <a:solidFill>
                <a:srgbClr val="FFFFFF"/>
              </a:solidFill>
              <a:latin typeface="Abadi" panose="020B0604020104020204" pitchFamily="34" charset="0"/>
            </a:endParaRPr>
          </a:p>
          <a:p>
            <a:pPr>
              <a:lnSpc>
                <a:spcPts val="2700"/>
              </a:lnSpc>
            </a:pPr>
            <a:r>
              <a:rPr lang="en-US" altLang="ko-KR" sz="1500" dirty="0">
                <a:solidFill>
                  <a:srgbClr val="FFFFFF"/>
                </a:solidFill>
                <a:latin typeface="Abadi" panose="020B0604020104020204" pitchFamily="34" charset="0"/>
              </a:rPr>
              <a:t>- </a:t>
            </a:r>
            <a:r>
              <a:rPr lang="ko-KR" altLang="en-US" sz="1500" dirty="0">
                <a:solidFill>
                  <a:srgbClr val="FFFFFF"/>
                </a:solidFill>
                <a:latin typeface="Abadi" panose="020B0604020104020204" pitchFamily="34" charset="0"/>
              </a:rPr>
              <a:t>성균관대학교 </a:t>
            </a:r>
            <a:r>
              <a:rPr lang="ko-KR" altLang="en-US" sz="1500" dirty="0" err="1">
                <a:solidFill>
                  <a:srgbClr val="FFFFFF"/>
                </a:solidFill>
                <a:latin typeface="Abadi" panose="020B0604020104020204" pitchFamily="34" charset="0"/>
              </a:rPr>
              <a:t>데이터사이언스</a:t>
            </a:r>
            <a:r>
              <a:rPr lang="ko-KR" altLang="en-US" sz="1500" dirty="0">
                <a:solidFill>
                  <a:srgbClr val="FFFFFF"/>
                </a:solidFill>
                <a:latin typeface="Abadi" panose="020B0604020104020204" pitchFamily="34" charset="0"/>
              </a:rPr>
              <a:t> 융합학과 석사 졸업</a:t>
            </a:r>
            <a:endParaRPr lang="en-US" sz="15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06560" y="6195797"/>
            <a:ext cx="2362200" cy="355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2000">
                <a:solidFill>
                  <a:srgbClr val="FFFFFF"/>
                </a:solidFill>
                <a:ea typeface="Source Han Sans KR Medium"/>
              </a:rPr>
              <a:t>프롬프트 엔지니어링</a:t>
            </a:r>
            <a:endParaRPr lang="en-US" sz="2000" dirty="0">
              <a:solidFill>
                <a:srgbClr val="FFFFFF"/>
              </a:solidFill>
              <a:ea typeface="Source Han Sans KR Medium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117274" y="6194358"/>
            <a:ext cx="1703598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2000" dirty="0" err="1">
                <a:solidFill>
                  <a:srgbClr val="FFFFFF"/>
                </a:solidFill>
                <a:ea typeface="Source Han Sans KR Medium"/>
              </a:rPr>
              <a:t>백엔드</a:t>
            </a:r>
            <a:r>
              <a:rPr lang="ko-KR" altLang="en-US" sz="2000" dirty="0">
                <a:solidFill>
                  <a:srgbClr val="FFFFFF"/>
                </a:solidFill>
                <a:ea typeface="Source Han Sans KR Medium"/>
              </a:rPr>
              <a:t> 개발</a:t>
            </a:r>
            <a:endParaRPr lang="en-US" sz="2000" dirty="0">
              <a:solidFill>
                <a:srgbClr val="FFFFFF"/>
              </a:solidFill>
              <a:ea typeface="Source Han Sans KR Mediu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376758" y="5579931"/>
            <a:ext cx="1421804" cy="4968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ko-KR" altLang="en-US" sz="3000">
                <a:solidFill>
                  <a:srgbClr val="FFFFFF"/>
                </a:solidFill>
                <a:latin typeface="Montserrat Bold"/>
              </a:rPr>
              <a:t>조수현</a:t>
            </a:r>
            <a:endParaRPr lang="en-US" sz="3000" dirty="0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418659" y="5519416"/>
            <a:ext cx="1171011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FFFFFF"/>
                </a:solidFill>
                <a:latin typeface="Montserrat Bold"/>
              </a:rPr>
              <a:t>정태환</a:t>
            </a:r>
            <a:endParaRPr lang="en-US" sz="3000" dirty="0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4147171" y="5548474"/>
            <a:ext cx="128402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 err="1">
                <a:solidFill>
                  <a:srgbClr val="FFFFFF"/>
                </a:solidFill>
                <a:latin typeface="Montserrat Bold"/>
              </a:rPr>
              <a:t>한선범</a:t>
            </a:r>
            <a:endParaRPr lang="en-US" sz="3000" dirty="0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20" name="AutoShape 20"/>
          <p:cNvSpPr/>
          <p:nvPr/>
        </p:nvSpPr>
        <p:spPr>
          <a:xfrm flipV="1">
            <a:off x="0" y="1367430"/>
            <a:ext cx="18288000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1" name="Group 21"/>
          <p:cNvGrpSpPr/>
          <p:nvPr/>
        </p:nvGrpSpPr>
        <p:grpSpPr>
          <a:xfrm>
            <a:off x="7823090" y="1036623"/>
            <a:ext cx="2641821" cy="642563"/>
            <a:chOff x="0" y="0"/>
            <a:chExt cx="3522427" cy="856751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3522427" cy="856751"/>
              <a:chOff x="0" y="0"/>
              <a:chExt cx="695788" cy="169235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95788" cy="169235"/>
              </a:xfrm>
              <a:custGeom>
                <a:avLst/>
                <a:gdLst/>
                <a:ahLst/>
                <a:cxnLst/>
                <a:rect l="l" t="t" r="r" b="b"/>
                <a:pathLst>
                  <a:path w="695788" h="169235">
                    <a:moveTo>
                      <a:pt x="0" y="0"/>
                    </a:moveTo>
                    <a:lnTo>
                      <a:pt x="695788" y="0"/>
                    </a:lnTo>
                    <a:lnTo>
                      <a:pt x="695788" y="169235"/>
                    </a:lnTo>
                    <a:lnTo>
                      <a:pt x="0" y="169235"/>
                    </a:ln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695788" cy="2073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439035" y="130984"/>
              <a:ext cx="2720561" cy="5574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 dirty="0" err="1">
                  <a:solidFill>
                    <a:srgbClr val="00BC70"/>
                  </a:solidFill>
                  <a:ea typeface="Source Han Sans KR Bold"/>
                </a:rPr>
                <a:t>팀원</a:t>
              </a:r>
              <a:r>
                <a:rPr lang="en-US" sz="2499" dirty="0">
                  <a:solidFill>
                    <a:srgbClr val="00BC70"/>
                  </a:solidFill>
                  <a:ea typeface="Source Han Sans KR Bold"/>
                </a:rPr>
                <a:t> </a:t>
              </a:r>
              <a:r>
                <a:rPr lang="en-US" sz="2499" dirty="0" err="1">
                  <a:solidFill>
                    <a:srgbClr val="00BC70"/>
                  </a:solidFill>
                  <a:ea typeface="Source Han Sans KR Bold"/>
                </a:rPr>
                <a:t>소개</a:t>
              </a:r>
              <a:endParaRPr lang="en-US" sz="2499" dirty="0">
                <a:solidFill>
                  <a:srgbClr val="00BC70"/>
                </a:solidFill>
                <a:ea typeface="Source Han Sans KR Bold"/>
              </a:endParaRPr>
            </a:p>
          </p:txBody>
        </p:sp>
      </p:grpSp>
      <p:sp>
        <p:nvSpPr>
          <p:cNvPr id="26" name="AutoShape 26"/>
          <p:cNvSpPr/>
          <p:nvPr/>
        </p:nvSpPr>
        <p:spPr>
          <a:xfrm flipV="1">
            <a:off x="0" y="9240852"/>
            <a:ext cx="18288000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12846821" y="6153549"/>
            <a:ext cx="406958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2000" dirty="0">
                <a:solidFill>
                  <a:srgbClr val="FFFFFF"/>
                </a:solidFill>
                <a:ea typeface="Source Han Sans KR Medium"/>
              </a:rPr>
              <a:t>서버 구성 및 </a:t>
            </a:r>
            <a:r>
              <a:rPr lang="ko-KR" altLang="en-US" sz="2000" dirty="0" err="1">
                <a:solidFill>
                  <a:srgbClr val="FFFFFF"/>
                </a:solidFill>
                <a:ea typeface="Source Han Sans KR Medium"/>
              </a:rPr>
              <a:t>프론트엔드</a:t>
            </a:r>
            <a:r>
              <a:rPr lang="ko-KR" altLang="en-US" sz="2000" dirty="0">
                <a:solidFill>
                  <a:srgbClr val="FFFFFF"/>
                </a:solidFill>
                <a:ea typeface="Source Han Sans KR Medium"/>
              </a:rPr>
              <a:t> 개발</a:t>
            </a:r>
            <a:endParaRPr lang="en-US" sz="2000" dirty="0">
              <a:solidFill>
                <a:srgbClr val="FFFFFF"/>
              </a:solidFill>
              <a:ea typeface="Source Han Sans KR Medium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949515C2-E9CF-4B62-AB49-B3A0367FAEDB}"/>
              </a:ext>
            </a:extLst>
          </p:cNvPr>
          <p:cNvSpPr txBox="1"/>
          <p:nvPr/>
        </p:nvSpPr>
        <p:spPr>
          <a:xfrm>
            <a:off x="7162800" y="6716900"/>
            <a:ext cx="5181600" cy="6558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2700"/>
              </a:lnSpc>
              <a:buFontTx/>
              <a:buChar char="-"/>
            </a:pPr>
            <a:r>
              <a:rPr lang="ko-KR" altLang="en-US" sz="1500" dirty="0">
                <a:solidFill>
                  <a:srgbClr val="FFFFFF"/>
                </a:solidFill>
                <a:latin typeface="Abadi" panose="020B0604020104020204" pitchFamily="34" charset="0"/>
              </a:rPr>
              <a:t>신한카드 </a:t>
            </a:r>
            <a:r>
              <a:rPr lang="en-US" altLang="ko-KR" sz="1500" dirty="0">
                <a:solidFill>
                  <a:srgbClr val="FFFFFF"/>
                </a:solidFill>
                <a:latin typeface="Abadi" panose="020B0604020104020204" pitchFamily="34" charset="0"/>
              </a:rPr>
              <a:t>..</a:t>
            </a:r>
          </a:p>
          <a:p>
            <a:pPr>
              <a:lnSpc>
                <a:spcPts val="2700"/>
              </a:lnSpc>
            </a:pPr>
            <a:endParaRPr lang="en-US" sz="15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201C2E89-37B3-4877-92E2-5EA794E6C41B}"/>
              </a:ext>
            </a:extLst>
          </p:cNvPr>
          <p:cNvSpPr txBox="1"/>
          <p:nvPr/>
        </p:nvSpPr>
        <p:spPr>
          <a:xfrm>
            <a:off x="12840391" y="6705151"/>
            <a:ext cx="5181600" cy="6548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2700"/>
              </a:lnSpc>
              <a:buFontTx/>
              <a:buChar char="-"/>
            </a:pPr>
            <a:r>
              <a:rPr lang="ko-KR" altLang="en-US" sz="1500" dirty="0" err="1">
                <a:solidFill>
                  <a:srgbClr val="FFFFFF"/>
                </a:solidFill>
                <a:latin typeface="Abadi" panose="020B0604020104020204" pitchFamily="34" charset="0"/>
              </a:rPr>
              <a:t>신한카드</a:t>
            </a:r>
            <a:r>
              <a:rPr lang="ko-KR" altLang="en-US" sz="1500" dirty="0">
                <a:solidFill>
                  <a:srgbClr val="FFFFFF"/>
                </a:solidFill>
                <a:latin typeface="Abadi" panose="020B0604020104020204" pitchFamily="34" charset="0"/>
              </a:rPr>
              <a:t> 데이터엔지니어</a:t>
            </a:r>
            <a:endParaRPr lang="en-US" altLang="ko-KR" sz="1500" dirty="0">
              <a:solidFill>
                <a:srgbClr val="FFFFFF"/>
              </a:solidFill>
              <a:latin typeface="Abadi" panose="020B0604020104020204" pitchFamily="34" charset="0"/>
            </a:endParaRPr>
          </a:p>
          <a:p>
            <a:pPr marL="285750" indent="-285750">
              <a:lnSpc>
                <a:spcPts val="2700"/>
              </a:lnSpc>
              <a:buFontTx/>
              <a:buChar char="-"/>
            </a:pPr>
            <a:r>
              <a:rPr lang="ko-KR" altLang="en-US" sz="1500" dirty="0">
                <a:solidFill>
                  <a:srgbClr val="FFFFFF"/>
                </a:solidFill>
                <a:latin typeface="Abadi" panose="020B0604020104020204" pitchFamily="34" charset="0"/>
              </a:rPr>
              <a:t>인하대학교 전자공학 졸업</a:t>
            </a:r>
            <a:endParaRPr lang="en-US" sz="15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pic>
        <p:nvPicPr>
          <p:cNvPr id="1026" name="Picture 2" descr="사람, 의류, 슈트, 인간의 얼굴이(가) 표시된 사진&#10;&#10;자동 생성된 설명">
            <a:extLst>
              <a:ext uri="{FF2B5EF4-FFF2-40B4-BE49-F238E27FC236}">
                <a16:creationId xmlns:a16="http://schemas.microsoft.com/office/drawing/2014/main" id="{0DD8A679-CCE5-4BAE-8037-18280AB5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082" y="2504432"/>
            <a:ext cx="2362200" cy="300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이직준비\내사진\한선범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671" y="2504432"/>
            <a:ext cx="2219020" cy="30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72735" y="2305263"/>
            <a:ext cx="1142530" cy="1142530"/>
          </a:xfrm>
          <a:custGeom>
            <a:avLst/>
            <a:gdLst/>
            <a:ahLst/>
            <a:cxnLst/>
            <a:rect l="l" t="t" r="r" b="b"/>
            <a:pathLst>
              <a:path w="1142530" h="1142530">
                <a:moveTo>
                  <a:pt x="0" y="0"/>
                </a:moveTo>
                <a:lnTo>
                  <a:pt x="1142530" y="0"/>
                </a:lnTo>
                <a:lnTo>
                  <a:pt x="1142530" y="1142530"/>
                </a:lnTo>
                <a:lnTo>
                  <a:pt x="0" y="1142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489935" y="3619243"/>
            <a:ext cx="7308131" cy="152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85"/>
              </a:lnSpc>
              <a:spcBef>
                <a:spcPct val="0"/>
              </a:spcBef>
            </a:pPr>
            <a:r>
              <a:rPr lang="en-US" sz="8989">
                <a:solidFill>
                  <a:srgbClr val="00BC70"/>
                </a:solidFill>
                <a:latin typeface="Montserrat Ultra-Bold"/>
              </a:rPr>
              <a:t>THANK YOU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567190" y="5996455"/>
            <a:ext cx="1960736" cy="869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00BC70"/>
                </a:solidFill>
                <a:latin typeface="Abadi" panose="020B0604020104020204" pitchFamily="34" charset="0"/>
              </a:rPr>
              <a:t>123-456-7890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85386" y="6005980"/>
            <a:ext cx="315590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BC70"/>
                </a:solidFill>
                <a:latin typeface="Montserrat Bold"/>
              </a:rPr>
              <a:t>P.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885386" y="6855278"/>
            <a:ext cx="296242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BC70"/>
                </a:solidFill>
                <a:latin typeface="Montserrat Bold"/>
              </a:rPr>
              <a:t>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885386" y="7761279"/>
            <a:ext cx="339700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BC70"/>
                </a:solidFill>
                <a:latin typeface="Montserrat Bold"/>
              </a:rPr>
              <a:t>H.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567190" y="7751754"/>
            <a:ext cx="283093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00BC70"/>
                </a:solidFill>
                <a:latin typeface="Abadi" panose="020B0604020104020204" pitchFamily="34" charset="0"/>
              </a:rPr>
              <a:t>hello.com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41194" y="6845753"/>
            <a:ext cx="386142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00BC70"/>
                </a:solidFill>
                <a:latin typeface="Abadi" panose="020B0604020104020204" pitchFamily="34" charset="0"/>
              </a:rPr>
              <a:t>hello@hello.com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16404" y="1088276"/>
            <a:ext cx="5547196" cy="589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ko-KR" altLang="en-US" sz="3500" dirty="0">
                <a:solidFill>
                  <a:srgbClr val="000000"/>
                </a:solidFill>
                <a:ea typeface="Source Han Sans KR Bold"/>
              </a:rPr>
              <a:t>민원 업무 문서 자동화 개요</a:t>
            </a:r>
            <a:endParaRPr lang="en-US" sz="3500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016404" y="1826838"/>
            <a:ext cx="6156796" cy="18464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999"/>
              </a:lnSpc>
            </a:pPr>
            <a:r>
              <a:rPr lang="en-US" sz="2499" dirty="0">
                <a:solidFill>
                  <a:srgbClr val="000000"/>
                </a:solidFill>
                <a:latin typeface="Abadi" panose="020B0604020104020204" pitchFamily="34" charset="0"/>
              </a:rPr>
              <a:t>1-1. 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민원 업무 현황과 어려움</a:t>
            </a:r>
            <a:endParaRPr lang="en-US" sz="2499" strike="noStrike" dirty="0">
              <a:solidFill>
                <a:srgbClr val="000000"/>
              </a:solidFill>
              <a:ea typeface="Source Han Sans KR"/>
            </a:endParaRPr>
          </a:p>
          <a:p>
            <a:pPr marL="0" lvl="0" indent="0" algn="l">
              <a:lnSpc>
                <a:spcPts val="4999"/>
              </a:lnSpc>
            </a:pPr>
            <a:r>
              <a:rPr lang="en-US" sz="2499" strike="noStrike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1-2. AI</a:t>
            </a:r>
            <a:r>
              <a:rPr lang="ko-KR" altLang="en-US" sz="2499" strike="noStrike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도입 </a:t>
            </a:r>
            <a:r>
              <a:rPr lang="en-US" altLang="ko-KR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Pilot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프로젝트 </a:t>
            </a:r>
            <a:r>
              <a:rPr lang="en-US" altLang="ko-KR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: 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여권 발급 민원</a:t>
            </a:r>
            <a:endParaRPr lang="en-US" altLang="ko-KR" sz="2499" dirty="0">
              <a:solidFill>
                <a:srgbClr val="000000"/>
              </a:solidFill>
              <a:latin typeface="Abadi" panose="020B0604020104020204" pitchFamily="34" charset="0"/>
              <a:ea typeface="Source Han Sans KR"/>
            </a:endParaRPr>
          </a:p>
          <a:p>
            <a:pPr marL="0" lvl="0" indent="0" algn="l">
              <a:lnSpc>
                <a:spcPts val="4999"/>
              </a:lnSpc>
            </a:pPr>
            <a:r>
              <a:rPr lang="en-US" altLang="ko-KR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1-3. AI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도입 </a:t>
            </a:r>
            <a:r>
              <a:rPr lang="en-US" altLang="ko-KR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Pilot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프로젝트 </a:t>
            </a:r>
            <a:r>
              <a:rPr lang="en-US" altLang="ko-KR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: 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핵심 기능</a:t>
            </a:r>
            <a:endParaRPr lang="en-US" sz="2499" strike="noStrike" dirty="0">
              <a:solidFill>
                <a:srgbClr val="000000"/>
              </a:solidFill>
              <a:latin typeface="Abadi" panose="020B0604020104020204" pitchFamily="34" charset="0"/>
              <a:ea typeface="Source Han Sans KR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16403" y="5702300"/>
            <a:ext cx="6080595" cy="12052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2-1. </a:t>
            </a:r>
            <a:r>
              <a:rPr lang="ko-KR" altLang="en-US" sz="2499" dirty="0" err="1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프롬프팅의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 핵심 아이디어</a:t>
            </a:r>
            <a:endParaRPr lang="en-US" sz="2499" dirty="0">
              <a:solidFill>
                <a:srgbClr val="000000"/>
              </a:solidFill>
              <a:latin typeface="Abadi" panose="020B0604020104020204" pitchFamily="34" charset="0"/>
              <a:ea typeface="Source Han Sans KR"/>
            </a:endParaRPr>
          </a:p>
          <a:p>
            <a:pPr marL="0" lvl="0" indent="0" algn="l">
              <a:lnSpc>
                <a:spcPts val="4999"/>
              </a:lnSpc>
            </a:pPr>
            <a:r>
              <a:rPr 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2-2. 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음성 </a:t>
            </a:r>
            <a:r>
              <a:rPr lang="en-US" altLang="ko-KR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STT 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처리 및 </a:t>
            </a:r>
            <a:r>
              <a:rPr lang="en-US" altLang="ko-KR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HWP 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신청서 변환</a:t>
            </a:r>
            <a:endParaRPr lang="en-US" sz="2499" dirty="0">
              <a:solidFill>
                <a:srgbClr val="000000"/>
              </a:solidFill>
              <a:latin typeface="Abadi" panose="020B0604020104020204" pitchFamily="34" charset="0"/>
              <a:ea typeface="Source Han Sans K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016404" y="4933950"/>
            <a:ext cx="5547196" cy="589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90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ea typeface="Source Han Sans KR Bold"/>
              </a:rPr>
              <a:t>AI</a:t>
            </a:r>
            <a:r>
              <a:rPr lang="ko-KR" altLang="en-US" sz="3500" dirty="0">
                <a:solidFill>
                  <a:srgbClr val="000000"/>
                </a:solidFill>
                <a:ea typeface="Source Han Sans KR Bold"/>
              </a:rPr>
              <a:t> </a:t>
            </a:r>
            <a:r>
              <a:rPr lang="en-US" altLang="ko-KR" sz="3500" dirty="0">
                <a:solidFill>
                  <a:srgbClr val="000000"/>
                </a:solidFill>
                <a:ea typeface="Source Han Sans KR Bold"/>
              </a:rPr>
              <a:t>GUIDERS</a:t>
            </a:r>
            <a:r>
              <a:rPr lang="ko-KR" altLang="en-US" sz="3500" dirty="0">
                <a:solidFill>
                  <a:srgbClr val="000000"/>
                </a:solidFill>
                <a:ea typeface="Source Han Sans KR Bold"/>
              </a:rPr>
              <a:t>의 문제 해결 전략</a:t>
            </a:r>
            <a:endParaRPr lang="en-US" sz="3500" u="none" strike="noStrike" dirty="0">
              <a:solidFill>
                <a:srgbClr val="000000"/>
              </a:solidFill>
              <a:ea typeface="Source Han Sans KR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8016404" y="342900"/>
            <a:ext cx="2316361" cy="569538"/>
            <a:chOff x="0" y="0"/>
            <a:chExt cx="3088481" cy="759384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3088481" cy="759384"/>
              <a:chOff x="0" y="0"/>
              <a:chExt cx="610070" cy="150002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10070" cy="150002"/>
              </a:xfrm>
              <a:custGeom>
                <a:avLst/>
                <a:gdLst/>
                <a:ahLst/>
                <a:cxnLst/>
                <a:rect l="l" t="t" r="r" b="b"/>
                <a:pathLst>
                  <a:path w="610070" h="150002">
                    <a:moveTo>
                      <a:pt x="0" y="0"/>
                    </a:moveTo>
                    <a:lnTo>
                      <a:pt x="610070" y="0"/>
                    </a:lnTo>
                    <a:lnTo>
                      <a:pt x="610070" y="150002"/>
                    </a:lnTo>
                    <a:lnTo>
                      <a:pt x="0" y="150002"/>
                    </a:lnTo>
                    <a:close/>
                  </a:path>
                </a:pathLst>
              </a:custGeom>
              <a:solidFill>
                <a:srgbClr val="00BC7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610070" cy="1881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399662" y="140509"/>
              <a:ext cx="2289157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Montserrat Bold"/>
                </a:rPr>
                <a:t>SECTION 01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016404" y="4185399"/>
            <a:ext cx="2316361" cy="569538"/>
            <a:chOff x="0" y="0"/>
            <a:chExt cx="3088481" cy="75938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3088481" cy="759384"/>
              <a:chOff x="0" y="0"/>
              <a:chExt cx="610070" cy="150002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10070" cy="150002"/>
              </a:xfrm>
              <a:custGeom>
                <a:avLst/>
                <a:gdLst/>
                <a:ahLst/>
                <a:cxnLst/>
                <a:rect l="l" t="t" r="r" b="b"/>
                <a:pathLst>
                  <a:path w="610070" h="150002">
                    <a:moveTo>
                      <a:pt x="0" y="0"/>
                    </a:moveTo>
                    <a:lnTo>
                      <a:pt x="610070" y="0"/>
                    </a:lnTo>
                    <a:lnTo>
                      <a:pt x="610070" y="150002"/>
                    </a:lnTo>
                    <a:lnTo>
                      <a:pt x="0" y="150002"/>
                    </a:lnTo>
                    <a:close/>
                  </a:path>
                </a:pathLst>
              </a:custGeom>
              <a:solidFill>
                <a:srgbClr val="00BC70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610070" cy="1881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421314" y="140509"/>
              <a:ext cx="2289157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Montserrat Bold"/>
                </a:rPr>
                <a:t>SECTION 02</a:t>
              </a:r>
            </a:p>
          </p:txBody>
        </p:sp>
      </p:grpSp>
      <p:sp>
        <p:nvSpPr>
          <p:cNvPr id="16" name="AutoShape 16"/>
          <p:cNvSpPr/>
          <p:nvPr/>
        </p:nvSpPr>
        <p:spPr>
          <a:xfrm>
            <a:off x="6914773" y="3924300"/>
            <a:ext cx="11373227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6905248" y="0"/>
            <a:ext cx="0" cy="1028700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1028700" y="4815668"/>
            <a:ext cx="4691282" cy="109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39"/>
              </a:lnSpc>
              <a:spcBef>
                <a:spcPct val="0"/>
              </a:spcBef>
            </a:pPr>
            <a:r>
              <a:rPr lang="en-US" sz="6385">
                <a:solidFill>
                  <a:srgbClr val="00BC70"/>
                </a:solidFill>
                <a:latin typeface="Montserrat Ultra-Bold"/>
              </a:rPr>
              <a:t>CONTENTS</a:t>
            </a:r>
          </a:p>
        </p:txBody>
      </p:sp>
      <p:sp>
        <p:nvSpPr>
          <p:cNvPr id="19" name="Freeform 19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sp>
        <p:nvSpPr>
          <p:cNvPr id="21" name="AutoShape 16">
            <a:extLst>
              <a:ext uri="{FF2B5EF4-FFF2-40B4-BE49-F238E27FC236}">
                <a16:creationId xmlns:a16="http://schemas.microsoft.com/office/drawing/2014/main" id="{E8D6F9CB-0F37-98E5-6397-201E4233FBCB}"/>
              </a:ext>
            </a:extLst>
          </p:cNvPr>
          <p:cNvSpPr/>
          <p:nvPr/>
        </p:nvSpPr>
        <p:spPr>
          <a:xfrm>
            <a:off x="6934200" y="7200900"/>
            <a:ext cx="11373227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F29A47DC-E64B-7F3E-E13B-12467A203457}"/>
              </a:ext>
            </a:extLst>
          </p:cNvPr>
          <p:cNvSpPr txBox="1"/>
          <p:nvPr/>
        </p:nvSpPr>
        <p:spPr>
          <a:xfrm>
            <a:off x="8016404" y="8953500"/>
            <a:ext cx="6156796" cy="12052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altLang="ko-KR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3</a:t>
            </a:r>
            <a:r>
              <a:rPr 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-1. AI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적용 범위 확대</a:t>
            </a:r>
            <a:endParaRPr lang="en-US" sz="2499" dirty="0">
              <a:solidFill>
                <a:srgbClr val="000000"/>
              </a:solidFill>
              <a:latin typeface="Abadi" panose="020B0604020104020204" pitchFamily="34" charset="0"/>
              <a:ea typeface="Source Han Sans KR"/>
            </a:endParaRPr>
          </a:p>
          <a:p>
            <a:pPr marL="0" lvl="0" indent="0" algn="l">
              <a:lnSpc>
                <a:spcPts val="4999"/>
              </a:lnSpc>
            </a:pPr>
            <a:r>
              <a:rPr 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3-2. 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사업화 가능성</a:t>
            </a:r>
            <a:endParaRPr lang="en-US" sz="2499" dirty="0">
              <a:solidFill>
                <a:srgbClr val="000000"/>
              </a:solidFill>
              <a:latin typeface="Abadi" panose="020B0604020104020204" pitchFamily="34" charset="0"/>
              <a:ea typeface="Source Han Sans KR"/>
            </a:endParaRPr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956B2077-5857-2E1D-81D3-352419637230}"/>
              </a:ext>
            </a:extLst>
          </p:cNvPr>
          <p:cNvSpPr txBox="1"/>
          <p:nvPr/>
        </p:nvSpPr>
        <p:spPr>
          <a:xfrm>
            <a:off x="8016404" y="8218113"/>
            <a:ext cx="5547196" cy="589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900"/>
              </a:lnSpc>
              <a:spcBef>
                <a:spcPct val="0"/>
              </a:spcBef>
            </a:pPr>
            <a:r>
              <a:rPr lang="ko-KR" altLang="en-US" sz="3500" dirty="0">
                <a:solidFill>
                  <a:srgbClr val="000000"/>
                </a:solidFill>
                <a:ea typeface="Source Han Sans KR Bold"/>
              </a:rPr>
              <a:t>향후 계획</a:t>
            </a:r>
            <a:endParaRPr lang="en-US" sz="3500" u="none" strike="noStrike" dirty="0">
              <a:solidFill>
                <a:srgbClr val="000000"/>
              </a:solidFill>
              <a:ea typeface="Source Han Sans KR Bold"/>
            </a:endParaRPr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7C645A8C-EF3A-4D6A-36B6-DBEA27477617}"/>
              </a:ext>
            </a:extLst>
          </p:cNvPr>
          <p:cNvGrpSpPr/>
          <p:nvPr/>
        </p:nvGrpSpPr>
        <p:grpSpPr>
          <a:xfrm>
            <a:off x="8016404" y="7469562"/>
            <a:ext cx="2316361" cy="569538"/>
            <a:chOff x="0" y="0"/>
            <a:chExt cx="3088481" cy="759384"/>
          </a:xfrm>
        </p:grpSpPr>
        <p:grpSp>
          <p:nvGrpSpPr>
            <p:cNvPr id="25" name="Group 12">
              <a:extLst>
                <a:ext uri="{FF2B5EF4-FFF2-40B4-BE49-F238E27FC236}">
                  <a16:creationId xmlns:a16="http://schemas.microsoft.com/office/drawing/2014/main" id="{F0097EBA-6561-7B87-764A-27201F1F8217}"/>
                </a:ext>
              </a:extLst>
            </p:cNvPr>
            <p:cNvGrpSpPr/>
            <p:nvPr/>
          </p:nvGrpSpPr>
          <p:grpSpPr>
            <a:xfrm>
              <a:off x="0" y="0"/>
              <a:ext cx="3088481" cy="759384"/>
              <a:chOff x="0" y="0"/>
              <a:chExt cx="610070" cy="150002"/>
            </a:xfrm>
          </p:grpSpPr>
          <p:sp>
            <p:nvSpPr>
              <p:cNvPr id="27" name="Freeform 13">
                <a:extLst>
                  <a:ext uri="{FF2B5EF4-FFF2-40B4-BE49-F238E27FC236}">
                    <a16:creationId xmlns:a16="http://schemas.microsoft.com/office/drawing/2014/main" id="{F989BF64-4098-0E0F-D60F-31DDC8E47A56}"/>
                  </a:ext>
                </a:extLst>
              </p:cNvPr>
              <p:cNvSpPr/>
              <p:nvPr/>
            </p:nvSpPr>
            <p:spPr>
              <a:xfrm>
                <a:off x="0" y="0"/>
                <a:ext cx="610070" cy="150002"/>
              </a:xfrm>
              <a:custGeom>
                <a:avLst/>
                <a:gdLst/>
                <a:ahLst/>
                <a:cxnLst/>
                <a:rect l="l" t="t" r="r" b="b"/>
                <a:pathLst>
                  <a:path w="610070" h="150002">
                    <a:moveTo>
                      <a:pt x="0" y="0"/>
                    </a:moveTo>
                    <a:lnTo>
                      <a:pt x="610070" y="0"/>
                    </a:lnTo>
                    <a:lnTo>
                      <a:pt x="610070" y="150002"/>
                    </a:lnTo>
                    <a:lnTo>
                      <a:pt x="0" y="150002"/>
                    </a:lnTo>
                    <a:close/>
                  </a:path>
                </a:pathLst>
              </a:custGeom>
              <a:solidFill>
                <a:srgbClr val="00BC70"/>
              </a:solidFill>
            </p:spPr>
          </p:sp>
          <p:sp>
            <p:nvSpPr>
              <p:cNvPr id="28" name="TextBox 14">
                <a:extLst>
                  <a:ext uri="{FF2B5EF4-FFF2-40B4-BE49-F238E27FC236}">
                    <a16:creationId xmlns:a16="http://schemas.microsoft.com/office/drawing/2014/main" id="{6C52E198-82CF-2C6C-F80D-8841C6899B5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10070" cy="1881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6" name="TextBox 15">
              <a:extLst>
                <a:ext uri="{FF2B5EF4-FFF2-40B4-BE49-F238E27FC236}">
                  <a16:creationId xmlns:a16="http://schemas.microsoft.com/office/drawing/2014/main" id="{06905C1E-718A-65C3-624C-FE2A004FD814}"/>
                </a:ext>
              </a:extLst>
            </p:cNvPr>
            <p:cNvSpPr txBox="1"/>
            <p:nvPr/>
          </p:nvSpPr>
          <p:spPr>
            <a:xfrm>
              <a:off x="421314" y="140509"/>
              <a:ext cx="2289157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Montserrat Bold"/>
                </a:rPr>
                <a:t>SECTION 0</a:t>
              </a:r>
              <a:r>
                <a:rPr lang="en-US" altLang="ko-KR" sz="2000" dirty="0">
                  <a:solidFill>
                    <a:srgbClr val="FFFFFF"/>
                  </a:solidFill>
                  <a:latin typeface="Montserrat Bold"/>
                </a:rPr>
                <a:t>3</a:t>
              </a:r>
              <a:endParaRPr lang="en-US" sz="2000" dirty="0">
                <a:solidFill>
                  <a:srgbClr val="FFFFFF"/>
                </a:solidFill>
                <a:latin typeface="Montserrat 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5434247"/>
            <a:ext cx="18288000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3208969" y="4770672"/>
            <a:ext cx="11870062" cy="1184275"/>
          </a:xfrm>
          <a:prstGeom prst="rect">
            <a:avLst/>
          </a:prstGeom>
          <a:solidFill>
            <a:srgbClr val="00BC70"/>
          </a:solidFill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ko-KR" altLang="en-US" sz="6999" dirty="0">
                <a:solidFill>
                  <a:srgbClr val="FFFFFF"/>
                </a:solidFill>
                <a:ea typeface="Source Han Sans KR Bold"/>
              </a:rPr>
              <a:t>민원 업무 문서 자동화 개요</a:t>
            </a:r>
            <a:endParaRPr lang="en-US" sz="6999" dirty="0">
              <a:solidFill>
                <a:srgbClr val="FFFFFF"/>
              </a:solidFill>
              <a:ea typeface="Source Han Sans KR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7845304" y="3917088"/>
            <a:ext cx="2597393" cy="642563"/>
            <a:chOff x="0" y="0"/>
            <a:chExt cx="3463190" cy="856751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3463190" cy="856751"/>
              <a:chOff x="0" y="0"/>
              <a:chExt cx="684087" cy="169235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84087" cy="169235"/>
              </a:xfrm>
              <a:custGeom>
                <a:avLst/>
                <a:gdLst/>
                <a:ahLst/>
                <a:cxnLst/>
                <a:rect l="l" t="t" r="r" b="b"/>
                <a:pathLst>
                  <a:path w="684087" h="169235">
                    <a:moveTo>
                      <a:pt x="0" y="0"/>
                    </a:moveTo>
                    <a:lnTo>
                      <a:pt x="684087" y="0"/>
                    </a:lnTo>
                    <a:lnTo>
                      <a:pt x="684087" y="169235"/>
                    </a:lnTo>
                    <a:lnTo>
                      <a:pt x="0" y="169235"/>
                    </a:ln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684087" cy="2073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448151" y="140509"/>
              <a:ext cx="2566888" cy="537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BC70"/>
                  </a:solidFill>
                  <a:latin typeface="Montserrat Ultra-Bold"/>
                </a:rPr>
                <a:t>SECTION 01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3923"/>
            <a:ext cx="4152371" cy="664777"/>
            <a:chOff x="0" y="0"/>
            <a:chExt cx="1093628" cy="1750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" y="461361"/>
            <a:ext cx="3877558" cy="420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민원 업무 현황과 어려움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963332" y="1849950"/>
            <a:ext cx="6381839" cy="1658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다양한 민원 처리에 대해 온라인 처리 및 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Kiosk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도입 등 여러 방식의 자동화가 시도되고 있으며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생성형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AI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출현 등으로 인해 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AI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전환 추세는 가속화 될 것으로 예상됨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.</a:t>
            </a:r>
            <a:endParaRPr lang="en-US" sz="2199" dirty="0">
              <a:solidFill>
                <a:srgbClr val="000000"/>
              </a:solidFill>
              <a:latin typeface="Abadi" panose="020B0604020104020204" pitchFamily="34" charset="0"/>
              <a:ea typeface="Source Han Sans K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959178" y="1190556"/>
            <a:ext cx="5269515" cy="505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민원 프로세스 자동화 수요 </a:t>
            </a:r>
            <a:endParaRPr lang="en-US" sz="3000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967485" y="4505194"/>
            <a:ext cx="6381839" cy="292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다양한 민원 업무 중 여권 업무를 예로 들면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코로나 사태 해제 이후 여권 민원 업무에 부하가 심해지고 있다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.</a:t>
            </a:r>
          </a:p>
          <a:p>
            <a:pPr algn="l">
              <a:lnSpc>
                <a:spcPts val="3299"/>
              </a:lnSpc>
            </a:pP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“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인구 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13.5%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느는 새 여권 발급은 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76.9%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폭증한 세종시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”</a:t>
            </a:r>
          </a:p>
          <a:p>
            <a:pPr algn="l">
              <a:lnSpc>
                <a:spcPts val="3299"/>
              </a:lnSpc>
            </a:pPr>
            <a:r>
              <a:rPr 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“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여권 발급도 </a:t>
            </a:r>
            <a:r>
              <a:rPr lang="ko-KR" altLang="en-US" sz="2199" dirty="0" err="1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오픈런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…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늘어난 해외여행 수요에 여권과 민원 폭주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”</a:t>
            </a:r>
            <a:endParaRPr lang="ko-KR" altLang="en-US" sz="2199" dirty="0">
              <a:solidFill>
                <a:srgbClr val="000000"/>
              </a:solidFill>
              <a:latin typeface="Abadi" panose="020B0604020104020204" pitchFamily="34" charset="0"/>
              <a:ea typeface="Source Han Sans K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63332" y="3848100"/>
            <a:ext cx="5953068" cy="1040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민원 수요에 따라가지 못하는 인프라</a:t>
            </a:r>
            <a:endParaRPr lang="en-US" sz="3000" u="none" strike="noStrike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967485" y="7925300"/>
            <a:ext cx="6381839" cy="1236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여권 담당자 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1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명이 하루 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200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건 이상의 민원을 처리하고 있으며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신청서 기재사항 안내 등 민원 담당자 어려움이 크다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.</a:t>
            </a:r>
            <a:endParaRPr lang="en-US" sz="2199" dirty="0">
              <a:solidFill>
                <a:srgbClr val="000000"/>
              </a:solidFill>
              <a:latin typeface="Abadi" panose="020B0604020104020204" pitchFamily="34" charset="0"/>
              <a:ea typeface="Source Han Sans KR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963332" y="7268075"/>
            <a:ext cx="5343468" cy="5018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민원 담당자의 고충</a:t>
            </a:r>
            <a:endParaRPr lang="en-US" sz="3000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7085114" y="401037"/>
            <a:ext cx="59017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BC70"/>
                </a:solidFill>
                <a:latin typeface="Abadi" panose="020B0604020104020204" pitchFamily="34" charset="0"/>
              </a:rPr>
              <a:t>1-1</a:t>
            </a: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543D758A-472F-E7C6-2A23-9AF96456C9B9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4AF6B5C-5974-A6CB-1161-BC7EF633D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702" y="-800100"/>
            <a:ext cx="5269515" cy="7870752"/>
          </a:xfrm>
          <a:prstGeom prst="rect">
            <a:avLst/>
          </a:prstGeom>
        </p:spPr>
      </p:pic>
      <p:pic>
        <p:nvPicPr>
          <p:cNvPr id="1026" name="Picture 2" descr="세종엔'에서 여권 민원 대기시간 등 정보 쉽고 빠르게 확인할 수 있어 : 세종FM뉴스">
            <a:extLst>
              <a:ext uri="{FF2B5EF4-FFF2-40B4-BE49-F238E27FC236}">
                <a16:creationId xmlns:a16="http://schemas.microsoft.com/office/drawing/2014/main" id="{0CB7D3E4-A6D0-CF7D-B69B-86254857D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701" y="5448300"/>
            <a:ext cx="5269515" cy="526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7449B69-E117-CDF1-21CC-25FA69D6F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701" y="9613803"/>
            <a:ext cx="5269515" cy="6731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3579" y="2014360"/>
            <a:ext cx="6585426" cy="1914432"/>
            <a:chOff x="0" y="0"/>
            <a:chExt cx="1734433" cy="5042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34433" cy="504213"/>
            </a:xfrm>
            <a:custGeom>
              <a:avLst/>
              <a:gdLst/>
              <a:ahLst/>
              <a:cxnLst/>
              <a:rect l="l" t="t" r="r" b="b"/>
              <a:pathLst>
                <a:path w="1734433" h="504213">
                  <a:moveTo>
                    <a:pt x="0" y="0"/>
                  </a:moveTo>
                  <a:lnTo>
                    <a:pt x="1734433" y="0"/>
                  </a:lnTo>
                  <a:lnTo>
                    <a:pt x="1734433" y="504213"/>
                  </a:lnTo>
                  <a:lnTo>
                    <a:pt x="0" y="5042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BC7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34433" cy="5423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63579" y="6798868"/>
            <a:ext cx="6585426" cy="1914432"/>
          </a:xfrm>
          <a:custGeom>
            <a:avLst/>
            <a:gdLst/>
            <a:ahLst/>
            <a:cxnLst/>
            <a:rect l="l" t="t" r="r" b="b"/>
            <a:pathLst>
              <a:path w="1734433" h="504213">
                <a:moveTo>
                  <a:pt x="0" y="0"/>
                </a:moveTo>
                <a:lnTo>
                  <a:pt x="1734433" y="0"/>
                </a:lnTo>
                <a:lnTo>
                  <a:pt x="1734433" y="504213"/>
                </a:lnTo>
                <a:lnTo>
                  <a:pt x="0" y="50421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 cap="sq">
            <a:solidFill>
              <a:srgbClr val="00BC70"/>
            </a:solidFill>
            <a:prstDash val="solid"/>
            <a:miter/>
          </a:ln>
        </p:spPr>
      </p:sp>
      <p:sp>
        <p:nvSpPr>
          <p:cNvPr id="7" name="TextBox 7"/>
          <p:cNvSpPr txBox="1"/>
          <p:nvPr/>
        </p:nvSpPr>
        <p:spPr>
          <a:xfrm>
            <a:off x="1363579" y="6654207"/>
            <a:ext cx="6585426" cy="205909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079"/>
              </a:lnSpc>
            </a:pPr>
            <a:endParaRPr/>
          </a:p>
        </p:txBody>
      </p:sp>
      <p:grpSp>
        <p:nvGrpSpPr>
          <p:cNvPr id="8" name="Group 8"/>
          <p:cNvGrpSpPr/>
          <p:nvPr/>
        </p:nvGrpSpPr>
        <p:grpSpPr>
          <a:xfrm>
            <a:off x="0" y="363923"/>
            <a:ext cx="4152371" cy="664777"/>
            <a:chOff x="0" y="0"/>
            <a:chExt cx="1093628" cy="17508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63579" y="4408186"/>
            <a:ext cx="6585426" cy="1914432"/>
            <a:chOff x="0" y="0"/>
            <a:chExt cx="1734433" cy="50421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34433" cy="504213"/>
            </a:xfrm>
            <a:custGeom>
              <a:avLst/>
              <a:gdLst/>
              <a:ahLst/>
              <a:cxnLst/>
              <a:rect l="l" t="t" r="r" b="b"/>
              <a:pathLst>
                <a:path w="1734433" h="504213">
                  <a:moveTo>
                    <a:pt x="0" y="0"/>
                  </a:moveTo>
                  <a:lnTo>
                    <a:pt x="1734433" y="0"/>
                  </a:lnTo>
                  <a:lnTo>
                    <a:pt x="1734433" y="504213"/>
                  </a:lnTo>
                  <a:lnTo>
                    <a:pt x="0" y="5042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BC7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734433" cy="5423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8650038" y="6819900"/>
            <a:ext cx="8875962" cy="2506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민원인이 담당 공무원을 만나기 전에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자연어로 손쉽게 신청서를 완성할 수 있도록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ko-KR" altLang="en-US" sz="2199" b="1" dirty="0">
                <a:solidFill>
                  <a:srgbClr val="00BC70"/>
                </a:solidFill>
                <a:latin typeface="Abadi" panose="020B0604020104020204" pitchFamily="34" charset="0"/>
                <a:ea typeface="Source Han Sans KR"/>
              </a:rPr>
              <a:t>신청서 작성 프로세스를 프롬프트로 구현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하여 서류 작성을 자동화 합니다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. </a:t>
            </a:r>
          </a:p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아울러 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LLM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이 민원 문서 검토를 위한 기준 정보를 프롬프트로 입력함으로써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en-US" altLang="ko-KR" sz="2199" b="1" dirty="0">
                <a:solidFill>
                  <a:srgbClr val="00BC70"/>
                </a:solidFill>
                <a:latin typeface="Abadi" panose="020B0604020104020204" pitchFamily="34" charset="0"/>
                <a:ea typeface="Source Han Sans KR"/>
              </a:rPr>
              <a:t>LLM</a:t>
            </a:r>
            <a:r>
              <a:rPr lang="ko-KR" altLang="en-US" sz="2199" b="1" dirty="0">
                <a:solidFill>
                  <a:srgbClr val="00BC70"/>
                </a:solidFill>
                <a:latin typeface="Abadi" panose="020B0604020104020204" pitchFamily="34" charset="0"/>
                <a:ea typeface="Source Han Sans KR"/>
              </a:rPr>
              <a:t>이 문서의 적정성을 검토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하도록 하여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더욱 정확하고 빠르게 신청서를 작성할 수 있습니다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. </a:t>
            </a:r>
            <a:endParaRPr lang="en-US" sz="2199" dirty="0">
              <a:solidFill>
                <a:srgbClr val="000000"/>
              </a:solidFill>
              <a:latin typeface="Abadi" panose="020B0604020104020204" pitchFamily="34" charset="0"/>
              <a:ea typeface="Source Han Sans KR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8650038" y="2098803"/>
            <a:ext cx="8609262" cy="1660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여권 업무는 국제적으로 통용되는 규격에 맞춘 이름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사진 등을 사용해야 하며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이 과정에서 다양한 항목과 여러 옵션을 정확히 기재해야 합니다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.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이러한 규격을 준수하는 것은 특히 어르신들이나 사회적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약자분들이 작성하기 힘든 민원 문서입니다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.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650038" y="4352269"/>
            <a:ext cx="8609262" cy="2505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규격에 맞는 신청서의 작성과 적절한 사진의 사용 등을 위해 담당자가 반복되는 안내 및 서류 재검토를 수행해야 합니다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.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이러한 과정에서 민원인의 작은 실수가 발생할 수 있으며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이를 위해 많은 시간을 할애하게 됩니다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. 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이러한 문서 및 서류 검토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민원인이 자연어로 요청하는 내용을 명확하게 이해하고 신청서로 작성하는 기능을 생성형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AI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로 구현하고자 합니다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5476" y="461361"/>
            <a:ext cx="3772082" cy="420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AI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도입 파일럿 프로젝트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4534992" y="2676301"/>
            <a:ext cx="1859310" cy="1040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아이템 선정</a:t>
            </a:r>
            <a:endParaRPr lang="en-US" sz="3000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249663" y="5070127"/>
            <a:ext cx="2429969" cy="505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핵심 해결과제</a:t>
            </a:r>
            <a:endParaRPr lang="en-US" sz="3000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4103539" y="7460809"/>
            <a:ext cx="2722216" cy="505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구현 </a:t>
            </a:r>
            <a:r>
              <a:rPr lang="en-US" altLang="ko-KR" sz="3000" dirty="0">
                <a:solidFill>
                  <a:srgbClr val="000000"/>
                </a:solidFill>
                <a:ea typeface="Source Han Sans KR Bold"/>
              </a:rPr>
              <a:t>Idea</a:t>
            </a:r>
            <a:endParaRPr lang="en-US" sz="3000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25" name="Freeform 25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17085114" y="401037"/>
            <a:ext cx="59017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BC70"/>
                </a:solidFill>
                <a:latin typeface="Abadi" panose="020B0604020104020204" pitchFamily="34" charset="0"/>
              </a:rPr>
              <a:t>1-2</a:t>
            </a:r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id="{29F41C76-5956-8390-0FBD-8CD1F90A52A1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sp>
        <p:nvSpPr>
          <p:cNvPr id="29" name="TextBox 21">
            <a:extLst>
              <a:ext uri="{FF2B5EF4-FFF2-40B4-BE49-F238E27FC236}">
                <a16:creationId xmlns:a16="http://schemas.microsoft.com/office/drawing/2014/main" id="{6951A078-F80D-F0EF-63FE-A715EC033B9A}"/>
              </a:ext>
            </a:extLst>
          </p:cNvPr>
          <p:cNvSpPr txBox="1"/>
          <p:nvPr/>
        </p:nvSpPr>
        <p:spPr>
          <a:xfrm>
            <a:off x="4381318" y="455416"/>
            <a:ext cx="3772082" cy="420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00BC70"/>
                </a:solidFill>
                <a:ea typeface="Source Han Sans KR Bold"/>
              </a:rPr>
              <a:t>여권 발급 민원 자동화</a:t>
            </a:r>
            <a:endParaRPr lang="en-US" sz="2499" dirty="0">
              <a:solidFill>
                <a:srgbClr val="00BC70"/>
              </a:solidFill>
              <a:ea typeface="Source Han Sans KR Bold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C295C66-52B6-12C3-1028-A7064D73B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968" y="2283620"/>
            <a:ext cx="1412635" cy="1412635"/>
          </a:xfrm>
          <a:prstGeom prst="rect">
            <a:avLst/>
          </a:prstGeom>
        </p:spPr>
      </p:pic>
      <p:pic>
        <p:nvPicPr>
          <p:cNvPr id="2050" name="Picture 2" descr="우울한 청소년을 어떻게 도와주면 좋을까? : 네이버 블로그">
            <a:extLst>
              <a:ext uri="{FF2B5EF4-FFF2-40B4-BE49-F238E27FC236}">
                <a16:creationId xmlns:a16="http://schemas.microsoft.com/office/drawing/2014/main" id="{1D96B5EA-7754-A37A-CFDA-1FA43D80D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21" y="4744359"/>
            <a:ext cx="1468920" cy="120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C523B30-6AF2-14E9-CCDF-A1C780064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178" y="7071271"/>
            <a:ext cx="1284214" cy="128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3923"/>
            <a:ext cx="4152371" cy="664777"/>
            <a:chOff x="0" y="0"/>
            <a:chExt cx="1093628" cy="1750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2242441" y="7353782"/>
            <a:ext cx="5106883" cy="2081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여권 발급 민원의 큰 항목을 차지하는 인물 사진의 적정성 여부를 검토하는 이미지 검토 모형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 (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추후 개발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)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을 통해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여권 발급 신청 업무를 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100%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무인화 할 수 있습니다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.</a:t>
            </a:r>
            <a:endParaRPr lang="en-US" sz="2199" dirty="0">
              <a:solidFill>
                <a:srgbClr val="000000"/>
              </a:solidFill>
              <a:latin typeface="Abadi" panose="020B0604020104020204" pitchFamily="34" charset="0"/>
              <a:ea typeface="Source Han Sans K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52269" y="7353782"/>
            <a:ext cx="4616291" cy="1660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나이가 많은 어르신 및 사회적 약자 민원인이 자연어 기반으로 민원 신청서를 정확하고 쉽게 작성할 수 있도록 지원합니다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.</a:t>
            </a:r>
            <a:endParaRPr lang="en-US" sz="2199" dirty="0">
              <a:solidFill>
                <a:srgbClr val="000000"/>
              </a:solidFill>
              <a:latin typeface="Abadi" panose="020B0604020104020204" pitchFamily="34" charset="0"/>
              <a:ea typeface="Source Han Sans K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054435" y="7353782"/>
            <a:ext cx="4399750" cy="1660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작성된 신청서에 대해 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AI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가 </a:t>
            </a:r>
            <a:r>
              <a:rPr lang="ko-KR" altLang="en-US" sz="2199" dirty="0" err="1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선검토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 하고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필요시 자연어로 민원인에 신청내용이 정확한지 확인하여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민원 담당자의 업무를 대행합니다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.</a:t>
            </a:r>
            <a:endParaRPr lang="en-US" sz="2199" dirty="0">
              <a:solidFill>
                <a:srgbClr val="000000"/>
              </a:solidFill>
              <a:latin typeface="Abadi" panose="020B0604020104020204" pitchFamily="34" charset="0"/>
              <a:ea typeface="Source Han Sans KR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52268" y="6496044"/>
            <a:ext cx="4616291" cy="505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대면 선호 민원인 수요 대응</a:t>
            </a:r>
            <a:endParaRPr lang="en-US" sz="3000" u="none" strike="noStrike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52269" y="5330819"/>
            <a:ext cx="544041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0BC70"/>
                </a:solidFill>
                <a:latin typeface="Montserrat Bold"/>
              </a:rPr>
              <a:t>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054435" y="5417294"/>
            <a:ext cx="644649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BC70"/>
                </a:solidFill>
                <a:latin typeface="Montserrat Bold"/>
              </a:rPr>
              <a:t>02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42441" y="5417294"/>
            <a:ext cx="645691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BC70"/>
                </a:solidFill>
                <a:latin typeface="Montserrat Bold"/>
              </a:rPr>
              <a:t>03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54434" y="6496044"/>
            <a:ext cx="4399749" cy="1040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u="none" strike="noStrike" dirty="0">
                <a:solidFill>
                  <a:srgbClr val="000000"/>
                </a:solidFill>
                <a:ea typeface="Source Han Sans KR Bold"/>
              </a:rPr>
              <a:t>서류 검토 반복 업무 효율화</a:t>
            </a:r>
            <a:endParaRPr lang="en-US" sz="3000" u="none" strike="noStrike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242440" y="6496044"/>
            <a:ext cx="4978759" cy="505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u="none" strike="noStrike" dirty="0">
                <a:solidFill>
                  <a:srgbClr val="000000"/>
                </a:solidFill>
                <a:ea typeface="Source Han Sans KR Bold"/>
              </a:rPr>
              <a:t>민원 대응 완전 자동화 도입</a:t>
            </a:r>
            <a:endParaRPr lang="en-US" sz="3000" u="none" strike="noStrike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19" name="AutoShape 19"/>
          <p:cNvSpPr/>
          <p:nvPr/>
        </p:nvSpPr>
        <p:spPr>
          <a:xfrm flipV="1">
            <a:off x="0" y="9411450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 flipV="1">
            <a:off x="0" y="4731760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TextBox 21"/>
          <p:cNvSpPr txBox="1"/>
          <p:nvPr/>
        </p:nvSpPr>
        <p:spPr>
          <a:xfrm>
            <a:off x="17085114" y="401037"/>
            <a:ext cx="59017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FFFFFF"/>
                </a:solidFill>
                <a:latin typeface="Abadi" panose="020B0604020104020204" pitchFamily="34" charset="0"/>
              </a:rPr>
              <a:t>1-3</a:t>
            </a:r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A4848257-ADBB-FA83-834D-2FAB2F0982E5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25CCD256-0C2F-4219-9A57-FC63D9BD14C2}"/>
              </a:ext>
            </a:extLst>
          </p:cNvPr>
          <p:cNvSpPr txBox="1"/>
          <p:nvPr/>
        </p:nvSpPr>
        <p:spPr>
          <a:xfrm>
            <a:off x="105476" y="461361"/>
            <a:ext cx="3772082" cy="420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AI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도입 파일럿 프로젝트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13A20040-E60F-E77E-697D-A2AD881D3C8B}"/>
              </a:ext>
            </a:extLst>
          </p:cNvPr>
          <p:cNvSpPr txBox="1"/>
          <p:nvPr/>
        </p:nvSpPr>
        <p:spPr>
          <a:xfrm>
            <a:off x="4381318" y="455416"/>
            <a:ext cx="3772082" cy="420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00BC70"/>
                </a:solidFill>
                <a:ea typeface="Source Han Sans KR Bold"/>
              </a:rPr>
              <a:t>핵심 기능</a:t>
            </a:r>
            <a:endParaRPr lang="en-US" sz="2499" dirty="0">
              <a:solidFill>
                <a:srgbClr val="00BC70"/>
              </a:solidFill>
              <a:ea typeface="Source Han Sans KR Bold"/>
            </a:endParaRPr>
          </a:p>
        </p:txBody>
      </p:sp>
      <p:pic>
        <p:nvPicPr>
          <p:cNvPr id="3074" name="Picture 2" descr="민원 발생 가능성이 높은 민원 취약 지점을 예측하는 머신러닝 모델 개발을 통해 효율적인 시민 불편 대응이 가능해졌다.(사진:pixabay)">
            <a:extLst>
              <a:ext uri="{FF2B5EF4-FFF2-40B4-BE49-F238E27FC236}">
                <a16:creationId xmlns:a16="http://schemas.microsoft.com/office/drawing/2014/main" id="{F7B372E1-340E-D1B8-86A8-7AE76FF9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69" y="1"/>
            <a:ext cx="7542531" cy="473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5434247"/>
            <a:ext cx="18288000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3080761" y="4770672"/>
            <a:ext cx="12126479" cy="1178592"/>
          </a:xfrm>
          <a:prstGeom prst="rect">
            <a:avLst/>
          </a:prstGeom>
          <a:solidFill>
            <a:srgbClr val="00BC70"/>
          </a:solidFill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dirty="0">
                <a:solidFill>
                  <a:srgbClr val="FFFFFF"/>
                </a:solidFill>
                <a:ea typeface="Source Han Sans KR Bold"/>
              </a:rPr>
              <a:t>AI GUIDERS</a:t>
            </a:r>
            <a:r>
              <a:rPr lang="ko-KR" altLang="en-US" sz="6999" dirty="0">
                <a:solidFill>
                  <a:srgbClr val="FFFFFF"/>
                </a:solidFill>
                <a:ea typeface="Source Han Sans KR Bold"/>
              </a:rPr>
              <a:t>의 문제 해결 전략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823090" y="3917088"/>
            <a:ext cx="2641821" cy="642563"/>
            <a:chOff x="0" y="0"/>
            <a:chExt cx="3522427" cy="856751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3522427" cy="856751"/>
              <a:chOff x="0" y="0"/>
              <a:chExt cx="695788" cy="169235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95788" cy="169235"/>
              </a:xfrm>
              <a:custGeom>
                <a:avLst/>
                <a:gdLst/>
                <a:ahLst/>
                <a:cxnLst/>
                <a:rect l="l" t="t" r="r" b="b"/>
                <a:pathLst>
                  <a:path w="695788" h="169235">
                    <a:moveTo>
                      <a:pt x="0" y="0"/>
                    </a:moveTo>
                    <a:lnTo>
                      <a:pt x="695788" y="0"/>
                    </a:lnTo>
                    <a:lnTo>
                      <a:pt x="695788" y="169235"/>
                    </a:lnTo>
                    <a:lnTo>
                      <a:pt x="0" y="169235"/>
                    </a:ln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695788" cy="2073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439034" y="140509"/>
              <a:ext cx="2720560" cy="537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BC70"/>
                  </a:solidFill>
                  <a:latin typeface="Montserrat Ultra-Bold"/>
                </a:rPr>
                <a:t>SECTION 02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3923"/>
            <a:ext cx="4152371" cy="664777"/>
            <a:chOff x="0" y="0"/>
            <a:chExt cx="1093628" cy="1750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304800" y="461361"/>
            <a:ext cx="4583327" cy="418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 err="1">
                <a:solidFill>
                  <a:srgbClr val="FFFFFF"/>
                </a:solidFill>
                <a:ea typeface="Source Han Sans KR Bold"/>
              </a:rPr>
              <a:t>프롬프팅의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 핵심 아이디어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7085114" y="401037"/>
            <a:ext cx="59017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BC70"/>
                </a:solidFill>
                <a:latin typeface="Abadi" panose="020B0604020104020204" pitchFamily="34" charset="0"/>
              </a:rPr>
              <a:t>2-1</a:t>
            </a:r>
          </a:p>
        </p:txBody>
      </p:sp>
      <p:sp>
        <p:nvSpPr>
          <p:cNvPr id="21" name="AutoShape 21"/>
          <p:cNvSpPr/>
          <p:nvPr/>
        </p:nvSpPr>
        <p:spPr>
          <a:xfrm flipV="1">
            <a:off x="0" y="1430914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V="1">
            <a:off x="0" y="9411450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84867DEF-6F84-8BC6-3BF9-11EB62A69C43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6189A753-1ABE-44F3-AC8D-09D4BD9857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3703" y="5290371"/>
            <a:ext cx="1570336" cy="23893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717E59-F17A-41E1-A98A-6AE82F74A043}"/>
              </a:ext>
            </a:extLst>
          </p:cNvPr>
          <p:cNvSpPr txBox="1"/>
          <p:nvPr/>
        </p:nvSpPr>
        <p:spPr>
          <a:xfrm>
            <a:off x="5600477" y="7850618"/>
            <a:ext cx="2513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4. </a:t>
            </a:r>
            <a:r>
              <a:rPr lang="ko-KR" altLang="en-US" sz="1500" dirty="0"/>
              <a:t>생성된 민원 서류 전달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31935CB-6D26-4462-BE1A-7A00BAC72585}"/>
              </a:ext>
            </a:extLst>
          </p:cNvPr>
          <p:cNvSpPr/>
          <p:nvPr/>
        </p:nvSpPr>
        <p:spPr>
          <a:xfrm>
            <a:off x="5091962" y="5302896"/>
            <a:ext cx="3074974" cy="3231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76B3A3-24C3-4CA9-B833-C6299C1A0B42}"/>
              </a:ext>
            </a:extLst>
          </p:cNvPr>
          <p:cNvSpPr txBox="1"/>
          <p:nvPr/>
        </p:nvSpPr>
        <p:spPr>
          <a:xfrm>
            <a:off x="5292100" y="5626061"/>
            <a:ext cx="1701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1. </a:t>
            </a:r>
            <a:r>
              <a:rPr lang="ko-KR" altLang="en-US" sz="1500" dirty="0"/>
              <a:t>민원 요청</a:t>
            </a:r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4C878C2F-4A28-4B3E-A625-D417017694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22636" y="5227355"/>
            <a:ext cx="821345" cy="6955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A3DFDE-2103-4A3D-BCC3-7BDCFC15AB26}"/>
              </a:ext>
            </a:extLst>
          </p:cNvPr>
          <p:cNvSpPr txBox="1"/>
          <p:nvPr/>
        </p:nvSpPr>
        <p:spPr>
          <a:xfrm>
            <a:off x="9832813" y="5993578"/>
            <a:ext cx="222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2. </a:t>
            </a:r>
            <a:r>
              <a:rPr lang="ko-KR" altLang="en-US" sz="1500" dirty="0"/>
              <a:t>민원 문서 정보 파악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B78AB4-9C71-4B83-BC58-2A40F713737C}"/>
              </a:ext>
            </a:extLst>
          </p:cNvPr>
          <p:cNvSpPr/>
          <p:nvPr/>
        </p:nvSpPr>
        <p:spPr>
          <a:xfrm>
            <a:off x="3429000" y="4293851"/>
            <a:ext cx="10137621" cy="4715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/>
          </a:p>
        </p:txBody>
      </p:sp>
      <p:pic>
        <p:nvPicPr>
          <p:cNvPr id="24" name="그래픽 23">
            <a:extLst>
              <a:ext uri="{FF2B5EF4-FFF2-40B4-BE49-F238E27FC236}">
                <a16:creationId xmlns:a16="http://schemas.microsoft.com/office/drawing/2014/main" id="{A4DB3AC0-6602-4E27-9050-42D4A4A03E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97790" y="5077079"/>
            <a:ext cx="695325" cy="294299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04A7DF-9D98-443D-891A-79B8C5173A27}"/>
              </a:ext>
            </a:extLst>
          </p:cNvPr>
          <p:cNvSpPr/>
          <p:nvPr/>
        </p:nvSpPr>
        <p:spPr>
          <a:xfrm>
            <a:off x="6507519" y="5057598"/>
            <a:ext cx="6924717" cy="33336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/>
          </a:p>
        </p:txBody>
      </p:sp>
      <p:sp>
        <p:nvSpPr>
          <p:cNvPr id="26" name="화살표: 왼쪽/오른쪽 25">
            <a:extLst>
              <a:ext uri="{FF2B5EF4-FFF2-40B4-BE49-F238E27FC236}">
                <a16:creationId xmlns:a16="http://schemas.microsoft.com/office/drawing/2014/main" id="{988A0B2A-EACB-4733-86D7-22719DD77B80}"/>
              </a:ext>
            </a:extLst>
          </p:cNvPr>
          <p:cNvSpPr/>
          <p:nvPr/>
        </p:nvSpPr>
        <p:spPr>
          <a:xfrm>
            <a:off x="4649838" y="6544353"/>
            <a:ext cx="3335629" cy="323166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Picture 2" descr="upload.wikimedia.org/wikipedia/commons/0/04/ChatGP...">
            <a:extLst>
              <a:ext uri="{FF2B5EF4-FFF2-40B4-BE49-F238E27FC236}">
                <a16:creationId xmlns:a16="http://schemas.microsoft.com/office/drawing/2014/main" id="{58F84A49-C42F-4990-BBD5-05C0195BF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9554" y="7311306"/>
            <a:ext cx="491764" cy="51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Gemini(인공지능 모델) - 나무위키">
            <a:extLst>
              <a:ext uri="{FF2B5EF4-FFF2-40B4-BE49-F238E27FC236}">
                <a16:creationId xmlns:a16="http://schemas.microsoft.com/office/drawing/2014/main" id="{062F0831-BB52-490A-B0A2-F6E91A46F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526" y="7311306"/>
            <a:ext cx="96435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5694E08-CD93-4E2D-A639-FDAA6023F0DA}"/>
              </a:ext>
            </a:extLst>
          </p:cNvPr>
          <p:cNvSpPr txBox="1"/>
          <p:nvPr/>
        </p:nvSpPr>
        <p:spPr>
          <a:xfrm>
            <a:off x="11971798" y="5940032"/>
            <a:ext cx="16158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database</a:t>
            </a:r>
            <a:endParaRPr lang="ko-KR" altLang="en-US" sz="13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6D51CB-5765-4260-96C5-A3A4B1C247B5}"/>
              </a:ext>
            </a:extLst>
          </p:cNvPr>
          <p:cNvSpPr txBox="1"/>
          <p:nvPr/>
        </p:nvSpPr>
        <p:spPr>
          <a:xfrm>
            <a:off x="4888127" y="6893193"/>
            <a:ext cx="29392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3. LLM</a:t>
            </a:r>
            <a:r>
              <a:rPr lang="ko-KR" altLang="en-US" sz="1500" dirty="0"/>
              <a:t>을 이용한 문서 작성 </a:t>
            </a:r>
            <a:r>
              <a:rPr lang="en-US" altLang="ko-KR" sz="1500" dirty="0"/>
              <a:t>QA</a:t>
            </a:r>
            <a:endParaRPr lang="ko-KR" altLang="en-US" sz="1500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87C19EBC-DDC2-42A1-AE5A-02BE686D8B3C}"/>
              </a:ext>
            </a:extLst>
          </p:cNvPr>
          <p:cNvSpPr/>
          <p:nvPr/>
        </p:nvSpPr>
        <p:spPr>
          <a:xfrm rot="10800000">
            <a:off x="5418493" y="7462644"/>
            <a:ext cx="2635342" cy="3231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화살표: 왼쪽/오른쪽 31">
            <a:extLst>
              <a:ext uri="{FF2B5EF4-FFF2-40B4-BE49-F238E27FC236}">
                <a16:creationId xmlns:a16="http://schemas.microsoft.com/office/drawing/2014/main" id="{1A326F80-22E0-4655-953A-7B54B3739E01}"/>
              </a:ext>
            </a:extLst>
          </p:cNvPr>
          <p:cNvSpPr/>
          <p:nvPr/>
        </p:nvSpPr>
        <p:spPr>
          <a:xfrm>
            <a:off x="9926785" y="5550209"/>
            <a:ext cx="1732769" cy="323166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E2D5CF9-E005-451D-A79F-F13EDE925A6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505" y="7336559"/>
            <a:ext cx="710966" cy="71096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DE47D2B-6DA4-4D0F-AF61-9A26E7FE3301}"/>
              </a:ext>
            </a:extLst>
          </p:cNvPr>
          <p:cNvSpPr txBox="1"/>
          <p:nvPr/>
        </p:nvSpPr>
        <p:spPr>
          <a:xfrm>
            <a:off x="9389923" y="8415666"/>
            <a:ext cx="140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연산 서버</a:t>
            </a:r>
          </a:p>
        </p:txBody>
      </p:sp>
      <p:sp>
        <p:nvSpPr>
          <p:cNvPr id="35" name="화살표: 왼쪽/오른쪽 34">
            <a:extLst>
              <a:ext uri="{FF2B5EF4-FFF2-40B4-BE49-F238E27FC236}">
                <a16:creationId xmlns:a16="http://schemas.microsoft.com/office/drawing/2014/main" id="{D97835AD-ABE6-46F7-8ADB-824B3A9BD905}"/>
              </a:ext>
            </a:extLst>
          </p:cNvPr>
          <p:cNvSpPr/>
          <p:nvPr/>
        </p:nvSpPr>
        <p:spPr>
          <a:xfrm>
            <a:off x="9890806" y="6836904"/>
            <a:ext cx="1570336" cy="323166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C979EB9-8071-4A16-9A7A-8C6A1BA6F60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3069" y="6431248"/>
            <a:ext cx="857307" cy="47427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3268FD-C325-49AD-A23E-BA8A8F64E8A7}"/>
              </a:ext>
            </a:extLst>
          </p:cNvPr>
          <p:cNvSpPr txBox="1"/>
          <p:nvPr/>
        </p:nvSpPr>
        <p:spPr>
          <a:xfrm>
            <a:off x="11646049" y="6933939"/>
            <a:ext cx="1615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자체 개발 </a:t>
            </a:r>
            <a:r>
              <a:rPr lang="en-US" altLang="ko-KR" sz="1500" dirty="0" err="1"/>
              <a:t>sLLM</a:t>
            </a:r>
            <a:endParaRPr lang="ko-KR" altLang="en-US" sz="15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4C6960-244C-4522-839E-8B76C6F08F65}"/>
              </a:ext>
            </a:extLst>
          </p:cNvPr>
          <p:cNvSpPr txBox="1"/>
          <p:nvPr/>
        </p:nvSpPr>
        <p:spPr>
          <a:xfrm>
            <a:off x="12013069" y="7958869"/>
            <a:ext cx="11411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LLM </a:t>
            </a:r>
            <a:r>
              <a:rPr lang="ko-KR" altLang="en-US" sz="1300" dirty="0"/>
              <a:t>서비스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05BB2E-AE60-4834-9F8B-4C400E8A0D16}"/>
              </a:ext>
            </a:extLst>
          </p:cNvPr>
          <p:cNvSpPr/>
          <p:nvPr/>
        </p:nvSpPr>
        <p:spPr>
          <a:xfrm>
            <a:off x="11550224" y="6415540"/>
            <a:ext cx="1747192" cy="1543329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DCAB71-E923-46A6-BFBC-977482489E6B}"/>
              </a:ext>
            </a:extLst>
          </p:cNvPr>
          <p:cNvSpPr txBox="1"/>
          <p:nvPr/>
        </p:nvSpPr>
        <p:spPr>
          <a:xfrm>
            <a:off x="633234" y="2406706"/>
            <a:ext cx="16587966" cy="1226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700" dirty="0">
                <a:latin typeface="+mj-lt"/>
                <a:ea typeface="S-Core Dream 4 Regular" panose="020B0503030302020204" pitchFamily="34" charset="-127"/>
              </a:rPr>
              <a:t>1. </a:t>
            </a:r>
            <a:r>
              <a:rPr kumimoji="1" lang="ko-KR" altLang="en-US" sz="1700" dirty="0">
                <a:latin typeface="+mj-lt"/>
                <a:ea typeface="S-Core Dream 4 Regular" panose="020B0503030302020204" pitchFamily="34" charset="-127"/>
              </a:rPr>
              <a:t>민원 요청이 들어오면 시스템은 민원인이 제공한 기본 정보를 수집하고 필요한 문서 항목을 파악합니다</a:t>
            </a:r>
            <a:r>
              <a:rPr kumimoji="1" lang="en-US" altLang="ko-KR" sz="1700" dirty="0">
                <a:latin typeface="+mj-lt"/>
                <a:ea typeface="S-Core Dream 4 Regular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700" dirty="0">
                <a:latin typeface="+mj-lt"/>
                <a:ea typeface="S-Core Dream 4 Regular" panose="020B0503030302020204" pitchFamily="34" charset="-127"/>
              </a:rPr>
              <a:t>2. LLM</a:t>
            </a:r>
            <a:r>
              <a:rPr kumimoji="1" lang="ko-KR" altLang="en-US" sz="1700" dirty="0">
                <a:latin typeface="+mj-lt"/>
                <a:ea typeface="S-Core Dream 4 Regular" panose="020B0503030302020204" pitchFamily="34" charset="-127"/>
              </a:rPr>
              <a:t>을 이용하여 민원인의 자연어 입력을 기반으로 신청서를 자동 작성하고</a:t>
            </a:r>
            <a:r>
              <a:rPr kumimoji="1" lang="en-US" altLang="ko-KR" sz="1700" dirty="0">
                <a:latin typeface="+mj-lt"/>
                <a:ea typeface="S-Core Dream 4 Regular" panose="020B0503030302020204" pitchFamily="34" charset="-127"/>
              </a:rPr>
              <a:t>, AI</a:t>
            </a:r>
            <a:r>
              <a:rPr kumimoji="1" lang="ko-KR" altLang="en-US" sz="1700" dirty="0">
                <a:latin typeface="+mj-lt"/>
                <a:ea typeface="S-Core Dream 4 Regular" panose="020B0503030302020204" pitchFamily="34" charset="-127"/>
              </a:rPr>
              <a:t>가 이를 선 검토하여 필요한 수정 사항을 안내합니다</a:t>
            </a:r>
            <a:r>
              <a:rPr kumimoji="1" lang="en-US" altLang="ko-KR" sz="1700" dirty="0">
                <a:latin typeface="+mj-lt"/>
                <a:ea typeface="S-Core Dream 4 Regular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700" dirty="0">
                <a:latin typeface="+mj-lt"/>
                <a:ea typeface="S-Core Dream 4 Regular" panose="020B0503030302020204" pitchFamily="34" charset="-127"/>
              </a:rPr>
              <a:t>3. </a:t>
            </a:r>
            <a:r>
              <a:rPr kumimoji="1" lang="ko-KR" altLang="en-US" sz="1700" dirty="0">
                <a:latin typeface="+mj-lt"/>
                <a:ea typeface="S-Core Dream 4 Regular" panose="020B0503030302020204" pitchFamily="34" charset="-127"/>
              </a:rPr>
              <a:t>최종적으로 작성된 민원 서류를 민원인에게 전달하여 확인을 받고</a:t>
            </a:r>
            <a:r>
              <a:rPr kumimoji="1" lang="en-US" altLang="ko-KR" sz="1700" dirty="0">
                <a:latin typeface="+mj-lt"/>
                <a:ea typeface="S-Core Dream 4 Regular" panose="020B0503030302020204" pitchFamily="34" charset="-127"/>
              </a:rPr>
              <a:t>, </a:t>
            </a:r>
            <a:r>
              <a:rPr kumimoji="1" lang="ko-KR" altLang="en-US" sz="1700" dirty="0">
                <a:latin typeface="+mj-lt"/>
                <a:ea typeface="S-Core Dream 4 Regular" panose="020B0503030302020204" pitchFamily="34" charset="-127"/>
              </a:rPr>
              <a:t>담당 공무원에게 제출하거나 시스템에 자동으로 제출합니다</a:t>
            </a:r>
            <a:r>
              <a:rPr kumimoji="1" lang="en-US" altLang="ko-KR" sz="1700" dirty="0">
                <a:latin typeface="+mj-lt"/>
                <a:ea typeface="S-Core Dream 4 Regular" panose="020B0503030302020204" pitchFamily="34" charset="-127"/>
              </a:rPr>
              <a:t>.</a:t>
            </a:r>
            <a:endParaRPr kumimoji="1" lang="ko-KR" altLang="en-US" sz="1700" dirty="0">
              <a:latin typeface="+mj-lt"/>
              <a:ea typeface="S-Core Dream 4 Regular" panose="020B0503030302020204" pitchFamily="34" charset="-127"/>
            </a:endParaRPr>
          </a:p>
        </p:txBody>
      </p:sp>
      <p:sp>
        <p:nvSpPr>
          <p:cNvPr id="42" name="TextBox 13">
            <a:extLst>
              <a:ext uri="{FF2B5EF4-FFF2-40B4-BE49-F238E27FC236}">
                <a16:creationId xmlns:a16="http://schemas.microsoft.com/office/drawing/2014/main" id="{53FF3070-A4F4-417E-B27A-040AA0FECA70}"/>
              </a:ext>
            </a:extLst>
          </p:cNvPr>
          <p:cNvSpPr txBox="1"/>
          <p:nvPr/>
        </p:nvSpPr>
        <p:spPr>
          <a:xfrm>
            <a:off x="580577" y="1690268"/>
            <a:ext cx="5343468" cy="5018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민원 상담 문서 자동화 프로세스</a:t>
            </a:r>
            <a:endParaRPr lang="en-US" sz="3000" dirty="0">
              <a:solidFill>
                <a:srgbClr val="000000"/>
              </a:solidFill>
              <a:ea typeface="Source Han Sans KR Bold"/>
            </a:endParaRPr>
          </a:p>
        </p:txBody>
      </p:sp>
      <p:pic>
        <p:nvPicPr>
          <p:cNvPr id="2050" name="Picture 2" descr="음성 메시지 디자인, 벡터 일러스트 레이 션 Eps10 그래픽 로열티 무료 사진, 그림, 이미지 그리고 스톡포토그래피. Image  57100672">
            <a:extLst>
              <a:ext uri="{FF2B5EF4-FFF2-40B4-BE49-F238E27FC236}">
                <a16:creationId xmlns:a16="http://schemas.microsoft.com/office/drawing/2014/main" id="{C7FE44B1-7FA7-4794-A652-03DB8D6A6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0" t="8703" r="60268" b="52715"/>
          <a:stretch/>
        </p:blipFill>
        <p:spPr bwMode="auto">
          <a:xfrm>
            <a:off x="4254930" y="5282180"/>
            <a:ext cx="695325" cy="34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666,900개 이상의 스마트폰 일러스트 스톡 사진, 그림 및 Royalty-Free 이미지 - iStock">
            <a:extLst>
              <a:ext uri="{FF2B5EF4-FFF2-40B4-BE49-F238E27FC236}">
                <a16:creationId xmlns:a16="http://schemas.microsoft.com/office/drawing/2014/main" id="{A41832BC-3098-4088-96D8-6BD5E85926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1" t="6553" r="52520" b="9537"/>
          <a:stretch/>
        </p:blipFill>
        <p:spPr bwMode="auto">
          <a:xfrm>
            <a:off x="4376008" y="4528458"/>
            <a:ext cx="534413" cy="77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3923"/>
            <a:ext cx="5791200" cy="664777"/>
            <a:chOff x="0" y="0"/>
            <a:chExt cx="1093628" cy="1750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304800" y="461361"/>
            <a:ext cx="4876799" cy="418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음성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STT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처리 및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HWP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신청서 변환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7085114" y="401037"/>
            <a:ext cx="590178" cy="503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BC70"/>
                </a:solidFill>
                <a:latin typeface="Abadi" panose="020B0604020104020204" pitchFamily="34" charset="0"/>
              </a:rPr>
              <a:t>2-2</a:t>
            </a:r>
          </a:p>
        </p:txBody>
      </p:sp>
      <p:sp>
        <p:nvSpPr>
          <p:cNvPr id="21" name="AutoShape 21"/>
          <p:cNvSpPr/>
          <p:nvPr/>
        </p:nvSpPr>
        <p:spPr>
          <a:xfrm flipV="1">
            <a:off x="0" y="1430914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V="1">
            <a:off x="0" y="9411450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84867DEF-6F84-8BC6-3BF9-11EB62A69C43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6189A753-1ABE-44F3-AC8D-09D4BD9857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1693" y="5319362"/>
            <a:ext cx="914044" cy="1390778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31935CB-6D26-4462-BE1A-7A00BAC72585}"/>
              </a:ext>
            </a:extLst>
          </p:cNvPr>
          <p:cNvSpPr/>
          <p:nvPr/>
        </p:nvSpPr>
        <p:spPr>
          <a:xfrm>
            <a:off x="4692763" y="3943433"/>
            <a:ext cx="1905000" cy="3231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Picture 4" descr="Gemini(인공지능 모델) - 나무위키">
            <a:extLst>
              <a:ext uri="{FF2B5EF4-FFF2-40B4-BE49-F238E27FC236}">
                <a16:creationId xmlns:a16="http://schemas.microsoft.com/office/drawing/2014/main" id="{062F0831-BB52-490A-B0A2-F6E91A46F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7575079"/>
            <a:ext cx="2431789" cy="100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13">
            <a:extLst>
              <a:ext uri="{FF2B5EF4-FFF2-40B4-BE49-F238E27FC236}">
                <a16:creationId xmlns:a16="http://schemas.microsoft.com/office/drawing/2014/main" id="{53FF3070-A4F4-417E-B27A-040AA0FECA70}"/>
              </a:ext>
            </a:extLst>
          </p:cNvPr>
          <p:cNvSpPr txBox="1"/>
          <p:nvPr/>
        </p:nvSpPr>
        <p:spPr>
          <a:xfrm>
            <a:off x="580577" y="1690268"/>
            <a:ext cx="5343468" cy="5018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민원 상담 문서 자동화 </a:t>
            </a:r>
            <a:r>
              <a:rPr lang="en-US" altLang="ko-KR" sz="3000" dirty="0">
                <a:solidFill>
                  <a:srgbClr val="000000"/>
                </a:solidFill>
                <a:ea typeface="Source Han Sans KR Bold"/>
              </a:rPr>
              <a:t>API </a:t>
            </a: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활용</a:t>
            </a:r>
            <a:endParaRPr lang="en-US" sz="3000" dirty="0">
              <a:solidFill>
                <a:srgbClr val="000000"/>
              </a:solidFill>
              <a:ea typeface="Source Han Sans KR Bold"/>
            </a:endParaRPr>
          </a:p>
        </p:txBody>
      </p:sp>
      <p:pic>
        <p:nvPicPr>
          <p:cNvPr id="2050" name="Picture 2" descr="음성 메시지 디자인, 벡터 일러스트 레이 션 Eps10 그래픽 로열티 무료 사진, 그림, 이미지 그리고 스톡포토그래피. Image  57100672">
            <a:extLst>
              <a:ext uri="{FF2B5EF4-FFF2-40B4-BE49-F238E27FC236}">
                <a16:creationId xmlns:a16="http://schemas.microsoft.com/office/drawing/2014/main" id="{C7FE44B1-7FA7-4794-A652-03DB8D6A6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0" t="8703" r="60268" b="52715"/>
          <a:stretch/>
        </p:blipFill>
        <p:spPr bwMode="auto">
          <a:xfrm>
            <a:off x="1028700" y="3675069"/>
            <a:ext cx="2093119" cy="103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2F85C40-0456-457E-B70A-C03CEA04A059}"/>
              </a:ext>
            </a:extLst>
          </p:cNvPr>
          <p:cNvSpPr txBox="1"/>
          <p:nvPr/>
        </p:nvSpPr>
        <p:spPr>
          <a:xfrm>
            <a:off x="455684" y="3059243"/>
            <a:ext cx="915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800" dirty="0">
                <a:latin typeface="+mj-lt"/>
                <a:ea typeface="S-Core Dream 4 Regular" panose="020B0503030302020204" pitchFamily="34" charset="-127"/>
              </a:rPr>
              <a:t>1. </a:t>
            </a:r>
            <a:r>
              <a:rPr kumimoji="1" lang="en-US" altLang="ko-KR" dirty="0">
                <a:latin typeface="+mj-lt"/>
                <a:ea typeface="S-Core Dream 4 Regular" panose="020B0503030302020204" pitchFamily="34" charset="-127"/>
              </a:rPr>
              <a:t>Google </a:t>
            </a:r>
            <a:r>
              <a:rPr kumimoji="1" lang="en-US" altLang="ko-KR" sz="1800" dirty="0">
                <a:latin typeface="+mj-lt"/>
                <a:ea typeface="S-Core Dream 4 Regular" panose="020B0503030302020204" pitchFamily="34" charset="-127"/>
              </a:rPr>
              <a:t>STT </a:t>
            </a:r>
            <a:r>
              <a:rPr kumimoji="1" lang="ko-KR" altLang="en-US" sz="1800" dirty="0">
                <a:latin typeface="+mj-lt"/>
                <a:ea typeface="S-Core Dream 4 Regular" panose="020B0503030302020204" pitchFamily="34" charset="-127"/>
              </a:rPr>
              <a:t>서비스</a:t>
            </a:r>
            <a:r>
              <a:rPr kumimoji="1" lang="en-US" altLang="ko-KR" sz="1800" dirty="0">
                <a:latin typeface="+mj-lt"/>
                <a:ea typeface="S-Core Dream 4 Regular" panose="020B0503030302020204" pitchFamily="34" charset="-127"/>
              </a:rPr>
              <a:t>(</a:t>
            </a:r>
            <a:r>
              <a:rPr kumimoji="1" lang="en-US" altLang="ko-KR" sz="1800" dirty="0" err="1">
                <a:latin typeface="+mj-lt"/>
                <a:ea typeface="S-Core Dream 4 Regular" panose="020B0503030302020204" pitchFamily="34" charset="-127"/>
              </a:rPr>
              <a:t>google.cloud</a:t>
            </a:r>
            <a:r>
              <a:rPr kumimoji="1" lang="en-US" altLang="ko-KR" dirty="0" err="1">
                <a:latin typeface="+mj-lt"/>
                <a:ea typeface="S-Core Dream 4 Regular" panose="020B0503030302020204" pitchFamily="34" charset="-127"/>
              </a:rPr>
              <a:t>.</a:t>
            </a:r>
            <a:r>
              <a:rPr kumimoji="1" lang="en-US" altLang="ko-KR" sz="1800" dirty="0" err="1">
                <a:latin typeface="+mj-lt"/>
                <a:ea typeface="S-Core Dream 4 Regular" panose="020B0503030302020204" pitchFamily="34" charset="-127"/>
              </a:rPr>
              <a:t>speech</a:t>
            </a:r>
            <a:r>
              <a:rPr kumimoji="1" lang="en-US" altLang="ko-KR" sz="1800" dirty="0">
                <a:latin typeface="+mj-lt"/>
                <a:ea typeface="S-Core Dream 4 Regular" panose="020B0503030302020204" pitchFamily="34" charset="-127"/>
              </a:rPr>
              <a:t>)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B71D97-18B9-4F1E-A9F5-27F28F66BB7F}"/>
              </a:ext>
            </a:extLst>
          </p:cNvPr>
          <p:cNvSpPr txBox="1"/>
          <p:nvPr/>
        </p:nvSpPr>
        <p:spPr>
          <a:xfrm>
            <a:off x="455684" y="4773206"/>
            <a:ext cx="915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800" dirty="0">
                <a:latin typeface="+mj-lt"/>
                <a:ea typeface="S-Core Dream 4 Regular" panose="020B0503030302020204" pitchFamily="34" charset="-127"/>
              </a:rPr>
              <a:t>2. Google VM </a:t>
            </a:r>
            <a:r>
              <a:rPr kumimoji="1" lang="ko-KR" altLang="en-US" sz="1800" dirty="0">
                <a:latin typeface="+mj-lt"/>
                <a:ea typeface="S-Core Dream 4 Regular" panose="020B0503030302020204" pitchFamily="34" charset="-127"/>
              </a:rPr>
              <a:t>인스턴스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DEC1D6-1AF1-46EB-B9AC-47729DDAB235}"/>
              </a:ext>
            </a:extLst>
          </p:cNvPr>
          <p:cNvSpPr txBox="1"/>
          <p:nvPr/>
        </p:nvSpPr>
        <p:spPr>
          <a:xfrm>
            <a:off x="471134" y="6930127"/>
            <a:ext cx="915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800" dirty="0">
                <a:latin typeface="+mj-lt"/>
                <a:ea typeface="S-Core Dream 4 Regular" panose="020B0503030302020204" pitchFamily="34" charset="-127"/>
              </a:rPr>
              <a:t>2. Gemini LLM(</a:t>
            </a:r>
            <a:r>
              <a:rPr kumimoji="1" lang="en-US" altLang="ko-KR" sz="1800" dirty="0" err="1">
                <a:latin typeface="+mj-lt"/>
                <a:ea typeface="S-Core Dream 4 Regular" panose="020B0503030302020204" pitchFamily="34" charset="-127"/>
              </a:rPr>
              <a:t>vertexai.preview.generative_models</a:t>
            </a:r>
            <a:r>
              <a:rPr kumimoji="1" lang="en-US" altLang="ko-KR" sz="1800" dirty="0">
                <a:latin typeface="+mj-lt"/>
                <a:ea typeface="S-Core Dream 4 Regular" panose="020B0503030302020204" pitchFamily="34" charset="-127"/>
              </a:rPr>
              <a:t>)</a:t>
            </a:r>
            <a:endParaRPr lang="ko-KR" altLang="en-US" dirty="0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9136F1EA-883C-4E6C-B407-F4AA88576E8A}"/>
              </a:ext>
            </a:extLst>
          </p:cNvPr>
          <p:cNvSpPr/>
          <p:nvPr/>
        </p:nvSpPr>
        <p:spPr>
          <a:xfrm>
            <a:off x="4717865" y="5864900"/>
            <a:ext cx="1905000" cy="3231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38DFFDB1-8080-4C6A-A47D-CAC112B9AAC2}"/>
              </a:ext>
            </a:extLst>
          </p:cNvPr>
          <p:cNvSpPr/>
          <p:nvPr/>
        </p:nvSpPr>
        <p:spPr>
          <a:xfrm>
            <a:off x="4760611" y="7817834"/>
            <a:ext cx="1905000" cy="3231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Google Shape;85;p15">
            <a:extLst>
              <a:ext uri="{FF2B5EF4-FFF2-40B4-BE49-F238E27FC236}">
                <a16:creationId xmlns:a16="http://schemas.microsoft.com/office/drawing/2014/main" id="{FCC6F32D-DF74-4CC1-9E18-2A9C555031A7}"/>
              </a:ext>
            </a:extLst>
          </p:cNvPr>
          <p:cNvSpPr/>
          <p:nvPr/>
        </p:nvSpPr>
        <p:spPr>
          <a:xfrm>
            <a:off x="6691011" y="3664069"/>
            <a:ext cx="1905000" cy="785726"/>
          </a:xfrm>
          <a:prstGeom prst="roundRect">
            <a:avLst>
              <a:gd name="adj" fmla="val 14720"/>
            </a:avLst>
          </a:prstGeom>
          <a:solidFill>
            <a:srgbClr val="92D050"/>
          </a:solidFill>
          <a:ln w="9525" cap="flat" cmpd="sng">
            <a:solidFill>
              <a:srgbClr val="00BC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54000" rIns="18000" bIns="5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ea typeface="S-Core Dream 4 Regular" panose="020B0503030302020204" pitchFamily="34" charset="-127"/>
                <a:cs typeface="Malgun Gothic"/>
                <a:sym typeface="Malgun Gothic"/>
              </a:rPr>
              <a:t>음성 텍스트 변환</a:t>
            </a:r>
            <a:endParaRPr lang="en-US" altLang="ko-KR" sz="1500" dirty="0">
              <a:ea typeface="S-Core Dream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51" name="Google Shape;85;p15">
            <a:extLst>
              <a:ext uri="{FF2B5EF4-FFF2-40B4-BE49-F238E27FC236}">
                <a16:creationId xmlns:a16="http://schemas.microsoft.com/office/drawing/2014/main" id="{9199CC45-DA65-4281-ADEA-23F80631B4C3}"/>
              </a:ext>
            </a:extLst>
          </p:cNvPr>
          <p:cNvSpPr/>
          <p:nvPr/>
        </p:nvSpPr>
        <p:spPr>
          <a:xfrm>
            <a:off x="6703003" y="5589037"/>
            <a:ext cx="1905000" cy="785726"/>
          </a:xfrm>
          <a:prstGeom prst="roundRect">
            <a:avLst>
              <a:gd name="adj" fmla="val 14720"/>
            </a:avLst>
          </a:prstGeom>
          <a:solidFill>
            <a:srgbClr val="92D050"/>
          </a:solidFill>
          <a:ln w="9525" cap="flat" cmpd="sng">
            <a:solidFill>
              <a:srgbClr val="00BC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54000" rIns="18000" bIns="5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ea typeface="S-Core Dream 4 Regular" panose="020B0503030302020204" pitchFamily="34" charset="-127"/>
                <a:cs typeface="Malgun Gothic"/>
                <a:sym typeface="Malgun Gothic"/>
              </a:rPr>
              <a:t>한글 및 </a:t>
            </a:r>
            <a:r>
              <a:rPr lang="en-US" altLang="ko-KR" sz="1500" dirty="0">
                <a:ea typeface="S-Core Dream 4 Regular" panose="020B0503030302020204" pitchFamily="34" charset="-127"/>
                <a:cs typeface="Malgun Gothic"/>
                <a:sym typeface="Malgun Gothic"/>
              </a:rPr>
              <a:t>PDF </a:t>
            </a:r>
            <a:r>
              <a:rPr lang="ko-KR" altLang="en-US" sz="1500" dirty="0">
                <a:ea typeface="S-Core Dream 4 Regular" panose="020B0503030302020204" pitchFamily="34" charset="-127"/>
                <a:cs typeface="Malgun Gothic"/>
                <a:sym typeface="Malgun Gothic"/>
              </a:rPr>
              <a:t>민원 문서 작성 엔진</a:t>
            </a:r>
            <a:endParaRPr lang="en-US" altLang="ko-KR" sz="1500" dirty="0">
              <a:ea typeface="S-Core Dream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52" name="Google Shape;85;p15">
            <a:extLst>
              <a:ext uri="{FF2B5EF4-FFF2-40B4-BE49-F238E27FC236}">
                <a16:creationId xmlns:a16="http://schemas.microsoft.com/office/drawing/2014/main" id="{365549C1-A653-4566-9C2C-04D71D5F1BD2}"/>
              </a:ext>
            </a:extLst>
          </p:cNvPr>
          <p:cNvSpPr/>
          <p:nvPr/>
        </p:nvSpPr>
        <p:spPr>
          <a:xfrm>
            <a:off x="6675301" y="7543278"/>
            <a:ext cx="1905000" cy="785726"/>
          </a:xfrm>
          <a:prstGeom prst="roundRect">
            <a:avLst>
              <a:gd name="adj" fmla="val 14720"/>
            </a:avLst>
          </a:prstGeom>
          <a:solidFill>
            <a:srgbClr val="92D050"/>
          </a:solidFill>
          <a:ln w="9525" cap="flat" cmpd="sng">
            <a:solidFill>
              <a:srgbClr val="00BC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54000" rIns="18000" bIns="5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ea typeface="S-Core Dream 4 Regular" panose="020B0503030302020204" pitchFamily="34" charset="-127"/>
                <a:cs typeface="Malgun Gothic"/>
                <a:sym typeface="Malgun Gothic"/>
              </a:rPr>
              <a:t>유저 요청 이해 및 확인을 위한 </a:t>
            </a:r>
            <a:r>
              <a:rPr lang="en-US" altLang="ko-KR" sz="1500" dirty="0">
                <a:ea typeface="S-Core Dream 4 Regular" panose="020B0503030302020204" pitchFamily="34" charset="-127"/>
                <a:cs typeface="Malgun Gothic"/>
                <a:sym typeface="Malgun Gothic"/>
              </a:rPr>
              <a:t>LLM</a:t>
            </a:r>
          </a:p>
        </p:txBody>
      </p:sp>
      <p:sp>
        <p:nvSpPr>
          <p:cNvPr id="53" name="Google Shape;85;p15">
            <a:extLst>
              <a:ext uri="{FF2B5EF4-FFF2-40B4-BE49-F238E27FC236}">
                <a16:creationId xmlns:a16="http://schemas.microsoft.com/office/drawing/2014/main" id="{3EE68D31-6E6C-4D1E-9AA9-7E7A48C2C71A}"/>
              </a:ext>
            </a:extLst>
          </p:cNvPr>
          <p:cNvSpPr/>
          <p:nvPr/>
        </p:nvSpPr>
        <p:spPr>
          <a:xfrm>
            <a:off x="9703764" y="3230176"/>
            <a:ext cx="1905000" cy="5155448"/>
          </a:xfrm>
          <a:prstGeom prst="roundRect">
            <a:avLst>
              <a:gd name="adj" fmla="val 14720"/>
            </a:avLst>
          </a:prstGeom>
          <a:solidFill>
            <a:srgbClr val="92D050"/>
          </a:solidFill>
          <a:ln w="9525" cap="flat" cmpd="sng">
            <a:solidFill>
              <a:srgbClr val="00BC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54000" rIns="18000" bIns="5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dirty="0">
                <a:ea typeface="S-Core Dream 4 Regular" panose="020B0503030302020204" pitchFamily="34" charset="-127"/>
                <a:cs typeface="Malgun Gothic"/>
                <a:sym typeface="Malgun Gothic"/>
              </a:rPr>
              <a:t>AI </a:t>
            </a:r>
            <a:r>
              <a:rPr lang="ko-KR" altLang="en-US" sz="3000" dirty="0" err="1">
                <a:ea typeface="S-Core Dream 4 Regular" panose="020B0503030302020204" pitchFamily="34" charset="-127"/>
                <a:cs typeface="Malgun Gothic"/>
                <a:sym typeface="Malgun Gothic"/>
              </a:rPr>
              <a:t>가이더스</a:t>
            </a:r>
            <a:r>
              <a:rPr lang="ko-KR" altLang="en-US" sz="3000" dirty="0">
                <a:ea typeface="S-Core Dream 4 Regular" panose="020B0503030302020204" pitchFamily="34" charset="-127"/>
                <a:cs typeface="Malgun Gothic"/>
                <a:sym typeface="Malgun Gothic"/>
              </a:rPr>
              <a:t> </a:t>
            </a:r>
            <a:endParaRPr lang="en-US" altLang="ko-KR" sz="3000" dirty="0">
              <a:ea typeface="S-Core Dream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54" name="Google Shape;85;p15">
            <a:extLst>
              <a:ext uri="{FF2B5EF4-FFF2-40B4-BE49-F238E27FC236}">
                <a16:creationId xmlns:a16="http://schemas.microsoft.com/office/drawing/2014/main" id="{A5E376F9-FC85-4705-AB86-CF9A9AACA1A8}"/>
              </a:ext>
            </a:extLst>
          </p:cNvPr>
          <p:cNvSpPr/>
          <p:nvPr/>
        </p:nvSpPr>
        <p:spPr>
          <a:xfrm>
            <a:off x="14067992" y="2763662"/>
            <a:ext cx="3563868" cy="1635367"/>
          </a:xfrm>
          <a:prstGeom prst="roundRect">
            <a:avLst>
              <a:gd name="adj" fmla="val 14720"/>
            </a:avLst>
          </a:prstGeom>
          <a:solidFill>
            <a:schemeClr val="bg1"/>
          </a:solidFill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54000" rIns="18000" bIns="5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000" dirty="0">
              <a:solidFill>
                <a:srgbClr val="1B4794"/>
              </a:solidFill>
              <a:ea typeface="S-Core Dream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268E302-8222-4BEF-802B-F92572B2D206}"/>
              </a:ext>
            </a:extLst>
          </p:cNvPr>
          <p:cNvSpPr/>
          <p:nvPr/>
        </p:nvSpPr>
        <p:spPr>
          <a:xfrm>
            <a:off x="8646287" y="3891016"/>
            <a:ext cx="991491" cy="29212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5BEEA0AF-5204-446C-841C-8A817801555A}"/>
              </a:ext>
            </a:extLst>
          </p:cNvPr>
          <p:cNvSpPr/>
          <p:nvPr/>
        </p:nvSpPr>
        <p:spPr>
          <a:xfrm>
            <a:off x="8697085" y="5843047"/>
            <a:ext cx="991491" cy="29212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90EDF150-5DBB-46F5-A3C1-5AC555B794E4}"/>
              </a:ext>
            </a:extLst>
          </p:cNvPr>
          <p:cNvSpPr/>
          <p:nvPr/>
        </p:nvSpPr>
        <p:spPr>
          <a:xfrm>
            <a:off x="8659819" y="7807626"/>
            <a:ext cx="991491" cy="29212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 descr="문서 PNG 일러스트 | 이미지 및 PSD 파일 | Pngtree에 무료 다운로드">
            <a:extLst>
              <a:ext uri="{FF2B5EF4-FFF2-40B4-BE49-F238E27FC236}">
                <a16:creationId xmlns:a16="http://schemas.microsoft.com/office/drawing/2014/main" id="{AF90F1D9-B470-4F77-BA76-78EFB69BB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979" y="2871586"/>
            <a:ext cx="1235197" cy="116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8A76A6E-7E27-41E0-8DC9-CC140F650774}"/>
              </a:ext>
            </a:extLst>
          </p:cNvPr>
          <p:cNvSpPr txBox="1"/>
          <p:nvPr/>
        </p:nvSpPr>
        <p:spPr>
          <a:xfrm>
            <a:off x="14297281" y="4029697"/>
            <a:ext cx="1242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ea typeface="S-Core Dream 4 Regular" panose="020B0503030302020204" pitchFamily="34" charset="-127"/>
                <a:cs typeface="Malgun Gothic"/>
                <a:sym typeface="Malgun Gothic"/>
              </a:rPr>
              <a:t>민원 문서</a:t>
            </a:r>
            <a:endParaRPr lang="en-US" altLang="ko-KR" sz="1800" dirty="0">
              <a:ea typeface="S-Core Dream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3CCBF8-7FD0-443C-9E66-E8996E26EB39}"/>
              </a:ext>
            </a:extLst>
          </p:cNvPr>
          <p:cNvSpPr txBox="1"/>
          <p:nvPr/>
        </p:nvSpPr>
        <p:spPr>
          <a:xfrm>
            <a:off x="15998160" y="4011147"/>
            <a:ext cx="1242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ea typeface="S-Core Dream 4 Regular" panose="020B0503030302020204" pitchFamily="34" charset="-127"/>
                <a:cs typeface="Malgun Gothic"/>
                <a:sym typeface="Malgun Gothic"/>
              </a:rPr>
              <a:t>메타 정보</a:t>
            </a:r>
            <a:endParaRPr lang="en-US" altLang="ko-KR" sz="1800" dirty="0">
              <a:ea typeface="S-Core Dream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B82C0B-C757-48DD-814D-701739FF4006}"/>
              </a:ext>
            </a:extLst>
          </p:cNvPr>
          <p:cNvSpPr txBox="1"/>
          <p:nvPr/>
        </p:nvSpPr>
        <p:spPr>
          <a:xfrm>
            <a:off x="4593594" y="5448016"/>
            <a:ext cx="9150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endParaRPr lang="ko-KR" altLang="en-US" dirty="0"/>
          </a:p>
        </p:txBody>
      </p:sp>
      <p:sp>
        <p:nvSpPr>
          <p:cNvPr id="70" name="원통[C] 24">
            <a:extLst>
              <a:ext uri="{FF2B5EF4-FFF2-40B4-BE49-F238E27FC236}">
                <a16:creationId xmlns:a16="http://schemas.microsoft.com/office/drawing/2014/main" id="{DE2EE41E-897F-4A88-8DF0-821CADA994E8}"/>
              </a:ext>
            </a:extLst>
          </p:cNvPr>
          <p:cNvSpPr/>
          <p:nvPr/>
        </p:nvSpPr>
        <p:spPr>
          <a:xfrm>
            <a:off x="12799814" y="5333395"/>
            <a:ext cx="1385232" cy="886384"/>
          </a:xfrm>
          <a:prstGeom prst="can">
            <a:avLst/>
          </a:prstGeom>
          <a:noFill/>
          <a:ln w="3175"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>
                <a:solidFill>
                  <a:schemeClr val="tx1"/>
                </a:solidFill>
                <a:ea typeface="S-Core Dream 4 Regular" panose="020B0503030302020204" pitchFamily="34" charset="-127"/>
                <a:cs typeface="Malgun Gothic"/>
                <a:sym typeface="Malgun Gothic"/>
              </a:rPr>
              <a:t>VectorDB</a:t>
            </a:r>
            <a:endParaRPr lang="ko-KR" altLang="en-US" sz="1500" dirty="0">
              <a:solidFill>
                <a:schemeClr val="tx1"/>
              </a:solidFill>
              <a:ea typeface="S-Core Dream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10" name="화살표: 위로 굽음 9">
            <a:extLst>
              <a:ext uri="{FF2B5EF4-FFF2-40B4-BE49-F238E27FC236}">
                <a16:creationId xmlns:a16="http://schemas.microsoft.com/office/drawing/2014/main" id="{7D140882-C1A1-4430-98F2-3435E91D999F}"/>
              </a:ext>
            </a:extLst>
          </p:cNvPr>
          <p:cNvSpPr/>
          <p:nvPr/>
        </p:nvSpPr>
        <p:spPr>
          <a:xfrm rot="5400000" flipV="1">
            <a:off x="14283242" y="4374989"/>
            <a:ext cx="1629768" cy="1826159"/>
          </a:xfrm>
          <a:prstGeom prst="bentUpArrow">
            <a:avLst>
              <a:gd name="adj1" fmla="val 15334"/>
              <a:gd name="adj2" fmla="val 22171"/>
              <a:gd name="adj3" fmla="val 2594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72" name="Google Shape;85;p15">
            <a:extLst>
              <a:ext uri="{FF2B5EF4-FFF2-40B4-BE49-F238E27FC236}">
                <a16:creationId xmlns:a16="http://schemas.microsoft.com/office/drawing/2014/main" id="{C7C85D33-29DA-41D9-A570-F2227D6CA971}"/>
              </a:ext>
            </a:extLst>
          </p:cNvPr>
          <p:cNvSpPr/>
          <p:nvPr/>
        </p:nvSpPr>
        <p:spPr>
          <a:xfrm>
            <a:off x="14867391" y="7104435"/>
            <a:ext cx="2261537" cy="1635367"/>
          </a:xfrm>
          <a:prstGeom prst="roundRect">
            <a:avLst>
              <a:gd name="adj" fmla="val 14720"/>
            </a:avLst>
          </a:prstGeom>
          <a:solidFill>
            <a:schemeClr val="bg1"/>
          </a:solidFill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54000" rIns="18000" bIns="5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000" dirty="0">
              <a:solidFill>
                <a:srgbClr val="1B4794"/>
              </a:solidFill>
              <a:ea typeface="S-Core Dream 4 Regular" panose="020B0503030302020204" pitchFamily="34" charset="-127"/>
              <a:cs typeface="Malgun Gothic"/>
              <a:sym typeface="Malgun Gothic"/>
            </a:endParaRPr>
          </a:p>
        </p:txBody>
      </p:sp>
      <p:pic>
        <p:nvPicPr>
          <p:cNvPr id="75" name="Picture 4" descr="Api - 무료 컴퓨터개 아이콘">
            <a:extLst>
              <a:ext uri="{FF2B5EF4-FFF2-40B4-BE49-F238E27FC236}">
                <a16:creationId xmlns:a16="http://schemas.microsoft.com/office/drawing/2014/main" id="{DA9EB382-AE65-425B-B679-38E75E9D1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1268" y="7336329"/>
            <a:ext cx="838531" cy="83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1183ECA-0CE3-4A6B-9BE1-C969042664BD}"/>
              </a:ext>
            </a:extLst>
          </p:cNvPr>
          <p:cNvSpPr txBox="1"/>
          <p:nvPr/>
        </p:nvSpPr>
        <p:spPr>
          <a:xfrm>
            <a:off x="15347019" y="8346292"/>
            <a:ext cx="1242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ea typeface="S-Core Dream 4 Regular" panose="020B0503030302020204" pitchFamily="34" charset="-127"/>
                <a:cs typeface="Malgun Gothic"/>
                <a:sym typeface="Malgun Gothic"/>
              </a:rPr>
              <a:t>서울시 </a:t>
            </a:r>
            <a:r>
              <a:rPr lang="en-US" altLang="ko-KR" sz="1800" dirty="0">
                <a:ea typeface="S-Core Dream 4 Regular" panose="020B0503030302020204" pitchFamily="34" charset="-127"/>
                <a:cs typeface="Malgun Gothic"/>
                <a:sym typeface="Malgun Gothic"/>
              </a:rPr>
              <a:t>API</a:t>
            </a:r>
          </a:p>
        </p:txBody>
      </p:sp>
      <p:sp>
        <p:nvSpPr>
          <p:cNvPr id="77" name="화살표: 위로 굽음 76">
            <a:extLst>
              <a:ext uri="{FF2B5EF4-FFF2-40B4-BE49-F238E27FC236}">
                <a16:creationId xmlns:a16="http://schemas.microsoft.com/office/drawing/2014/main" id="{BEB83A9F-370D-45D1-A6A5-D98A4666A5E1}"/>
              </a:ext>
            </a:extLst>
          </p:cNvPr>
          <p:cNvSpPr/>
          <p:nvPr/>
        </p:nvSpPr>
        <p:spPr>
          <a:xfrm rot="16200000">
            <a:off x="14271396" y="5274985"/>
            <a:ext cx="1629768" cy="1826159"/>
          </a:xfrm>
          <a:prstGeom prst="bentUpArrow">
            <a:avLst>
              <a:gd name="adj1" fmla="val 15334"/>
              <a:gd name="adj2" fmla="val 22171"/>
              <a:gd name="adj3" fmla="val 2594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E5E1D7D2-4EFD-453C-915B-D89AD70EDFF4}"/>
              </a:ext>
            </a:extLst>
          </p:cNvPr>
          <p:cNvSpPr/>
          <p:nvPr/>
        </p:nvSpPr>
        <p:spPr>
          <a:xfrm rot="10800000">
            <a:off x="11700196" y="5681934"/>
            <a:ext cx="991491" cy="29212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8" name="Picture 6" descr="Json 파일 - 무료 상호 작용개 아이콘">
            <a:extLst>
              <a:ext uri="{FF2B5EF4-FFF2-40B4-BE49-F238E27FC236}">
                <a16:creationId xmlns:a16="http://schemas.microsoft.com/office/drawing/2014/main" id="{9F8D281D-24B5-416D-B86C-88CFF1B9D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4473" y="2938310"/>
            <a:ext cx="1029090" cy="102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98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979</Words>
  <Application>Microsoft Office PowerPoint</Application>
  <PresentationFormat>사용자 지정</PresentationFormat>
  <Paragraphs>157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Arial</vt:lpstr>
      <vt:lpstr>맑은 고딕</vt:lpstr>
      <vt:lpstr>Calibri</vt:lpstr>
      <vt:lpstr>Abadi</vt:lpstr>
      <vt:lpstr>Montserrat Ultra-Bold</vt:lpstr>
      <vt:lpstr>Montserrat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dc:creator>Jimmy J</dc:creator>
  <cp:lastModifiedBy>sh</cp:lastModifiedBy>
  <cp:revision>68</cp:revision>
  <dcterms:created xsi:type="dcterms:W3CDTF">2006-08-16T00:00:00Z</dcterms:created>
  <dcterms:modified xsi:type="dcterms:W3CDTF">2024-06-30T15:09:35Z</dcterms:modified>
  <dc:identifier>DAGJgT3D6aM</dc:identifier>
</cp:coreProperties>
</file>