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1" r:id="rId12"/>
    <p:sldId id="272" r:id="rId13"/>
    <p:sldId id="275" r:id="rId14"/>
    <p:sldId id="267" r:id="rId15"/>
    <p:sldId id="268" r:id="rId16"/>
    <p:sldId id="269" r:id="rId17"/>
    <p:sldId id="265" r:id="rId18"/>
    <p:sldId id="266" r:id="rId19"/>
  </p:sldIdLst>
  <p:sldSz cx="18288000" cy="10287000"/>
  <p:notesSz cx="6858000" cy="9144000"/>
  <p:embeddedFontLst>
    <p:embeddedFont>
      <p:font typeface="Abadi" panose="020B0604020104020204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Bold" panose="020B0600000101010101" charset="0"/>
      <p:regular r:id="rId25"/>
    </p:embeddedFont>
    <p:embeddedFont>
      <p:font typeface="Montserrat Ultra-Bold" panose="020B0600000101010101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sv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5.png"/><Relationship Id="rId5" Type="http://schemas.openxmlformats.org/officeDocument/2006/relationships/image" Target="../media/image15.sv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37351" y="3000072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1"/>
                </a:lnTo>
                <a:lnTo>
                  <a:pt x="0" y="114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3995" y="4314053"/>
            <a:ext cx="7460010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 dirty="0">
                <a:solidFill>
                  <a:srgbClr val="00BC70"/>
                </a:solidFill>
                <a:latin typeface="Montserrat Ultra-Bold"/>
              </a:rPr>
              <a:t>AI GUIDERS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5015" y="6105010"/>
            <a:ext cx="7187202" cy="58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생성형</a:t>
            </a:r>
            <a:r>
              <a:rPr lang="en-US" altLang="ko-KR" sz="3500" dirty="0">
                <a:solidFill>
                  <a:srgbClr val="00BC70"/>
                </a:solidFill>
                <a:ea typeface="Source Han Sans KR"/>
              </a:rPr>
              <a:t>AI </a:t>
            </a:r>
            <a:r>
              <a:rPr lang="ko-KR" altLang="en-US" sz="3500" dirty="0">
                <a:solidFill>
                  <a:srgbClr val="00BC70"/>
                </a:solidFill>
                <a:ea typeface="Source Han Sans KR"/>
              </a:rPr>
              <a:t>기반 민원 문서 자동 생성</a:t>
            </a:r>
            <a:endParaRPr lang="en-US" sz="3500" dirty="0">
              <a:solidFill>
                <a:srgbClr val="00BC70"/>
              </a:solidFill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23709" y="9210675"/>
            <a:ext cx="1440582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BC70"/>
                </a:solidFill>
                <a:latin typeface="Abadi" panose="020B0604020104020204" pitchFamily="34" charset="0"/>
              </a:rPr>
              <a:t>2024. 7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 문서 변환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E8FCEDD-8EB7-47B4-BB36-C9A547FFA2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21"/>
          <a:stretch/>
        </p:blipFill>
        <p:spPr>
          <a:xfrm>
            <a:off x="4419600" y="2731536"/>
            <a:ext cx="7916008" cy="6074527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3854020" y="3082870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2539065" y="3092218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3854020" y="3739870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011BD-B73D-4E0F-AC99-16AE6D6566DE}"/>
              </a:ext>
            </a:extLst>
          </p:cNvPr>
          <p:cNvSpPr txBox="1"/>
          <p:nvPr/>
        </p:nvSpPr>
        <p:spPr>
          <a:xfrm>
            <a:off x="2539065" y="3749218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메타정보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0BD9BB02-ED74-44A9-93D7-9391017A5A69}"/>
              </a:ext>
            </a:extLst>
          </p:cNvPr>
          <p:cNvSpPr/>
          <p:nvPr/>
        </p:nvSpPr>
        <p:spPr>
          <a:xfrm>
            <a:off x="3815343" y="4502571"/>
            <a:ext cx="457200" cy="319124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2372515" y="5845285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예시 및 주의사항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37" name="Group 2">
            <a:extLst>
              <a:ext uri="{FF2B5EF4-FFF2-40B4-BE49-F238E27FC236}">
                <a16:creationId xmlns:a16="http://schemas.microsoft.com/office/drawing/2014/main" id="{A1378D0A-C8FA-4878-85D8-C09F860AC142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5F21C6A-97B7-462D-ACEB-902A2F6E2ABC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EC353A9D-9204-4CD5-AA9D-06B730762752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46" name="TextBox 15">
            <a:extLst>
              <a:ext uri="{FF2B5EF4-FFF2-40B4-BE49-F238E27FC236}">
                <a16:creationId xmlns:a16="http://schemas.microsoft.com/office/drawing/2014/main" id="{F037CBB4-C142-4845-9F26-7274529975A3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972B69F6-E048-401B-8675-9C7263B9DD5A}"/>
              </a:ext>
            </a:extLst>
          </p:cNvPr>
          <p:cNvSpPr/>
          <p:nvPr/>
        </p:nvSpPr>
        <p:spPr>
          <a:xfrm>
            <a:off x="3872716" y="8168963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6593E-E4F0-4537-944C-A3690391D706}"/>
              </a:ext>
            </a:extLst>
          </p:cNvPr>
          <p:cNvSpPr txBox="1"/>
          <p:nvPr/>
        </p:nvSpPr>
        <p:spPr>
          <a:xfrm>
            <a:off x="2640008" y="8085601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사용자 입력 정보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D9AD19-8EFC-4C9D-AEC1-7246FD0F7265}"/>
              </a:ext>
            </a:extLst>
          </p:cNvPr>
          <p:cNvSpPr txBox="1"/>
          <p:nvPr/>
        </p:nvSpPr>
        <p:spPr>
          <a:xfrm>
            <a:off x="4667392" y="2151832"/>
            <a:ext cx="74204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solidFill>
                  <a:srgbClr val="00B050"/>
                </a:solidFill>
              </a:rPr>
              <a:t>민원인의 민원 서류 작성을 위한 프롬프트</a:t>
            </a:r>
          </a:p>
        </p:txBody>
      </p:sp>
    </p:spTree>
    <p:extLst>
      <p:ext uri="{BB962C8B-B14F-4D97-AF65-F5344CB8AC3E}">
        <p14:creationId xmlns:p14="http://schemas.microsoft.com/office/powerpoint/2010/main" val="355591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 문서 변환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631072" y="4073355"/>
            <a:ext cx="129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j-lt"/>
                <a:ea typeface="S-Core Dream 4 Regular" panose="020B0503030302020204" pitchFamily="34" charset="-127"/>
              </a:rPr>
              <a:t>Google </a:t>
            </a:r>
            <a:r>
              <a:rPr kumimoji="1" lang="en-US" altLang="ko-KR" sz="1800" dirty="0">
                <a:latin typeface="+mj-lt"/>
                <a:ea typeface="S-Core Dream 4 Regular" panose="020B0503030302020204" pitchFamily="34" charset="-127"/>
              </a:rPr>
              <a:t>STT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2F5B2B-FA1D-4A62-9345-5D6D980E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7" y="3201661"/>
            <a:ext cx="3397906" cy="6585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1FD3DE-4781-482B-B96A-A6E130D0E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75" y="5575902"/>
            <a:ext cx="3182220" cy="2717286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AE171D3-A1EE-433F-8C67-CE4C7AA67F5E}"/>
              </a:ext>
            </a:extLst>
          </p:cNvPr>
          <p:cNvSpPr/>
          <p:nvPr/>
        </p:nvSpPr>
        <p:spPr>
          <a:xfrm>
            <a:off x="4933445" y="4671382"/>
            <a:ext cx="1814284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87B2C-A812-4309-9DD0-7E8F2191E3EB}"/>
              </a:ext>
            </a:extLst>
          </p:cNvPr>
          <p:cNvSpPr txBox="1"/>
          <p:nvPr/>
        </p:nvSpPr>
        <p:spPr>
          <a:xfrm>
            <a:off x="4724400" y="5524667"/>
            <a:ext cx="1814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프롬프트 엔지니어링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E932B54-5D39-4032-90AD-90C755C7F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4352" y="7127579"/>
            <a:ext cx="1814285" cy="16354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E8FCEDD-8EB7-47B4-BB36-C9A547FFA2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021"/>
          <a:stretch/>
        </p:blipFill>
        <p:spPr>
          <a:xfrm>
            <a:off x="7798606" y="2018937"/>
            <a:ext cx="4117332" cy="3566777"/>
          </a:xfrm>
          <a:prstGeom prst="rect">
            <a:avLst/>
          </a:prstGeom>
        </p:spPr>
      </p:pic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7256414" y="2143324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5941459" y="2152672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7261899" y="2592076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011BD-B73D-4E0F-AC99-16AE6D6566DE}"/>
              </a:ext>
            </a:extLst>
          </p:cNvPr>
          <p:cNvSpPr txBox="1"/>
          <p:nvPr/>
        </p:nvSpPr>
        <p:spPr>
          <a:xfrm>
            <a:off x="5946944" y="2601424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메타정보</a:t>
            </a:r>
          </a:p>
        </p:txBody>
      </p:sp>
      <p:sp>
        <p:nvSpPr>
          <p:cNvPr id="66" name="왼쪽 중괄호 65">
            <a:extLst>
              <a:ext uri="{FF2B5EF4-FFF2-40B4-BE49-F238E27FC236}">
                <a16:creationId xmlns:a16="http://schemas.microsoft.com/office/drawing/2014/main" id="{0BD9BB02-ED74-44A9-93D7-9391017A5A69}"/>
              </a:ext>
            </a:extLst>
          </p:cNvPr>
          <p:cNvSpPr/>
          <p:nvPr/>
        </p:nvSpPr>
        <p:spPr>
          <a:xfrm>
            <a:off x="7202070" y="3135302"/>
            <a:ext cx="457200" cy="189521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5871448" y="3822582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예시 및 주의사항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1F298AF-CD38-451E-8D97-801FA31B7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624" y="6246836"/>
            <a:ext cx="2003056" cy="16353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2920109-1117-45BB-8D8F-04AEA3FFFE5E}"/>
              </a:ext>
            </a:extLst>
          </p:cNvPr>
          <p:cNvSpPr txBox="1"/>
          <p:nvPr/>
        </p:nvSpPr>
        <p:spPr>
          <a:xfrm>
            <a:off x="7206901" y="7885870"/>
            <a:ext cx="132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답변</a:t>
            </a: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64549B6B-A437-454C-B91E-D854614796EF}"/>
              </a:ext>
            </a:extLst>
          </p:cNvPr>
          <p:cNvSpPr/>
          <p:nvPr/>
        </p:nvSpPr>
        <p:spPr>
          <a:xfrm>
            <a:off x="12251870" y="4604557"/>
            <a:ext cx="1182713" cy="78321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06D107A-59C4-408B-8E5D-2847D18BB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99186" y="2924203"/>
            <a:ext cx="4636430" cy="486702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FEFE411B-1D45-41D2-9FA8-DE64969BB38D}"/>
              </a:ext>
            </a:extLst>
          </p:cNvPr>
          <p:cNvSpPr/>
          <p:nvPr/>
        </p:nvSpPr>
        <p:spPr>
          <a:xfrm>
            <a:off x="14412907" y="5178343"/>
            <a:ext cx="1676400" cy="5866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9806CB07-F429-46D5-85B6-38982A70A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t="21136" r="50303" b="9902"/>
          <a:stretch/>
        </p:blipFill>
        <p:spPr bwMode="auto">
          <a:xfrm>
            <a:off x="9259573" y="6331096"/>
            <a:ext cx="2780027" cy="28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1BA9D281-7546-408E-9CD4-3EF27B38F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 r="41864" b="83423"/>
          <a:stretch/>
        </p:blipFill>
        <p:spPr bwMode="auto">
          <a:xfrm>
            <a:off x="9257837" y="4908016"/>
            <a:ext cx="2503035" cy="683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2">
            <a:extLst>
              <a:ext uri="{FF2B5EF4-FFF2-40B4-BE49-F238E27FC236}">
                <a16:creationId xmlns:a16="http://schemas.microsoft.com/office/drawing/2014/main" id="{A1378D0A-C8FA-4878-85D8-C09F860AC142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5F21C6A-97B7-462D-ACEB-902A2F6E2ABC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4" name="TextBox 4">
              <a:extLst>
                <a:ext uri="{FF2B5EF4-FFF2-40B4-BE49-F238E27FC236}">
                  <a16:creationId xmlns:a16="http://schemas.microsoft.com/office/drawing/2014/main" id="{EC353A9D-9204-4CD5-AA9D-06B730762752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46" name="TextBox 15">
            <a:extLst>
              <a:ext uri="{FF2B5EF4-FFF2-40B4-BE49-F238E27FC236}">
                <a16:creationId xmlns:a16="http://schemas.microsoft.com/office/drawing/2014/main" id="{F037CBB4-C142-4845-9F26-7274529975A3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B2C7C-96D0-4859-86AB-4CDB8EBCB80C}"/>
              </a:ext>
            </a:extLst>
          </p:cNvPr>
          <p:cNvSpPr txBox="1"/>
          <p:nvPr/>
        </p:nvSpPr>
        <p:spPr>
          <a:xfrm>
            <a:off x="909038" y="2685654"/>
            <a:ext cx="274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음성 데이터 </a:t>
            </a:r>
            <a:r>
              <a:rPr lang="en-US" altLang="ko-KR" b="1" dirty="0">
                <a:solidFill>
                  <a:srgbClr val="00B050"/>
                </a:solidFill>
              </a:rPr>
              <a:t>Text</a:t>
            </a:r>
            <a:r>
              <a:rPr lang="ko-KR" altLang="en-US" b="1" dirty="0">
                <a:solidFill>
                  <a:srgbClr val="00B050"/>
                </a:solidFill>
              </a:rPr>
              <a:t>로 변환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5A5614-3BE3-4D68-A312-36A766A3AE3A}"/>
              </a:ext>
            </a:extLst>
          </p:cNvPr>
          <p:cNvSpPr txBox="1"/>
          <p:nvPr/>
        </p:nvSpPr>
        <p:spPr>
          <a:xfrm>
            <a:off x="1028699" y="5063192"/>
            <a:ext cx="2740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민원 서류 메타 정보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2FD61-DD90-4B4C-B899-609670E678A1}"/>
              </a:ext>
            </a:extLst>
          </p:cNvPr>
          <p:cNvSpPr txBox="1"/>
          <p:nvPr/>
        </p:nvSpPr>
        <p:spPr>
          <a:xfrm>
            <a:off x="6197425" y="1555180"/>
            <a:ext cx="6096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사용자 </a:t>
            </a:r>
            <a:r>
              <a:rPr lang="en-US" altLang="ko-KR" b="1" dirty="0">
                <a:solidFill>
                  <a:srgbClr val="00B050"/>
                </a:solidFill>
              </a:rPr>
              <a:t>STT</a:t>
            </a:r>
            <a:r>
              <a:rPr lang="ko-KR" altLang="en-US" b="1" dirty="0">
                <a:solidFill>
                  <a:srgbClr val="00B050"/>
                </a:solidFill>
              </a:rPr>
              <a:t>를 이해하고 민원문서 작성을 위한 프롬프트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770E0-4B16-4C70-8582-F90C70AF4EAA}"/>
              </a:ext>
            </a:extLst>
          </p:cNvPr>
          <p:cNvSpPr txBox="1"/>
          <p:nvPr/>
        </p:nvSpPr>
        <p:spPr>
          <a:xfrm>
            <a:off x="7633040" y="5744500"/>
            <a:ext cx="408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Meta </a:t>
            </a:r>
            <a:r>
              <a:rPr lang="ko-KR" altLang="en-US" b="1" dirty="0">
                <a:solidFill>
                  <a:srgbClr val="00B050"/>
                </a:solidFill>
              </a:rPr>
              <a:t>민원 문서 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한글 자동 타겟 파싱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3F6076-616C-4444-826C-88F4C7F98631}"/>
              </a:ext>
            </a:extLst>
          </p:cNvPr>
          <p:cNvSpPr txBox="1"/>
          <p:nvPr/>
        </p:nvSpPr>
        <p:spPr>
          <a:xfrm>
            <a:off x="10560429" y="7559053"/>
            <a:ext cx="3235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동시에 여러 개를 말한 경우에도 정상적인 답변 확인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B4FCC0-FFCF-4B32-B3C4-477700A8A4F2}"/>
              </a:ext>
            </a:extLst>
          </p:cNvPr>
          <p:cNvSpPr txBox="1"/>
          <p:nvPr/>
        </p:nvSpPr>
        <p:spPr>
          <a:xfrm>
            <a:off x="13404565" y="2490127"/>
            <a:ext cx="4906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작성 진행 상황에 따른 </a:t>
            </a:r>
            <a:r>
              <a:rPr lang="en-US" altLang="ko-KR" b="1" dirty="0">
                <a:solidFill>
                  <a:srgbClr val="00B050"/>
                </a:solidFill>
              </a:rPr>
              <a:t>HWP </a:t>
            </a:r>
            <a:r>
              <a:rPr lang="ko-KR" altLang="en-US" b="1" dirty="0">
                <a:solidFill>
                  <a:srgbClr val="00B050"/>
                </a:solidFill>
              </a:rPr>
              <a:t>및 </a:t>
            </a:r>
            <a:r>
              <a:rPr lang="en-US" altLang="ko-KR" b="1" dirty="0">
                <a:solidFill>
                  <a:srgbClr val="00B050"/>
                </a:solidFill>
              </a:rPr>
              <a:t>PDF </a:t>
            </a:r>
            <a:r>
              <a:rPr lang="ko-KR" altLang="en-US" b="1" dirty="0">
                <a:solidFill>
                  <a:srgbClr val="00B050"/>
                </a:solidFill>
              </a:rPr>
              <a:t>파일 반환</a:t>
            </a:r>
          </a:p>
        </p:txBody>
      </p:sp>
    </p:spTree>
    <p:extLst>
      <p:ext uri="{BB962C8B-B14F-4D97-AF65-F5344CB8AC3E}">
        <p14:creationId xmlns:p14="http://schemas.microsoft.com/office/powerpoint/2010/main" val="78195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6" y="1690268"/>
            <a:ext cx="742042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latin typeface="+mj-lt"/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latin typeface="+mj-lt"/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 문서 여권 이미지 확인 및 가이드  </a:t>
            </a:r>
            <a:endParaRPr lang="en-US" sz="3000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5D139-1272-4836-BA17-BF5FAE7E386A}"/>
              </a:ext>
            </a:extLst>
          </p:cNvPr>
          <p:cNvSpPr txBox="1"/>
          <p:nvPr/>
        </p:nvSpPr>
        <p:spPr>
          <a:xfrm>
            <a:off x="4495800" y="2378780"/>
            <a:ext cx="74204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>
                <a:solidFill>
                  <a:srgbClr val="00B050"/>
                </a:solidFill>
              </a:rPr>
              <a:t>민원인의 여권 이미지 확인을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4062188" y="3291248"/>
            <a:ext cx="457200" cy="47705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2738581" y="3176487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이미지 업로드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4080661" y="4959157"/>
            <a:ext cx="457200" cy="369113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2692889" y="6412568"/>
            <a:ext cx="1369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검증 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168E86-7E82-4CF2-BFEC-6451FC9E2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6" t="14961" r="12906" b="23088"/>
          <a:stretch/>
        </p:blipFill>
        <p:spPr>
          <a:xfrm>
            <a:off x="4718830" y="4033386"/>
            <a:ext cx="6292672" cy="475836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7EB13DD-E5C7-49E2-A80D-BD0C9F12E2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9" r="52258" b="92209"/>
          <a:stretch/>
        </p:blipFill>
        <p:spPr>
          <a:xfrm>
            <a:off x="4718830" y="3140312"/>
            <a:ext cx="2977370" cy="718682"/>
          </a:xfrm>
          <a:prstGeom prst="rect">
            <a:avLst/>
          </a:prstGeom>
        </p:spPr>
      </p:pic>
      <p:grpSp>
        <p:nvGrpSpPr>
          <p:cNvPr id="50" name="Group 2">
            <a:extLst>
              <a:ext uri="{FF2B5EF4-FFF2-40B4-BE49-F238E27FC236}">
                <a16:creationId xmlns:a16="http://schemas.microsoft.com/office/drawing/2014/main" id="{0F0C4FC8-049F-41EE-A4BC-1204738CB18B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C802F928-1DA1-446B-80E7-2E14680F3D3E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865DE8E9-C483-4990-AFC1-B724D4422D94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3" name="TextBox 15">
            <a:extLst>
              <a:ext uri="{FF2B5EF4-FFF2-40B4-BE49-F238E27FC236}">
                <a16:creationId xmlns:a16="http://schemas.microsoft.com/office/drawing/2014/main" id="{41FBDF83-8FF2-4C74-96F7-1835ADB0C365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6B156364-D391-466C-9569-6D460B702AE5}"/>
              </a:ext>
            </a:extLst>
          </p:cNvPr>
          <p:cNvSpPr/>
          <p:nvPr/>
        </p:nvSpPr>
        <p:spPr>
          <a:xfrm>
            <a:off x="4080661" y="4214388"/>
            <a:ext cx="457200" cy="369330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30BA7-55EE-4118-83CB-9A7477D99E5B}"/>
              </a:ext>
            </a:extLst>
          </p:cNvPr>
          <p:cNvSpPr txBox="1"/>
          <p:nvPr/>
        </p:nvSpPr>
        <p:spPr>
          <a:xfrm>
            <a:off x="2765706" y="4223736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84227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2-2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6" y="1690268"/>
            <a:ext cx="742042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0000"/>
                </a:solidFill>
                <a:latin typeface="+mj-lt"/>
                <a:ea typeface="Source Han Sans KR Bold"/>
              </a:rPr>
              <a:t>AI </a:t>
            </a:r>
            <a:r>
              <a:rPr lang="ko-KR" altLang="en-US" sz="3000" dirty="0" err="1">
                <a:solidFill>
                  <a:srgbClr val="000000"/>
                </a:solidFill>
                <a:latin typeface="+mj-lt"/>
                <a:ea typeface="Source Han Sans KR Bold"/>
              </a:rPr>
              <a:t>가이더스</a:t>
            </a: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 문서 여권 이미지 확인 및 가이드  </a:t>
            </a:r>
            <a:endParaRPr lang="en-US" sz="3000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60174E-9CDA-4911-8A0C-207B832DE26E}"/>
              </a:ext>
            </a:extLst>
          </p:cNvPr>
          <p:cNvSpPr txBox="1"/>
          <p:nvPr/>
        </p:nvSpPr>
        <p:spPr>
          <a:xfrm>
            <a:off x="739929" y="8486754"/>
            <a:ext cx="2714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확인</a:t>
            </a: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AE171D3-A1EE-433F-8C67-CE4C7AA67F5E}"/>
              </a:ext>
            </a:extLst>
          </p:cNvPr>
          <p:cNvSpPr/>
          <p:nvPr/>
        </p:nvSpPr>
        <p:spPr>
          <a:xfrm>
            <a:off x="4573016" y="5206367"/>
            <a:ext cx="2523463" cy="783213"/>
          </a:xfrm>
          <a:prstGeom prst="rightArrow">
            <a:avLst>
              <a:gd name="adj1" fmla="val 33785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187B2C-A812-4309-9DD0-7E8F2191E3EB}"/>
              </a:ext>
            </a:extLst>
          </p:cNvPr>
          <p:cNvSpPr txBox="1"/>
          <p:nvPr/>
        </p:nvSpPr>
        <p:spPr>
          <a:xfrm>
            <a:off x="4816323" y="6003245"/>
            <a:ext cx="1814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이미지 업로드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5D139-1272-4836-BA17-BF5FAE7E386A}"/>
              </a:ext>
            </a:extLst>
          </p:cNvPr>
          <p:cNvSpPr txBox="1"/>
          <p:nvPr/>
        </p:nvSpPr>
        <p:spPr>
          <a:xfrm>
            <a:off x="8984692" y="2035587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민원인의 여권 이미지 확인을 위한 프롬프트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12FABAB5-C7AD-4116-B168-C37292A9E2D6}"/>
              </a:ext>
            </a:extLst>
          </p:cNvPr>
          <p:cNvSpPr/>
          <p:nvPr/>
        </p:nvSpPr>
        <p:spPr>
          <a:xfrm>
            <a:off x="8468237" y="2704068"/>
            <a:ext cx="457200" cy="15509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E9627F-F89E-4513-BA00-E7E9881BCDAF}"/>
              </a:ext>
            </a:extLst>
          </p:cNvPr>
          <p:cNvSpPr txBox="1"/>
          <p:nvPr/>
        </p:nvSpPr>
        <p:spPr>
          <a:xfrm>
            <a:off x="7226800" y="2542297"/>
            <a:ext cx="1369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이미지 업로드</a:t>
            </a:r>
          </a:p>
        </p:txBody>
      </p:sp>
      <p:sp>
        <p:nvSpPr>
          <p:cNvPr id="64" name="왼쪽 중괄호 63">
            <a:extLst>
              <a:ext uri="{FF2B5EF4-FFF2-40B4-BE49-F238E27FC236}">
                <a16:creationId xmlns:a16="http://schemas.microsoft.com/office/drawing/2014/main" id="{92AF558D-8093-4397-B080-EEA728D9B087}"/>
              </a:ext>
            </a:extLst>
          </p:cNvPr>
          <p:cNvSpPr/>
          <p:nvPr/>
        </p:nvSpPr>
        <p:spPr>
          <a:xfrm>
            <a:off x="8446742" y="3722247"/>
            <a:ext cx="457200" cy="2569019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7AF3E-0484-4892-B41D-BB2DCBF50836}"/>
              </a:ext>
            </a:extLst>
          </p:cNvPr>
          <p:cNvSpPr txBox="1"/>
          <p:nvPr/>
        </p:nvSpPr>
        <p:spPr>
          <a:xfrm>
            <a:off x="7126302" y="4697033"/>
            <a:ext cx="1369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여권 이미지 검증 사항</a:t>
            </a: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82D2EF89-EE16-441E-B704-7719E5471929}"/>
              </a:ext>
            </a:extLst>
          </p:cNvPr>
          <p:cNvSpPr txBox="1"/>
          <p:nvPr/>
        </p:nvSpPr>
        <p:spPr>
          <a:xfrm>
            <a:off x="304801" y="461361"/>
            <a:ext cx="4455810" cy="866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736974B-0127-4788-90F4-FD9F66E49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2" y="5225441"/>
            <a:ext cx="4074026" cy="30246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832B86-B2E1-405B-9BF9-C211ABA094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3" t="8533" r="88783" b="65396"/>
          <a:stretch/>
        </p:blipFill>
        <p:spPr>
          <a:xfrm>
            <a:off x="5167034" y="3631286"/>
            <a:ext cx="1228072" cy="17702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168E86-7E82-4CF2-BFEC-6451FC9E27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966" t="14961" r="12906" b="23088"/>
          <a:stretch/>
        </p:blipFill>
        <p:spPr>
          <a:xfrm>
            <a:off x="8965642" y="3165662"/>
            <a:ext cx="6292672" cy="323786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87EB13DD-E5C7-49E2-A80D-BD0C9F12E2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819" r="52258" b="92209"/>
          <a:stretch/>
        </p:blipFill>
        <p:spPr>
          <a:xfrm>
            <a:off x="9045508" y="2624091"/>
            <a:ext cx="2594688" cy="42668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3AC9E15-BDC9-4FF6-90BB-43EDE53900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1" t="80287" r="5167"/>
          <a:stretch/>
        </p:blipFill>
        <p:spPr>
          <a:xfrm>
            <a:off x="7460829" y="7080114"/>
            <a:ext cx="10446171" cy="157017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384750F-E2EC-4AB6-8192-11E6D81D3762}"/>
              </a:ext>
            </a:extLst>
          </p:cNvPr>
          <p:cNvSpPr txBox="1"/>
          <p:nvPr/>
        </p:nvSpPr>
        <p:spPr>
          <a:xfrm>
            <a:off x="9178278" y="6657408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여권 이미지 확인 및 가이드 제공</a:t>
            </a:r>
          </a:p>
        </p:txBody>
      </p:sp>
      <p:grpSp>
        <p:nvGrpSpPr>
          <p:cNvPr id="50" name="Group 2">
            <a:extLst>
              <a:ext uri="{FF2B5EF4-FFF2-40B4-BE49-F238E27FC236}">
                <a16:creationId xmlns:a16="http://schemas.microsoft.com/office/drawing/2014/main" id="{0F0C4FC8-049F-41EE-A4BC-1204738CB18B}"/>
              </a:ext>
            </a:extLst>
          </p:cNvPr>
          <p:cNvGrpSpPr/>
          <p:nvPr/>
        </p:nvGrpSpPr>
        <p:grpSpPr>
          <a:xfrm>
            <a:off x="0" y="363923"/>
            <a:ext cx="5791200" cy="664777"/>
            <a:chOff x="0" y="0"/>
            <a:chExt cx="1093628" cy="175085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C802F928-1DA1-446B-80E7-2E14680F3D3E}"/>
                </a:ext>
              </a:extLst>
            </p:cNvPr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865DE8E9-C483-4990-AFC1-B724D4422D94}"/>
                </a:ext>
              </a:extLst>
            </p:cNvPr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3" name="TextBox 15">
            <a:extLst>
              <a:ext uri="{FF2B5EF4-FFF2-40B4-BE49-F238E27FC236}">
                <a16:creationId xmlns:a16="http://schemas.microsoft.com/office/drawing/2014/main" id="{41FBDF83-8FF2-4C74-96F7-1835ADB0C365}"/>
              </a:ext>
            </a:extLst>
          </p:cNvPr>
          <p:cNvSpPr txBox="1"/>
          <p:nvPr/>
        </p:nvSpPr>
        <p:spPr>
          <a:xfrm>
            <a:off x="304800" y="461361"/>
            <a:ext cx="4876799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음성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STT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처리 및 </a:t>
            </a: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HWP 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신청서 변환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pic>
        <p:nvPicPr>
          <p:cNvPr id="1026" name="Picture 2" descr="외교부 여권안내 홈페이지 [차세대 전자여권 안내]">
            <a:extLst>
              <a:ext uri="{FF2B5EF4-FFF2-40B4-BE49-F238E27FC236}">
                <a16:creationId xmlns:a16="http://schemas.microsoft.com/office/drawing/2014/main" id="{8BFD3D46-9566-4313-949F-FEFF9984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0" y="2904213"/>
            <a:ext cx="4037767" cy="219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5CF65CBC-2EE8-4157-B7A1-E1D1E6454AAB}"/>
              </a:ext>
            </a:extLst>
          </p:cNvPr>
          <p:cNvSpPr/>
          <p:nvPr/>
        </p:nvSpPr>
        <p:spPr>
          <a:xfrm>
            <a:off x="8495601" y="3315909"/>
            <a:ext cx="457200" cy="21983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36F98B-9666-4036-B1F6-27867377526E}"/>
              </a:ext>
            </a:extLst>
          </p:cNvPr>
          <p:cNvSpPr txBox="1"/>
          <p:nvPr/>
        </p:nvSpPr>
        <p:spPr>
          <a:xfrm>
            <a:off x="7228837" y="3259886"/>
            <a:ext cx="1369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245608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572594" y="4770672"/>
            <a:ext cx="5142812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향후 계획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5" y="140509"/>
              <a:ext cx="2720561" cy="55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00BC70"/>
                  </a:solidFill>
                  <a:latin typeface="Montserrat Ultra-Bold"/>
                </a:rPr>
                <a:t>SECTION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06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9200" y="6507175"/>
            <a:ext cx="4316715" cy="165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음성을 변환한 텍스트를 처리하는 것을 넘어 민원인의 상담 및 영상 음성 인식으로 상황에 맞는 민원 추천 및 진행 서비스</a:t>
            </a:r>
            <a:endParaRPr lang="en-US" sz="2199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007686" y="6507175"/>
            <a:ext cx="429467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세무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가족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주민등록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부동산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199" dirty="0" err="1">
                <a:solidFill>
                  <a:srgbClr val="000000"/>
                </a:solidFill>
                <a:ea typeface="Source Han Sans KR"/>
              </a:rPr>
              <a:t>주정차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 과태료 등 다양한 영역의 민원으로 서비스를 확장하여 생성형</a:t>
            </a:r>
            <a:r>
              <a:rPr lang="en-US" altLang="ko-KR" sz="2199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를 통한 민원 업무 혁신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73908" y="6507175"/>
            <a:ext cx="4294892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dirty="0" err="1">
                <a:solidFill>
                  <a:srgbClr val="000000"/>
                </a:solidFill>
                <a:ea typeface="Source Han Sans KR"/>
              </a:rPr>
              <a:t>sLLM</a:t>
            </a:r>
            <a:r>
              <a:rPr lang="en-US" sz="2199" dirty="0">
                <a:solidFill>
                  <a:srgbClr val="000000"/>
                </a:solidFill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ea typeface="Source Han Sans KR"/>
              </a:rPr>
              <a:t>등 해외 인프라를 활용하지 않는 방식의 모형을 직접 개발하여 민감정보를 다루는 민원 처리의 경우에도 처리 가능하도록 확대</a:t>
            </a:r>
            <a:endParaRPr lang="en-US" sz="2199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4801" y="461361"/>
            <a:ext cx="35727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적용 범위의 확대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19200" y="5631496"/>
            <a:ext cx="3995800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ko-KR" sz="3000" u="none" strike="noStrike" dirty="0">
                <a:solidFill>
                  <a:srgbClr val="000000"/>
                </a:solidFill>
                <a:ea typeface="Source Han Sans KR Bold"/>
              </a:rPr>
              <a:t>Multi-Modal LLM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85642" y="5677907"/>
            <a:ext cx="3995800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민원 범위의 확장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52084" y="5677907"/>
            <a:ext cx="39023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ea typeface="Source Han Sans KR Bold"/>
              </a:rPr>
              <a:t>개인 민감정보 처리 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</a:rPr>
              <a:t>3</a:t>
            </a:r>
            <a:r>
              <a:rPr lang="en-US" sz="3000" dirty="0">
                <a:solidFill>
                  <a:srgbClr val="00BC70"/>
                </a:solidFill>
              </a:rPr>
              <a:t>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</a:rPr>
              <a:t> </a:t>
            </a:r>
            <a:r>
              <a:rPr lang="en-US" altLang="ko-KR" sz="2000" dirty="0">
                <a:solidFill>
                  <a:srgbClr val="00BC70"/>
                </a:solidFill>
              </a:rPr>
              <a:t>GUIDERS</a:t>
            </a:r>
            <a:endParaRPr lang="en-US" sz="2000" dirty="0">
              <a:solidFill>
                <a:srgbClr val="00BC7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512DED5-9815-EACD-C811-1CA1B3FC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8841" y="2217006"/>
            <a:ext cx="4239217" cy="29055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FE33BA8-7E67-F7CB-037B-CD9D1F50C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647" y="2019300"/>
            <a:ext cx="4350705" cy="3207605"/>
          </a:xfrm>
          <a:prstGeom prst="rect">
            <a:avLst/>
          </a:prstGeom>
        </p:spPr>
      </p:pic>
      <p:pic>
        <p:nvPicPr>
          <p:cNvPr id="1026" name="Picture 2" descr="Introduction to NExT-GPT: Any-to-Any Multimodal Large Language Model -  KDnuggets">
            <a:extLst>
              <a:ext uri="{FF2B5EF4-FFF2-40B4-BE49-F238E27FC236}">
                <a16:creationId xmlns:a16="http://schemas.microsoft.com/office/drawing/2014/main" id="{88A99AD8-44AF-4A37-88C4-13D10D544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85" y="1994086"/>
            <a:ext cx="4316715" cy="357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0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9886" y="2579225"/>
            <a:ext cx="14908228" cy="2510643"/>
            <a:chOff x="0" y="0"/>
            <a:chExt cx="1893007" cy="6612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89886" y="5616093"/>
            <a:ext cx="14908228" cy="2510643"/>
            <a:chOff x="0" y="0"/>
            <a:chExt cx="1893007" cy="6612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3007" cy="661239"/>
            </a:xfrm>
            <a:custGeom>
              <a:avLst/>
              <a:gdLst/>
              <a:ahLst/>
              <a:cxnLst/>
              <a:rect l="l" t="t" r="r" b="b"/>
              <a:pathLst>
                <a:path w="1893007" h="661239">
                  <a:moveTo>
                    <a:pt x="0" y="0"/>
                  </a:moveTo>
                  <a:lnTo>
                    <a:pt x="1893007" y="0"/>
                  </a:lnTo>
                  <a:lnTo>
                    <a:pt x="1893007" y="661239"/>
                  </a:lnTo>
                  <a:lnTo>
                    <a:pt x="0" y="661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93007" cy="69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980188" y="3243997"/>
            <a:ext cx="8183612" cy="18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고령화 시대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기존의 방식에 익숙한 이용자 비중 ↑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ea typeface="Source Han Sans KR"/>
              </a:rPr>
              <a:t>LLM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등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기술은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기존에 선호하던 방식으로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IT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제공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서비스 및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UX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기획의 영역은 여전히 인간의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Design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 필요하며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이러한 부분에서 꾸준한 사업화 수요가 존재할 것으로  예상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010400" y="6280864"/>
            <a:ext cx="8382000" cy="1510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민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/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관 공통적으로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책임소재의 분명함과 행정처리의 효율성 등으로 인해</a:t>
            </a:r>
            <a:br>
              <a:rPr lang="en-US" altLang="ko-KR" sz="2000" dirty="0">
                <a:solidFill>
                  <a:srgbClr val="000000"/>
                </a:solidFill>
                <a:ea typeface="Source Han Sans KR"/>
              </a:rPr>
            </a:b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문서화 수요는 여전히 지속될 것으로 예상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다만 생성형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AI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의 등장으로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인간이 직접 문서작업을 하는 빈도는 낮아짐</a:t>
            </a:r>
            <a:endParaRPr lang="en-US" altLang="ko-KR" sz="2000" dirty="0">
              <a:solidFill>
                <a:srgbClr val="000000"/>
              </a:solidFill>
              <a:ea typeface="Source Han Sans KR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ko-KR" altLang="en-US" sz="2000" dirty="0" err="1">
                <a:solidFill>
                  <a:srgbClr val="000000"/>
                </a:solidFill>
                <a:ea typeface="Source Han Sans KR"/>
              </a:rPr>
              <a:t>수요과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 공급의 간극을 좁히는 기술 </a:t>
            </a:r>
            <a:r>
              <a:rPr lang="en-US" altLang="ko-KR" sz="2000" dirty="0">
                <a:solidFill>
                  <a:srgbClr val="000000"/>
                </a:solidFill>
                <a:ea typeface="Source Han Sans KR"/>
              </a:rPr>
              <a:t>Provider</a:t>
            </a:r>
            <a:r>
              <a:rPr lang="ko-KR" altLang="en-US" sz="2000" dirty="0">
                <a:solidFill>
                  <a:srgbClr val="000000"/>
                </a:solidFill>
                <a:ea typeface="Source Han Sans KR"/>
              </a:rPr>
              <a:t>로서 사업화 가능성 확인</a:t>
            </a:r>
            <a:endParaRPr lang="en-US" sz="2000" dirty="0">
              <a:solidFill>
                <a:srgbClr val="000000"/>
              </a:solidFill>
              <a:ea typeface="Source Han Sans KR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1025868" y="2211817"/>
            <a:ext cx="5682669" cy="1407683"/>
            <a:chOff x="-970" y="0"/>
            <a:chExt cx="1878852" cy="187691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-970" y="24756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시대의 변화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  <p:sp>
        <p:nvSpPr>
          <p:cNvPr id="41" name="Freeform 4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-274813" y="461361"/>
            <a:ext cx="4152371" cy="419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latin typeface="Abadi" panose="020B0604020104020204" pitchFamily="34" charset="0"/>
                <a:ea typeface="Source Han Sans KR Bold"/>
              </a:rPr>
              <a:t>사업화 가능성</a:t>
            </a:r>
            <a:endParaRPr lang="en-US" sz="2499" dirty="0">
              <a:solidFill>
                <a:srgbClr val="FFFFFF"/>
              </a:solidFill>
              <a:latin typeface="Abadi" panose="020B0604020104020204" pitchFamily="34" charset="0"/>
              <a:ea typeface="Source Han Sans KR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7085114" y="401037"/>
            <a:ext cx="590178" cy="503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altLang="ko-KR" sz="3000" dirty="0">
                <a:solidFill>
                  <a:srgbClr val="00BC70"/>
                </a:solidFill>
                <a:latin typeface="Abadi" panose="020B0604020104020204" pitchFamily="34" charset="0"/>
              </a:rPr>
              <a:t>3</a:t>
            </a: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-2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B9E9495D-525F-C674-1585-FEE8AD1F7917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1576AF78-042A-52AE-F43B-77D7AEE4A838}"/>
              </a:ext>
            </a:extLst>
          </p:cNvPr>
          <p:cNvGrpSpPr/>
          <p:nvPr/>
        </p:nvGrpSpPr>
        <p:grpSpPr>
          <a:xfrm>
            <a:off x="1022931" y="5295900"/>
            <a:ext cx="5682669" cy="1495248"/>
            <a:chOff x="-970" y="-116753"/>
            <a:chExt cx="1878852" cy="1993664"/>
          </a:xfrm>
        </p:grpSpPr>
        <p:grpSp>
          <p:nvGrpSpPr>
            <p:cNvPr id="46" name="Group 22">
              <a:extLst>
                <a:ext uri="{FF2B5EF4-FFF2-40B4-BE49-F238E27FC236}">
                  <a16:creationId xmlns:a16="http://schemas.microsoft.com/office/drawing/2014/main" id="{7D09253C-AC67-FF03-5129-964DC5A99D82}"/>
                </a:ext>
              </a:extLst>
            </p:cNvPr>
            <p:cNvGrpSpPr/>
            <p:nvPr/>
          </p:nvGrpSpPr>
          <p:grpSpPr>
            <a:xfrm>
              <a:off x="0" y="0"/>
              <a:ext cx="1876911" cy="1876911"/>
              <a:chOff x="0" y="0"/>
              <a:chExt cx="812800" cy="812800"/>
            </a:xfrm>
          </p:grpSpPr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BB49F5C-50D2-33F4-54C4-95DDA75D8F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49" name="TextBox 24">
                <a:extLst>
                  <a:ext uri="{FF2B5EF4-FFF2-40B4-BE49-F238E27FC236}">
                    <a16:creationId xmlns:a16="http://schemas.microsoft.com/office/drawing/2014/main" id="{074097BB-F7E8-D634-9F09-1D7CDA0263D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7" name="TextBox 25">
              <a:extLst>
                <a:ext uri="{FF2B5EF4-FFF2-40B4-BE49-F238E27FC236}">
                  <a16:creationId xmlns:a16="http://schemas.microsoft.com/office/drawing/2014/main" id="{0F7D1DA9-9C02-468B-727C-D50864883C99}"/>
                </a:ext>
              </a:extLst>
            </p:cNvPr>
            <p:cNvSpPr txBox="1"/>
            <p:nvPr/>
          </p:nvSpPr>
          <p:spPr>
            <a:xfrm>
              <a:off x="-970" y="-116753"/>
              <a:ext cx="1878852" cy="17662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ko-KR" altLang="en-US" sz="8000" dirty="0">
                  <a:solidFill>
                    <a:srgbClr val="00BC70"/>
                  </a:solidFill>
                  <a:latin typeface="Montserrat Ultra-Bold"/>
                </a:rPr>
                <a:t>문서화 수요</a:t>
              </a:r>
              <a:endParaRPr lang="en-US" sz="8000" dirty="0">
                <a:solidFill>
                  <a:srgbClr val="00BC70"/>
                </a:solidFill>
                <a:latin typeface="Montserrat Ultr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4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447800" y="6726649"/>
            <a:ext cx="5181600" cy="10100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신한카드 </a:t>
            </a: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데이터사이언티스트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성균관대학교 인공지능융합학과 박사 수료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>
              <a:lnSpc>
                <a:spcPts val="2700"/>
              </a:lnSpc>
            </a:pP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- 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성균관대학교 </a:t>
            </a: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데이터사이언스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 융합학과 석사 졸업</a:t>
            </a: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6560" y="6195797"/>
            <a:ext cx="2362200" cy="355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>
                <a:solidFill>
                  <a:srgbClr val="FFFFFF"/>
                </a:solidFill>
                <a:ea typeface="Source Han Sans KR Medium"/>
              </a:rPr>
              <a:t>프롬프트 엔지니어링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17274" y="6194358"/>
            <a:ext cx="1703598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백엔드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376758" y="5579931"/>
            <a:ext cx="1421804" cy="496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>
                <a:solidFill>
                  <a:srgbClr val="FFFFFF"/>
                </a:solidFill>
                <a:latin typeface="Montserrat Bold"/>
              </a:rPr>
              <a:t>조수현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418659" y="5519416"/>
            <a:ext cx="117101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FFFFFF"/>
                </a:solidFill>
                <a:latin typeface="Montserrat Bold"/>
              </a:rPr>
              <a:t>정태환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147171" y="5548474"/>
            <a:ext cx="128402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 err="1">
                <a:solidFill>
                  <a:srgbClr val="FFFFFF"/>
                </a:solidFill>
                <a:latin typeface="Montserrat Bold"/>
              </a:rPr>
              <a:t>한선범</a:t>
            </a:r>
            <a:endParaRPr lang="en-US" sz="30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0" name="AutoShape 20"/>
          <p:cNvSpPr/>
          <p:nvPr/>
        </p:nvSpPr>
        <p:spPr>
          <a:xfrm flipV="1">
            <a:off x="0" y="1367430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7823090" y="1036623"/>
            <a:ext cx="2641821" cy="642563"/>
            <a:chOff x="0" y="0"/>
            <a:chExt cx="3522427" cy="85675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39035" y="130984"/>
              <a:ext cx="2720561" cy="557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 err="1">
                  <a:solidFill>
                    <a:srgbClr val="00BC70"/>
                  </a:solidFill>
                  <a:ea typeface="Source Han Sans KR Bold"/>
                </a:rPr>
                <a:t>팀원</a:t>
              </a:r>
              <a:r>
                <a:rPr lang="en-US" sz="2499" dirty="0">
                  <a:solidFill>
                    <a:srgbClr val="00BC70"/>
                  </a:solidFill>
                  <a:ea typeface="Source Han Sans KR Bold"/>
                </a:rPr>
                <a:t> </a:t>
              </a:r>
              <a:r>
                <a:rPr lang="en-US" sz="2499" dirty="0" err="1">
                  <a:solidFill>
                    <a:srgbClr val="00BC70"/>
                  </a:solidFill>
                  <a:ea typeface="Source Han Sans KR Bold"/>
                </a:rPr>
                <a:t>소개</a:t>
              </a:r>
              <a:endParaRPr lang="en-US" sz="2499" dirty="0">
                <a:solidFill>
                  <a:srgbClr val="00BC70"/>
                </a:solidFill>
                <a:ea typeface="Source Han Sans KR Bold"/>
              </a:endParaRP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0" y="9240852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2846821" y="6153549"/>
            <a:ext cx="406958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서버 구성 및 </a:t>
            </a:r>
            <a:r>
              <a:rPr lang="ko-KR" altLang="en-US" sz="2000" dirty="0" err="1">
                <a:solidFill>
                  <a:srgbClr val="FFFFFF"/>
                </a:solidFill>
                <a:ea typeface="Source Han Sans KR Medium"/>
              </a:rPr>
              <a:t>프론트엔드</a:t>
            </a:r>
            <a:r>
              <a:rPr lang="ko-KR" altLang="en-US" sz="2000" dirty="0">
                <a:solidFill>
                  <a:srgbClr val="FFFFFF"/>
                </a:solidFill>
                <a:ea typeface="Source Han Sans KR Medium"/>
              </a:rPr>
              <a:t> 개발</a:t>
            </a:r>
            <a:endParaRPr lang="en-US" sz="2000" dirty="0">
              <a:solidFill>
                <a:srgbClr val="FFFFFF"/>
              </a:solidFill>
              <a:ea typeface="Source Han Sans KR Medium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949515C2-E9CF-4B62-AB49-B3A0367FAEDB}"/>
              </a:ext>
            </a:extLst>
          </p:cNvPr>
          <p:cNvSpPr txBox="1"/>
          <p:nvPr/>
        </p:nvSpPr>
        <p:spPr>
          <a:xfrm>
            <a:off x="7162800" y="6716900"/>
            <a:ext cx="5181600" cy="655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신한카드 </a:t>
            </a:r>
            <a:r>
              <a:rPr lang="en-US" altLang="ko-KR" sz="1500" dirty="0">
                <a:solidFill>
                  <a:srgbClr val="FFFFFF"/>
                </a:solidFill>
                <a:latin typeface="Abadi" panose="020B0604020104020204" pitchFamily="34" charset="0"/>
              </a:rPr>
              <a:t>..</a:t>
            </a:r>
          </a:p>
          <a:p>
            <a:pPr>
              <a:lnSpc>
                <a:spcPts val="2700"/>
              </a:lnSpc>
            </a:pP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201C2E89-37B3-4877-92E2-5EA794E6C41B}"/>
              </a:ext>
            </a:extLst>
          </p:cNvPr>
          <p:cNvSpPr txBox="1"/>
          <p:nvPr/>
        </p:nvSpPr>
        <p:spPr>
          <a:xfrm>
            <a:off x="12840391" y="6705151"/>
            <a:ext cx="5181600" cy="654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 err="1">
                <a:solidFill>
                  <a:srgbClr val="FFFFFF"/>
                </a:solidFill>
                <a:latin typeface="Abadi" panose="020B0604020104020204" pitchFamily="34" charset="0"/>
              </a:rPr>
              <a:t>신한카드</a:t>
            </a: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 데이터엔지니어</a:t>
            </a:r>
            <a:endParaRPr lang="en-US" altLang="ko-KR" sz="15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marL="285750" indent="-285750">
              <a:lnSpc>
                <a:spcPts val="2700"/>
              </a:lnSpc>
              <a:buFontTx/>
              <a:buChar char="-"/>
            </a:pPr>
            <a:r>
              <a:rPr lang="ko-KR" altLang="en-US" sz="1500" dirty="0">
                <a:solidFill>
                  <a:srgbClr val="FFFFFF"/>
                </a:solidFill>
                <a:latin typeface="Abadi" panose="020B0604020104020204" pitchFamily="34" charset="0"/>
              </a:rPr>
              <a:t>인하대학교 전자공학 졸업</a:t>
            </a:r>
            <a:endParaRPr lang="en-US" sz="15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pic>
        <p:nvPicPr>
          <p:cNvPr id="1026" name="Picture 2" descr="사람, 의류, 슈트, 인간의 얼굴이(가) 표시된 사진&#10;&#10;자동 생성된 설명">
            <a:extLst>
              <a:ext uri="{FF2B5EF4-FFF2-40B4-BE49-F238E27FC236}">
                <a16:creationId xmlns:a16="http://schemas.microsoft.com/office/drawing/2014/main" id="{0DD8A679-CCE5-4BAE-8037-18280AB5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82" y="2504432"/>
            <a:ext cx="2362200" cy="300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이직준비\내사진\한선범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671" y="2504432"/>
            <a:ext cx="2219020" cy="30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72735" y="2305263"/>
            <a:ext cx="1142530" cy="1142530"/>
          </a:xfrm>
          <a:custGeom>
            <a:avLst/>
            <a:gdLst/>
            <a:ahLst/>
            <a:cxnLst/>
            <a:rect l="l" t="t" r="r" b="b"/>
            <a:pathLst>
              <a:path w="1142530" h="1142530">
                <a:moveTo>
                  <a:pt x="0" y="0"/>
                </a:moveTo>
                <a:lnTo>
                  <a:pt x="1142530" y="0"/>
                </a:lnTo>
                <a:lnTo>
                  <a:pt x="1142530" y="1142530"/>
                </a:lnTo>
                <a:lnTo>
                  <a:pt x="0" y="114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89935" y="3619243"/>
            <a:ext cx="7308131" cy="152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5"/>
              </a:lnSpc>
              <a:spcBef>
                <a:spcPct val="0"/>
              </a:spcBef>
            </a:pPr>
            <a:r>
              <a:rPr lang="en-US" sz="8989">
                <a:solidFill>
                  <a:srgbClr val="00BC70"/>
                </a:solidFill>
                <a:latin typeface="Montserrat Ultra-Bold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67190" y="5996455"/>
            <a:ext cx="1960736" cy="86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Abadi" panose="020B0604020104020204" pitchFamily="34" charset="0"/>
              </a:rPr>
              <a:t>123-456-7890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85386" y="6005980"/>
            <a:ext cx="31559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P.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85386" y="6855278"/>
            <a:ext cx="296242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85386" y="7761279"/>
            <a:ext cx="339700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BC70"/>
                </a:solidFill>
                <a:latin typeface="Montserrat Bold"/>
              </a:rPr>
              <a:t>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7190" y="7751754"/>
            <a:ext cx="283093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Abadi" panose="020B0604020104020204" pitchFamily="34" charset="0"/>
              </a:rPr>
              <a:t>hello.com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41194" y="6845753"/>
            <a:ext cx="386142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BC70"/>
                </a:solidFill>
                <a:latin typeface="Abadi" panose="020B0604020104020204" pitchFamily="34" charset="0"/>
              </a:rPr>
              <a:t>hello@hello.com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16404" y="1088276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민원 업무 문서 자동화 개요</a:t>
            </a:r>
            <a:endParaRPr lang="en-US" sz="35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16404" y="1826838"/>
            <a:ext cx="6156796" cy="1846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</a:rPr>
              <a:t>1-1.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 업무 현황과 어려움</a:t>
            </a:r>
            <a:endParaRPr lang="en-US" sz="2499" strike="noStrike" dirty="0">
              <a:solidFill>
                <a:srgbClr val="000000"/>
              </a:solidFill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strike="noStrike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1-2. AI</a:t>
            </a:r>
            <a:r>
              <a:rPr lang="ko-KR" altLang="en-US" sz="2499" strike="noStrike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 민원</a:t>
            </a:r>
            <a:endParaRPr lang="en-US" altLang="ko-KR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1-3. AI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Pilot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프로젝트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: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핵심 기능</a:t>
            </a:r>
            <a:endParaRPr lang="en-US" sz="2499" strike="noStrike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16403" y="5702300"/>
            <a:ext cx="6080595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2-1. </a:t>
            </a:r>
            <a:r>
              <a:rPr lang="ko-KR" altLang="en-US" sz="2499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프롬프팅의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핵심 아이디어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2-2.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음성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STT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처리 및 </a:t>
            </a: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HWP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신청서 변환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16404" y="4933950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ea typeface="Source Han Sans KR Bold"/>
              </a:rPr>
              <a:t>AI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 </a:t>
            </a:r>
            <a:r>
              <a:rPr lang="en-US" altLang="ko-KR" sz="3500" dirty="0">
                <a:solidFill>
                  <a:srgbClr val="000000"/>
                </a:solidFill>
                <a:ea typeface="Source Han Sans KR Bold"/>
              </a:rPr>
              <a:t>GUIDERS</a:t>
            </a: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의 문제 해결 전략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016404" y="342900"/>
            <a:ext cx="2316361" cy="569538"/>
            <a:chOff x="0" y="0"/>
            <a:chExt cx="3088481" cy="7593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99662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16404" y="4185399"/>
            <a:ext cx="2316361" cy="569538"/>
            <a:chOff x="0" y="0"/>
            <a:chExt cx="3088481" cy="75938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02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6914773" y="39243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6905248" y="0"/>
            <a:ext cx="0" cy="1028700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028700" y="4815668"/>
            <a:ext cx="4691282" cy="109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39"/>
              </a:lnSpc>
              <a:spcBef>
                <a:spcPct val="0"/>
              </a:spcBef>
            </a:pPr>
            <a:r>
              <a:rPr lang="en-US" sz="6385">
                <a:solidFill>
                  <a:srgbClr val="00BC70"/>
                </a:solidFill>
                <a:latin typeface="Montserrat Ultra-Bold"/>
              </a:rPr>
              <a:t>CONTENTS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1" name="AutoShape 16">
            <a:extLst>
              <a:ext uri="{FF2B5EF4-FFF2-40B4-BE49-F238E27FC236}">
                <a16:creationId xmlns:a16="http://schemas.microsoft.com/office/drawing/2014/main" id="{E8D6F9CB-0F37-98E5-6397-201E4233FBCB}"/>
              </a:ext>
            </a:extLst>
          </p:cNvPr>
          <p:cNvSpPr/>
          <p:nvPr/>
        </p:nvSpPr>
        <p:spPr>
          <a:xfrm>
            <a:off x="6934200" y="7200900"/>
            <a:ext cx="11373227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F29A47DC-E64B-7F3E-E13B-12467A203457}"/>
              </a:ext>
            </a:extLst>
          </p:cNvPr>
          <p:cNvSpPr txBox="1"/>
          <p:nvPr/>
        </p:nvSpPr>
        <p:spPr>
          <a:xfrm>
            <a:off x="8016404" y="8953500"/>
            <a:ext cx="6156796" cy="1205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altLang="ko-KR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3</a:t>
            </a: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-1. AI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적용 범위 확대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  <a:p>
            <a:pPr marL="0" lvl="0" indent="0" algn="l">
              <a:lnSpc>
                <a:spcPts val="4999"/>
              </a:lnSpc>
            </a:pPr>
            <a:r>
              <a:rPr 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3-2. </a:t>
            </a:r>
            <a:r>
              <a:rPr lang="ko-KR" altLang="en-US" sz="24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사업화 가능성</a:t>
            </a:r>
            <a:endParaRPr lang="en-US" sz="24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956B2077-5857-2E1D-81D3-352419637230}"/>
              </a:ext>
            </a:extLst>
          </p:cNvPr>
          <p:cNvSpPr txBox="1"/>
          <p:nvPr/>
        </p:nvSpPr>
        <p:spPr>
          <a:xfrm>
            <a:off x="8016404" y="8218113"/>
            <a:ext cx="5547196" cy="58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900"/>
              </a:lnSpc>
              <a:spcBef>
                <a:spcPct val="0"/>
              </a:spcBef>
            </a:pPr>
            <a:r>
              <a:rPr lang="ko-KR" altLang="en-US" sz="3500" dirty="0">
                <a:solidFill>
                  <a:srgbClr val="000000"/>
                </a:solidFill>
                <a:ea typeface="Source Han Sans KR Bold"/>
              </a:rPr>
              <a:t>향후 계획</a:t>
            </a:r>
            <a:endParaRPr lang="en-US" sz="35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7C645A8C-EF3A-4D6A-36B6-DBEA27477617}"/>
              </a:ext>
            </a:extLst>
          </p:cNvPr>
          <p:cNvGrpSpPr/>
          <p:nvPr/>
        </p:nvGrpSpPr>
        <p:grpSpPr>
          <a:xfrm>
            <a:off x="8016404" y="7469562"/>
            <a:ext cx="2316361" cy="569538"/>
            <a:chOff x="0" y="0"/>
            <a:chExt cx="3088481" cy="759384"/>
          </a:xfrm>
        </p:grpSpPr>
        <p:grpSp>
          <p:nvGrpSpPr>
            <p:cNvPr id="25" name="Group 12">
              <a:extLst>
                <a:ext uri="{FF2B5EF4-FFF2-40B4-BE49-F238E27FC236}">
                  <a16:creationId xmlns:a16="http://schemas.microsoft.com/office/drawing/2014/main" id="{F0097EBA-6561-7B87-764A-27201F1F8217}"/>
                </a:ext>
              </a:extLst>
            </p:cNvPr>
            <p:cNvGrpSpPr/>
            <p:nvPr/>
          </p:nvGrpSpPr>
          <p:grpSpPr>
            <a:xfrm>
              <a:off x="0" y="0"/>
              <a:ext cx="3088481" cy="759384"/>
              <a:chOff x="0" y="0"/>
              <a:chExt cx="610070" cy="150002"/>
            </a:xfrm>
          </p:grpSpPr>
          <p:sp>
            <p:nvSpPr>
              <p:cNvPr id="27" name="Freeform 13">
                <a:extLst>
                  <a:ext uri="{FF2B5EF4-FFF2-40B4-BE49-F238E27FC236}">
                    <a16:creationId xmlns:a16="http://schemas.microsoft.com/office/drawing/2014/main" id="{F989BF64-4098-0E0F-D60F-31DDC8E47A56}"/>
                  </a:ext>
                </a:extLst>
              </p:cNvPr>
              <p:cNvSpPr/>
              <p:nvPr/>
            </p:nvSpPr>
            <p:spPr>
              <a:xfrm>
                <a:off x="0" y="0"/>
                <a:ext cx="610070" cy="150002"/>
              </a:xfrm>
              <a:custGeom>
                <a:avLst/>
                <a:gdLst/>
                <a:ahLst/>
                <a:cxnLst/>
                <a:rect l="l" t="t" r="r" b="b"/>
                <a:pathLst>
                  <a:path w="610070" h="150002">
                    <a:moveTo>
                      <a:pt x="0" y="0"/>
                    </a:moveTo>
                    <a:lnTo>
                      <a:pt x="610070" y="0"/>
                    </a:lnTo>
                    <a:lnTo>
                      <a:pt x="610070" y="150002"/>
                    </a:lnTo>
                    <a:lnTo>
                      <a:pt x="0" y="150002"/>
                    </a:lnTo>
                    <a:close/>
                  </a:path>
                </a:pathLst>
              </a:custGeom>
              <a:solidFill>
                <a:srgbClr val="00BC70"/>
              </a:solidFill>
            </p:spPr>
          </p:sp>
          <p:sp>
            <p:nvSpPr>
              <p:cNvPr id="28" name="TextBox 14">
                <a:extLst>
                  <a:ext uri="{FF2B5EF4-FFF2-40B4-BE49-F238E27FC236}">
                    <a16:creationId xmlns:a16="http://schemas.microsoft.com/office/drawing/2014/main" id="{6C52E198-82CF-2C6C-F80D-8841C6899B5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10070" cy="1881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06905C1E-718A-65C3-624C-FE2A004FD814}"/>
                </a:ext>
              </a:extLst>
            </p:cNvPr>
            <p:cNvSpPr txBox="1"/>
            <p:nvPr/>
          </p:nvSpPr>
          <p:spPr>
            <a:xfrm>
              <a:off x="421314" y="140509"/>
              <a:ext cx="2289157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Montserrat Bold"/>
                </a:rPr>
                <a:t>SECTION 0</a:t>
              </a:r>
              <a:r>
                <a:rPr lang="en-US" altLang="ko-KR" sz="2000" dirty="0">
                  <a:solidFill>
                    <a:srgbClr val="FFFFFF"/>
                  </a:solidFill>
                  <a:latin typeface="Montserrat Bold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Montserrat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208969" y="4770672"/>
            <a:ext cx="11870062" cy="1184275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민원 업무 문서 자동화 개요</a:t>
            </a:r>
            <a:endParaRPr lang="en-US" sz="6999" dirty="0">
              <a:solidFill>
                <a:srgbClr val="FFFFFF"/>
              </a:solidFill>
              <a:ea typeface="Source Han Sans KR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845304" y="3917088"/>
            <a:ext cx="2597393" cy="642563"/>
            <a:chOff x="0" y="0"/>
            <a:chExt cx="3463190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463190" cy="856751"/>
              <a:chOff x="0" y="0"/>
              <a:chExt cx="684087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84087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84087" h="169235">
                    <a:moveTo>
                      <a:pt x="0" y="0"/>
                    </a:moveTo>
                    <a:lnTo>
                      <a:pt x="684087" y="0"/>
                    </a:lnTo>
                    <a:lnTo>
                      <a:pt x="684087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84087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48151" y="140509"/>
              <a:ext cx="2566888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" y="461361"/>
            <a:ext cx="3877558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민원 업무 현황과 어려움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22268" y="1499293"/>
            <a:ext cx="6381839" cy="1658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다양한 민원 처리에 대해 온라인 처리 및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Kiosk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도입 등 여러 방식의 자동화가 시도되고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생성형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출현 등으로 인해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전환 추세는 가속화 될 것으로 예상됨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918114" y="839899"/>
            <a:ext cx="5269515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프로세스 자동화 수요 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998364" y="4142414"/>
            <a:ext cx="6381839" cy="292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다양한 민원 업무 중 여권 업무를 예로 들면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코로나 사태 해제 이후 여권 민원 업무에 부하가 심해지고 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</a:p>
          <a:p>
            <a:pPr algn="l">
              <a:lnSpc>
                <a:spcPts val="3299"/>
              </a:lnSpc>
            </a:pP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“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인구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13.5%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느는 새 여권 발급은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76.9%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폭증한 세종시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”</a:t>
            </a:r>
          </a:p>
          <a:p>
            <a:pPr algn="l">
              <a:lnSpc>
                <a:spcPts val="3299"/>
              </a:lnSpc>
            </a:pPr>
            <a:r>
              <a:rPr 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“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발급도 </a:t>
            </a:r>
            <a:r>
              <a:rPr lang="ko-KR" altLang="en-US" sz="2199" dirty="0" err="1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오픈런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…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늘어난 해외여행 수요에 여권과 민원 폭주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”</a:t>
            </a:r>
            <a:endParaRPr lang="ko-KR" alt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69626" y="3492389"/>
            <a:ext cx="6639314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수요에 따라가지 못하는 인프라</a:t>
            </a:r>
            <a:endParaRPr lang="en-US" sz="3000" u="none" strike="noStrike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67485" y="7925300"/>
            <a:ext cx="6381839" cy="123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담당자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1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명이 하루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200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건 이상의 민원을 처리하고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신청서 기재사항 안내 등 민원 담당자 어려움이 크다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35531" y="7218873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담당자의 고충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1-1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43D758A-472F-E7C6-2A23-9AF96456C9B9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4AF6B5C-5974-A6CB-1161-BC7EF633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702" y="-800100"/>
            <a:ext cx="5269515" cy="7870752"/>
          </a:xfrm>
          <a:prstGeom prst="rect">
            <a:avLst/>
          </a:prstGeom>
        </p:spPr>
      </p:pic>
      <p:pic>
        <p:nvPicPr>
          <p:cNvPr id="1026" name="Picture 2" descr="세종엔'에서 여권 민원 대기시간 등 정보 쉽고 빠르게 확인할 수 있어 : 세종FM뉴스">
            <a:extLst>
              <a:ext uri="{FF2B5EF4-FFF2-40B4-BE49-F238E27FC236}">
                <a16:creationId xmlns:a16="http://schemas.microsoft.com/office/drawing/2014/main" id="{0CB7D3E4-A6D0-CF7D-B69B-86254857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01" y="5448300"/>
            <a:ext cx="5269515" cy="52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7449B69-E117-CDF1-21CC-25FA69D6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701" y="9613803"/>
            <a:ext cx="5269515" cy="673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3579" y="2014360"/>
            <a:ext cx="6585426" cy="1914432"/>
            <a:chOff x="0" y="0"/>
            <a:chExt cx="1734433" cy="5042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63579" y="6798868"/>
            <a:ext cx="6585426" cy="1914432"/>
          </a:xfrm>
          <a:custGeom>
            <a:avLst/>
            <a:gdLst/>
            <a:ahLst/>
            <a:cxnLst/>
            <a:rect l="l" t="t" r="r" b="b"/>
            <a:pathLst>
              <a:path w="1734433" h="504213">
                <a:moveTo>
                  <a:pt x="0" y="0"/>
                </a:moveTo>
                <a:lnTo>
                  <a:pt x="1734433" y="0"/>
                </a:lnTo>
                <a:lnTo>
                  <a:pt x="1734433" y="504213"/>
                </a:lnTo>
                <a:lnTo>
                  <a:pt x="0" y="50421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 cap="sq">
            <a:solidFill>
              <a:srgbClr val="00BC7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363579" y="6654207"/>
            <a:ext cx="6585426" cy="20590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79"/>
              </a:lnSpc>
            </a:pPr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3579" y="4408186"/>
            <a:ext cx="6585426" cy="1914432"/>
            <a:chOff x="0" y="0"/>
            <a:chExt cx="1734433" cy="5042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4433" cy="504213"/>
            </a:xfrm>
            <a:custGeom>
              <a:avLst/>
              <a:gdLst/>
              <a:ahLst/>
              <a:cxnLst/>
              <a:rect l="l" t="t" r="r" b="b"/>
              <a:pathLst>
                <a:path w="1734433" h="504213">
                  <a:moveTo>
                    <a:pt x="0" y="0"/>
                  </a:moveTo>
                  <a:lnTo>
                    <a:pt x="1734433" y="0"/>
                  </a:lnTo>
                  <a:lnTo>
                    <a:pt x="1734433" y="504213"/>
                  </a:lnTo>
                  <a:lnTo>
                    <a:pt x="0" y="504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BC70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34433" cy="542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650038" y="6819900"/>
            <a:ext cx="8875962" cy="2506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민원인이 담당 공무원을 만나기 전에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자연어로 손쉽게 신청서를 완성할 수 있도록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신청서 작성 프로세스를 프롬프트로 구현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하여 서류 작성을 자동화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</a:p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아울러 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LLM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 민원 문서 검토를 위한 기준 정보를 프롬프트로 입력함으로써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en-US" altLang="ko-KR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LLM</a:t>
            </a:r>
            <a:r>
              <a:rPr lang="ko-KR" altLang="en-US" sz="2199" b="1" dirty="0">
                <a:solidFill>
                  <a:srgbClr val="00BC70"/>
                </a:solidFill>
                <a:latin typeface="Abadi" panose="020B0604020104020204" pitchFamily="34" charset="0"/>
                <a:ea typeface="Source Han Sans KR"/>
              </a:rPr>
              <a:t>이 문서의 적정성을 검토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하도록 하여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더욱 정확하고 빠르게 신청서를 작성할 수 있습니다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endParaRPr lang="en-US" sz="2199" dirty="0">
              <a:solidFill>
                <a:srgbClr val="000000"/>
              </a:solidFill>
              <a:latin typeface="Abadi" panose="020B0604020104020204" pitchFamily="34" charset="0"/>
              <a:ea typeface="Source Han Sans K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650038" y="2098803"/>
            <a:ext cx="8609262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여권 업무는 국제적으로 통용되는 규격에 맞춘 이름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사진 등을 사용해야 하며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 과정에서 다양한 항목과 여러 옵션을 정확히 기재해야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규격을 준수하는 것은 특히 어르신들이나 사회적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약자분들이 작성하기 힘든 민원 문서입니다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50038" y="4040548"/>
            <a:ext cx="8609262" cy="2505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규격에 맞는 신청서의 작성과 적절한 사진의 사용 등을 위해 담당자가 반복되는 안내 및 서류 재검토를 수행해야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과정에서 민원인의 작은 실수가 발생할 수 있으며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이를 위해 많은 시간을 할애하게 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 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이러한 문서 및 서류 검토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민원인이 자연어로 요청하는 내용을 명확하게 이해하고 신청서로 작성하는 기능을 생성형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로 구현하고자 합니다</a:t>
            </a:r>
            <a:r>
              <a:rPr lang="en-US" altLang="ko-KR" sz="2199" dirty="0">
                <a:solidFill>
                  <a:srgbClr val="000000"/>
                </a:solidFill>
                <a:latin typeface="Abadi" panose="020B0604020104020204" pitchFamily="34" charset="0"/>
                <a:ea typeface="Source Han Sans K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534992" y="2676301"/>
            <a:ext cx="1859310" cy="1040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아이템 선정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249663" y="5070127"/>
            <a:ext cx="2429969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핵심 해결과제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103539" y="7460809"/>
            <a:ext cx="2722216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구현 </a:t>
            </a:r>
            <a:r>
              <a:rPr lang="en-US" altLang="ko-KR" sz="3000" dirty="0">
                <a:solidFill>
                  <a:srgbClr val="000000"/>
                </a:solidFill>
                <a:ea typeface="Source Han Sans KR Bold"/>
              </a:rPr>
              <a:t>Idea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1-2</a:t>
            </a: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29F41C76-5956-8390-0FBD-8CD1F90A52A1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6951A078-F80D-F0EF-63FE-A715EC033B9A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여권 발급 민원 자동화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C295C66-52B6-12C3-1028-A7064D73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968" y="2283620"/>
            <a:ext cx="1412635" cy="1412635"/>
          </a:xfrm>
          <a:prstGeom prst="rect">
            <a:avLst/>
          </a:prstGeom>
        </p:spPr>
      </p:pic>
      <p:pic>
        <p:nvPicPr>
          <p:cNvPr id="2050" name="Picture 2" descr="우울한 청소년을 어떻게 도와주면 좋을까? : 네이버 블로그">
            <a:extLst>
              <a:ext uri="{FF2B5EF4-FFF2-40B4-BE49-F238E27FC236}">
                <a16:creationId xmlns:a16="http://schemas.microsoft.com/office/drawing/2014/main" id="{1D96B5EA-7754-A37A-CFDA-1FA43D80D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21" y="4744359"/>
            <a:ext cx="1468920" cy="120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C523B30-6AF2-14E9-CCDF-A1C78006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78" y="7071271"/>
            <a:ext cx="1284214" cy="12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42441" y="7353782"/>
            <a:ext cx="5106883" cy="1657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여권 발급 민원의 큰 항목을 차지하는 인물 사진의 적정성 여부를 검토하는 이미지 검토 모형을 통해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여권 발급 신청 업무를 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100%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무인화 할 수 있습니다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+mj-lt"/>
              <a:ea typeface="Source Han Sans K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2269" y="7353782"/>
            <a:ext cx="4616291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나이가 많은 어르신 및 사회적 약자 민원인이 음성 기반으로 민원 신청서를 정확하고 쉽게 작성할 수 있도록 지원합니다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+mj-lt"/>
              <a:ea typeface="Source Han Sans K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50080" y="7312399"/>
            <a:ext cx="4399750" cy="1660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작성된 신청서에 대해 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AI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가 </a:t>
            </a:r>
            <a:r>
              <a:rPr lang="ko-KR" altLang="en-US" sz="2199" dirty="0" err="1">
                <a:solidFill>
                  <a:srgbClr val="000000"/>
                </a:solidFill>
                <a:latin typeface="+mj-lt"/>
                <a:ea typeface="Source Han Sans KR"/>
              </a:rPr>
              <a:t>선검토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 하고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필요시 자연어로 민원인에 신청내용이 정확한지 확인하여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, </a:t>
            </a:r>
            <a:r>
              <a:rPr lang="ko-KR" altLang="en-US" sz="2199" dirty="0">
                <a:solidFill>
                  <a:srgbClr val="000000"/>
                </a:solidFill>
                <a:latin typeface="+mj-lt"/>
                <a:ea typeface="Source Han Sans KR"/>
              </a:rPr>
              <a:t>민원 담당자의 업무를 대행합니다</a:t>
            </a:r>
            <a:r>
              <a:rPr lang="en-US" altLang="ko-KR" sz="2199" dirty="0">
                <a:solidFill>
                  <a:srgbClr val="000000"/>
                </a:solidFill>
                <a:latin typeface="+mj-lt"/>
                <a:ea typeface="Source Han Sans KR"/>
              </a:rPr>
              <a:t>.</a:t>
            </a:r>
            <a:endParaRPr lang="en-US" sz="2199" dirty="0">
              <a:solidFill>
                <a:srgbClr val="000000"/>
              </a:solidFill>
              <a:latin typeface="+mj-lt"/>
              <a:ea typeface="Source Han Sans K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2268" y="6496044"/>
            <a:ext cx="4616291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latin typeface="+mj-lt"/>
                <a:ea typeface="Source Han Sans KR Bold"/>
              </a:rPr>
              <a:t>대면 선호 민원인 수요 대응</a:t>
            </a:r>
            <a:endParaRPr lang="en-US" sz="3000" u="none" strike="noStrike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52269" y="5330819"/>
            <a:ext cx="54404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BC70"/>
                </a:solidFill>
                <a:latin typeface="+mj-lt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54435" y="5417294"/>
            <a:ext cx="64464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+mj-lt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2441" y="5417294"/>
            <a:ext cx="6456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BC70"/>
                </a:solidFill>
                <a:latin typeface="+mj-lt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54434" y="6496044"/>
            <a:ext cx="4616291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latin typeface="+mj-lt"/>
                <a:ea typeface="Source Han Sans KR Bold"/>
              </a:rPr>
              <a:t>서류 검토 반복 업무 효율화</a:t>
            </a:r>
            <a:endParaRPr lang="en-US" sz="3000" u="none" strike="noStrike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42440" y="6496044"/>
            <a:ext cx="4978759" cy="505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u="none" strike="noStrike" dirty="0">
                <a:solidFill>
                  <a:srgbClr val="000000"/>
                </a:solidFill>
                <a:latin typeface="+mj-lt"/>
                <a:ea typeface="Source Han Sans KR Bold"/>
              </a:rPr>
              <a:t>민원 대응 완전 자동화 도입</a:t>
            </a:r>
            <a:endParaRPr lang="en-US" sz="3000" u="none" strike="noStrike" dirty="0">
              <a:solidFill>
                <a:srgbClr val="000000"/>
              </a:solidFill>
              <a:latin typeface="+mj-lt"/>
              <a:ea typeface="Source Han Sans KR Bold"/>
            </a:endParaRPr>
          </a:p>
        </p:txBody>
      </p:sp>
      <p:sp>
        <p:nvSpPr>
          <p:cNvPr id="19" name="AutoShape 19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0" y="473176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Abadi" panose="020B0604020104020204" pitchFamily="34" charset="0"/>
              </a:rPr>
              <a:t>1-3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A4848257-ADBB-FA83-834D-2FAB2F0982E5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25CCD256-0C2F-4219-9A57-FC63D9BD14C2}"/>
              </a:ext>
            </a:extLst>
          </p:cNvPr>
          <p:cNvSpPr txBox="1"/>
          <p:nvPr/>
        </p:nvSpPr>
        <p:spPr>
          <a:xfrm>
            <a:off x="105476" y="461361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altLang="ko-KR" sz="2499" dirty="0">
                <a:solidFill>
                  <a:srgbClr val="FFFFFF"/>
                </a:solidFill>
                <a:ea typeface="Source Han Sans KR Bold"/>
              </a:rPr>
              <a:t>AI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도입 파일럿 프로젝트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13A20040-E60F-E77E-697D-A2AD881D3C8B}"/>
              </a:ext>
            </a:extLst>
          </p:cNvPr>
          <p:cNvSpPr txBox="1"/>
          <p:nvPr/>
        </p:nvSpPr>
        <p:spPr>
          <a:xfrm>
            <a:off x="4381318" y="455416"/>
            <a:ext cx="3772082" cy="420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>
                <a:solidFill>
                  <a:srgbClr val="00BC70"/>
                </a:solidFill>
                <a:ea typeface="Source Han Sans KR Bold"/>
              </a:rPr>
              <a:t>핵심 기능</a:t>
            </a:r>
            <a:endParaRPr lang="en-US" sz="2499" dirty="0">
              <a:solidFill>
                <a:srgbClr val="00BC70"/>
              </a:solidFill>
              <a:ea typeface="Source Han Sans KR Bold"/>
            </a:endParaRPr>
          </a:p>
        </p:txBody>
      </p:sp>
      <p:pic>
        <p:nvPicPr>
          <p:cNvPr id="3074" name="Picture 2" descr="민원 발생 가능성이 높은 민원 취약 지점을 예측하는 머신러닝 모델 개발을 통해 효율적인 시민 불편 대응이 가능해졌다.(사진:pixabay)">
            <a:extLst>
              <a:ext uri="{FF2B5EF4-FFF2-40B4-BE49-F238E27FC236}">
                <a16:creationId xmlns:a16="http://schemas.microsoft.com/office/drawing/2014/main" id="{F7B372E1-340E-D1B8-86A8-7AE76FF9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69" y="1"/>
            <a:ext cx="7542531" cy="47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434247"/>
            <a:ext cx="18288000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080761" y="4770672"/>
            <a:ext cx="12126479" cy="1178592"/>
          </a:xfrm>
          <a:prstGeom prst="rect">
            <a:avLst/>
          </a:prstGeom>
          <a:solidFill>
            <a:srgbClr val="00BC70"/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>
                <a:solidFill>
                  <a:srgbClr val="FFFFFF"/>
                </a:solidFill>
                <a:ea typeface="Source Han Sans KR Bold"/>
              </a:rPr>
              <a:t>AI GUIDERS</a:t>
            </a:r>
            <a:r>
              <a:rPr lang="ko-KR" altLang="en-US" sz="6999" dirty="0">
                <a:solidFill>
                  <a:srgbClr val="FFFFFF"/>
                </a:solidFill>
                <a:ea typeface="Source Han Sans KR Bold"/>
              </a:rPr>
              <a:t>의 문제 해결 전략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823090" y="3917088"/>
            <a:ext cx="2641821" cy="642563"/>
            <a:chOff x="0" y="0"/>
            <a:chExt cx="3522427" cy="85675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3522427" cy="856751"/>
              <a:chOff x="0" y="0"/>
              <a:chExt cx="695788" cy="16923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95788" cy="169235"/>
              </a:xfrm>
              <a:custGeom>
                <a:avLst/>
                <a:gdLst/>
                <a:ahLst/>
                <a:cxnLst/>
                <a:rect l="l" t="t" r="r" b="b"/>
                <a:pathLst>
                  <a:path w="695788" h="169235">
                    <a:moveTo>
                      <a:pt x="0" y="0"/>
                    </a:moveTo>
                    <a:lnTo>
                      <a:pt x="695788" y="0"/>
                    </a:lnTo>
                    <a:lnTo>
                      <a:pt x="695788" y="169235"/>
                    </a:lnTo>
                    <a:lnTo>
                      <a:pt x="0" y="169235"/>
                    </a:lnTo>
                    <a:close/>
                  </a:path>
                </a:pathLst>
              </a:custGeom>
              <a:solidFill>
                <a:srgbClr val="FAFAF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695788" cy="20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39034" y="140509"/>
              <a:ext cx="2720560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BC70"/>
                  </a:solidFill>
                  <a:latin typeface="Montserrat Ultra-Bold"/>
                </a:rPr>
                <a:t>SECTION 02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85114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0" y="461361"/>
            <a:ext cx="4583327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FFFFFF"/>
                </a:solidFill>
                <a:ea typeface="Source Han Sans KR Bold"/>
              </a:rPr>
              <a:t>프롬프팅의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 핵심 아이디어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6189A753-1ABE-44F3-AC8D-09D4BD9857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703" y="5290371"/>
            <a:ext cx="1570336" cy="2389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717E59-F17A-41E1-A98A-6AE82F74A043}"/>
              </a:ext>
            </a:extLst>
          </p:cNvPr>
          <p:cNvSpPr txBox="1"/>
          <p:nvPr/>
        </p:nvSpPr>
        <p:spPr>
          <a:xfrm>
            <a:off x="5600477" y="7850618"/>
            <a:ext cx="293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생성된 민원 서류 전달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5091962" y="5302896"/>
            <a:ext cx="3074974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76B3A3-24C3-4CA9-B833-C6299C1A0B42}"/>
              </a:ext>
            </a:extLst>
          </p:cNvPr>
          <p:cNvSpPr txBox="1"/>
          <p:nvPr/>
        </p:nvSpPr>
        <p:spPr>
          <a:xfrm>
            <a:off x="5292100" y="5626061"/>
            <a:ext cx="170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민원 요청</a:t>
            </a: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C878C2F-4A28-4B3E-A625-D417017694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22636" y="5227355"/>
            <a:ext cx="821345" cy="6955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A3DFDE-2103-4A3D-BCC3-7BDCFC15AB26}"/>
              </a:ext>
            </a:extLst>
          </p:cNvPr>
          <p:cNvSpPr txBox="1"/>
          <p:nvPr/>
        </p:nvSpPr>
        <p:spPr>
          <a:xfrm>
            <a:off x="9695062" y="5964066"/>
            <a:ext cx="239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민원 문서 정보 파악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78AB4-9C71-4B83-BC58-2A40F713737C}"/>
              </a:ext>
            </a:extLst>
          </p:cNvPr>
          <p:cNvSpPr/>
          <p:nvPr/>
        </p:nvSpPr>
        <p:spPr>
          <a:xfrm>
            <a:off x="3429000" y="4293851"/>
            <a:ext cx="10137621" cy="47153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A4DB3AC0-6602-4E27-9050-42D4A4A03E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7790" y="5077079"/>
            <a:ext cx="695325" cy="294299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04A7DF-9D98-443D-891A-79B8C5173A27}"/>
              </a:ext>
            </a:extLst>
          </p:cNvPr>
          <p:cNvSpPr/>
          <p:nvPr/>
        </p:nvSpPr>
        <p:spPr>
          <a:xfrm>
            <a:off x="6507519" y="5057598"/>
            <a:ext cx="6924717" cy="33336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988A0B2A-EACB-4733-86D7-22719DD77B80}"/>
              </a:ext>
            </a:extLst>
          </p:cNvPr>
          <p:cNvSpPr/>
          <p:nvPr/>
        </p:nvSpPr>
        <p:spPr>
          <a:xfrm>
            <a:off x="4649838" y="6544353"/>
            <a:ext cx="333562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Picture 2" descr="upload.wikimedia.org/wikipedia/commons/0/04/ChatGP...">
            <a:extLst>
              <a:ext uri="{FF2B5EF4-FFF2-40B4-BE49-F238E27FC236}">
                <a16:creationId xmlns:a16="http://schemas.microsoft.com/office/drawing/2014/main" id="{58F84A49-C42F-4990-BBD5-05C0195B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9554" y="7311306"/>
            <a:ext cx="491764" cy="51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emini(인공지능 모델) - 나무위키">
            <a:extLst>
              <a:ext uri="{FF2B5EF4-FFF2-40B4-BE49-F238E27FC236}">
                <a16:creationId xmlns:a16="http://schemas.microsoft.com/office/drawing/2014/main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26" y="7311306"/>
            <a:ext cx="96435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694E08-CD93-4E2D-A639-FDAA6023F0DA}"/>
              </a:ext>
            </a:extLst>
          </p:cNvPr>
          <p:cNvSpPr txBox="1"/>
          <p:nvPr/>
        </p:nvSpPr>
        <p:spPr>
          <a:xfrm>
            <a:off x="11971798" y="5940032"/>
            <a:ext cx="16158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database</a:t>
            </a:r>
            <a:endParaRPr lang="ko-KR" altLang="en-US" sz="1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D51CB-5765-4260-96C5-A3A4B1C247B5}"/>
              </a:ext>
            </a:extLst>
          </p:cNvPr>
          <p:cNvSpPr txBox="1"/>
          <p:nvPr/>
        </p:nvSpPr>
        <p:spPr>
          <a:xfrm>
            <a:off x="4582983" y="6893193"/>
            <a:ext cx="32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LLM</a:t>
            </a:r>
            <a:r>
              <a:rPr lang="ko-KR" altLang="en-US" dirty="0"/>
              <a:t>을 이용한 문서 작성 </a:t>
            </a:r>
            <a:r>
              <a:rPr lang="en-US" altLang="ko-KR" dirty="0"/>
              <a:t>QA</a:t>
            </a:r>
            <a:endParaRPr lang="ko-KR" altLang="en-US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5418493" y="7462644"/>
            <a:ext cx="2635342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A326F80-22E0-4655-953A-7B54B3739E01}"/>
              </a:ext>
            </a:extLst>
          </p:cNvPr>
          <p:cNvSpPr/>
          <p:nvPr/>
        </p:nvSpPr>
        <p:spPr>
          <a:xfrm>
            <a:off x="9926785" y="5550209"/>
            <a:ext cx="173276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E2D5CF9-E005-451D-A79F-F13EDE925A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05" y="7336559"/>
            <a:ext cx="710966" cy="7109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DE47D2B-6DA4-4D0F-AF61-9A26E7FE3301}"/>
              </a:ext>
            </a:extLst>
          </p:cNvPr>
          <p:cNvSpPr txBox="1"/>
          <p:nvPr/>
        </p:nvSpPr>
        <p:spPr>
          <a:xfrm>
            <a:off x="9389923" y="8415666"/>
            <a:ext cx="140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연산 서버</a:t>
            </a:r>
          </a:p>
        </p:txBody>
      </p:sp>
      <p:sp>
        <p:nvSpPr>
          <p:cNvPr id="35" name="화살표: 왼쪽/오른쪽 34">
            <a:extLst>
              <a:ext uri="{FF2B5EF4-FFF2-40B4-BE49-F238E27FC236}">
                <a16:creationId xmlns:a16="http://schemas.microsoft.com/office/drawing/2014/main" id="{D97835AD-ABE6-46F7-8ADB-824B3A9BD905}"/>
              </a:ext>
            </a:extLst>
          </p:cNvPr>
          <p:cNvSpPr/>
          <p:nvPr/>
        </p:nvSpPr>
        <p:spPr>
          <a:xfrm>
            <a:off x="9890806" y="6836904"/>
            <a:ext cx="1570336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C979EB9-8071-4A16-9A7A-8C6A1BA6F6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069" y="6431248"/>
            <a:ext cx="857307" cy="47427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3268FD-C325-49AD-A23E-BA8A8F64E8A7}"/>
              </a:ext>
            </a:extLst>
          </p:cNvPr>
          <p:cNvSpPr txBox="1"/>
          <p:nvPr/>
        </p:nvSpPr>
        <p:spPr>
          <a:xfrm>
            <a:off x="11646049" y="6933939"/>
            <a:ext cx="1615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자체 개발 </a:t>
            </a:r>
            <a:r>
              <a:rPr lang="en-US" altLang="ko-KR" sz="1500" dirty="0" err="1"/>
              <a:t>sLLM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C6960-244C-4522-839E-8B76C6F08F65}"/>
              </a:ext>
            </a:extLst>
          </p:cNvPr>
          <p:cNvSpPr txBox="1"/>
          <p:nvPr/>
        </p:nvSpPr>
        <p:spPr>
          <a:xfrm>
            <a:off x="12013069" y="7958869"/>
            <a:ext cx="11411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LLM </a:t>
            </a:r>
            <a:r>
              <a:rPr lang="ko-KR" altLang="en-US" sz="1300" dirty="0"/>
              <a:t>서비스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05BB2E-AE60-4834-9F8B-4C400E8A0D16}"/>
              </a:ext>
            </a:extLst>
          </p:cNvPr>
          <p:cNvSpPr/>
          <p:nvPr/>
        </p:nvSpPr>
        <p:spPr>
          <a:xfrm>
            <a:off x="11550224" y="6415540"/>
            <a:ext cx="1747192" cy="154332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DCAB71-E923-46A6-BFBC-977482489E6B}"/>
              </a:ext>
            </a:extLst>
          </p:cNvPr>
          <p:cNvSpPr txBox="1"/>
          <p:nvPr/>
        </p:nvSpPr>
        <p:spPr>
          <a:xfrm>
            <a:off x="457200" y="2406706"/>
            <a:ext cx="17297400" cy="162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1. 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민원 요청이 들어오면 시스템은 민원인이 제공한 기본 정보를 수집하고 필요한 문서 항목을 파악합니다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2. LLM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을 이용하여 민원인의 자연어 입력을 기반으로 신청서를 자동 작성하고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, AI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가 이를 선 검토하여 필요한 수정 사항을 안내합니다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3. 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최종적으로 작성된 민원 서류를 민원인에게 전달하여 확인을 받고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, </a:t>
            </a:r>
            <a:r>
              <a:rPr kumimoji="1" lang="ko-KR" altLang="en-US" sz="2300" dirty="0">
                <a:latin typeface="+mj-lt"/>
                <a:ea typeface="S-Core Dream 4 Regular" panose="020B0503030302020204" pitchFamily="34" charset="-127"/>
              </a:rPr>
              <a:t>담당 공무원에게 제출하거나 시스템에 자동으로 제출합니다</a:t>
            </a:r>
            <a:r>
              <a:rPr kumimoji="1" lang="en-US" altLang="ko-KR" sz="2300" dirty="0">
                <a:latin typeface="+mj-lt"/>
                <a:ea typeface="S-Core Dream 4 Regular" panose="020B0503030302020204" pitchFamily="34" charset="-127"/>
              </a:rPr>
              <a:t>.</a:t>
            </a:r>
            <a:endParaRPr kumimoji="1" lang="ko-KR" altLang="en-US" sz="2300" dirty="0">
              <a:latin typeface="+mj-lt"/>
              <a:ea typeface="S-Core Dream 4 Regular" panose="020B0503030302020204" pitchFamily="34" charset="-127"/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5343468" cy="501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프로세스</a:t>
            </a:r>
            <a:endParaRPr lang="en-US" sz="3000" dirty="0">
              <a:solidFill>
                <a:srgbClr val="000000"/>
              </a:solidFill>
              <a:ea typeface="Source Han Sans KR Bold"/>
            </a:endParaRPr>
          </a:p>
        </p:txBody>
      </p:sp>
      <p:pic>
        <p:nvPicPr>
          <p:cNvPr id="2050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4254930" y="5282180"/>
            <a:ext cx="695325" cy="3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66,900개 이상의 스마트폰 일러스트 스톡 사진, 그림 및 Royalty-Free 이미지 - iStock">
            <a:extLst>
              <a:ext uri="{FF2B5EF4-FFF2-40B4-BE49-F238E27FC236}">
                <a16:creationId xmlns:a16="http://schemas.microsoft.com/office/drawing/2014/main" id="{A41832BC-3098-4088-96D8-6BD5E8592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1" t="6553" r="52520" b="9537"/>
          <a:stretch/>
        </p:blipFill>
        <p:spPr bwMode="auto">
          <a:xfrm>
            <a:off x="4376008" y="4528458"/>
            <a:ext cx="534413" cy="77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3923"/>
            <a:ext cx="4152371" cy="664777"/>
            <a:chOff x="0" y="0"/>
            <a:chExt cx="1093628" cy="1750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628" cy="175085"/>
            </a:xfrm>
            <a:custGeom>
              <a:avLst/>
              <a:gdLst/>
              <a:ahLst/>
              <a:cxnLst/>
              <a:rect l="l" t="t" r="r" b="b"/>
              <a:pathLst>
                <a:path w="1093628" h="175085">
                  <a:moveTo>
                    <a:pt x="0" y="0"/>
                  </a:moveTo>
                  <a:lnTo>
                    <a:pt x="1093628" y="0"/>
                  </a:lnTo>
                  <a:lnTo>
                    <a:pt x="1093628" y="175085"/>
                  </a:lnTo>
                  <a:lnTo>
                    <a:pt x="0" y="175085"/>
                  </a:lnTo>
                  <a:close/>
                </a:path>
              </a:pathLst>
            </a:custGeom>
            <a:solidFill>
              <a:srgbClr val="00BC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93628" cy="213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33689" y="9724875"/>
            <a:ext cx="528418" cy="249798"/>
          </a:xfrm>
          <a:custGeom>
            <a:avLst/>
            <a:gdLst/>
            <a:ahLst/>
            <a:cxnLst/>
            <a:rect l="l" t="t" r="r" b="b"/>
            <a:pathLst>
              <a:path w="528418" h="249798">
                <a:moveTo>
                  <a:pt x="0" y="0"/>
                </a:moveTo>
                <a:lnTo>
                  <a:pt x="528418" y="0"/>
                </a:lnTo>
                <a:lnTo>
                  <a:pt x="528418" y="249797"/>
                </a:lnTo>
                <a:lnTo>
                  <a:pt x="0" y="249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800" y="461361"/>
            <a:ext cx="4583327" cy="418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ko-KR" altLang="en-US" sz="2499" dirty="0" err="1">
                <a:solidFill>
                  <a:srgbClr val="FFFFFF"/>
                </a:solidFill>
                <a:ea typeface="Source Han Sans KR Bold"/>
              </a:rPr>
              <a:t>프롬프팅의</a:t>
            </a:r>
            <a:r>
              <a:rPr lang="ko-KR" altLang="en-US" sz="2499" dirty="0">
                <a:solidFill>
                  <a:srgbClr val="FFFFFF"/>
                </a:solidFill>
                <a:ea typeface="Source Han Sans KR Bold"/>
              </a:rPr>
              <a:t> 핵심 아이디어</a:t>
            </a:r>
            <a:endParaRPr lang="en-US" sz="2499" dirty="0">
              <a:solidFill>
                <a:srgbClr val="FFFFFF"/>
              </a:solidFill>
              <a:ea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85114" y="401037"/>
            <a:ext cx="59017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BC70"/>
                </a:solidFill>
                <a:latin typeface="Abadi" panose="020B0604020104020204" pitchFamily="34" charset="0"/>
              </a:rPr>
              <a:t>2-1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0" y="1430914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0" y="9411450"/>
            <a:ext cx="18288000" cy="0"/>
          </a:xfrm>
          <a:prstGeom prst="line">
            <a:avLst/>
          </a:prstGeom>
          <a:ln w="19050" cap="flat">
            <a:solidFill>
              <a:srgbClr val="00BC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84867DEF-6F84-8BC6-3BF9-11EB62A69C43}"/>
              </a:ext>
            </a:extLst>
          </p:cNvPr>
          <p:cNvSpPr txBox="1"/>
          <p:nvPr/>
        </p:nvSpPr>
        <p:spPr>
          <a:xfrm>
            <a:off x="105476" y="9660861"/>
            <a:ext cx="1846446" cy="33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BC70"/>
                </a:solidFill>
                <a:latin typeface="Montserrat Ultra-Bold"/>
              </a:rPr>
              <a:t>AI</a:t>
            </a:r>
            <a:r>
              <a:rPr lang="ko-KR" altLang="en-US" sz="2000" dirty="0">
                <a:solidFill>
                  <a:srgbClr val="00BC70"/>
                </a:solidFill>
                <a:latin typeface="Montserrat Ultra-Bold"/>
              </a:rPr>
              <a:t> </a:t>
            </a:r>
            <a:r>
              <a:rPr lang="en-US" altLang="ko-KR" sz="2000" dirty="0">
                <a:solidFill>
                  <a:srgbClr val="00BC70"/>
                </a:solidFill>
                <a:latin typeface="Montserrat Ultra-Bold"/>
              </a:rPr>
              <a:t>GUIDERS</a:t>
            </a:r>
            <a:endParaRPr lang="en-US" sz="2000" dirty="0">
              <a:solidFill>
                <a:srgbClr val="00BC70"/>
              </a:solidFill>
              <a:latin typeface="Montserrat Ultra-Bold"/>
            </a:endParaRPr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4C878C2F-4A28-4B3E-A625-D41701769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0711" y="3074322"/>
            <a:ext cx="821345" cy="695574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A4DB3AC0-6602-4E27-9050-42D4A4A03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972" y="3507382"/>
            <a:ext cx="695325" cy="2942992"/>
          </a:xfrm>
          <a:prstGeom prst="rect">
            <a:avLst/>
          </a:prstGeom>
        </p:spPr>
      </p:pic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A326F80-22E0-4655-953A-7B54B3739E01}"/>
              </a:ext>
            </a:extLst>
          </p:cNvPr>
          <p:cNvSpPr/>
          <p:nvPr/>
        </p:nvSpPr>
        <p:spPr>
          <a:xfrm>
            <a:off x="10644860" y="3397176"/>
            <a:ext cx="1732769" cy="323166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E2D5CF9-E005-451D-A79F-F13EDE925A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175" y="7643861"/>
            <a:ext cx="710966" cy="710966"/>
          </a:xfrm>
          <a:prstGeom prst="rect">
            <a:avLst/>
          </a:prstGeom>
        </p:spPr>
      </p:pic>
      <p:sp>
        <p:nvSpPr>
          <p:cNvPr id="42" name="TextBox 13">
            <a:extLst>
              <a:ext uri="{FF2B5EF4-FFF2-40B4-BE49-F238E27FC236}">
                <a16:creationId xmlns:a16="http://schemas.microsoft.com/office/drawing/2014/main" id="{53FF3070-A4F4-417E-B27A-040AA0FECA70}"/>
              </a:ext>
            </a:extLst>
          </p:cNvPr>
          <p:cNvSpPr txBox="1"/>
          <p:nvPr/>
        </p:nvSpPr>
        <p:spPr>
          <a:xfrm>
            <a:off x="580577" y="1690268"/>
            <a:ext cx="6658423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4200"/>
              </a:lnSpc>
              <a:spcBef>
                <a:spcPct val="0"/>
              </a:spcBef>
            </a:pPr>
            <a:r>
              <a:rPr lang="ko-KR" altLang="en-US" sz="3000" dirty="0">
                <a:solidFill>
                  <a:srgbClr val="000000"/>
                </a:solidFill>
                <a:ea typeface="Source Han Sans KR Bold"/>
              </a:rPr>
              <a:t>민원 상담 문서 자동화 상세 프로세스</a:t>
            </a:r>
            <a:endParaRPr lang="en-US" altLang="ko-KR" sz="3000" dirty="0">
              <a:solidFill>
                <a:srgbClr val="000000"/>
              </a:solidFill>
              <a:ea typeface="Source Han Sans KR Bold"/>
            </a:endParaRPr>
          </a:p>
        </p:txBody>
      </p:sp>
      <p:sp>
        <p:nvSpPr>
          <p:cNvPr id="40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3584526" y="3256482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Picture 2" descr="음성 메시지 디자인, 벡터 일러스트 레이 션 Eps10 그래픽 로열티 무료 사진, 그림, 이미지 그리고 스톡포토그래피. Image  57100672">
            <a:extLst>
              <a:ext uri="{FF2B5EF4-FFF2-40B4-BE49-F238E27FC236}">
                <a16:creationId xmlns:a16="http://schemas.microsoft.com/office/drawing/2014/main" id="{C7FE44B1-7FA7-4794-A652-03DB8D6A6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8703" r="60268" b="52715"/>
          <a:stretch/>
        </p:blipFill>
        <p:spPr bwMode="auto">
          <a:xfrm>
            <a:off x="2076185" y="3533826"/>
            <a:ext cx="1333600" cy="65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783342" y="2419885"/>
            <a:ext cx="583793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채팅이 서툰 어르신에겐 음성상담을</a:t>
            </a:r>
          </a:p>
        </p:txBody>
      </p:sp>
      <p:sp>
        <p:nvSpPr>
          <p:cNvPr id="45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82774" y="2977118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음성 텍스트 변환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(STT)</a:t>
            </a:r>
          </a:p>
        </p:txBody>
      </p:sp>
      <p:pic>
        <p:nvPicPr>
          <p:cNvPr id="1028" name="Picture 4" descr="채팅 - 무료 사람들개 아이콘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85" y="5358704"/>
            <a:ext cx="951064" cy="95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3570455" y="3983940"/>
            <a:ext cx="1919071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82774" y="3908762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텍스트 음성 변환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(TTS)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B832B86-B2E1-405B-9BF9-C211ABA094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3" t="8533" r="88783" b="65396"/>
          <a:stretch/>
        </p:blipFill>
        <p:spPr>
          <a:xfrm>
            <a:off x="1799177" y="7242391"/>
            <a:ext cx="1228072" cy="1770226"/>
          </a:xfrm>
          <a:prstGeom prst="rect">
            <a:avLst/>
          </a:prstGeom>
        </p:spPr>
      </p:pic>
      <p:sp>
        <p:nvSpPr>
          <p:cNvPr id="50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3598597" y="5632600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화살표: 오른쪽 30">
            <a:extLst>
              <a:ext uri="{FF2B5EF4-FFF2-40B4-BE49-F238E27FC236}">
                <a16:creationId xmlns:a16="http://schemas.microsoft.com/office/drawing/2014/main" id="{87C19EBC-DDC2-42A1-AE5A-02BE686D8B3C}"/>
              </a:ext>
            </a:extLst>
          </p:cNvPr>
          <p:cNvSpPr/>
          <p:nvPr/>
        </p:nvSpPr>
        <p:spPr>
          <a:xfrm rot="10800000">
            <a:off x="3584526" y="5935521"/>
            <a:ext cx="1919071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96845" y="5618552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채팅 상담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3" name="Google Shape;85;p15">
            <a:extLst>
              <a:ext uri="{FF2B5EF4-FFF2-40B4-BE49-F238E27FC236}">
                <a16:creationId xmlns:a16="http://schemas.microsoft.com/office/drawing/2014/main" id="{3EE68D31-6E6C-4D1E-9AA9-7E7A48C2C71A}"/>
              </a:ext>
            </a:extLst>
          </p:cNvPr>
          <p:cNvSpPr/>
          <p:nvPr/>
        </p:nvSpPr>
        <p:spPr>
          <a:xfrm>
            <a:off x="8212709" y="2213058"/>
            <a:ext cx="1905000" cy="7039283"/>
          </a:xfrm>
          <a:prstGeom prst="roundRect">
            <a:avLst>
              <a:gd name="adj" fmla="val 14720"/>
            </a:avLst>
          </a:prstGeom>
          <a:solidFill>
            <a:srgbClr val="92D050"/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AI </a:t>
            </a:r>
            <a:r>
              <a:rPr lang="ko-KR" altLang="en-US" sz="3000" dirty="0" err="1">
                <a:ea typeface="S-Core Dream 4 Regular" panose="020B0503030302020204" pitchFamily="34" charset="-127"/>
                <a:cs typeface="Malgun Gothic"/>
                <a:sym typeface="Malgun Gothic"/>
              </a:rPr>
              <a:t>가이더스</a:t>
            </a:r>
            <a:r>
              <a:rPr lang="ko-KR" altLang="en-US" sz="3000" dirty="0">
                <a:ea typeface="S-Core Dream 4 Regular" panose="020B0503030302020204" pitchFamily="34" charset="-127"/>
                <a:cs typeface="Malgun Gothic"/>
                <a:sym typeface="Malgun Gothic"/>
              </a:rPr>
              <a:t> </a:t>
            </a:r>
            <a:endParaRPr lang="en-US" altLang="ko-KR" sz="3000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799177" y="4864784"/>
            <a:ext cx="5981288" cy="4924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ko-KR" altLang="en-US" sz="2600" dirty="0"/>
              <a:t>채팅이 익숙한 </a:t>
            </a:r>
            <a:r>
              <a:rPr lang="en-US" altLang="ko-KR" sz="2600" dirty="0"/>
              <a:t>MZ</a:t>
            </a:r>
            <a:r>
              <a:rPr lang="ko-KR" altLang="en-US" sz="2600" dirty="0"/>
              <a:t>세대에겐 채팅 상담을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80577" y="2210584"/>
            <a:ext cx="7420423" cy="438071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13">
            <a:extLst>
              <a:ext uri="{FF2B5EF4-FFF2-40B4-BE49-F238E27FC236}">
                <a16:creationId xmlns:a16="http://schemas.microsoft.com/office/drawing/2014/main" id="{431935CB-6D26-4462-BE1A-7A00BAC72585}"/>
              </a:ext>
            </a:extLst>
          </p:cNvPr>
          <p:cNvSpPr/>
          <p:nvPr/>
        </p:nvSpPr>
        <p:spPr>
          <a:xfrm>
            <a:off x="3392422" y="7965921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Google Shape;85;p15">
            <a:extLst>
              <a:ext uri="{FF2B5EF4-FFF2-40B4-BE49-F238E27FC236}">
                <a16:creationId xmlns:a16="http://schemas.microsoft.com/office/drawing/2014/main" id="{FCC6F32D-DF74-4CC1-9E18-2A9C555031A7}"/>
              </a:ext>
            </a:extLst>
          </p:cNvPr>
          <p:cNvSpPr/>
          <p:nvPr/>
        </p:nvSpPr>
        <p:spPr>
          <a:xfrm>
            <a:off x="5596845" y="7734641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이미지 분석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19200" y="6819900"/>
            <a:ext cx="6781800" cy="243244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2520790" y="6980781"/>
            <a:ext cx="51258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ko-KR" altLang="en-US" dirty="0"/>
              <a:t>인물 사진의 적정성 여부 검토</a:t>
            </a:r>
          </a:p>
        </p:txBody>
      </p:sp>
      <p:pic>
        <p:nvPicPr>
          <p:cNvPr id="61" name="Picture 4" descr="Gemini(인공지능 모델) - 나무위키">
            <a:extLst>
              <a:ext uri="{FF2B5EF4-FFF2-40B4-BE49-F238E27FC236}">
                <a16:creationId xmlns:a16="http://schemas.microsoft.com/office/drawing/2014/main" id="{062F0831-BB52-490A-B0A2-F6E91A46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300" y="5447638"/>
            <a:ext cx="2431789" cy="100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화살표: 오른쪽 48">
            <a:extLst>
              <a:ext uri="{FF2B5EF4-FFF2-40B4-BE49-F238E27FC236}">
                <a16:creationId xmlns:a16="http://schemas.microsoft.com/office/drawing/2014/main" id="{38DFFDB1-8080-4C6A-A47D-CAC112B9AAC2}"/>
              </a:ext>
            </a:extLst>
          </p:cNvPr>
          <p:cNvSpPr/>
          <p:nvPr/>
        </p:nvSpPr>
        <p:spPr>
          <a:xfrm>
            <a:off x="10740375" y="5780768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Google Shape;85;p15">
            <a:extLst>
              <a:ext uri="{FF2B5EF4-FFF2-40B4-BE49-F238E27FC236}">
                <a16:creationId xmlns:a16="http://schemas.microsoft.com/office/drawing/2014/main" id="{365549C1-A653-4566-9C2C-04D71D5F1BD2}"/>
              </a:ext>
            </a:extLst>
          </p:cNvPr>
          <p:cNvSpPr/>
          <p:nvPr/>
        </p:nvSpPr>
        <p:spPr>
          <a:xfrm>
            <a:off x="12655065" y="5506212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algn="ctr"/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LLM </a:t>
            </a: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연동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0644860" y="2383580"/>
            <a:ext cx="4399042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각종 민원 문서정보 파악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0410918" y="2095842"/>
            <a:ext cx="7420423" cy="204968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410918" y="4533900"/>
            <a:ext cx="7420423" cy="19104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48">
            <a:extLst>
              <a:ext uri="{FF2B5EF4-FFF2-40B4-BE49-F238E27FC236}">
                <a16:creationId xmlns:a16="http://schemas.microsoft.com/office/drawing/2014/main" id="{38DFFDB1-8080-4C6A-A47D-CAC112B9AAC2}"/>
              </a:ext>
            </a:extLst>
          </p:cNvPr>
          <p:cNvSpPr/>
          <p:nvPr/>
        </p:nvSpPr>
        <p:spPr>
          <a:xfrm>
            <a:off x="10740375" y="7997576"/>
            <a:ext cx="1905000" cy="32316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Google Shape;85;p15">
            <a:extLst>
              <a:ext uri="{FF2B5EF4-FFF2-40B4-BE49-F238E27FC236}">
                <a16:creationId xmlns:a16="http://schemas.microsoft.com/office/drawing/2014/main" id="{365549C1-A653-4566-9C2C-04D71D5F1BD2}"/>
              </a:ext>
            </a:extLst>
          </p:cNvPr>
          <p:cNvSpPr/>
          <p:nvPr/>
        </p:nvSpPr>
        <p:spPr>
          <a:xfrm>
            <a:off x="12655065" y="7723020"/>
            <a:ext cx="1905000" cy="785726"/>
          </a:xfrm>
          <a:prstGeom prst="roundRect">
            <a:avLst>
              <a:gd name="adj" fmla="val 1472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rgbClr val="00BC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54000" anchor="ctr" anchorCtr="0">
            <a:noAutofit/>
          </a:bodyPr>
          <a:lstStyle/>
          <a:p>
            <a:pPr algn="ctr"/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한글파일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  <a:p>
            <a:pPr algn="ctr"/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자동생성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410918" y="6819900"/>
            <a:ext cx="7420423" cy="217760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0824049" y="4806868"/>
            <a:ext cx="59812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프롬프트</a:t>
            </a:r>
            <a:r>
              <a:rPr lang="en-US" altLang="ko-KR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 </a:t>
            </a:r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엔지니어링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F85C40-0456-457E-B70A-C03CEA04A059}"/>
              </a:ext>
            </a:extLst>
          </p:cNvPr>
          <p:cNvSpPr txBox="1"/>
          <p:nvPr/>
        </p:nvSpPr>
        <p:spPr>
          <a:xfrm>
            <a:off x="10824049" y="6949811"/>
            <a:ext cx="59812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pPr algn="ctr"/>
            <a:r>
              <a:rPr lang="ko-KR" altLang="en-US" b="1" dirty="0">
                <a:ea typeface="S-Core Dream 4 Regular" panose="020B0503030302020204" pitchFamily="34" charset="-127"/>
                <a:cs typeface="Malgun Gothic"/>
                <a:sym typeface="Malgun Gothic"/>
              </a:rPr>
              <a:t>문서작성 자동화를 통한 서류 전달</a:t>
            </a:r>
            <a:endParaRPr lang="en-US" altLang="ko-KR" b="1" dirty="0">
              <a:ea typeface="S-Core Dream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4817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1045</Words>
  <Application>Microsoft Office PowerPoint</Application>
  <PresentationFormat>사용자 지정</PresentationFormat>
  <Paragraphs>181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</vt:lpstr>
      <vt:lpstr>Calibri</vt:lpstr>
      <vt:lpstr>Abadi</vt:lpstr>
      <vt:lpstr>Montserrat Ultra-Bold</vt:lpstr>
      <vt:lpstr>Montserrat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Jimmy J</dc:creator>
  <cp:lastModifiedBy>sh</cp:lastModifiedBy>
  <cp:revision>90</cp:revision>
  <dcterms:created xsi:type="dcterms:W3CDTF">2006-08-16T00:00:00Z</dcterms:created>
  <dcterms:modified xsi:type="dcterms:W3CDTF">2024-07-01T12:20:10Z</dcterms:modified>
  <dc:identifier>DAGJgT3D6aM</dc:identifier>
</cp:coreProperties>
</file>