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2lCnrPOAb5FD/7LHIg2ZKJEG5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864" y="-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13288" y="685800"/>
            <a:ext cx="2032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645920" y="5387343"/>
            <a:ext cx="186537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743200" y="17289783"/>
            <a:ext cx="164592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529590" y="9742050"/>
            <a:ext cx="20886300" cy="18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122541" y="13335000"/>
            <a:ext cx="278967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478749" y="8740050"/>
            <a:ext cx="2789670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508760" y="8763000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497331" y="8206751"/>
            <a:ext cx="18928200" cy="13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497331" y="22029431"/>
            <a:ext cx="18928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08760" y="8763000"/>
            <a:ext cx="93270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1109960" y="8763000"/>
            <a:ext cx="93270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511619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511621" y="8069583"/>
            <a:ext cx="92841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1511621" y="12024360"/>
            <a:ext cx="92841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1109961" y="8069583"/>
            <a:ext cx="93297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1109961" y="12024360"/>
            <a:ext cx="93297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1619" y="2194560"/>
            <a:ext cx="70779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9329739" y="4739648"/>
            <a:ext cx="1110990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1619" y="9875520"/>
            <a:ext cx="70779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511619" y="2194560"/>
            <a:ext cx="70779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9329739" y="4739648"/>
            <a:ext cx="1110990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511619" y="9875520"/>
            <a:ext cx="70779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08760" y="8763000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mmwr/volumes/69/wr/mm6915e3.htm" TargetMode="External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ahd.com/states/hospital_TX.html" TargetMode="External"/><Relationship Id="rId12" Type="http://schemas.openxmlformats.org/officeDocument/2006/relationships/hyperlink" Target="https://www.hopkinsmedicine.org/genetic-medicine/patient-care/genom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whu-asurams/GatewayHPC_for_CompInfo" TargetMode="External"/><Relationship Id="rId11" Type="http://schemas.openxmlformats.org/officeDocument/2006/relationships/hyperlink" Target="https://data.gov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10" Type="http://schemas.openxmlformats.org/officeDocument/2006/relationships/hyperlink" Target="https://qubeshub.org/publications/browse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qubeshub.org/community/groups/bioquest" TargetMode="Externa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35975"/>
          <a:stretch/>
        </p:blipFill>
        <p:spPr>
          <a:xfrm>
            <a:off x="-59083" y="31954361"/>
            <a:ext cx="22004683" cy="9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4187"/>
            <a:ext cx="21945600" cy="28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1314543" y="18194917"/>
            <a:ext cx="4876800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he HPC resources help improve the learning outcomes of this course.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Get familiar with the HPC resources such as ACCESS-CI, Anvil, Globus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Know how to use resources such as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UniProtKB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/NCBI to do research/projects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Learn how to document and program in Python using Jupiter Notebook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93947" y="4283742"/>
            <a:ext cx="4876800" cy="1191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Originally, this course focuses on topics such as: (1) how information is represented and transmitted in biological systems; (2) Biological Technical Scenes, Patterns and Downloading Datasets (Protein Databanks, SWISS-PROT, EMBL and GenBank), Database Management (Pharmacogenomics and Aggression); (3) Search Engines Algorithms (Intelligent Agents and User Interface Tools Programming with PERL Database); (4) Data Mining (Statistics and Sampling), Web Technologies (Internet Sequence Retrieval System) and Data Visualization (Animation and Visualization Tools).</a:t>
            </a:r>
          </a:p>
          <a:p>
            <a:pPr lvl="0"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    Now, </a:t>
            </a:r>
            <a:r>
              <a:rPr lang="en-US" sz="24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we will use HPC resources and set a focus on using HPC resources such as: (1) using ACCESS-CI resources such as Anvil center for Jupiter notebook; (2) Use HPC to run some algorithms; (3) Swiss Protein Knowledge Base (</a:t>
            </a:r>
            <a:r>
              <a:rPr lang="en-US" sz="2400" dirty="0" err="1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UniProtKB</a:t>
            </a:r>
            <a:r>
              <a:rPr lang="en-US" sz="24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) for gene information inside protein; (4) NCBI for human genomes. </a:t>
            </a:r>
            <a:endParaRPr sz="2400" b="0" i="0" u="none" strike="noStrike" cap="none" dirty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3961" y="3218360"/>
            <a:ext cx="5378936" cy="9603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Revised Course Description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93963" y="17088810"/>
            <a:ext cx="4876800" cy="9600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 Schedule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754252" y="3199422"/>
            <a:ext cx="5218548" cy="9600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HPC/Gateways Exercises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1314543" y="3218360"/>
            <a:ext cx="10180200" cy="9600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Gateway Community Mentor Syllabus Suggestions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1323226" y="17125371"/>
            <a:ext cx="4876800" cy="9603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Students’ Learning Outcomes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1301613" y="23440859"/>
            <a:ext cx="4876800" cy="971253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HPC </a:t>
            </a:r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Students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93963" y="18029757"/>
            <a:ext cx="4876800" cy="895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teaching the CSCI 2300 Computational Informatics course at Albany State University in this semester. We are adopting HPC resources in the rest of the semester.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timeline will be followed: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September 2024, (completed) Create ACCESS-CI account, and apply for allocation and create a project that uses SGX3 resource.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October 2024 (In progress) Install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ThinClient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connect to ANVIL center.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October 2024 (in progress) Use Jupiter Notebook via Anvil Center for creating teaching materials.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 2024 (TBA) Use Anvil Center to run some algorithms regarding sequence alignment and fragment alignment.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Attend workshop/conference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by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gatewa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ys regarding HPC.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5754253" y="4178480"/>
            <a:ext cx="4876800" cy="1043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UniProtKB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genes inside protein. In this exercise, students will learn how to use the Universal Protein Knowledgebase to search for gene information inside a particular protein of an organ, e.g., cat paw.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Jupiter notebook for programming assignment. In this exercise, students will use Jupiter notebook to write and explain their codin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to convert DNA sequence from Nucleic Acid to Amino Acid according to the standard codon table.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the Needleman Wunsch algorithm using Jupiter Notebook and run it on DNA sequence obtained from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UniProtKB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NCBI resources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the Smith Waterman algorithm using Jupiter Note book and run it on DNS sequence obtained from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UniProtKB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NCBI resources.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or three sequence assemblers.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C2B567-03A5-4BFA-BE1C-1FC266FFC4FE}"/>
              </a:ext>
            </a:extLst>
          </p:cNvPr>
          <p:cNvGrpSpPr/>
          <p:nvPr/>
        </p:nvGrpSpPr>
        <p:grpSpPr>
          <a:xfrm>
            <a:off x="5883339" y="25206344"/>
            <a:ext cx="4925292" cy="5071493"/>
            <a:chOff x="5721927" y="17132260"/>
            <a:chExt cx="4925292" cy="5071493"/>
          </a:xfrm>
        </p:grpSpPr>
        <p:sp>
          <p:nvSpPr>
            <p:cNvPr id="92" name="Google Shape;92;p1"/>
            <p:cNvSpPr/>
            <p:nvPr/>
          </p:nvSpPr>
          <p:spPr>
            <a:xfrm>
              <a:off x="5770419" y="17132260"/>
              <a:ext cx="4876800" cy="960000"/>
            </a:xfrm>
            <a:prstGeom prst="rect">
              <a:avLst/>
            </a:prstGeom>
            <a:solidFill>
              <a:srgbClr val="4682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Resource Needs/List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5721927" y="18048810"/>
              <a:ext cx="4876800" cy="4154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following resource will be required.</a:t>
              </a: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AutoNum type="arabicPeriod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ACCESS-CI allocation</a:t>
              </a: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AutoNum type="arabicPeriod"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Anvil center access to use Jupiter Notebook and run algorithms</a:t>
              </a: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AutoNum type="arabicPeriod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DNA datasets from NBCI/</a:t>
              </a: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UniProtKB</a:t>
              </a:r>
              <a:endPara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AutoNum type="arabicPeriod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Computing power to run sequence alignment and fragment assembly algorithms</a:t>
              </a: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AutoNum type="arabicPeriod"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Further support from S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GX3</a:t>
              </a: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"/>
          <p:cNvSpPr txBox="1"/>
          <p:nvPr/>
        </p:nvSpPr>
        <p:spPr>
          <a:xfrm>
            <a:off x="11301613" y="24525611"/>
            <a:ext cx="48768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 coursework using HPC, our students will have first hand knowledge of the HPC resources. They will create account with ACCESS-CI, Globus. Then they will transfer DNA datasets from either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UniProtKB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NCBI to resources such as Anvil or Globus for processing. Further, they will develop their own Jupiter notebook notes and coding that text algorithms written in Python.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E2AA1E-FCDA-4D5E-9612-098EA04E2FB9}"/>
              </a:ext>
            </a:extLst>
          </p:cNvPr>
          <p:cNvGrpSpPr/>
          <p:nvPr/>
        </p:nvGrpSpPr>
        <p:grpSpPr>
          <a:xfrm>
            <a:off x="5836302" y="17095586"/>
            <a:ext cx="4889730" cy="2571154"/>
            <a:chOff x="16603097" y="4256620"/>
            <a:chExt cx="4889730" cy="1793644"/>
          </a:xfrm>
        </p:grpSpPr>
        <p:sp>
          <p:nvSpPr>
            <p:cNvPr id="96" name="Google Shape;96;p1"/>
            <p:cNvSpPr/>
            <p:nvPr/>
          </p:nvSpPr>
          <p:spPr>
            <a:xfrm>
              <a:off x="16616027" y="4256620"/>
              <a:ext cx="4876800" cy="685800"/>
            </a:xfrm>
            <a:prstGeom prst="rect">
              <a:avLst/>
            </a:prstGeom>
            <a:solidFill>
              <a:srgbClr val="4682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Datasets</a:t>
              </a:r>
              <a:endParaRPr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16603097" y="5065419"/>
              <a:ext cx="4876800" cy="984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lang="en-US" sz="2400" b="0" i="0" u="none" strike="noStrike" cap="none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UniProtKB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lang="en-US" sz="24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NCBI </a:t>
              </a:r>
              <a:r>
                <a:rPr lang="en-US" sz="2400" b="0" i="0" u="none" strike="noStrike" cap="none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Datatsets</a:t>
              </a:r>
              <a:endParaRPr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7" name="Google Shape;97;p1"/>
          <p:cNvSpPr/>
          <p:nvPr/>
        </p:nvSpPr>
        <p:spPr>
          <a:xfrm>
            <a:off x="11236483" y="11634323"/>
            <a:ext cx="10336319" cy="833568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Possible Expansions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1222595" y="12611437"/>
            <a:ext cx="10336319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u="sng" dirty="0">
                <a:latin typeface="Open Sans"/>
                <a:ea typeface="Open Sans"/>
                <a:cs typeface="Open Sans"/>
                <a:sym typeface="Open Sans"/>
              </a:rPr>
              <a:t>Two courses situation:</a:t>
            </a: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 This course is taught in the Department of Math, CS &amp; Physics. Students who enrolled in this course are CS majors. They may not have background in Biology. A similar course BIOL 3506 Bioinformatics is taught in the department of natural science of ASU. Students in that course require BIOL 3501L (Principles of Genetics).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u="sng" dirty="0">
                <a:latin typeface="Open Sans"/>
                <a:ea typeface="Open Sans"/>
                <a:cs typeface="Open Sans"/>
                <a:sym typeface="Open Sans"/>
              </a:rPr>
              <a:t>Future consideration:</a:t>
            </a: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 We are considering two options: (1) either consolidate the two courses and carefully arrange the contents; (2) develop some type of interdisciplinary collaboration such as a Bioinformatics lab to expand opportunities in that direction to our students. Currently, such kind of collaboration is missing at ASU. </a:t>
            </a:r>
            <a:endParaRPr lang="en-US" sz="2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03008" y="46228"/>
            <a:ext cx="975360" cy="97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0473207" y="2218518"/>
            <a:ext cx="1434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205164"/>
                </a:solidFill>
                <a:latin typeface="Arial"/>
                <a:ea typeface="Arial"/>
                <a:cs typeface="Arial"/>
                <a:sym typeface="Arial"/>
              </a:rPr>
              <a:t>SGX3 award #</a:t>
            </a:r>
            <a:endParaRPr sz="1400" b="0" i="0" u="none" strike="noStrike" cap="none" dirty="0">
              <a:solidFill>
                <a:srgbClr val="2051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844317" y="125363"/>
            <a:ext cx="181389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2B2B5F"/>
                </a:solidFill>
                <a:latin typeface="Calibri"/>
                <a:ea typeface="Calibri"/>
                <a:cs typeface="Calibri"/>
                <a:sym typeface="Calibri"/>
              </a:rPr>
              <a:t>Teaching Computational Informatics Using HPC Resources</a:t>
            </a:r>
            <a:endParaRPr sz="1400" b="1" i="0" u="none" strike="noStrike" cap="none" dirty="0">
              <a:solidFill>
                <a:srgbClr val="2B2B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7822143" y="18324043"/>
            <a:ext cx="36726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Wanjun Hu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Math, CS &amp; Physics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latin typeface="Calibri"/>
                <a:cs typeface="Calibri"/>
                <a:sym typeface="Calibri"/>
              </a:rPr>
              <a:t>Albany State University, GA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latin typeface="Calibri"/>
                <a:ea typeface="Times New Roman"/>
                <a:cs typeface="Calibri"/>
                <a:sym typeface="Calibri"/>
              </a:rPr>
              <a:t>whu@asurams.edu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6666706" y="18320527"/>
            <a:ext cx="1006800" cy="1632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Photo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FB74C9-0246-4612-BE15-C57B79BA5467}"/>
              </a:ext>
            </a:extLst>
          </p:cNvPr>
          <p:cNvGrpSpPr/>
          <p:nvPr/>
        </p:nvGrpSpPr>
        <p:grpSpPr>
          <a:xfrm>
            <a:off x="16642960" y="22224560"/>
            <a:ext cx="4875000" cy="2194500"/>
            <a:chOff x="16591967" y="22222321"/>
            <a:chExt cx="4875000" cy="2194500"/>
          </a:xfrm>
        </p:grpSpPr>
        <p:sp>
          <p:nvSpPr>
            <p:cNvPr id="111" name="Google Shape;111;p1"/>
            <p:cNvSpPr/>
            <p:nvPr/>
          </p:nvSpPr>
          <p:spPr>
            <a:xfrm>
              <a:off x="17794367" y="22222321"/>
              <a:ext cx="3672600" cy="21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HPC/Gateways Mentor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Dr. Charlie Dey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Arial"/>
                  <a:cs typeface="Calibri"/>
                  <a:sym typeface="Calibri"/>
                </a:rPr>
                <a:t>Director, Training &amp; Professional Development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Texas at Austin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Email: 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harlie@tacc.utexas.edu</a:t>
              </a:r>
              <a:endParaRPr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6591967" y="22286947"/>
              <a:ext cx="1005000" cy="212987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"/>
          <p:cNvSpPr/>
          <p:nvPr/>
        </p:nvSpPr>
        <p:spPr>
          <a:xfrm>
            <a:off x="16588367" y="17125371"/>
            <a:ext cx="4876800" cy="953295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Authors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950" y="215398"/>
            <a:ext cx="1625636" cy="97536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 txBox="1"/>
          <p:nvPr/>
        </p:nvSpPr>
        <p:spPr>
          <a:xfrm>
            <a:off x="8160327" y="31991250"/>
            <a:ext cx="1351794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algn="r"/>
            <a:r>
              <a:rPr lang="en-US" sz="2800" b="1" dirty="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MORE INFORMATION → </a:t>
            </a:r>
          </a:p>
          <a:p>
            <a:pPr marL="914400" lvl="0" algn="r"/>
            <a:r>
              <a:rPr lang="en-US" sz="2800" dirty="0">
                <a:hlinkClick r:id="rId6"/>
              </a:rPr>
              <a:t>https://github.com/whu-asurams/GatewayHPC_for_CompInfo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670E92-6D45-401E-8718-1D96214BDC3B}"/>
              </a:ext>
            </a:extLst>
          </p:cNvPr>
          <p:cNvSpPr txBox="1"/>
          <p:nvPr/>
        </p:nvSpPr>
        <p:spPr>
          <a:xfrm>
            <a:off x="11314543" y="4283742"/>
            <a:ext cx="1015242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Mentors from Science Gateways provide the following changes to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Anivl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center for running algorithms related to sequence alignment/ fragment assembly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2. Use online resources such as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a.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://www.ahd.com/states/hospital_TX.html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b.  </a:t>
            </a:r>
            <a:r>
              <a:rPr lang="en-US" sz="2400" dirty="0">
                <a:hlinkClick r:id="rId8"/>
              </a:rPr>
              <a:t>Hospitalization Rates and Characteristics of Patients Hospitalized</a:t>
            </a:r>
            <a:endParaRPr lang="en-US" sz="2400" dirty="0"/>
          </a:p>
          <a:p>
            <a:r>
              <a:rPr lang="en-US" sz="2400" dirty="0"/>
              <a:t>       c.  </a:t>
            </a:r>
            <a:r>
              <a:rPr lang="en-US" sz="2400" dirty="0" err="1">
                <a:hlinkClick r:id="rId9"/>
              </a:rPr>
              <a:t>BioQUEST</a:t>
            </a:r>
            <a:r>
              <a:rPr lang="en-US" sz="2400" dirty="0">
                <a:hlinkClick r:id="rId9"/>
              </a:rPr>
              <a:t> Curriculum Consortium (qubeshub.org)</a:t>
            </a:r>
            <a:endParaRPr lang="en-US" sz="2400" dirty="0"/>
          </a:p>
          <a:p>
            <a:r>
              <a:rPr lang="en-US" sz="2400" dirty="0"/>
              <a:t>       d.  </a:t>
            </a:r>
            <a:r>
              <a:rPr lang="en-US" sz="2400" dirty="0">
                <a:hlinkClick r:id="rId10"/>
              </a:rPr>
              <a:t>QUBES - Resources (qubeshub.org)</a:t>
            </a:r>
            <a:endParaRPr lang="en-US" sz="2400" dirty="0"/>
          </a:p>
          <a:p>
            <a:r>
              <a:rPr lang="en-US" sz="2400" dirty="0"/>
              <a:t>       e. </a:t>
            </a:r>
            <a:r>
              <a:rPr lang="en-US" sz="2400" dirty="0">
                <a:hlinkClick r:id="rId11"/>
              </a:rPr>
              <a:t>Data.gov Home - Data.gov</a:t>
            </a:r>
            <a:endParaRPr lang="en-US" sz="2400" dirty="0"/>
          </a:p>
          <a:p>
            <a:r>
              <a:rPr lang="en-US" sz="2400" dirty="0"/>
              <a:t>       f. </a:t>
            </a:r>
            <a:r>
              <a:rPr lang="en-US" sz="2400" dirty="0">
                <a:hlinkClick r:id="rId12"/>
              </a:rPr>
              <a:t>Johns Hopkins Genomics | Johns Hopkins Medicine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3. Add students to my ACCESS-CI project so that they can use the resources to do coursework.</a:t>
            </a:r>
          </a:p>
          <a:p>
            <a:endParaRPr lang="en-US" sz="2400" dirty="0"/>
          </a:p>
          <a:p>
            <a:r>
              <a:rPr lang="en-US" sz="2400" dirty="0"/>
              <a:t>4. Attend the Science Gateway 2024 meeting and learn more from others.</a:t>
            </a:r>
          </a:p>
          <a:p>
            <a:endParaRPr lang="en-US" sz="2400" dirty="0"/>
          </a:p>
          <a:p>
            <a:r>
              <a:rPr lang="en-US" sz="2400" dirty="0"/>
              <a:t>5. The new learning outcomes of this course can be updated to reflect the</a:t>
            </a:r>
          </a:p>
          <a:p>
            <a:r>
              <a:rPr lang="en-US" sz="2400" dirty="0"/>
              <a:t>    HPC resources.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0A88AA-F7DD-40A7-937A-035B9A9F3F7C}"/>
              </a:ext>
            </a:extLst>
          </p:cNvPr>
          <p:cNvGrpSpPr/>
          <p:nvPr/>
        </p:nvGrpSpPr>
        <p:grpSpPr>
          <a:xfrm>
            <a:off x="16590167" y="25780523"/>
            <a:ext cx="4875000" cy="2194500"/>
            <a:chOff x="16591967" y="23401993"/>
            <a:chExt cx="4875000" cy="2194500"/>
          </a:xfrm>
        </p:grpSpPr>
        <p:sp>
          <p:nvSpPr>
            <p:cNvPr id="39" name="Google Shape;111;p1">
              <a:extLst>
                <a:ext uri="{FF2B5EF4-FFF2-40B4-BE49-F238E27FC236}">
                  <a16:creationId xmlns:a16="http://schemas.microsoft.com/office/drawing/2014/main" id="{423B046E-042B-4842-A3AB-0F83CF92F967}"/>
                </a:ext>
              </a:extLst>
            </p:cNvPr>
            <p:cNvSpPr/>
            <p:nvPr/>
          </p:nvSpPr>
          <p:spPr>
            <a:xfrm>
              <a:off x="17794367" y="23401993"/>
              <a:ext cx="3672600" cy="21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HPC/Gateways Mentor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Dr. </a:t>
              </a:r>
              <a:r>
                <a:rPr lang="en-US" sz="2000" dirty="0" err="1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LaTasha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 Roberts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Coordinator, BAS </a:t>
              </a: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CyberSecurity</a:t>
              </a:r>
              <a:endPara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Austin Community College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>
                <a:buSzPts val="2000"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Email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lrobert2@austincc.edu</a:t>
              </a:r>
              <a:endParaRPr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112;p1">
              <a:extLst>
                <a:ext uri="{FF2B5EF4-FFF2-40B4-BE49-F238E27FC236}">
                  <a16:creationId xmlns:a16="http://schemas.microsoft.com/office/drawing/2014/main" id="{9BCC56EE-8894-496C-A774-05EBEAED7E82}"/>
                </a:ext>
              </a:extLst>
            </p:cNvPr>
            <p:cNvSpPr/>
            <p:nvPr/>
          </p:nvSpPr>
          <p:spPr>
            <a:xfrm>
              <a:off x="16591967" y="23466619"/>
              <a:ext cx="1005000" cy="212987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8F4D9F2-29F8-4DD7-AD93-6A77BF5BE6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41880" y="25845149"/>
            <a:ext cx="1101574" cy="2129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0D82D-8B49-4C5B-B24C-5A914CFECF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25470" y="22296039"/>
            <a:ext cx="1101574" cy="2129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797A6-E2F1-4DA6-8D56-6E51851910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642960" y="18330370"/>
            <a:ext cx="1066595" cy="1628660"/>
          </a:xfrm>
          <a:prstGeom prst="rect">
            <a:avLst/>
          </a:prstGeom>
        </p:spPr>
      </p:pic>
      <p:sp>
        <p:nvSpPr>
          <p:cNvPr id="45" name="Google Shape;96;p1">
            <a:extLst>
              <a:ext uri="{FF2B5EF4-FFF2-40B4-BE49-F238E27FC236}">
                <a16:creationId xmlns:a16="http://schemas.microsoft.com/office/drawing/2014/main" id="{340C1063-89E2-46DF-A69C-B40F88BA6A09}"/>
              </a:ext>
            </a:extLst>
          </p:cNvPr>
          <p:cNvSpPr/>
          <p:nvPr/>
        </p:nvSpPr>
        <p:spPr>
          <a:xfrm>
            <a:off x="5883339" y="19891163"/>
            <a:ext cx="4876800" cy="983081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Related Algorithms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02;p1">
            <a:extLst>
              <a:ext uri="{FF2B5EF4-FFF2-40B4-BE49-F238E27FC236}">
                <a16:creationId xmlns:a16="http://schemas.microsoft.com/office/drawing/2014/main" id="{150637E5-DE8E-4580-97F9-3216A3EC8230}"/>
              </a:ext>
            </a:extLst>
          </p:cNvPr>
          <p:cNvSpPr txBox="1"/>
          <p:nvPr/>
        </p:nvSpPr>
        <p:spPr>
          <a:xfrm>
            <a:off x="5870409" y="21050561"/>
            <a:ext cx="48768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Sequence Alignment</a:t>
            </a:r>
          </a:p>
          <a:p>
            <a:pPr marL="342900" lvl="0" indent="-342900">
              <a:buSzPts val="2400"/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Wagner-Fischer Algorithm</a:t>
            </a:r>
          </a:p>
          <a:p>
            <a:pPr marL="342900" lvl="0" indent="-342900">
              <a:buSzPts val="2400"/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Needleman–Wunsch algorithm</a:t>
            </a:r>
          </a:p>
          <a:p>
            <a:pPr marL="342900" lvl="0" indent="-342900">
              <a:buSzPts val="2400"/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Smith-Waterman algorithm</a:t>
            </a:r>
          </a:p>
          <a:p>
            <a:pPr marL="342900" lvl="0" indent="-342900">
              <a:buSzPts val="2400"/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BLAST algorithm</a:t>
            </a:r>
          </a:p>
          <a:p>
            <a:pPr lvl="0">
              <a:buSzPts val="24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Fragment Assembly</a:t>
            </a:r>
          </a:p>
          <a:p>
            <a:pPr marL="342900" lvl="0" indent="-342900"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De-novo sequence assembler</a:t>
            </a:r>
          </a:p>
          <a:p>
            <a:pPr marL="342900" lvl="0" indent="-342900"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Mapping/Aligning using templates</a:t>
            </a:r>
          </a:p>
          <a:p>
            <a:pPr marL="342900" lvl="0" indent="-342900"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Graph </a:t>
            </a:r>
          </a:p>
          <a:p>
            <a:pPr marL="342900" lvl="0" indent="-342900">
              <a:buSzPts val="2400"/>
              <a:buFont typeface="Arial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1001</Words>
  <Application>Microsoft Office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Calibri</vt:lpstr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Wood</dc:creator>
  <cp:lastModifiedBy>Hu, Wanjun</cp:lastModifiedBy>
  <cp:revision>23</cp:revision>
  <dcterms:created xsi:type="dcterms:W3CDTF">2022-08-16T17:08:39Z</dcterms:created>
  <dcterms:modified xsi:type="dcterms:W3CDTF">2024-10-02T17:43:10Z</dcterms:modified>
</cp:coreProperties>
</file>