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1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16.png" ContentType="image/png"/>
  <Override PartName="/ppt/media/image14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199440"/>
            <a:ext cx="9070560" cy="146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叠合式文件系统</a:t>
            </a:r>
            <a:r>
              <a:rPr lang="en-US" sz="4400">
                <a:latin typeface="Arial"/>
              </a:rPr>
              <a:t>-Overlayfs</a:t>
            </a:r>
            <a:r>
              <a:rPr lang="en-US" sz="4400">
                <a:latin typeface="Arial"/>
              </a:rPr>
              <a:t>权限检查缺陷漏洞</a:t>
            </a:r>
            <a:r>
              <a:rPr lang="en-US" sz="4400">
                <a:latin typeface="Arial"/>
              </a:rPr>
              <a:t>CVE-2015-8660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何能斌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2016</a:t>
            </a:r>
            <a:r>
              <a:rPr lang="en-US" sz="3200">
                <a:latin typeface="Arial"/>
              </a:rPr>
              <a:t>年</a:t>
            </a:r>
            <a:r>
              <a:rPr lang="en-US" sz="3200">
                <a:latin typeface="Arial"/>
              </a:rPr>
              <a:t>03</a:t>
            </a:r>
            <a:r>
              <a:rPr lang="en-US" sz="3200">
                <a:latin typeface="Arial"/>
              </a:rPr>
              <a:t>月</a:t>
            </a:r>
            <a:r>
              <a:rPr lang="en-US" sz="3200">
                <a:latin typeface="Arial"/>
              </a:rPr>
              <a:t>16</a:t>
            </a:r>
            <a:r>
              <a:rPr lang="en-US" sz="3200">
                <a:latin typeface="Arial"/>
              </a:rPr>
              <a:t>日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测试漏洞</a:t>
            </a:r>
            <a:r>
              <a:rPr lang="en-US" sz="4400">
                <a:latin typeface="Arial"/>
              </a:rPr>
              <a:t>POC</a:t>
            </a:r>
            <a:r>
              <a:rPr lang="en-US" sz="4400">
                <a:latin typeface="Arial"/>
              </a:rPr>
              <a:t>（打了</a:t>
            </a:r>
            <a:r>
              <a:rPr lang="en-US" sz="4400">
                <a:latin typeface="Arial"/>
              </a:rPr>
              <a:t>patch</a:t>
            </a:r>
            <a:r>
              <a:rPr lang="en-US" sz="4400">
                <a:latin typeface="Arial"/>
              </a:rPr>
              <a:t>）</a:t>
            </a:r>
            <a:endParaRPr/>
          </a:p>
        </p:txBody>
      </p:sp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1656000"/>
            <a:ext cx="9070920" cy="5902920"/>
          </a:xfrm>
          <a:prstGeom prst="rect">
            <a:avLst/>
          </a:prstGeom>
          <a:ln>
            <a:noFill/>
          </a:ln>
        </p:spPr>
      </p:pic>
    </p:spTree>
  </p:cSld>
  <p:transition spd="med">
    <p:push dir="u"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目录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72000" y="2304000"/>
            <a:ext cx="4030920" cy="7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200">
                <a:latin typeface="Arial"/>
              </a:rPr>
              <a:t>Overlayfs</a:t>
            </a:r>
            <a:r>
              <a:rPr lang="en-US" sz="4200">
                <a:latin typeface="Arial"/>
              </a:rPr>
              <a:t>简介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36000" y="3350160"/>
            <a:ext cx="5398920" cy="7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200">
                <a:latin typeface="Arial"/>
              </a:rPr>
              <a:t>Overlayfs</a:t>
            </a:r>
            <a:r>
              <a:rPr lang="en-US" sz="4200">
                <a:latin typeface="Arial"/>
              </a:rPr>
              <a:t>简单测试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1800000" y="4447080"/>
            <a:ext cx="6406920" cy="7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200">
                <a:latin typeface="Arial"/>
              </a:rPr>
              <a:t>Overlayfs</a:t>
            </a:r>
            <a:r>
              <a:rPr lang="en-US" sz="4200">
                <a:latin typeface="Arial"/>
              </a:rPr>
              <a:t>漏洞</a:t>
            </a:r>
            <a:r>
              <a:rPr lang="en-US" sz="4200">
                <a:latin typeface="Arial"/>
              </a:rPr>
              <a:t>POC</a:t>
            </a:r>
            <a:r>
              <a:rPr lang="en-US" sz="4200">
                <a:latin typeface="Arial"/>
              </a:rPr>
              <a:t>运行</a:t>
            </a:r>
            <a:endParaRPr/>
          </a:p>
        </p:txBody>
      </p:sp>
    </p:spTree>
  </p:cSld>
  <p:transition spd="med">
    <p:wipe dir="d"/>
  </p:transition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2000" fill="hold"/>
                                        <p:tgtEl>
                                          <p:spTgt spid="111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2000" fill="hold"/>
                                        <p:tgtEl>
                                          <p:spTgt spid="111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2000" fill="hold"/>
                                        <p:tgtEl>
                                          <p:spTgt spid="112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2000" fill="hold"/>
                                        <p:tgtEl>
                                          <p:spTgt spid="112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2000" fill="hold"/>
                                        <p:tgtEl>
                                          <p:spTgt spid="113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2000" fill="hold"/>
                                        <p:tgtEl>
                                          <p:spTgt spid="113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Overlayfs</a:t>
            </a:r>
            <a:r>
              <a:rPr lang="en-US" sz="4400">
                <a:latin typeface="Arial"/>
              </a:rPr>
              <a:t>简介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overlayfs</a:t>
            </a:r>
            <a:r>
              <a:rPr lang="en-US" sz="3200">
                <a:latin typeface="Arial"/>
              </a:rPr>
              <a:t>是目前使用比较广泛的层次文件系统，实现简单，性能较好</a:t>
            </a:r>
            <a:r>
              <a:rPr lang="en-US" sz="3200">
                <a:latin typeface="Arial"/>
              </a:rPr>
              <a:t>. </a:t>
            </a:r>
            <a:r>
              <a:rPr lang="en-US" sz="3200">
                <a:latin typeface="Arial"/>
              </a:rPr>
              <a:t>可以充分利用不同或则相同</a:t>
            </a:r>
            <a:r>
              <a:rPr lang="en-US" sz="3200">
                <a:latin typeface="Arial"/>
              </a:rPr>
              <a:t>overlay</a:t>
            </a:r>
            <a:r>
              <a:rPr lang="en-US" sz="3200">
                <a:latin typeface="Arial"/>
              </a:rPr>
              <a:t>文件系统的</a:t>
            </a:r>
            <a:r>
              <a:rPr lang="en-US" sz="3200">
                <a:latin typeface="Arial"/>
              </a:rPr>
              <a:t>page cache</a:t>
            </a:r>
            <a:r>
              <a:rPr lang="en-US" sz="3200">
                <a:latin typeface="Arial"/>
              </a:rPr>
              <a:t>，具有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上下合并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同名遮盖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写时拷贝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等特点。</a:t>
            </a:r>
            <a:endParaRPr/>
          </a:p>
        </p:txBody>
      </p:sp>
    </p:spTree>
  </p:cSld>
  <p:transition spd="med">
    <p:wheel spokes="3"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overlayfs</a:t>
            </a:r>
            <a:r>
              <a:rPr lang="en-US" sz="4400">
                <a:latin typeface="Arial"/>
              </a:rPr>
              <a:t>简单测试</a:t>
            </a:r>
            <a:endParaRPr/>
          </a:p>
        </p:txBody>
      </p:sp>
      <p:pic>
        <p:nvPicPr>
          <p:cNvPr id="11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9680" y="1505880"/>
            <a:ext cx="8994960" cy="6111360"/>
          </a:xfrm>
          <a:prstGeom prst="rect">
            <a:avLst/>
          </a:prstGeom>
          <a:ln>
            <a:noFill/>
          </a:ln>
        </p:spPr>
      </p:pic>
    </p:spTree>
  </p:cSld>
  <p:transition spd="med">
    <p:push dir="u"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overlayfs</a:t>
            </a:r>
            <a:r>
              <a:rPr lang="en-US" sz="4400">
                <a:latin typeface="Arial"/>
              </a:rPr>
              <a:t>简单测试</a:t>
            </a:r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66240" y="1368000"/>
            <a:ext cx="8176680" cy="5974920"/>
          </a:xfrm>
          <a:prstGeom prst="rect">
            <a:avLst/>
          </a:prstGeom>
          <a:ln>
            <a:noFill/>
          </a:ln>
        </p:spPr>
      </p:pic>
    </p:spTree>
  </p:cSld>
  <p:transition spd="med">
    <p:push dir="d"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overlayfs</a:t>
            </a:r>
            <a:r>
              <a:rPr lang="en-US" sz="4400">
                <a:latin typeface="Arial"/>
              </a:rPr>
              <a:t>简单测试</a:t>
            </a:r>
            <a:endParaRPr/>
          </a:p>
        </p:txBody>
      </p:sp>
      <p:pic>
        <p:nvPicPr>
          <p:cNvPr id="1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000" y="1296000"/>
            <a:ext cx="7918920" cy="6263280"/>
          </a:xfrm>
          <a:prstGeom prst="rect">
            <a:avLst/>
          </a:prstGeom>
          <a:ln>
            <a:noFill/>
          </a:ln>
        </p:spPr>
      </p:pic>
    </p:spTree>
  </p:cSld>
  <p:transition spd="med">
    <p:push dir="d"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overlayfs</a:t>
            </a:r>
            <a:r>
              <a:rPr lang="en-US" sz="4400">
                <a:latin typeface="Arial"/>
              </a:rPr>
              <a:t>简单测试</a:t>
            </a:r>
            <a:endParaRPr/>
          </a:p>
        </p:txBody>
      </p:sp>
      <p:pic>
        <p:nvPicPr>
          <p:cNvPr id="12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000" y="1440000"/>
            <a:ext cx="7918920" cy="6147720"/>
          </a:xfrm>
          <a:prstGeom prst="rect">
            <a:avLst/>
          </a:prstGeom>
          <a:ln>
            <a:noFill/>
          </a:ln>
        </p:spPr>
      </p:pic>
    </p:spTree>
  </p:cSld>
  <p:transition spd="med">
    <p:push dir="d"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overlayfs</a:t>
            </a:r>
            <a:r>
              <a:rPr lang="en-US" sz="4400">
                <a:latin typeface="Arial"/>
              </a:rPr>
              <a:t>简单测试</a:t>
            </a:r>
            <a:endParaRPr/>
          </a:p>
        </p:txBody>
      </p:sp>
      <p:pic>
        <p:nvPicPr>
          <p:cNvPr id="12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4000" y="1368000"/>
            <a:ext cx="8350920" cy="6190920"/>
          </a:xfrm>
          <a:prstGeom prst="rect">
            <a:avLst/>
          </a:prstGeom>
          <a:ln>
            <a:noFill/>
          </a:ln>
        </p:spPr>
      </p:pic>
    </p:spTree>
  </p:cSld>
  <p:transition spd="med">
    <p:push dir="d"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测试漏洞</a:t>
            </a:r>
            <a:r>
              <a:rPr lang="en-US" sz="4400">
                <a:latin typeface="Arial"/>
              </a:rPr>
              <a:t>POC</a:t>
            </a:r>
            <a:r>
              <a:rPr lang="en-US" sz="4400">
                <a:latin typeface="Arial"/>
              </a:rPr>
              <a:t>（没打</a:t>
            </a:r>
            <a:r>
              <a:rPr lang="en-US" sz="4400">
                <a:latin typeface="Arial"/>
              </a:rPr>
              <a:t>patch</a:t>
            </a:r>
            <a:r>
              <a:rPr lang="en-US" sz="4400">
                <a:latin typeface="Arial"/>
              </a:rPr>
              <a:t>）</a:t>
            </a:r>
            <a:endParaRPr/>
          </a:p>
        </p:txBody>
      </p:sp>
      <p:pic>
        <p:nvPicPr>
          <p:cNvPr id="1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4000" y="1591560"/>
            <a:ext cx="8350920" cy="5967360"/>
          </a:xfrm>
          <a:prstGeom prst="rect">
            <a:avLst/>
          </a:prstGeom>
          <a:ln>
            <a:noFill/>
          </a:ln>
        </p:spPr>
      </p:pic>
    </p:spTree>
  </p:cSld>
  <p:transition spd="med">
    <p:push dir="u"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