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3" r:id="rId5"/>
    <p:sldId id="267" r:id="rId6"/>
    <p:sldId id="268" r:id="rId7"/>
    <p:sldId id="257" r:id="rId8"/>
    <p:sldId id="259" r:id="rId9"/>
    <p:sldId id="260" r:id="rId10"/>
    <p:sldId id="261" r:id="rId11"/>
    <p:sldId id="26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validation\similar0.75_4.tx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validation\similar0.75_5.tx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validation\similar0.75_6.txt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validation\similar0.75_7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i="0" baseline="0">
                <a:effectLst/>
              </a:rPr>
              <a:t>Score histogram</a:t>
            </a:r>
            <a:endParaRPr lang="zh-CN" altLang="zh-CN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频率</c:v>
          </c:tx>
          <c:invertIfNegative val="0"/>
          <c:cat>
            <c:strRef>
              <c:f>similar0.75_4!$L$23:$L$27</c:f>
              <c:strCach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else</c:v>
                </c:pt>
              </c:strCache>
            </c:strRef>
          </c:cat>
          <c:val>
            <c:numRef>
              <c:f>similar0.75_4!$M$23:$M$27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935</c:v>
                </c:pt>
                <c:pt idx="3">
                  <c:v>761</c:v>
                </c:pt>
                <c:pt idx="4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0C2-499C-A814-7E203D243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826880"/>
        <c:axId val="98827264"/>
      </c:barChart>
      <c:catAx>
        <c:axId val="988268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 sz="2800" smtClean="0"/>
                  <a:t>Score</a:t>
                </a:r>
                <a:endParaRPr lang="zh-CN" altLang="en-US" sz="280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98827264"/>
        <c:crosses val="autoZero"/>
        <c:auto val="1"/>
        <c:lblAlgn val="ctr"/>
        <c:lblOffset val="100"/>
        <c:noMultiLvlLbl val="0"/>
      </c:catAx>
      <c:valAx>
        <c:axId val="9882726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 sz="2400" b="1" i="0" baseline="0">
                    <a:effectLst/>
                  </a:rPr>
                  <a:t>Frequency</a:t>
                </a:r>
                <a:endParaRPr lang="zh-CN" altLang="zh-CN" sz="24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88268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sz="1800" b="1" i="0" baseline="0">
                <a:effectLst/>
              </a:rPr>
              <a:t>Score histogram</a:t>
            </a:r>
            <a:endParaRPr lang="zh-CN" altLang="zh-CN">
              <a:effectLst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397733460134037"/>
          <c:y val="0.1030337572168466"/>
          <c:w val="0.86869902205032745"/>
          <c:h val="0.76724236840581939"/>
        </c:manualLayout>
      </c:layout>
      <c:barChart>
        <c:barDir val="col"/>
        <c:grouping val="clustered"/>
        <c:varyColors val="0"/>
        <c:ser>
          <c:idx val="0"/>
          <c:order val="0"/>
          <c:tx>
            <c:v>频率</c:v>
          </c:tx>
          <c:invertIfNegative val="0"/>
          <c:cat>
            <c:strRef>
              <c:f>similar0.75_5!$E$27:$E$31</c:f>
              <c:strCach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else</c:v>
                </c:pt>
              </c:strCache>
            </c:strRef>
          </c:cat>
          <c:val>
            <c:numRef>
              <c:f>similar0.75_5!$F$27:$F$31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1248</c:v>
                </c:pt>
                <c:pt idx="3">
                  <c:v>1946</c:v>
                </c:pt>
                <c:pt idx="4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489-412C-A549-5617986B68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162752"/>
        <c:axId val="99189504"/>
      </c:barChart>
      <c:catAx>
        <c:axId val="99162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800"/>
                </a:pPr>
                <a:r>
                  <a:rPr lang="en-US" altLang="zh-CN" sz="2800" b="1" i="0" baseline="0" smtClean="0">
                    <a:effectLst/>
                  </a:rPr>
                  <a:t>Score</a:t>
                </a:r>
                <a:endParaRPr lang="zh-CN" altLang="zh-CN" sz="28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99189504"/>
        <c:crosses val="autoZero"/>
        <c:auto val="1"/>
        <c:lblAlgn val="ctr"/>
        <c:lblOffset val="100"/>
        <c:noMultiLvlLbl val="0"/>
      </c:catAx>
      <c:valAx>
        <c:axId val="9918950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altLang="zh-CN" sz="2400" b="1" i="0" baseline="0">
                    <a:effectLst/>
                  </a:rPr>
                  <a:t>Frequency</a:t>
                </a:r>
                <a:endParaRPr lang="zh-CN" altLang="zh-CN" sz="24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91627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sz="1800" b="1" i="0" u="none" strike="noStrike" baseline="0">
                <a:effectLst/>
              </a:rPr>
              <a:t>Score histogram</a:t>
            </a:r>
            <a:endParaRPr lang="zh-CN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频率</c:v>
          </c:tx>
          <c:invertIfNegative val="0"/>
          <c:cat>
            <c:strRef>
              <c:f>similar0.75_6!$E$27:$E$31</c:f>
              <c:strCach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else</c:v>
                </c:pt>
              </c:strCache>
            </c:strRef>
          </c:cat>
          <c:val>
            <c:numRef>
              <c:f>similar0.75_6!$F$27:$F$31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1077</c:v>
                </c:pt>
                <c:pt idx="3">
                  <c:v>1413</c:v>
                </c:pt>
                <c:pt idx="4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5C0-4232-896D-03F67B3916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685888"/>
        <c:axId val="99687808"/>
      </c:barChart>
      <c:catAx>
        <c:axId val="996858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zh-CN" altLang="zh-CN" sz="2800" b="1" i="0" u="none" strike="noStrike" kern="1200" baseline="0">
                    <a:solidFill>
                      <a:sysClr val="windowText" lastClr="000000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i="0" u="none" strike="noStrike" kern="1200" baseline="0" smtClean="0">
                    <a:solidFill>
                      <a:sysClr val="windowText" lastClr="000000"/>
                    </a:solidFill>
                    <a:effectLst/>
                    <a:latin typeface="+mn-lt"/>
                    <a:ea typeface="+mn-ea"/>
                    <a:cs typeface="+mn-cs"/>
                  </a:rPr>
                  <a:t>Score</a:t>
                </a:r>
                <a:endParaRPr lang="zh-CN" altLang="zh-CN" sz="2800" b="1" i="0" u="none" strike="noStrike" kern="1200" baseline="0">
                  <a:solidFill>
                    <a:sysClr val="windowText" lastClr="000000"/>
                  </a:solidFill>
                  <a:effectLst/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99687808"/>
        <c:crosses val="autoZero"/>
        <c:auto val="1"/>
        <c:lblAlgn val="ctr"/>
        <c:lblOffset val="100"/>
        <c:noMultiLvlLbl val="0"/>
      </c:catAx>
      <c:valAx>
        <c:axId val="9968780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zh-CN" altLang="zh-CN" sz="2400" b="1" i="0" u="none" strike="noStrike" kern="1200" baseline="0">
                    <a:solidFill>
                      <a:sysClr val="windowText" lastClr="000000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r>
                  <a:rPr lang="en-US" altLang="zh-CN" sz="2400" b="1" i="0" u="none" strike="noStrike" kern="1200" baseline="0">
                    <a:solidFill>
                      <a:sysClr val="windowText" lastClr="000000"/>
                    </a:solidFill>
                    <a:effectLst/>
                    <a:latin typeface="+mn-lt"/>
                    <a:ea typeface="+mn-ea"/>
                    <a:cs typeface="+mn-cs"/>
                  </a:rPr>
                  <a:t>Frequency</a:t>
                </a:r>
                <a:endParaRPr lang="zh-CN" altLang="zh-CN" sz="2400" b="1" i="0" u="none" strike="noStrike" kern="1200" baseline="0">
                  <a:solidFill>
                    <a:sysClr val="windowText" lastClr="000000"/>
                  </a:solidFill>
                  <a:effectLst/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96858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Score histogram</a:t>
            </a:r>
            <a:endParaRPr lang="zh-CN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频率</c:v>
          </c:tx>
          <c:invertIfNegative val="0"/>
          <c:cat>
            <c:strRef>
              <c:f>similar0.75_7!$E$37:$E$41</c:f>
              <c:strCach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else</c:v>
                </c:pt>
              </c:strCache>
            </c:strRef>
          </c:cat>
          <c:val>
            <c:numRef>
              <c:f>similar0.75_7!$F$37:$F$41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1351</c:v>
                </c:pt>
                <c:pt idx="3">
                  <c:v>938</c:v>
                </c:pt>
                <c:pt idx="4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7E9-46A1-A890-2A67522DA5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721600"/>
        <c:axId val="99723520"/>
      </c:barChart>
      <c:catAx>
        <c:axId val="997216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800"/>
                </a:pPr>
                <a:r>
                  <a:rPr lang="en-US" sz="2800" smtClean="0"/>
                  <a:t>Score</a:t>
                </a:r>
                <a:endParaRPr lang="zh-CN" sz="280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99723520"/>
        <c:crosses val="autoZero"/>
        <c:auto val="1"/>
        <c:lblAlgn val="ctr"/>
        <c:lblOffset val="100"/>
        <c:noMultiLvlLbl val="0"/>
      </c:catAx>
      <c:valAx>
        <c:axId val="9972352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Frequency</a:t>
                </a:r>
                <a:endParaRPr lang="zh-CN" sz="2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97216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b="1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Manual verification results of </a:t>
            </a:r>
            <a:r>
              <a:rPr lang="en-US" altLang="zh-CN" dirty="0" smtClean="0"/>
              <a:t>detection of </a:t>
            </a:r>
            <a:r>
              <a:rPr lang="en-US" altLang="zh-CN" dirty="0"/>
              <a:t>similar projects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95128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7252784"/>
              </p:ext>
            </p:extLst>
          </p:nvPr>
        </p:nvGraphicFramePr>
        <p:xfrm>
          <a:off x="539552" y="260648"/>
          <a:ext cx="8352927" cy="640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884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average score of </a:t>
            </a:r>
            <a:r>
              <a:rPr lang="en-US" altLang="zh-CN" dirty="0" smtClean="0"/>
              <a:t>the participants’ </a:t>
            </a:r>
            <a:r>
              <a:rPr lang="en-US" altLang="zh-CN"/>
              <a:t>evaluation </a:t>
            </a:r>
            <a:r>
              <a:rPr lang="en-US" altLang="zh-CN" smtClean="0"/>
              <a:t>scores is </a:t>
            </a:r>
            <a:r>
              <a:rPr lang="en-US" altLang="zh-CN" dirty="0"/>
              <a:t>2.38 (out of 3</a:t>
            </a:r>
            <a:r>
              <a:rPr lang="en-US" altLang="zh-CN" dirty="0" smtClean="0"/>
              <a:t>).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33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 smtClean="0"/>
              <a:t>We need participants to decide whether competitor projects are similar to the project. This process may introduce personal bias. In order to alleviate this problem, we assign tasks to several </a:t>
            </a:r>
            <a:r>
              <a:rPr lang="en-US" altLang="zh-CN" dirty="0"/>
              <a:t>master and PhD students </a:t>
            </a:r>
            <a:r>
              <a:rPr lang="en-US" altLang="zh-CN" dirty="0" smtClean="0"/>
              <a:t>in </a:t>
            </a:r>
            <a:r>
              <a:rPr lang="en-US" altLang="zh-CN" dirty="0"/>
              <a:t>software engineering  to </a:t>
            </a:r>
            <a:r>
              <a:rPr lang="en-US" altLang="zh-CN" dirty="0" smtClean="0"/>
              <a:t>manually examine</a:t>
            </a:r>
            <a:r>
              <a:rPr lang="zh-CN" altLang="zh-CN" dirty="0" smtClean="0"/>
              <a:t> </a:t>
            </a:r>
            <a:r>
              <a:rPr lang="en-US" altLang="zh-CN" dirty="0"/>
              <a:t> </a:t>
            </a:r>
            <a:r>
              <a:rPr lang="en-US" altLang="zh-CN" dirty="0" smtClean="0"/>
              <a:t>similarity between each project and its </a:t>
            </a:r>
            <a:r>
              <a:rPr lang="en-US" altLang="zh-CN" dirty="0"/>
              <a:t>competitor </a:t>
            </a:r>
            <a:r>
              <a:rPr lang="en-US" altLang="zh-CN" dirty="0" smtClean="0"/>
              <a:t>projects. The detailed process is shown in the next slide.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52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altLang="zh-CN" dirty="0"/>
              <a:t>Divide the set of samples into several subsets.</a:t>
            </a:r>
            <a:endParaRPr lang="zh-CN" altLang="zh-CN" dirty="0"/>
          </a:p>
          <a:p>
            <a:pPr marL="514350" lvl="0" indent="-514350">
              <a:buFont typeface="+mj-lt"/>
              <a:buAutoNum type="arabicPeriod"/>
            </a:pPr>
            <a:r>
              <a:rPr lang="en-US" altLang="zh-CN" dirty="0"/>
              <a:t>For each sample subset, assign a participant to decide the </a:t>
            </a:r>
            <a:r>
              <a:rPr lang="en-US" altLang="zh-CN" dirty="0" smtClean="0"/>
              <a:t>similarity score according to the </a:t>
            </a:r>
            <a:r>
              <a:rPr lang="en-US" altLang="zh-CN" dirty="0"/>
              <a:t>scoring criteria </a:t>
            </a:r>
            <a:r>
              <a:rPr lang="en-US" altLang="zh-CN" dirty="0" smtClean="0"/>
              <a:t>. </a:t>
            </a:r>
            <a:r>
              <a:rPr lang="en-US" altLang="zh-CN" dirty="0"/>
              <a:t>If participants are not </a:t>
            </a:r>
            <a:r>
              <a:rPr lang="en-US" altLang="zh-CN" dirty="0" smtClean="0"/>
              <a:t>sure about the score, </a:t>
            </a:r>
            <a:r>
              <a:rPr lang="en-US" altLang="zh-CN" dirty="0"/>
              <a:t>they can put such a sample in a collection “undecided”  first.</a:t>
            </a:r>
            <a:endParaRPr lang="zh-CN" altLang="zh-CN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altLang="zh-CN" dirty="0" smtClean="0"/>
              <a:t>Collect </a:t>
            </a:r>
            <a:r>
              <a:rPr lang="en-US" altLang="zh-CN" dirty="0"/>
              <a:t>all undecided samples, and convene all participants to discuss  how to </a:t>
            </a:r>
            <a:r>
              <a:rPr lang="en-US" altLang="zh-CN" dirty="0" smtClean="0"/>
              <a:t>score </a:t>
            </a:r>
            <a:r>
              <a:rPr lang="en-US" altLang="zh-CN" dirty="0"/>
              <a:t>these samples. For each sample, participants need to give their </a:t>
            </a:r>
            <a:r>
              <a:rPr lang="en-US" altLang="zh-CN" dirty="0" smtClean="0"/>
              <a:t>score </a:t>
            </a:r>
            <a:r>
              <a:rPr lang="en-US" altLang="zh-CN" dirty="0"/>
              <a:t>and reasons. If a consensus cannot be achieved, </a:t>
            </a:r>
            <a:r>
              <a:rPr lang="en-US" altLang="zh-CN" dirty="0" smtClean="0"/>
              <a:t>we vote for score.</a:t>
            </a:r>
            <a:r>
              <a:rPr lang="en-US" altLang="zh-CN" dirty="0"/>
              <a:t> </a:t>
            </a:r>
            <a:endParaRPr lang="zh-CN" altLang="zh-CN" dirty="0"/>
          </a:p>
          <a:p>
            <a:pPr marL="514350" lvl="0" indent="-514350">
              <a:buFont typeface="+mj-lt"/>
              <a:buAutoNum type="arabicPeriod"/>
            </a:pPr>
            <a:r>
              <a:rPr lang="en-US" altLang="zh-CN" dirty="0"/>
              <a:t>Form the final dataset by combining clearly </a:t>
            </a:r>
            <a:r>
              <a:rPr lang="en-US" altLang="zh-CN" dirty="0" smtClean="0"/>
              <a:t>scored samples </a:t>
            </a:r>
            <a:r>
              <a:rPr lang="en-US" altLang="zh-CN" dirty="0"/>
              <a:t>based on the discussion</a:t>
            </a:r>
            <a:r>
              <a:rPr lang="en-US" altLang="zh-CN" dirty="0" smtClean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dirty="0"/>
              <a:t>Scoring </a:t>
            </a:r>
            <a:r>
              <a:rPr lang="en-US" altLang="zh-CN" dirty="0" smtClean="0"/>
              <a:t>criteria </a:t>
            </a:r>
            <a:r>
              <a:rPr lang="en-US" altLang="zh-CN" dirty="0"/>
              <a:t>and </a:t>
            </a:r>
            <a:r>
              <a:rPr lang="en-US" altLang="zh-CN" dirty="0" smtClean="0"/>
              <a:t>a flow chart are shown in the next slides.</a:t>
            </a:r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 smtClean="0"/>
              <a:t>NOTE: a sample here is a competitor project of the project.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31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Scoring criteria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0 = not </a:t>
            </a:r>
            <a:r>
              <a:rPr lang="en-US" altLang="zh-CN" dirty="0" smtClean="0"/>
              <a:t>similar (If two projects are not similar at all)</a:t>
            </a:r>
            <a:endParaRPr lang="en-US" altLang="zh-CN" dirty="0"/>
          </a:p>
          <a:p>
            <a:r>
              <a:rPr lang="en-US" altLang="zh-CN" dirty="0"/>
              <a:t>1 = </a:t>
            </a:r>
            <a:r>
              <a:rPr lang="en-US" altLang="zh-CN" dirty="0" smtClean="0"/>
              <a:t>weakly </a:t>
            </a:r>
            <a:r>
              <a:rPr lang="en-US" altLang="zh-CN" dirty="0"/>
              <a:t>similar (If two projects are in the same category, e.g., </a:t>
            </a:r>
            <a:r>
              <a:rPr lang="en-US" altLang="zh-CN" dirty="0" smtClean="0"/>
              <a:t>games, </a:t>
            </a:r>
            <a:r>
              <a:rPr lang="en-US" altLang="zh-CN" dirty="0"/>
              <a:t>b</a:t>
            </a:r>
            <a:r>
              <a:rPr lang="en-US" altLang="zh-CN" dirty="0" smtClean="0"/>
              <a:t>ut implement different functionalities 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 = core functions are similar (If two projects </a:t>
            </a:r>
            <a:r>
              <a:rPr lang="en-US" altLang="zh-CN" dirty="0" smtClean="0"/>
              <a:t>implement </a:t>
            </a:r>
            <a:r>
              <a:rPr lang="en-US" altLang="zh-CN" dirty="0"/>
              <a:t>almost </a:t>
            </a:r>
            <a:r>
              <a:rPr lang="en-US" altLang="zh-CN" dirty="0" smtClean="0"/>
              <a:t>the same main functionalities </a:t>
            </a:r>
            <a:r>
              <a:rPr lang="en-US" altLang="zh-CN" dirty="0"/>
              <a:t>but different in some other </a:t>
            </a:r>
            <a:r>
              <a:rPr lang="en-US" altLang="zh-CN" dirty="0" smtClean="0"/>
              <a:t>functionalities, </a:t>
            </a:r>
            <a:r>
              <a:rPr lang="en-US" altLang="zh-CN" dirty="0"/>
              <a:t>e.g., two music players, </a:t>
            </a:r>
            <a:r>
              <a:rPr lang="en-US" altLang="zh-CN" dirty="0" smtClean="0"/>
              <a:t>one supports cloud storage and the other does not)</a:t>
            </a:r>
            <a:endParaRPr lang="en-US" altLang="zh-CN" dirty="0"/>
          </a:p>
          <a:p>
            <a:r>
              <a:rPr lang="en-US" altLang="zh-CN" dirty="0"/>
              <a:t>3 = very similar (If two projects </a:t>
            </a:r>
            <a:r>
              <a:rPr lang="en-US" altLang="zh-CN" dirty="0" smtClean="0"/>
              <a:t>implement the same functionalities)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06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67845" y="2305477"/>
            <a:ext cx="1235803" cy="8875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chemeClr val="tx1"/>
                </a:solidFill>
              </a:rPr>
              <a:t>Sample set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78471" y="641321"/>
            <a:ext cx="1440160" cy="8201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Sample subset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78471" y="2052824"/>
            <a:ext cx="1440160" cy="8201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Sample subset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53815" y="4961801"/>
            <a:ext cx="1440160" cy="8201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Sample subset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486223" y="3161601"/>
            <a:ext cx="12328" cy="1512168"/>
          </a:xfrm>
          <a:prstGeom prst="line">
            <a:avLst/>
          </a:prstGeom>
          <a:ln w="92075" cap="rnd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6" idx="1"/>
          </p:cNvCxnSpPr>
          <p:nvPr/>
        </p:nvCxnSpPr>
        <p:spPr>
          <a:xfrm flipV="1">
            <a:off x="1403648" y="1051382"/>
            <a:ext cx="374823" cy="169789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  <a:endCxn id="7" idx="1"/>
          </p:cNvCxnSpPr>
          <p:nvPr/>
        </p:nvCxnSpPr>
        <p:spPr>
          <a:xfrm flipV="1">
            <a:off x="1403648" y="2462885"/>
            <a:ext cx="374823" cy="2863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3"/>
            <a:endCxn id="8" idx="1"/>
          </p:cNvCxnSpPr>
          <p:nvPr/>
        </p:nvCxnSpPr>
        <p:spPr>
          <a:xfrm>
            <a:off x="1403648" y="2749275"/>
            <a:ext cx="350167" cy="26225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Program Files (x86)\Microsoft Office\MEDIA\CAGCAT10\j02919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579" y="90176"/>
            <a:ext cx="692302" cy="73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右箭头 21"/>
          <p:cNvSpPr/>
          <p:nvPr/>
        </p:nvSpPr>
        <p:spPr>
          <a:xfrm>
            <a:off x="3224711" y="932375"/>
            <a:ext cx="915241" cy="23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" descr="C:\Program Files (x86)\Microsoft Office\MEDIA\CAGCAT10\j02919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579" y="1468279"/>
            <a:ext cx="692302" cy="73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右箭头 24"/>
          <p:cNvSpPr/>
          <p:nvPr/>
        </p:nvSpPr>
        <p:spPr>
          <a:xfrm>
            <a:off x="3240321" y="2335397"/>
            <a:ext cx="899631" cy="23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Picture 2" descr="C:\Program Files (x86)\Microsoft Office\MEDIA\CAGCAT10\j02919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711" y="4490108"/>
            <a:ext cx="692302" cy="73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右箭头 26"/>
          <p:cNvSpPr/>
          <p:nvPr/>
        </p:nvSpPr>
        <p:spPr>
          <a:xfrm>
            <a:off x="3224711" y="5252856"/>
            <a:ext cx="915241" cy="23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139952" y="65257"/>
            <a:ext cx="1368152" cy="885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Clearly </a:t>
            </a:r>
            <a:r>
              <a:rPr lang="en-US" altLang="zh-CN" smtClean="0">
                <a:solidFill>
                  <a:schemeClr val="tx1"/>
                </a:solidFill>
              </a:rPr>
              <a:t>scored samples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42434" y="942822"/>
            <a:ext cx="1365670" cy="619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Undecided samples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139952" y="1695844"/>
            <a:ext cx="1368152" cy="885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Clearly scored samples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142434" y="2573409"/>
            <a:ext cx="1365670" cy="619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Undecided samples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39952" y="4613303"/>
            <a:ext cx="1368152" cy="885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Clearly scored samples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142434" y="5490868"/>
            <a:ext cx="1365670" cy="619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Undecided samples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372200" y="65257"/>
            <a:ext cx="1368152" cy="885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Clearly scored samples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72200" y="951153"/>
            <a:ext cx="1365670" cy="619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Undecided samples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5508104" y="942822"/>
            <a:ext cx="864096" cy="83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5507995" y="932376"/>
            <a:ext cx="864205" cy="16493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5508104" y="932375"/>
            <a:ext cx="864096" cy="45584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Administrator\AppData\Local\Microsoft\Windows\Temporary Internet Files\Content.IE5\35ZGM876\gatag-0001135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873584"/>
            <a:ext cx="432048" cy="46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接箭头连接符 58"/>
          <p:cNvCxnSpPr>
            <a:stCxn id="38" idx="2"/>
          </p:cNvCxnSpPr>
          <p:nvPr/>
        </p:nvCxnSpPr>
        <p:spPr>
          <a:xfrm>
            <a:off x="7055035" y="1570817"/>
            <a:ext cx="0" cy="13124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369718" y="2910919"/>
            <a:ext cx="1368152" cy="885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Clearly scored samples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肘形连接符 57"/>
          <p:cNvCxnSpPr>
            <a:stCxn id="37" idx="3"/>
          </p:cNvCxnSpPr>
          <p:nvPr/>
        </p:nvCxnSpPr>
        <p:spPr>
          <a:xfrm>
            <a:off x="7740352" y="508205"/>
            <a:ext cx="432048" cy="4548046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肘形连接符 1023"/>
          <p:cNvCxnSpPr>
            <a:stCxn id="62" idx="2"/>
          </p:cNvCxnSpPr>
          <p:nvPr/>
        </p:nvCxnSpPr>
        <p:spPr>
          <a:xfrm rot="16200000" flipH="1">
            <a:off x="6983379" y="3867230"/>
            <a:ext cx="1259436" cy="1118606"/>
          </a:xfrm>
          <a:prstGeom prst="bentConnector3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7452320" y="5056251"/>
            <a:ext cx="1440160" cy="8201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Final data set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0" name="Picture 2" descr="C:\Program Files (x86)\Microsoft Office\MEDIA\CAGCAT10\j02919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017891"/>
            <a:ext cx="692302" cy="73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123728" y="6398404"/>
            <a:ext cx="19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Personal judgment</a:t>
            </a:r>
            <a:endParaRPr lang="zh-CN" altLang="en-US"/>
          </a:p>
        </p:txBody>
      </p:sp>
      <p:pic>
        <p:nvPicPr>
          <p:cNvPr id="41" name="Picture 4" descr="C:\Users\Administrator\AppData\Local\Microsoft\Windows\Temporary Internet Files\Content.IE5\35ZGM876\gatag-0001135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754" y="6216009"/>
            <a:ext cx="558865" cy="59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175873" y="6330026"/>
            <a:ext cx="178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Group discussion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5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After </a:t>
            </a:r>
            <a:r>
              <a:rPr lang="en-US" altLang="zh-CN" dirty="0" smtClean="0"/>
              <a:t>the manual verification </a:t>
            </a:r>
            <a:r>
              <a:rPr lang="en-US" altLang="zh-CN" dirty="0"/>
              <a:t>process we obtained scored results, we showed statistical results of each sub-samples </a:t>
            </a:r>
            <a:r>
              <a:rPr lang="en-US" altLang="zh-CN" dirty="0" smtClean="0"/>
              <a:t>in the following slides. </a:t>
            </a:r>
            <a:r>
              <a:rPr lang="en-US" altLang="zh-CN" dirty="0"/>
              <a:t>(4000 samples a subset, totally 4 subsets), </a:t>
            </a:r>
            <a:r>
              <a:rPr lang="en-US" altLang="zh-CN" dirty="0" smtClean="0"/>
              <a:t>cumulative frequency below 4000 because some projects have no description or we can not find projects similar to these projects according to their description.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6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8941569"/>
              </p:ext>
            </p:extLst>
          </p:nvPr>
        </p:nvGraphicFramePr>
        <p:xfrm>
          <a:off x="1259632" y="836712"/>
          <a:ext cx="7109594" cy="495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15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7961027"/>
              </p:ext>
            </p:extLst>
          </p:nvPr>
        </p:nvGraphicFramePr>
        <p:xfrm>
          <a:off x="1187624" y="980728"/>
          <a:ext cx="7466583" cy="5683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10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388854"/>
              </p:ext>
            </p:extLst>
          </p:nvPr>
        </p:nvGraphicFramePr>
        <p:xfrm>
          <a:off x="251520" y="332656"/>
          <a:ext cx="8352928" cy="640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41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294</Words>
  <Application>Microsoft Office PowerPoint</Application>
  <PresentationFormat>全屏显示(4:3)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Manual verification results of detection of similar projects </vt:lpstr>
      <vt:lpstr>Process</vt:lpstr>
      <vt:lpstr>PowerPoint 演示文稿</vt:lpstr>
      <vt:lpstr>Scoring criteria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pituijingzi</dc:creator>
  <cp:lastModifiedBy>Administrator</cp:lastModifiedBy>
  <cp:revision>26</cp:revision>
  <dcterms:created xsi:type="dcterms:W3CDTF">2017-08-16T05:43:03Z</dcterms:created>
  <dcterms:modified xsi:type="dcterms:W3CDTF">2018-05-10T13:24:01Z</dcterms:modified>
</cp:coreProperties>
</file>