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6"/>
  </p:notesMasterIdLst>
  <p:sldIdLst>
    <p:sldId id="256" r:id="rId2"/>
    <p:sldId id="258" r:id="rId3"/>
    <p:sldId id="259" r:id="rId4"/>
    <p:sldId id="265" r:id="rId5"/>
    <p:sldId id="273" r:id="rId6"/>
    <p:sldId id="264" r:id="rId7"/>
    <p:sldId id="278" r:id="rId8"/>
    <p:sldId id="280" r:id="rId9"/>
    <p:sldId id="286" r:id="rId10"/>
    <p:sldId id="287" r:id="rId11"/>
    <p:sldId id="288" r:id="rId12"/>
    <p:sldId id="266" r:id="rId13"/>
    <p:sldId id="268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3" autoAdjust="0"/>
    <p:restoredTop sz="94660"/>
  </p:normalViewPr>
  <p:slideViewPr>
    <p:cSldViewPr snapToGrid="0" snapToObjects="1">
      <p:cViewPr>
        <p:scale>
          <a:sx n="76" d="100"/>
          <a:sy n="76" d="100"/>
        </p:scale>
        <p:origin x="-18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6F59A-4FFC-AA4A-8646-1803C4A5DBD8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AED5C-DD72-7C46-AAA2-C747D007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ED5C-DD72-7C46-AAA2-C747D0072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1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hairnerd.seatgeek.com/fuzzywuzzy-fuzzy-string-matching-in-python/" TargetMode="External"/><Relationship Id="rId4" Type="http://schemas.openxmlformats.org/officeDocument/2006/relationships/hyperlink" Target="http://www.morfoedro.it/doc.php?n=223&amp;lang=en" TargetMode="External"/><Relationship Id="rId5" Type="http://schemas.openxmlformats.org/officeDocument/2006/relationships/hyperlink" Target="http://stackoverflow.com/questions/13636848/is-it-possible-to-do-fuzzy-match-merge-with-python-pand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eatgeek/fuzzywuzz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2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7772400" cy="2760133"/>
          </a:xfrm>
        </p:spPr>
        <p:txBody>
          <a:bodyPr/>
          <a:lstStyle/>
          <a:p>
            <a:pPr algn="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6000" dirty="0" smtClean="0"/>
              <a:t>Gettin Fuzzy Wit IT</a:t>
            </a:r>
            <a:endParaRPr lang="en-US" sz="6000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768614" y="4038601"/>
            <a:ext cx="7460986" cy="573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Approximate String Matching in Python </a:t>
            </a:r>
            <a:endParaRPr lang="en-US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4952999"/>
            <a:ext cx="6858000" cy="1109133"/>
          </a:xfrm>
        </p:spPr>
        <p:txBody>
          <a:bodyPr>
            <a:noAutofit/>
          </a:bodyPr>
          <a:lstStyle/>
          <a:p>
            <a:r>
              <a:rPr lang="en-US" sz="1400" dirty="0" smtClean="0"/>
              <a:t>Investigation Presentation</a:t>
            </a:r>
          </a:p>
          <a:p>
            <a:r>
              <a:rPr lang="en-US" sz="1400" dirty="0" smtClean="0"/>
              <a:t>Will Huguenin</a:t>
            </a:r>
          </a:p>
          <a:p>
            <a:r>
              <a:rPr lang="en-US" sz="1400" dirty="0" smtClean="0"/>
              <a:t>May 2,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37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67922"/>
            <a:ext cx="7212231" cy="10563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Don’t sweat the small stuff:</a:t>
            </a:r>
            <a:br>
              <a:rPr lang="en-US" sz="2800" dirty="0" smtClean="0"/>
            </a:br>
            <a:r>
              <a:rPr lang="en-US" sz="2400" dirty="0" smtClean="0"/>
              <a:t>Token set &amp; Partial token set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63" y="1752600"/>
            <a:ext cx="7620000" cy="433040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When using token sort, small words (e.g. “of”) can get in the way.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Instead we could use Token Set: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Select an </a:t>
            </a:r>
            <a:r>
              <a:rPr lang="en-US" sz="2400" i="1" dirty="0"/>
              <a:t>intersection</a:t>
            </a:r>
            <a:r>
              <a:rPr lang="en-US" sz="2400" dirty="0"/>
              <a:t> of common tokens from both </a:t>
            </a:r>
            <a:r>
              <a:rPr lang="en-US" sz="2400" dirty="0" smtClean="0"/>
              <a:t>strings.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Return maximum ratio/ partial ratio for:</a:t>
            </a:r>
          </a:p>
          <a:p>
            <a:pPr marL="1485900" lvl="2" indent="-342900">
              <a:buFont typeface="Arial"/>
              <a:buChar char="•"/>
            </a:pPr>
            <a:r>
              <a:rPr lang="en-US" sz="2200" dirty="0" smtClean="0"/>
              <a:t>The sorted intersection vs.</a:t>
            </a:r>
          </a:p>
          <a:p>
            <a:pPr marL="1485900" lvl="2" indent="-342900">
              <a:buFont typeface="Arial"/>
              <a:buChar char="•"/>
            </a:pPr>
            <a:r>
              <a:rPr lang="en-US" sz="2200" dirty="0" smtClean="0"/>
              <a:t>The sorted intersection + Sorted remaining words from string 1 vs.</a:t>
            </a:r>
          </a:p>
          <a:p>
            <a:pPr marL="1485900" lvl="2" indent="-342900">
              <a:buFont typeface="Arial"/>
              <a:buChar char="•"/>
            </a:pPr>
            <a:r>
              <a:rPr lang="en-US" sz="2200" dirty="0" smtClean="0"/>
              <a:t>The sorted intersection + Sorted remaining words from string 2.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648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Take 2: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dirty="0" smtClean="0"/>
              <a:t>University of </a:t>
            </a:r>
            <a:r>
              <a:rPr lang="en-US" sz="2400" dirty="0" err="1" smtClean="0"/>
              <a:t>harvard</a:t>
            </a:r>
            <a:r>
              <a:rPr lang="en-US" sz="2400" dirty="0" smtClean="0"/>
              <a:t> vs. </a:t>
            </a:r>
            <a:br>
              <a:rPr lang="en-US" sz="2400" dirty="0" smtClean="0"/>
            </a:br>
            <a:r>
              <a:rPr lang="en-US" sz="2400" dirty="0" smtClean="0"/>
              <a:t>Harvard university</a:t>
            </a:r>
            <a:endParaRPr lang="en-US" sz="24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899230"/>
              </p:ext>
            </p:extLst>
          </p:nvPr>
        </p:nvGraphicFramePr>
        <p:xfrm>
          <a:off x="457200" y="1752600"/>
          <a:ext cx="7620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081"/>
                <a:gridCol w="2122043"/>
                <a:gridCol w="2255715"/>
                <a:gridCol w="885577"/>
                <a:gridCol w="99258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Partial 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</a:t>
                      </a:r>
                      <a:r>
                        <a:rPr lang="en-US" baseline="0" dirty="0" smtClean="0"/>
                        <a:t>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University of Harvard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vs. I+R1: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vs. I+R2: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</a:t>
                      </a:r>
                      <a:r>
                        <a:rPr lang="en-US" baseline="0" dirty="0" smtClean="0"/>
                        <a:t> University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235000">
                <a:tc>
                  <a:txBody>
                    <a:bodyPr/>
                    <a:lstStyle/>
                    <a:p>
                      <a:r>
                        <a:rPr lang="en-US" dirty="0" smtClean="0"/>
                        <a:t>I+R1</a:t>
                      </a:r>
                      <a:r>
                        <a:rPr lang="en-US" baseline="0" dirty="0" smtClean="0"/>
                        <a:t> vs. </a:t>
                      </a:r>
                    </a:p>
                    <a:p>
                      <a:r>
                        <a:rPr lang="en-US" baseline="0" dirty="0" smtClean="0"/>
                        <a:t>I+R2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University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038702" y="3425866"/>
            <a:ext cx="2038498" cy="401077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Python Implementation: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522713"/>
              </p:ext>
            </p:extLst>
          </p:nvPr>
        </p:nvGraphicFramePr>
        <p:xfrm>
          <a:off x="457198" y="1752600"/>
          <a:ext cx="8229602" cy="394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2"/>
                <a:gridCol w="665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Python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fuzzywuzzy.fuzz.ratio</a:t>
                      </a:r>
                      <a:r>
                        <a:rPr lang="en-US" dirty="0" smtClean="0"/>
                        <a:t>(&lt;string 1&gt;, &lt;string 2&gt;)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r>
                        <a:rPr lang="en-US" baseline="0" dirty="0" smtClean="0"/>
                        <a:t>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fuzzywuzzy.fuzz.partial_ratio</a:t>
                      </a:r>
                      <a:r>
                        <a:rPr lang="en-US" dirty="0" smtClean="0"/>
                        <a:t>(&lt;string 1&gt;, &lt;string</a:t>
                      </a:r>
                      <a:r>
                        <a:rPr lang="en-US" baseline="0" dirty="0" smtClean="0"/>
                        <a:t> 2&gt;)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Token</a:t>
                      </a:r>
                      <a:r>
                        <a:rPr lang="en-US" baseline="0" dirty="0" smtClean="0"/>
                        <a:t> Sort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fuzzywuzzy.fuzz.token_sort_ratio</a:t>
                      </a:r>
                      <a:r>
                        <a:rPr lang="en-US" dirty="0" smtClean="0"/>
                        <a:t>(&lt;string 1&gt;,</a:t>
                      </a:r>
                      <a:r>
                        <a:rPr lang="en-US" baseline="0" dirty="0" smtClean="0"/>
                        <a:t> &lt;string 2&gt;)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Token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Sort Partial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fuzzywuzzy.fuzz.partial_token_sort_ratio</a:t>
                      </a:r>
                      <a:r>
                        <a:rPr lang="en-US" dirty="0" smtClean="0"/>
                        <a:t>(&lt;string 1&gt;,</a:t>
                      </a:r>
                      <a:r>
                        <a:rPr lang="en-US" baseline="0" dirty="0" smtClean="0"/>
                        <a:t> &lt;sting 2&gt;)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Token</a:t>
                      </a:r>
                      <a:r>
                        <a:rPr lang="en-US" baseline="0" dirty="0" smtClean="0"/>
                        <a:t> Set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fuzzywuzzy.fuzz.token_set_ratio</a:t>
                      </a:r>
                      <a:r>
                        <a:rPr lang="en-US" dirty="0" smtClean="0"/>
                        <a:t>(&lt;string</a:t>
                      </a:r>
                      <a:r>
                        <a:rPr lang="en-US" baseline="0" dirty="0" smtClean="0"/>
                        <a:t> 1&gt;, &lt;string 2&gt;)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Token Set Partial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fuzzywuzzy.fuzz.partial_token_set_ratio</a:t>
                      </a:r>
                      <a:r>
                        <a:rPr lang="en-US" dirty="0" smtClean="0"/>
                        <a:t>(&lt;string 1&gt;, &lt;string</a:t>
                      </a:r>
                      <a:r>
                        <a:rPr lang="en-US" baseline="0" dirty="0" smtClean="0"/>
                        <a:t> 2&gt;)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22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But how can I use this?</a:t>
            </a:r>
            <a:br>
              <a:rPr lang="en-US" dirty="0" smtClean="0"/>
            </a:br>
            <a:r>
              <a:rPr lang="en-US" sz="2400" dirty="0" smtClean="0"/>
              <a:t>(The process module)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FuzzyWuzzy’s</a:t>
            </a:r>
            <a:r>
              <a:rPr lang="en-US" dirty="0" smtClean="0"/>
              <a:t> </a:t>
            </a:r>
            <a:r>
              <a:rPr lang="en-US" dirty="0" smtClean="0"/>
              <a:t>Process Module  contains two useful functions for extracting the best matches from a list: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extract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extractOne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Scores matches based on the maximum of: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Standard ratio, weighted token sort ratio, and weighted token set ratio (for strings of similar length), or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Standard ratio, weighted partial ratio, weighted partial token sort ratio, and weighted partial token set ratio (for strings of discrepant lengths).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Let’s turn out attention over to the </a:t>
            </a:r>
            <a:r>
              <a:rPr lang="en-US" dirty="0" err="1" smtClean="0"/>
              <a:t>Ipython</a:t>
            </a:r>
            <a:r>
              <a:rPr lang="en-US" dirty="0" smtClean="0"/>
              <a:t> Notebook to see this in practice 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345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Sources consulted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https://github.com/seatgeek/</a:t>
            </a:r>
            <a:r>
              <a:rPr lang="en-US" dirty="0" smtClean="0">
                <a:hlinkClick r:id="rId2"/>
              </a:rPr>
              <a:t>fuzzywuzzy</a:t>
            </a:r>
            <a:endParaRPr lang="en-US" dirty="0" smtClean="0"/>
          </a:p>
          <a:p>
            <a:r>
              <a:rPr lang="en-US" dirty="0">
                <a:hlinkClick r:id="rId3"/>
              </a:rPr>
              <a:t>http://chairnerd.seatgeek.com/fuzzywuzzy-fuzzy-string-matching-in-python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https://docs.python.org/2/library/difflib.html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://www.morfoedro.it/doc.php?n=223&amp;lang=</a:t>
            </a:r>
            <a:r>
              <a:rPr lang="en-US" dirty="0" smtClean="0">
                <a:hlinkClick r:id="rId4"/>
              </a:rPr>
              <a:t>en</a:t>
            </a:r>
            <a:endParaRPr lang="en-US" dirty="0" smtClean="0"/>
          </a:p>
          <a:p>
            <a:r>
              <a:rPr lang="en-US" dirty="0">
                <a:hlinkClick r:id="rId5"/>
              </a:rPr>
              <a:t>http://stackoverflow.com/questions/13636848/is-it-possible-to-do-fuzzy-match-merge-with-python-</a:t>
            </a:r>
            <a:r>
              <a:rPr lang="en-US" dirty="0" smtClean="0">
                <a:hlinkClick r:id="rId5"/>
              </a:rPr>
              <a:t>pandas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7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067"/>
            <a:ext cx="7924800" cy="1541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Question: What Happens When you try to inner join these two tables?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2237882"/>
              </p:ext>
            </p:extLst>
          </p:nvPr>
        </p:nvGraphicFramePr>
        <p:xfrm>
          <a:off x="317500" y="2096342"/>
          <a:ext cx="3708400" cy="301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053"/>
                <a:gridCol w="1234347"/>
              </a:tblGrid>
              <a:tr h="1219556">
                <a:tc>
                  <a:txBody>
                    <a:bodyPr/>
                    <a:lstStyle/>
                    <a:p>
                      <a:r>
                        <a:rPr lang="en-US" dirty="0" smtClean="0"/>
                        <a:t>College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Data You Need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80460">
                <a:tc>
                  <a:txBody>
                    <a:bodyPr/>
                    <a:lstStyle/>
                    <a:p>
                      <a:r>
                        <a:rPr lang="en-US" dirty="0" smtClean="0"/>
                        <a:t>Harvard</a:t>
                      </a:r>
                      <a:r>
                        <a:rPr lang="en-US" baseline="0" dirty="0" smtClean="0"/>
                        <a:t>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80460">
                <a:tc>
                  <a:txBody>
                    <a:bodyPr/>
                    <a:lstStyle/>
                    <a:p>
                      <a:r>
                        <a:rPr lang="en-US" dirty="0" smtClean="0"/>
                        <a:t>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80460">
                <a:tc>
                  <a:txBody>
                    <a:bodyPr/>
                    <a:lstStyle/>
                    <a:p>
                      <a:r>
                        <a:rPr lang="en-US" dirty="0" smtClean="0"/>
                        <a:t>Princeton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656684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Ohio State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6294899"/>
              </p:ext>
            </p:extLst>
          </p:nvPr>
        </p:nvGraphicFramePr>
        <p:xfrm>
          <a:off x="5067300" y="2096341"/>
          <a:ext cx="3517900" cy="3053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523"/>
                <a:gridCol w="988377"/>
              </a:tblGrid>
              <a:tr h="1316532"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Data You</a:t>
                      </a:r>
                      <a:r>
                        <a:rPr lang="en-US" baseline="0" dirty="0" smtClean="0"/>
                        <a:t> Need</a:t>
                      </a:r>
                      <a:endParaRPr lang="en-US" dirty="0"/>
                    </a:p>
                  </a:txBody>
                  <a:tcPr/>
                </a:tc>
              </a:tr>
              <a:tr h="358124"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26717">
                <a:tc>
                  <a:txBody>
                    <a:bodyPr/>
                    <a:lstStyle/>
                    <a:p>
                      <a:r>
                        <a:rPr lang="en-US" dirty="0" smtClean="0"/>
                        <a:t>The Massachusetts Institute of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8124">
                <a:tc>
                  <a:txBody>
                    <a:bodyPr/>
                    <a:lstStyle/>
                    <a:p>
                      <a:r>
                        <a:rPr lang="en-US" dirty="0" smtClean="0"/>
                        <a:t>Princeton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8124">
                <a:tc>
                  <a:txBody>
                    <a:bodyPr/>
                    <a:lstStyle/>
                    <a:p>
                      <a:r>
                        <a:rPr lang="en-US" dirty="0" smtClean="0"/>
                        <a:t>Ohio State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-Right Arrow 6"/>
          <p:cNvSpPr/>
          <p:nvPr/>
        </p:nvSpPr>
        <p:spPr>
          <a:xfrm>
            <a:off x="4025900" y="3809826"/>
            <a:ext cx="919818" cy="484632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/>
          <a:lstStyle/>
          <a:p>
            <a:r>
              <a:rPr lang="en-US" dirty="0" smtClean="0"/>
              <a:t>Answer: </a:t>
            </a:r>
            <a:br>
              <a:rPr lang="en-US" dirty="0" smtClean="0"/>
            </a:br>
            <a:r>
              <a:rPr lang="en-US" dirty="0" smtClean="0"/>
              <a:t>Agony, Rage and Despair</a:t>
            </a:r>
            <a:endParaRPr lang="en-US" dirty="0"/>
          </a:p>
        </p:txBody>
      </p:sp>
      <p:pic>
        <p:nvPicPr>
          <p:cNvPr id="9" name="SadNeNe.gif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22043" y="2654300"/>
            <a:ext cx="4552058" cy="2567940"/>
          </a:xfrm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9907111"/>
              </p:ext>
            </p:extLst>
          </p:nvPr>
        </p:nvGraphicFramePr>
        <p:xfrm>
          <a:off x="457200" y="2654300"/>
          <a:ext cx="3292476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492"/>
                <a:gridCol w="1097492"/>
                <a:gridCol w="10974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Data You 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Other</a:t>
                      </a:r>
                      <a:r>
                        <a:rPr lang="en-US" baseline="0" dirty="0" smtClean="0"/>
                        <a:t> Data You Need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Nope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Nothing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Here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5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/>
          <a:lstStyle/>
          <a:p>
            <a:r>
              <a:rPr lang="en-US" dirty="0" smtClean="0"/>
              <a:t>Introducing: </a:t>
            </a:r>
            <a:r>
              <a:rPr lang="en-US" dirty="0" err="1" smtClean="0"/>
              <a:t>Fuzzywuzzy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4465320" cy="45259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 smtClean="0"/>
              <a:t>Python library for quantifying string similarity and matching </a:t>
            </a:r>
            <a:r>
              <a:rPr lang="en-US" sz="2000" i="1" dirty="0" smtClean="0"/>
              <a:t>approximately</a:t>
            </a:r>
            <a:r>
              <a:rPr lang="en-US" sz="2000" dirty="0" smtClean="0"/>
              <a:t> similar strings.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Developed by </a:t>
            </a:r>
            <a:r>
              <a:rPr lang="en-US" sz="2000" dirty="0" err="1" smtClean="0"/>
              <a:t>SeatGeek</a:t>
            </a: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Built on top of python </a:t>
            </a:r>
            <a:r>
              <a:rPr lang="en-US" sz="2000" dirty="0" err="1" smtClean="0"/>
              <a:t>difflib</a:t>
            </a:r>
            <a:r>
              <a:rPr lang="en-US" sz="2000" dirty="0"/>
              <a:t> </a:t>
            </a:r>
            <a:r>
              <a:rPr lang="en-US" sz="2000" dirty="0" smtClean="0"/>
              <a:t>library. 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Easy </a:t>
            </a:r>
            <a:r>
              <a:rPr lang="en-US" sz="2000" dirty="0" smtClean="0"/>
              <a:t>Command-Line Installation:</a:t>
            </a:r>
          </a:p>
          <a:p>
            <a:pPr marL="914400" lvl="1" indent="-457200">
              <a:buFont typeface="Arial"/>
              <a:buChar char="•"/>
            </a:pPr>
            <a:r>
              <a:rPr lang="en-US" sz="1800" dirty="0"/>
              <a:t>p</a:t>
            </a:r>
            <a:r>
              <a:rPr lang="en-US" sz="1800" dirty="0" smtClean="0"/>
              <a:t>ip </a:t>
            </a:r>
            <a:r>
              <a:rPr lang="en-US" sz="1800" dirty="0" smtClean="0"/>
              <a:t>install </a:t>
            </a:r>
            <a:r>
              <a:rPr lang="en-US" sz="1800" dirty="0" err="1" smtClean="0"/>
              <a:t>fuzzywuzzy</a:t>
            </a:r>
            <a:endParaRPr lang="en-US" sz="1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1113" r="111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013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Quantifying String Similarity: </a:t>
            </a:r>
            <a:br>
              <a:rPr lang="en-US" sz="2800" dirty="0" smtClean="0"/>
            </a:br>
            <a:r>
              <a:rPr lang="en-US" sz="2400" dirty="0" smtClean="0"/>
              <a:t>The Ratcliff-</a:t>
            </a:r>
            <a:r>
              <a:rPr lang="en-US" sz="2400" dirty="0" err="1" smtClean="0"/>
              <a:t>Obershelp</a:t>
            </a:r>
            <a:r>
              <a:rPr lang="en-US" sz="2400" dirty="0" smtClean="0"/>
              <a:t> algorithm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3640666"/>
            <a:ext cx="7924800" cy="2980267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Where,</a:t>
            </a:r>
          </a:p>
          <a:p>
            <a:r>
              <a:rPr lang="en-US" sz="2400" i="1" dirty="0" smtClean="0"/>
              <a:t>R is the string similarity ratio (as a %)</a:t>
            </a:r>
          </a:p>
          <a:p>
            <a:r>
              <a:rPr lang="en-US" sz="2400" i="1" dirty="0" smtClean="0"/>
              <a:t>M is the number of matching characters </a:t>
            </a:r>
          </a:p>
          <a:p>
            <a:r>
              <a:rPr lang="en-US" sz="2400" i="1" dirty="0" smtClean="0"/>
              <a:t>(i.e. number of characters in the longest matching substring plus all matching characters on both sides of longest matching substring)</a:t>
            </a:r>
          </a:p>
          <a:p>
            <a:r>
              <a:rPr lang="en-US" sz="2400" i="1" dirty="0" smtClean="0"/>
              <a:t>T is the sum of the length of the two strings</a:t>
            </a:r>
            <a:endParaRPr lang="en-US" sz="2400" i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184412"/>
              </p:ext>
            </p:extLst>
          </p:nvPr>
        </p:nvGraphicFramePr>
        <p:xfrm>
          <a:off x="2116667" y="1672483"/>
          <a:ext cx="4291338" cy="19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889000" imgH="393700" progId="Equation.3">
                  <p:embed/>
                </p:oleObj>
              </mc:Choice>
              <mc:Fallback>
                <p:oleObj name="Equation" r:id="rId3" imgW="889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6667" y="1672483"/>
                        <a:ext cx="4291338" cy="19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27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sz="2800" dirty="0" smtClean="0"/>
              <a:t>Is Anne actually Annie?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756878"/>
              </p:ext>
            </p:extLst>
          </p:nvPr>
        </p:nvGraphicFramePr>
        <p:xfrm>
          <a:off x="457200" y="1752600"/>
          <a:ext cx="76200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3589867"/>
                <a:gridCol w="35221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longest common substring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ANN</a:t>
                      </a:r>
                      <a:r>
                        <a:rPr lang="en-US" dirty="0" smtClean="0"/>
                        <a:t>E 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ANN</a:t>
                      </a:r>
                      <a:r>
                        <a:rPr lang="en-US" baseline="0" dirty="0" smtClean="0"/>
                        <a:t>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common characters on either side</a:t>
                      </a:r>
                      <a:r>
                        <a:rPr lang="en-US" baseline="0" dirty="0" smtClean="0"/>
                        <a:t> of LCS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ANN</a:t>
                      </a:r>
                      <a:r>
                        <a:rPr lang="en-US" b="1" dirty="0" smtClean="0">
                          <a:solidFill>
                            <a:srgbClr val="660066"/>
                          </a:solidFill>
                        </a:rPr>
                        <a:t>E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ANN</a:t>
                      </a:r>
                      <a:r>
                        <a:rPr lang="en-US" baseline="0" dirty="0" smtClean="0"/>
                        <a:t>I</a:t>
                      </a:r>
                      <a:r>
                        <a:rPr lang="en-US" b="1" baseline="0" dirty="0" smtClean="0">
                          <a:solidFill>
                            <a:srgbClr val="660066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M </a:t>
                      </a:r>
                    </a:p>
                    <a:p>
                      <a:r>
                        <a:rPr lang="en-US" dirty="0" smtClean="0"/>
                        <a:t>(Length of LCS+N</a:t>
                      </a:r>
                      <a:r>
                        <a:rPr lang="en-US" baseline="0" dirty="0" smtClean="0"/>
                        <a:t> common characters on either side of LCS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M=(3+1)=4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similarity ratio - 2M/ T (combined length of strings)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= (2x4)/(4+5)</a:t>
                      </a:r>
                      <a:r>
                        <a:rPr lang="en-US" baseline="0" dirty="0" smtClean="0"/>
                        <a:t> = 8/9 ~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89%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25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1"/>
            <a:ext cx="7772400" cy="1727044"/>
          </a:xfrm>
        </p:spPr>
        <p:txBody>
          <a:bodyPr/>
          <a:lstStyle/>
          <a:p>
            <a:r>
              <a:rPr lang="en-US" sz="2400" dirty="0"/>
              <a:t>The “traditional” similarity ratio fails to be optimal when one string is significantly longer than the other.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Problem: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846" y="3174845"/>
            <a:ext cx="7772400" cy="1727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7438"/>
              </p:ext>
            </p:extLst>
          </p:nvPr>
        </p:nvGraphicFramePr>
        <p:xfrm>
          <a:off x="457200" y="3220848"/>
          <a:ext cx="75822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686"/>
                <a:gridCol w="3080653"/>
                <a:gridCol w="10268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1 (Shorter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2 (Longer)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Harvard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917959" y="3491992"/>
            <a:ext cx="1216046" cy="619319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212231" cy="1371600"/>
          </a:xfrm>
        </p:spPr>
        <p:txBody>
          <a:bodyPr/>
          <a:lstStyle/>
          <a:p>
            <a:r>
              <a:rPr lang="en-US" dirty="0" smtClean="0"/>
              <a:t>Solution: </a:t>
            </a:r>
            <a:br>
              <a:rPr lang="en-US" dirty="0" smtClean="0"/>
            </a:br>
            <a:r>
              <a:rPr lang="en-US" dirty="0" smtClean="0"/>
              <a:t>The Partial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96249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Start with the shorter of the two strings.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Compare the shorter string to EACH substring in the longer string of the same length as the shorter string.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Compute each similarity ratio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Partial Ratio = Maximum ratio calculated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741408"/>
              </p:ext>
            </p:extLst>
          </p:nvPr>
        </p:nvGraphicFramePr>
        <p:xfrm>
          <a:off x="1288835" y="3751152"/>
          <a:ext cx="5899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88"/>
                <a:gridCol w="2959559"/>
                <a:gridCol w="15419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baseline="0" dirty="0" smtClean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Harvard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660066"/>
                          </a:solidFill>
                        </a:rPr>
                        <a:t>Harvard</a:t>
                      </a:r>
                      <a:r>
                        <a:rPr lang="en-US" dirty="0" smtClean="0"/>
                        <a:t>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Harvard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r>
                        <a:rPr lang="en-US" b="1" dirty="0" smtClean="0">
                          <a:solidFill>
                            <a:srgbClr val="660066"/>
                          </a:solidFill>
                        </a:rPr>
                        <a:t>arvard </a:t>
                      </a:r>
                      <a:r>
                        <a:rPr lang="en-US" dirty="0" smtClean="0"/>
                        <a:t>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Harvard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</a:t>
                      </a:r>
                      <a:r>
                        <a:rPr lang="en-US" b="1" dirty="0" smtClean="0">
                          <a:solidFill>
                            <a:srgbClr val="660066"/>
                          </a:solidFill>
                        </a:rPr>
                        <a:t>rvard U</a:t>
                      </a:r>
                      <a:r>
                        <a:rPr lang="en-US" dirty="0" smtClean="0"/>
                        <a:t>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Harvard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Uni</a:t>
                      </a:r>
                      <a:r>
                        <a:rPr lang="en-US" b="1" dirty="0" smtClean="0">
                          <a:solidFill>
                            <a:srgbClr val="660066"/>
                          </a:solidFill>
                        </a:rPr>
                        <a:t>versity</a:t>
                      </a:r>
                      <a:endParaRPr lang="en-US" b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835178" y="3976898"/>
            <a:ext cx="1216046" cy="619319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7485632" y="2836752"/>
            <a:ext cx="952413" cy="914400"/>
          </a:xfrm>
          <a:prstGeom prst="round1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Partial Ratio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51224" y="3751152"/>
            <a:ext cx="434408" cy="35988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212231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Dealing with Disorder:</a:t>
            </a:r>
            <a:br>
              <a:rPr lang="en-US" dirty="0" smtClean="0"/>
            </a:br>
            <a:r>
              <a:rPr lang="en-US" sz="2800" dirty="0" smtClean="0"/>
              <a:t>Token Sort &amp; Partial Token Sort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56167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i="1" dirty="0"/>
              <a:t>Sort</a:t>
            </a:r>
            <a:r>
              <a:rPr lang="en-US" sz="2400" dirty="0"/>
              <a:t> tokens (words) in strings before computing ratios or partial ratios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Useful when similar strings are constructed </a:t>
            </a:r>
            <a:r>
              <a:rPr lang="en-US" sz="2400" dirty="0" smtClean="0"/>
              <a:t>differently (e.g. </a:t>
            </a:r>
            <a:r>
              <a:rPr lang="en-US" sz="2400" dirty="0" smtClean="0"/>
              <a:t>“Harvard University” vs. “</a:t>
            </a:r>
            <a:r>
              <a:rPr lang="en-US" sz="2400" dirty="0" smtClean="0"/>
              <a:t>University of Harvard</a:t>
            </a:r>
            <a:r>
              <a:rPr lang="en-US" sz="2400" dirty="0" smtClean="0"/>
              <a:t>”)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62055"/>
              </p:ext>
            </p:extLst>
          </p:nvPr>
        </p:nvGraphicFramePr>
        <p:xfrm>
          <a:off x="872349" y="3933074"/>
          <a:ext cx="67970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85"/>
                <a:gridCol w="1854699"/>
                <a:gridCol w="1821281"/>
                <a:gridCol w="885577"/>
                <a:gridCol w="1002538"/>
              </a:tblGrid>
              <a:tr h="484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Partial Ratio</a:t>
                      </a:r>
                      <a:endParaRPr lang="en-US" dirty="0"/>
                    </a:p>
                  </a:txBody>
                  <a:tcPr/>
                </a:tc>
              </a:tr>
              <a:tr h="491494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University of Harvard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56%</a:t>
                      </a:r>
                      <a:endParaRPr lang="en-US" dirty="0"/>
                    </a:p>
                  </a:txBody>
                  <a:tcPr/>
                </a:tc>
              </a:tr>
              <a:tr h="491494">
                <a:tc>
                  <a:txBody>
                    <a:bodyPr/>
                    <a:lstStyle/>
                    <a:p>
                      <a:r>
                        <a:rPr lang="en-US" dirty="0" smtClean="0"/>
                        <a:t>Sorted: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of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4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926</TotalTime>
  <Words>862</Words>
  <Application>Microsoft Macintosh PowerPoint</Application>
  <PresentationFormat>On-screen Show (4:3)</PresentationFormat>
  <Paragraphs>175</Paragraphs>
  <Slides>14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Essential</vt:lpstr>
      <vt:lpstr>Equation</vt:lpstr>
      <vt:lpstr> Gettin Fuzzy Wit IT</vt:lpstr>
      <vt:lpstr>Question: What Happens When you try to inner join these two tables?</vt:lpstr>
      <vt:lpstr>Answer:  Agony, Rage and Despair</vt:lpstr>
      <vt:lpstr>Introducing: Fuzzywuzzy</vt:lpstr>
      <vt:lpstr>Quantifying String Similarity:  The Ratcliff-Obershelp algorithm</vt:lpstr>
      <vt:lpstr>example: Is Anne actually Annie?</vt:lpstr>
      <vt:lpstr>The “traditional” similarity ratio fails to be optimal when one string is significantly longer than the other. </vt:lpstr>
      <vt:lpstr>Solution:  The Partial ratio</vt:lpstr>
      <vt:lpstr>Dealing with Disorder: Token Sort &amp; Partial Token Sort</vt:lpstr>
      <vt:lpstr>Don’t sweat the small stuff: Token set &amp; Partial token set</vt:lpstr>
      <vt:lpstr>Take 2: University of harvard vs.  Harvard university</vt:lpstr>
      <vt:lpstr>Python Implementation:</vt:lpstr>
      <vt:lpstr>But how can I use this? (The process module)</vt:lpstr>
      <vt:lpstr>Sources consulted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Gettin Fuzzy Wit IT</dc:title>
  <dc:creator>Will Huguenin</dc:creator>
  <cp:lastModifiedBy>Will Huguenin</cp:lastModifiedBy>
  <cp:revision>46</cp:revision>
  <dcterms:created xsi:type="dcterms:W3CDTF">2016-04-28T22:20:46Z</dcterms:created>
  <dcterms:modified xsi:type="dcterms:W3CDTF">2016-05-01T17:35:39Z</dcterms:modified>
</cp:coreProperties>
</file>