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8"/>
    <p:restoredTop sz="94651"/>
  </p:normalViewPr>
  <p:slideViewPr>
    <p:cSldViewPr snapToGrid="0" snapToObjects="1">
      <p:cViewPr varScale="1">
        <p:scale>
          <a:sx n="65" d="100"/>
          <a:sy n="65" d="100"/>
        </p:scale>
        <p:origin x="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DD25-0D0D-E545-910A-0E0EB599F49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CE2AF-6066-874B-9DB5-81EA430F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0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CE2AF-6066-874B-9DB5-81EA430FF3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CE2AF-6066-874B-9DB5-81EA430FF3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2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CE2AF-6066-874B-9DB5-81EA430FF3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1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B670-54D1-6A4F-8149-6F255AE6E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388B2-20DA-9840-977C-78AF62DB5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0C01-F43C-D740-9E01-7C5D9929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40A37-900D-B84C-B737-9399F9B0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AC36-AE4D-A044-A0DB-AB17BA52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1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06D4-0ADF-4241-B03E-BBE5A53C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BC67E-B434-5B42-BF28-7FD92E5F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F9BE-B719-194B-8976-366B5120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1D23-A1E0-B14F-9FEF-C46D5E54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7DB1-0ABA-5543-A1DD-B57AE29A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25019-4096-174C-8E98-B4A662452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AF69E-6A7A-6D4F-8F6E-A853EBFC6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B00BF-4613-A442-B195-DB8EC60C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9EA78-30F7-CF47-8B4B-419B51F3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3D88-0FAB-7A45-9853-F7339D5E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1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299E-E38C-8F43-9EE8-201ABFDE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699B-6BA9-324C-A57F-6320C955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28F7-0BD0-3F46-A46A-1EAC6E72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8A31-6B25-C848-BB46-0A65AEF1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555F-6A5D-0D43-86B4-BB2D10C5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9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D8D6-6C13-294B-9461-21280308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0DD8C-2E2D-9A4A-9E41-CA8FF062B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E599-D61A-DC48-9597-BC4E1940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27F7-6583-5F47-A861-2686A6CA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CAC5-F238-494F-98C3-4B79F7DB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B2D-CD0C-B141-A550-5BB43F0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4913-37B4-6C45-B0E4-16C0667C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BA1C9-D10B-ED46-B3F8-63011DFA3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70EB6-AF0B-C045-B7CD-601D9020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17DAB-296C-0F44-ABCB-8AE23C21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3DEFF-95F1-DB41-A4FE-5528B8DE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8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1065-1A1F-ED4A-8F4A-AD8FB1A6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CAB33-2FFD-4543-8F14-178606CB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BB2D9-404D-8844-A13C-9EDA759E3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08643-B588-9141-8DD1-6FC141901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35451-9A23-1247-8E43-186CA333A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7A191-ECC0-1E48-9709-1900F68F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B4EB1-1313-6A4A-9039-FEBB91E4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9F47F-0D5B-924D-B7B9-88C62FE7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792C-D2D9-8D40-BF96-9F729270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77431-D9CE-AF44-8846-0583C224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43ED9-C241-9046-88AE-3D3DFCD5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4F725-0086-C549-9FAF-EDC05246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23786-297B-D44E-BD84-0DA6724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E8B6A-E252-1F45-A98D-8AECDCFE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7D0F5-F752-E743-B7C6-AA8B1D07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0113-EF53-6644-9A29-3D59D0F5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92C2-1B2A-BD46-8DEE-FDD57454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528D8-6816-B940-BE6A-9B071A65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F8F26-7022-174D-A03E-5912B09E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325A3-0BAA-1A4D-AC2D-7FB86EB9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93C24-1C1C-6342-AF1A-F566CD02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16E7-8B05-0D44-8929-47569776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0A557-A722-2044-BE4E-775FC73B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C5E7E-A9F8-4948-AF67-96ED516A0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4CF10-F36F-3D41-A93D-73E6D412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7B307-22FD-D540-AB3A-338E5B14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AE1AB-8A6E-DE40-9E70-9D14673F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8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1009E-32EA-4547-B7B5-B44BDF42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4ECCA-C102-234F-9F36-E249C90E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D3FD-D25E-C849-80BC-DFDB3BD07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56C1-BAF5-9E4C-8987-3C0F093AB4F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661F-B033-6B44-8D94-2219EA577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5E03-CAC4-3249-A9AE-6A1FE9516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5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F3E6-489C-004D-8837-7DCA3289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001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H</a:t>
            </a:r>
            <a:r>
              <a:rPr lang="en-US" sz="3100" b="1" dirty="0"/>
              <a:t>acking WebRTC: An Analysis of Videoconferencing Vulnerabilities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000" dirty="0"/>
              <a:t>Apollo Lo, Wiley Hunt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06EB1-8A9D-6846-9F6A-A4F1FEDF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97" r="13232" b="4240"/>
          <a:stretch/>
        </p:blipFill>
        <p:spPr>
          <a:xfrm>
            <a:off x="8138078" y="2507325"/>
            <a:ext cx="3929686" cy="3883632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305D56-CBAB-7E40-AEC2-EF8F2C2A1A33}"/>
              </a:ext>
            </a:extLst>
          </p:cNvPr>
          <p:cNvSpPr/>
          <p:nvPr/>
        </p:nvSpPr>
        <p:spPr>
          <a:xfrm>
            <a:off x="123289" y="1998643"/>
            <a:ext cx="7421783" cy="17466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/>
              <a:t>Signalling</a:t>
            </a:r>
            <a:r>
              <a:rPr lang="en-US" b="1" dirty="0"/>
              <a:t>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0F9EE4-BB5F-F148-A361-10173FAD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489" y="2448253"/>
            <a:ext cx="2813671" cy="12075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F1E035C-FC55-3244-8087-5E09E629DDA9}"/>
              </a:ext>
            </a:extLst>
          </p:cNvPr>
          <p:cNvSpPr/>
          <p:nvPr/>
        </p:nvSpPr>
        <p:spPr>
          <a:xfrm>
            <a:off x="123289" y="3809543"/>
            <a:ext cx="7421783" cy="1350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Session Termination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8F2C9E9-A36B-B049-A4F6-2BF34207C3A3}"/>
              </a:ext>
            </a:extLst>
          </p:cNvPr>
          <p:cNvSpPr/>
          <p:nvPr/>
        </p:nvSpPr>
        <p:spPr>
          <a:xfrm>
            <a:off x="123289" y="5224249"/>
            <a:ext cx="7421783" cy="14897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TURN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D3F05AE-B009-244D-903F-676763D3AFFF}"/>
              </a:ext>
            </a:extLst>
          </p:cNvPr>
          <p:cNvSpPr/>
          <p:nvPr/>
        </p:nvSpPr>
        <p:spPr>
          <a:xfrm>
            <a:off x="12328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WebRTC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1082FBE-955C-284B-BAAF-C3C5CCFCD8B5}"/>
              </a:ext>
            </a:extLst>
          </p:cNvPr>
          <p:cNvSpPr/>
          <p:nvPr/>
        </p:nvSpPr>
        <p:spPr>
          <a:xfrm>
            <a:off x="4251788" y="87876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WebRTC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  <a:endParaRPr lang="en-US" sz="16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E679D60-2887-954A-9FF5-84ECD887DDA9}"/>
              </a:ext>
            </a:extLst>
          </p:cNvPr>
          <p:cNvSpPr/>
          <p:nvPr/>
        </p:nvSpPr>
        <p:spPr>
          <a:xfrm>
            <a:off x="825870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WebRTC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  <a:endParaRPr lang="en-US" sz="16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61DECBB-24AF-7146-B1BB-0304B09B77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59" r="3752" b="31049"/>
          <a:stretch/>
        </p:blipFill>
        <p:spPr>
          <a:xfrm>
            <a:off x="3696258" y="5329714"/>
            <a:ext cx="3575407" cy="1278821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836C6-933C-5A40-9392-310F4AD0C354}"/>
              </a:ext>
            </a:extLst>
          </p:cNvPr>
          <p:cNvCxnSpPr>
            <a:stCxn id="31" idx="3"/>
          </p:cNvCxnSpPr>
          <p:nvPr/>
        </p:nvCxnSpPr>
        <p:spPr>
          <a:xfrm flipV="1">
            <a:off x="7545072" y="2712378"/>
            <a:ext cx="2061265" cy="1595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D89BEB-E3B6-B94C-BC63-0CF984580C7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545072" y="4484750"/>
            <a:ext cx="71363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91CB7C-D9E5-1741-8DC4-1748D05D04F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545072" y="5899456"/>
            <a:ext cx="2061265" cy="696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3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8F2C9E9-A36B-B049-A4F6-2BF34207C3A3}"/>
              </a:ext>
            </a:extLst>
          </p:cNvPr>
          <p:cNvSpPr/>
          <p:nvPr/>
        </p:nvSpPr>
        <p:spPr>
          <a:xfrm>
            <a:off x="123289" y="5224249"/>
            <a:ext cx="11944475" cy="14897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TURN Server Compromise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Noted tendency of “leaked” private TURN servers to appear in open-source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Studied information that could be captured by a rogue TURN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Traffic passing through server leaks users’ IPs and open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Studying packet size indicates number of users and type of media shared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F1E035C-FC55-3244-8087-5E09E629DDA9}"/>
              </a:ext>
            </a:extLst>
          </p:cNvPr>
          <p:cNvSpPr/>
          <p:nvPr/>
        </p:nvSpPr>
        <p:spPr>
          <a:xfrm>
            <a:off x="123289" y="3809543"/>
            <a:ext cx="11944475" cy="13504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Session Termination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Instantiate calls in pop-up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hang-up, minimize and </a:t>
            </a:r>
            <a:r>
              <a:rPr lang="en-US" sz="1400" dirty="0" smtClean="0"/>
              <a:t>hide</a:t>
            </a:r>
            <a:r>
              <a:rPr lang="en-US" sz="1600" dirty="0"/>
              <a:t> </a:t>
            </a:r>
            <a:r>
              <a:rPr lang="en-US" sz="1400" dirty="0" smtClean="0"/>
              <a:t>window without terminating media session</a:t>
            </a:r>
            <a:endParaRPr lang="en-US" sz="14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Window remains open (though appears closed)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user retains full-access to camera and microphone 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305D56-CBAB-7E40-AEC2-EF8F2C2A1A33}"/>
              </a:ext>
            </a:extLst>
          </p:cNvPr>
          <p:cNvSpPr/>
          <p:nvPr/>
        </p:nvSpPr>
        <p:spPr>
          <a:xfrm>
            <a:off x="123289" y="1998643"/>
            <a:ext cx="11944475" cy="17466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Signaling </a:t>
            </a:r>
            <a:r>
              <a:rPr lang="en-US" sz="1600" b="1" u="sng" dirty="0">
                <a:solidFill>
                  <a:schemeClr val="tx1"/>
                </a:solidFill>
              </a:rPr>
              <a:t>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Created compromised signaling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Instead of directly connecting peers, connected them to attacker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Attacker views audio/video streams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Users remain unaware of attacker’s </a:t>
            </a:r>
            <a:r>
              <a:rPr lang="en-US" sz="1400" dirty="0" smtClean="0">
                <a:solidFill>
                  <a:schemeClr val="tx1"/>
                </a:solidFill>
              </a:rPr>
              <a:t>presence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Attacker can implement video recording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DF3E6-489C-004D-8837-7DCA3289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001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H</a:t>
            </a:r>
            <a:r>
              <a:rPr lang="en-US" sz="3100" b="1" dirty="0"/>
              <a:t>acking WebRTC: An Analysis of Videoconferencing Vulnerabilities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000" dirty="0"/>
              <a:t>Apollo Lo, Wiley Hunt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D3F05AE-B009-244D-903F-676763D3AFFF}"/>
              </a:ext>
            </a:extLst>
          </p:cNvPr>
          <p:cNvSpPr/>
          <p:nvPr/>
        </p:nvSpPr>
        <p:spPr>
          <a:xfrm>
            <a:off x="12328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WebRTC is used for multiple video-conferencing solutions (e.g. Google Hangouts)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Automatically enabled in many </a:t>
            </a:r>
            <a:r>
              <a:rPr lang="en-US" sz="1200" dirty="0" smtClean="0"/>
              <a:t>browsers</a:t>
            </a:r>
          </a:p>
          <a:p>
            <a:endParaRPr lang="en-US" sz="12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1082FBE-955C-284B-BAAF-C3C5CCFCD8B5}"/>
              </a:ext>
            </a:extLst>
          </p:cNvPr>
          <p:cNvSpPr/>
          <p:nvPr/>
        </p:nvSpPr>
        <p:spPr>
          <a:xfrm>
            <a:off x="4251788" y="87876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Where is WebRTC vulnerable?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sort of attacks could be performed?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information could these attacks leak</a:t>
            </a:r>
            <a:r>
              <a:rPr lang="en-US" sz="1200" dirty="0" smtClean="0"/>
              <a:t>?</a:t>
            </a:r>
          </a:p>
          <a:p>
            <a:endParaRPr lang="en-US" sz="14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E679D60-2887-954A-9FF5-84ECD887DDA9}"/>
              </a:ext>
            </a:extLst>
          </p:cNvPr>
          <p:cNvSpPr/>
          <p:nvPr/>
        </p:nvSpPr>
        <p:spPr>
          <a:xfrm>
            <a:off x="825870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Vulns</a:t>
            </a:r>
            <a:r>
              <a:rPr lang="en-US" sz="1200" dirty="0"/>
              <a:t> across the signaling, media, and session initiation/termination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Exploitations can compromise user privacy and reveal information such as IP addresses</a:t>
            </a:r>
          </a:p>
        </p:txBody>
      </p:sp>
      <p:pic>
        <p:nvPicPr>
          <p:cNvPr id="1028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08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93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MkHBs7aOckKOobL14MMvci9lXLiIpTV3ZzASFIWRqA2NjFQjIooVJADscscqWmDWu6iuIPTNIbkL3CybXP6wW4PYGG3f8w1lMxypU4MPparEfLjIrpfE17W3iksuN3Gkpo3anaqBvz8R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49" y="2180452"/>
            <a:ext cx="1309353" cy="130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8" idx="0"/>
            <a:endCxn id="1032" idx="1"/>
          </p:cNvCxnSpPr>
          <p:nvPr/>
        </p:nvCxnSpPr>
        <p:spPr>
          <a:xfrm flipV="1">
            <a:off x="3796052" y="2835129"/>
            <a:ext cx="1644797" cy="11486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32" idx="3"/>
            <a:endCxn id="13" idx="0"/>
          </p:cNvCxnSpPr>
          <p:nvPr/>
        </p:nvCxnSpPr>
        <p:spPr>
          <a:xfrm>
            <a:off x="6750202" y="2835129"/>
            <a:ext cx="1514335" cy="11486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28" idx="3"/>
            <a:endCxn id="13" idx="1"/>
          </p:cNvCxnSpPr>
          <p:nvPr/>
        </p:nvCxnSpPr>
        <p:spPr>
          <a:xfrm>
            <a:off x="4360495" y="4484749"/>
            <a:ext cx="33395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3811712" y="4985669"/>
            <a:ext cx="4565372" cy="856913"/>
          </a:xfrm>
          <a:custGeom>
            <a:avLst/>
            <a:gdLst>
              <a:gd name="connsiteX0" fmla="*/ 0 w 4522839"/>
              <a:gd name="connsiteY0" fmla="*/ 0 h 629264"/>
              <a:gd name="connsiteX1" fmla="*/ 2261419 w 4522839"/>
              <a:gd name="connsiteY1" fmla="*/ 629264 h 629264"/>
              <a:gd name="connsiteX2" fmla="*/ 4522839 w 4522839"/>
              <a:gd name="connsiteY2" fmla="*/ 0 h 629264"/>
              <a:gd name="connsiteX3" fmla="*/ 4522839 w 4522839"/>
              <a:gd name="connsiteY3" fmla="*/ 0 h 629264"/>
              <a:gd name="connsiteX4" fmla="*/ 4522839 w 4522839"/>
              <a:gd name="connsiteY4" fmla="*/ 0 h 629264"/>
              <a:gd name="connsiteX5" fmla="*/ 4522839 w 4522839"/>
              <a:gd name="connsiteY5" fmla="*/ 0 h 6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839" h="629264">
                <a:moveTo>
                  <a:pt x="0" y="0"/>
                </a:moveTo>
                <a:cubicBezTo>
                  <a:pt x="753806" y="314632"/>
                  <a:pt x="1507613" y="629264"/>
                  <a:pt x="2261419" y="629264"/>
                </a:cubicBezTo>
                <a:cubicBezTo>
                  <a:pt x="3015225" y="629264"/>
                  <a:pt x="4522839" y="0"/>
                  <a:pt x="4522839" y="0"/>
                </a:cubicBezTo>
                <a:lnTo>
                  <a:pt x="4522839" y="0"/>
                </a:lnTo>
                <a:lnTo>
                  <a:pt x="4522839" y="0"/>
                </a:lnTo>
                <a:lnTo>
                  <a:pt x="4522839" y="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166860" y="1963290"/>
            <a:ext cx="172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Signal Server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302727" y="4098846"/>
            <a:ext cx="15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Media Stream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118555" y="2821540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WebRTC</a:t>
            </a:r>
            <a:r>
              <a:rPr lang="en-US" b="1" dirty="0" smtClean="0"/>
              <a:t> Signaling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396161" y="6093626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TURN Server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373335" y="5176526"/>
            <a:ext cx="15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Stream Relay</a:t>
            </a:r>
            <a:endParaRPr lang="en-US" b="1" dirty="0"/>
          </a:p>
        </p:txBody>
      </p:sp>
      <p:pic>
        <p:nvPicPr>
          <p:cNvPr id="1034" name="Picture 10" descr="https://lh3.googleusercontent.com/tI9qtf1aIxG2eLRI8mp3xAbUszVlxCZTJxm1oluNzavahLGifSf0Iio1RRwm66XfLVFp5orzDBEBiNIxNcZbE4kb3sMkdHUV0IWfE6qg8ELYf4MVg6HXKgbrg-bD7qkewd5fJJdfm3jm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70" y="5648887"/>
            <a:ext cx="1615473" cy="101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91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8F2C9E9-A36B-B049-A4F6-2BF34207C3A3}"/>
              </a:ext>
            </a:extLst>
          </p:cNvPr>
          <p:cNvSpPr/>
          <p:nvPr/>
        </p:nvSpPr>
        <p:spPr>
          <a:xfrm>
            <a:off x="123289" y="5224249"/>
            <a:ext cx="11944475" cy="14897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TURN Server Compromise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Noted tendency of “leaked” private TURN servers to appear in open-source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Studied information that could be captured by a rogue TURN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Traffic passing through server leaks users’ IPs and open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Studying packet size indicates number of users and type of media shared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F1E035C-FC55-3244-8087-5E09E629DDA9}"/>
              </a:ext>
            </a:extLst>
          </p:cNvPr>
          <p:cNvSpPr/>
          <p:nvPr/>
        </p:nvSpPr>
        <p:spPr>
          <a:xfrm>
            <a:off x="123289" y="3809543"/>
            <a:ext cx="11944475" cy="13504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Session Termination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Instantiate calls in pop-up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hang-up, minimize and </a:t>
            </a:r>
            <a:r>
              <a:rPr lang="en-US" sz="1400" dirty="0" smtClean="0"/>
              <a:t>hide</a:t>
            </a:r>
            <a:r>
              <a:rPr lang="en-US" sz="1600" dirty="0"/>
              <a:t> </a:t>
            </a:r>
            <a:r>
              <a:rPr lang="en-US" sz="1400" dirty="0" smtClean="0"/>
              <a:t>window without terminating media session</a:t>
            </a:r>
            <a:endParaRPr lang="en-US" sz="14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Window remains open (though appears closed)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user retains full-access to camera and microphone 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305D56-CBAB-7E40-AEC2-EF8F2C2A1A33}"/>
              </a:ext>
            </a:extLst>
          </p:cNvPr>
          <p:cNvSpPr/>
          <p:nvPr/>
        </p:nvSpPr>
        <p:spPr>
          <a:xfrm>
            <a:off x="123289" y="1998643"/>
            <a:ext cx="11944475" cy="17466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Signaling </a:t>
            </a:r>
            <a:r>
              <a:rPr lang="en-US" sz="1600" b="1" u="sng" dirty="0">
                <a:solidFill>
                  <a:schemeClr val="tx1"/>
                </a:solidFill>
              </a:rPr>
              <a:t>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Created compromised signaling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Instead of directly connecting peers, connected them to attacker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Attacker views audio/video streams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Users remain unaware of attacker’s </a:t>
            </a:r>
            <a:r>
              <a:rPr lang="en-US" sz="1400" dirty="0" smtClean="0">
                <a:solidFill>
                  <a:schemeClr val="tx1"/>
                </a:solidFill>
              </a:rPr>
              <a:t>presence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Attacker can implement video recording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DF3E6-489C-004D-8837-7DCA3289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001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H</a:t>
            </a:r>
            <a:r>
              <a:rPr lang="en-US" sz="3100" b="1" dirty="0"/>
              <a:t>acking WebRTC: An Analysis of Videoconferencing Vulnerabilities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000" dirty="0"/>
              <a:t>Apollo Lo, Wiley Hunt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D3F05AE-B009-244D-903F-676763D3AFFF}"/>
              </a:ext>
            </a:extLst>
          </p:cNvPr>
          <p:cNvSpPr/>
          <p:nvPr/>
        </p:nvSpPr>
        <p:spPr>
          <a:xfrm>
            <a:off x="12328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WebRTC is used for multiple video-conferencing solutions (e.g. Google Hangouts)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Automatically enabled in many </a:t>
            </a:r>
            <a:r>
              <a:rPr lang="en-US" sz="1200" dirty="0" smtClean="0"/>
              <a:t>browsers</a:t>
            </a:r>
          </a:p>
          <a:p>
            <a:endParaRPr lang="en-US" sz="12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1082FBE-955C-284B-BAAF-C3C5CCFCD8B5}"/>
              </a:ext>
            </a:extLst>
          </p:cNvPr>
          <p:cNvSpPr/>
          <p:nvPr/>
        </p:nvSpPr>
        <p:spPr>
          <a:xfrm>
            <a:off x="4251788" y="87876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Where is WebRTC vulnerable?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sort of attacks could be performed?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information could these attacks leak</a:t>
            </a:r>
            <a:r>
              <a:rPr lang="en-US" sz="1200" dirty="0" smtClean="0"/>
              <a:t>?</a:t>
            </a:r>
          </a:p>
          <a:p>
            <a:endParaRPr lang="en-US" sz="14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E679D60-2887-954A-9FF5-84ECD887DDA9}"/>
              </a:ext>
            </a:extLst>
          </p:cNvPr>
          <p:cNvSpPr/>
          <p:nvPr/>
        </p:nvSpPr>
        <p:spPr>
          <a:xfrm>
            <a:off x="825870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Vulns</a:t>
            </a:r>
            <a:r>
              <a:rPr lang="en-US" sz="1200" dirty="0"/>
              <a:t> across the signaling, media, and session initiation/termination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Exploitations can compromise user privacy and reveal information such as IP addresses</a:t>
            </a:r>
          </a:p>
        </p:txBody>
      </p:sp>
      <p:pic>
        <p:nvPicPr>
          <p:cNvPr id="1028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08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93" y="3983828"/>
            <a:ext cx="1128887" cy="10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MkHBs7aOckKOobL14MMvci9lXLiIpTV3ZzASFIWRqA2NjFQjIooVJADscscqWmDWu6iuIPTNIbkL3CybXP6wW4PYGG3f8w1lMxypU4MPparEfLjIrpfE17W3iksuN3Gkpo3anaqBvz8R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49" y="2180452"/>
            <a:ext cx="1309353" cy="130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8" idx="0"/>
            <a:endCxn id="1032" idx="1"/>
          </p:cNvCxnSpPr>
          <p:nvPr/>
        </p:nvCxnSpPr>
        <p:spPr>
          <a:xfrm flipV="1">
            <a:off x="3796052" y="2835129"/>
            <a:ext cx="1644797" cy="11486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32" idx="3"/>
            <a:endCxn id="13" idx="0"/>
          </p:cNvCxnSpPr>
          <p:nvPr/>
        </p:nvCxnSpPr>
        <p:spPr>
          <a:xfrm>
            <a:off x="6750202" y="2835129"/>
            <a:ext cx="1514335" cy="11486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28" idx="3"/>
            <a:endCxn id="13" idx="1"/>
          </p:cNvCxnSpPr>
          <p:nvPr/>
        </p:nvCxnSpPr>
        <p:spPr>
          <a:xfrm>
            <a:off x="4360495" y="4484749"/>
            <a:ext cx="33395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3811712" y="4985669"/>
            <a:ext cx="4565372" cy="856913"/>
          </a:xfrm>
          <a:custGeom>
            <a:avLst/>
            <a:gdLst>
              <a:gd name="connsiteX0" fmla="*/ 0 w 4522839"/>
              <a:gd name="connsiteY0" fmla="*/ 0 h 629264"/>
              <a:gd name="connsiteX1" fmla="*/ 2261419 w 4522839"/>
              <a:gd name="connsiteY1" fmla="*/ 629264 h 629264"/>
              <a:gd name="connsiteX2" fmla="*/ 4522839 w 4522839"/>
              <a:gd name="connsiteY2" fmla="*/ 0 h 629264"/>
              <a:gd name="connsiteX3" fmla="*/ 4522839 w 4522839"/>
              <a:gd name="connsiteY3" fmla="*/ 0 h 629264"/>
              <a:gd name="connsiteX4" fmla="*/ 4522839 w 4522839"/>
              <a:gd name="connsiteY4" fmla="*/ 0 h 629264"/>
              <a:gd name="connsiteX5" fmla="*/ 4522839 w 4522839"/>
              <a:gd name="connsiteY5" fmla="*/ 0 h 6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839" h="629264">
                <a:moveTo>
                  <a:pt x="0" y="0"/>
                </a:moveTo>
                <a:cubicBezTo>
                  <a:pt x="753806" y="314632"/>
                  <a:pt x="1507613" y="629264"/>
                  <a:pt x="2261419" y="629264"/>
                </a:cubicBezTo>
                <a:cubicBezTo>
                  <a:pt x="3015225" y="629264"/>
                  <a:pt x="4522839" y="0"/>
                  <a:pt x="4522839" y="0"/>
                </a:cubicBezTo>
                <a:lnTo>
                  <a:pt x="4522839" y="0"/>
                </a:lnTo>
                <a:lnTo>
                  <a:pt x="4522839" y="0"/>
                </a:lnTo>
                <a:lnTo>
                  <a:pt x="4522839" y="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166860" y="1963290"/>
            <a:ext cx="172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Signal Server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302727" y="4098846"/>
            <a:ext cx="15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Media Stream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118555" y="2821540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WebRTC</a:t>
            </a:r>
            <a:r>
              <a:rPr lang="en-US" b="1" dirty="0" smtClean="0"/>
              <a:t> Signaling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396161" y="6093626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TURN Server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373335" y="5176526"/>
            <a:ext cx="15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Stream Relay</a:t>
            </a:r>
            <a:endParaRPr lang="en-US" b="1" dirty="0"/>
          </a:p>
        </p:txBody>
      </p:sp>
      <p:pic>
        <p:nvPicPr>
          <p:cNvPr id="1034" name="Picture 10" descr="https://lh3.googleusercontent.com/tI9qtf1aIxG2eLRI8mp3xAbUszVlxCZTJxm1oluNzavahLGifSf0Iio1RRwm66XfLVFp5orzDBEBiNIxNcZbE4kb3sMkdHUV0IWfE6qg8ELYf4MVg6HXKgbrg-bD7qkewd5fJJdfm3jm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70" y="5648887"/>
            <a:ext cx="1615473" cy="101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lh6.googleusercontent.com/KaI4PvtGoNwMznl3Iu8_bIEVrI6TYFoRdgfomSJSusK18vYXZW9qjBRoINPwgeAK_Wmjn01T7hhA80f34lFHskOtYVWO05Mdb9Fc46o28s2AkLC1IBgLSV8w9LlHWrrtC4sNCeQYkKQS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421" y="2014307"/>
            <a:ext cx="733884" cy="651293"/>
          </a:xfrm>
          <a:prstGeom prst="rect">
            <a:avLst/>
          </a:prstGeom>
          <a:noFill/>
        </p:spPr>
      </p:pic>
      <p:cxnSp>
        <p:nvCxnSpPr>
          <p:cNvPr id="24" name="Straight Arrow Connector 23"/>
          <p:cNvCxnSpPr/>
          <p:nvPr/>
        </p:nvCxnSpPr>
        <p:spPr>
          <a:xfrm>
            <a:off x="4251788" y="2355832"/>
            <a:ext cx="1324544" cy="1711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89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450</Words>
  <Application>Microsoft Office PowerPoint</Application>
  <PresentationFormat>Widescreen</PresentationFormat>
  <Paragraphs>168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Hacking WebRTC: An Analysis of Videoconferencing Vulnerabilities Apollo Lo, Wiley Hunt</vt:lpstr>
      <vt:lpstr>Hacking WebRTC: An Analysis of Videoconferencing Vulnerabilities Apollo Lo, Wiley Hunt</vt:lpstr>
      <vt:lpstr>Hacking WebRTC: An Analysis of Videoconferencing Vulnerabilities Apollo Lo, Wiley Hunt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Apollo Lo, Wiley Hunt</dc:title>
  <dc:creator>Microsoft Office User</dc:creator>
  <cp:lastModifiedBy>Apollo Lo</cp:lastModifiedBy>
  <cp:revision>18</cp:revision>
  <dcterms:created xsi:type="dcterms:W3CDTF">2020-11-30T23:13:15Z</dcterms:created>
  <dcterms:modified xsi:type="dcterms:W3CDTF">2020-12-03T21:57:49Z</dcterms:modified>
</cp:coreProperties>
</file>