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70" r:id="rId7"/>
    <p:sldId id="261" r:id="rId8"/>
    <p:sldId id="269" r:id="rId9"/>
    <p:sldId id="266" r:id="rId10"/>
    <p:sldId id="267" r:id="rId11"/>
    <p:sldId id="268" r:id="rId12"/>
    <p:sldId id="271" r:id="rId13"/>
    <p:sldId id="263" r:id="rId14"/>
    <p:sldId id="264" r:id="rId15"/>
    <p:sldId id="265" r:id="rId16"/>
    <p:sldId id="27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75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91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4640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2912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641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395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17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49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01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6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99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98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23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31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94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09BE7-BDF1-4494-94EF-AD666DFF1323}" type="datetimeFigureOut">
              <a:rPr lang="zh-TW" altLang="en-US" smtClean="0"/>
              <a:t>2014/6/20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B96F47-A6CF-4B55-9B5A-0DE034CBC9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09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PatchMatch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08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 - </a:t>
            </a:r>
            <a:r>
              <a:rPr lang="en-US" altLang="zh-TW" dirty="0" err="1" smtClean="0"/>
              <a:t>inpaint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8" r="28927"/>
          <a:stretch/>
        </p:blipFill>
        <p:spPr>
          <a:xfrm>
            <a:off x="525780" y="1193501"/>
            <a:ext cx="2974764" cy="549305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8" t="5691" r="32413" b="4674"/>
          <a:stretch/>
        </p:blipFill>
        <p:spPr>
          <a:xfrm>
            <a:off x="3866304" y="1645921"/>
            <a:ext cx="2674620" cy="504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7" r="32260"/>
          <a:stretch/>
        </p:blipFill>
        <p:spPr>
          <a:xfrm>
            <a:off x="7326629" y="1559637"/>
            <a:ext cx="2427373" cy="495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6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 - </a:t>
            </a:r>
            <a:r>
              <a:rPr lang="en-US" altLang="zh-TW" dirty="0" err="1" smtClean="0"/>
              <a:t>inpaint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05831"/>
            <a:ext cx="4352925" cy="333375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05831"/>
            <a:ext cx="4352925" cy="3333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0" y="1930400"/>
            <a:ext cx="4941577" cy="372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75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- </a:t>
            </a:r>
            <a:r>
              <a:rPr lang="en-US" altLang="zh-TW" dirty="0" err="1"/>
              <a:t>inpaint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692" y="2404101"/>
            <a:ext cx="4276091" cy="322674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89801"/>
            <a:ext cx="457200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89801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48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retargeting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49" y="2402018"/>
            <a:ext cx="3884204" cy="29131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836" y="3248038"/>
            <a:ext cx="2226312" cy="165789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5329941" y="4079680"/>
            <a:ext cx="11737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ame 21"/>
          <p:cNvSpPr/>
          <p:nvPr/>
        </p:nvSpPr>
        <p:spPr>
          <a:xfrm>
            <a:off x="4213925" y="3098247"/>
            <a:ext cx="461799" cy="519582"/>
          </a:xfrm>
          <a:prstGeom prst="fram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/>
          <p:cNvSpPr/>
          <p:nvPr/>
        </p:nvSpPr>
        <p:spPr>
          <a:xfrm>
            <a:off x="8637974" y="3462328"/>
            <a:ext cx="461799" cy="519582"/>
          </a:xfrm>
          <a:prstGeom prst="fram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ame 24"/>
          <p:cNvSpPr/>
          <p:nvPr/>
        </p:nvSpPr>
        <p:spPr>
          <a:xfrm>
            <a:off x="2307466" y="4655442"/>
            <a:ext cx="461799" cy="519582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ame 25"/>
          <p:cNvSpPr/>
          <p:nvPr/>
        </p:nvSpPr>
        <p:spPr>
          <a:xfrm>
            <a:off x="3171808" y="4269016"/>
            <a:ext cx="461799" cy="519582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ame 26"/>
          <p:cNvSpPr/>
          <p:nvPr/>
        </p:nvSpPr>
        <p:spPr>
          <a:xfrm>
            <a:off x="7809049" y="4345992"/>
            <a:ext cx="461799" cy="519582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847766" y="4714726"/>
            <a:ext cx="4714208" cy="2694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654383" y="4503043"/>
            <a:ext cx="3946075" cy="3693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14208" y="3386904"/>
            <a:ext cx="3771366" cy="269413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1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bidirectional similarity to find matching patch</a:t>
            </a:r>
          </a:p>
          <a:p>
            <a:r>
              <a:rPr lang="en-US" dirty="0" smtClean="0"/>
              <a:t>Use NNF to find maximal similarity (minimal distance)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03" y="3575291"/>
            <a:ext cx="6223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78" y="934634"/>
            <a:ext cx="61849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09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</a:t>
            </a:r>
            <a:r>
              <a:rPr lang="en-US" altLang="zh-TW" dirty="0" smtClean="0"/>
              <a:t>-</a:t>
            </a:r>
            <a:r>
              <a:rPr lang="zh-TW" altLang="en-US" dirty="0"/>
              <a:t> </a:t>
            </a:r>
            <a:r>
              <a:rPr lang="en-US" altLang="zh-TW" dirty="0" smtClean="0"/>
              <a:t>Retarget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3" t="6107" r="23844" b="4604"/>
          <a:stretch/>
        </p:blipFill>
        <p:spPr>
          <a:xfrm>
            <a:off x="124177" y="1419436"/>
            <a:ext cx="3849512" cy="49447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1" t="6731" r="25915" b="5385"/>
          <a:stretch/>
        </p:blipFill>
        <p:spPr>
          <a:xfrm>
            <a:off x="3973689" y="1270000"/>
            <a:ext cx="3700203" cy="5122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6703" r="25904" b="401"/>
          <a:stretch/>
        </p:blipFill>
        <p:spPr>
          <a:xfrm>
            <a:off x="7823201" y="1279806"/>
            <a:ext cx="3589867" cy="522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4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PatchMatch</a:t>
            </a:r>
            <a:r>
              <a:rPr lang="en-US" altLang="zh-TW" dirty="0" smtClean="0"/>
              <a:t> - </a:t>
            </a:r>
            <a:r>
              <a:rPr lang="en-US" altLang="zh-TW" dirty="0" err="1" smtClean="0"/>
              <a:t>NearestNeighborField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Goal:</a:t>
            </a:r>
          </a:p>
          <a:p>
            <a:pPr lvl="1"/>
            <a:r>
              <a:rPr lang="en-US" altLang="zh-TW" sz="2800" dirty="0" smtClean="0"/>
              <a:t>Find the best match patch</a:t>
            </a:r>
            <a:endParaRPr lang="en-US" altLang="zh-TW" sz="3000" dirty="0"/>
          </a:p>
          <a:p>
            <a:r>
              <a:rPr lang="en-US" altLang="zh-TW" sz="3000" dirty="0" smtClean="0"/>
              <a:t>Efficiency to find every pixel pair:</a:t>
            </a:r>
          </a:p>
          <a:p>
            <a:pPr lvl="1"/>
            <a:r>
              <a:rPr lang="en-US" altLang="zh-TW" sz="2800" dirty="0" err="1" smtClean="0"/>
              <a:t>AImg</a:t>
            </a:r>
            <a:r>
              <a:rPr lang="en-US" altLang="zh-TW" sz="2800" dirty="0" smtClean="0"/>
              <a:t> = (25*25) </a:t>
            </a:r>
            <a:r>
              <a:rPr lang="en-US" altLang="zh-TW" sz="2800" dirty="0" err="1" smtClean="0"/>
              <a:t>BImg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= (500*500)</a:t>
            </a:r>
          </a:p>
          <a:p>
            <a:pPr lvl="1"/>
            <a:r>
              <a:rPr lang="en-US" altLang="zh-TW" sz="2800" dirty="0" smtClean="0"/>
              <a:t>0.031s by </a:t>
            </a:r>
            <a:r>
              <a:rPr lang="en-US" altLang="zh-TW" sz="2800" dirty="0" err="1" smtClean="0"/>
              <a:t>patchmatch</a:t>
            </a:r>
            <a:r>
              <a:rPr lang="en-US" altLang="zh-TW" sz="2800" dirty="0" smtClean="0"/>
              <a:t> </a:t>
            </a:r>
          </a:p>
          <a:p>
            <a:pPr lvl="1"/>
            <a:r>
              <a:rPr lang="en-US" altLang="zh-TW" sz="2800" dirty="0" smtClean="0"/>
              <a:t>66.3s by brute force</a:t>
            </a:r>
          </a:p>
          <a:p>
            <a:pPr lvl="1"/>
            <a:endParaRPr lang="en-US" altLang="zh-TW" sz="2800" dirty="0" smtClean="0"/>
          </a:p>
          <a:p>
            <a:pPr lvl="1"/>
            <a:endParaRPr lang="zh-TW" alt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388" y="609600"/>
            <a:ext cx="3085927" cy="6238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5746087"/>
            <a:ext cx="6419773" cy="78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4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PatchMatch</a:t>
            </a:r>
            <a:r>
              <a:rPr lang="en-US" altLang="zh-TW" dirty="0" smtClean="0"/>
              <a:t> NNF – step 1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Initialization</a:t>
            </a:r>
          </a:p>
          <a:p>
            <a:pPr lvl="1"/>
            <a:r>
              <a:rPr lang="en-US" altLang="zh-TW" sz="2600" dirty="0" smtClean="0"/>
              <a:t>Random assign the target</a:t>
            </a:r>
            <a:endParaRPr lang="en-US" altLang="zh-TW" dirty="0" smtClean="0"/>
          </a:p>
          <a:p>
            <a:pPr lvl="1"/>
            <a:r>
              <a:rPr lang="en-US" altLang="zh-TW" sz="2600" dirty="0" err="1" smtClean="0"/>
              <a:t>ann</a:t>
            </a:r>
            <a:r>
              <a:rPr lang="en-US" altLang="zh-TW" sz="2600" dirty="0" smtClean="0"/>
              <a:t>(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, j) = random()</a:t>
            </a:r>
          </a:p>
          <a:p>
            <a:pPr lvl="1"/>
            <a:r>
              <a:rPr lang="en-US" altLang="zh-TW" sz="2600" dirty="0" err="1" smtClean="0"/>
              <a:t>annd</a:t>
            </a:r>
            <a:r>
              <a:rPr lang="en-US" altLang="zh-TW" sz="2600" dirty="0" smtClean="0"/>
              <a:t>(I, j) = </a:t>
            </a:r>
            <a:r>
              <a:rPr lang="en-US" altLang="zh-TW" sz="2600" dirty="0" err="1" smtClean="0"/>
              <a:t>dist</a:t>
            </a:r>
            <a:r>
              <a:rPr lang="en-US" altLang="zh-TW" sz="2600" dirty="0" smtClean="0"/>
              <a:t>((</a:t>
            </a:r>
            <a:r>
              <a:rPr lang="en-US" altLang="zh-TW" sz="2600" dirty="0" err="1" smtClean="0"/>
              <a:t>i,j</a:t>
            </a:r>
            <a:r>
              <a:rPr lang="en-US" altLang="zh-TW" sz="2600" dirty="0" smtClean="0"/>
              <a:t>), </a:t>
            </a:r>
            <a:r>
              <a:rPr lang="en-US" altLang="zh-TW" sz="2600" dirty="0" err="1" smtClean="0"/>
              <a:t>ann</a:t>
            </a:r>
            <a:r>
              <a:rPr lang="en-US" altLang="zh-TW" sz="2600" dirty="0" smtClean="0"/>
              <a:t>(</a:t>
            </a:r>
            <a:r>
              <a:rPr lang="en-US" altLang="zh-TW" sz="2600" dirty="0" err="1"/>
              <a:t>i</a:t>
            </a:r>
            <a:r>
              <a:rPr lang="en-US" altLang="zh-TW" sz="2600" dirty="0" err="1" smtClean="0"/>
              <a:t>,j</a:t>
            </a:r>
            <a:r>
              <a:rPr lang="en-US" altLang="zh-TW" sz="2600" dirty="0" smtClean="0"/>
              <a:t>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370" y="609600"/>
            <a:ext cx="3018561" cy="606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7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PatchMatch</a:t>
            </a:r>
            <a:r>
              <a:rPr lang="en-US" altLang="zh-TW" dirty="0" smtClean="0"/>
              <a:t> NNF – step 2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Propagation</a:t>
            </a:r>
          </a:p>
          <a:p>
            <a:pPr lvl="1"/>
            <a:r>
              <a:rPr lang="en-US" altLang="zh-TW" sz="2600" dirty="0" smtClean="0"/>
              <a:t>Check Sibling pixel for better result</a:t>
            </a:r>
          </a:p>
          <a:p>
            <a:pPr marL="457200" lvl="1" indent="0">
              <a:buNone/>
            </a:pPr>
            <a:endParaRPr lang="en-US" altLang="zh-TW" sz="2600" dirty="0" smtClean="0"/>
          </a:p>
          <a:p>
            <a:pPr lvl="1"/>
            <a:r>
              <a:rPr lang="en-US" altLang="zh-TW" sz="2600" dirty="0" smtClean="0"/>
              <a:t>target = </a:t>
            </a:r>
            <a:r>
              <a:rPr lang="en-US" altLang="zh-TW" sz="2600" dirty="0" err="1" smtClean="0"/>
              <a:t>ann</a:t>
            </a:r>
            <a:r>
              <a:rPr lang="en-US" altLang="zh-TW" sz="2600" dirty="0" smtClean="0"/>
              <a:t>[</a:t>
            </a:r>
            <a:r>
              <a:rPr lang="en-US" altLang="zh-TW" sz="2600" dirty="0" err="1" smtClean="0"/>
              <a:t>neighor</a:t>
            </a:r>
            <a:r>
              <a:rPr lang="en-US" altLang="zh-TW" sz="2600" dirty="0" smtClean="0"/>
              <a:t>]</a:t>
            </a:r>
          </a:p>
          <a:p>
            <a:pPr lvl="1"/>
            <a:r>
              <a:rPr lang="en-US" altLang="zh-TW" sz="2600" dirty="0" smtClean="0"/>
              <a:t>if </a:t>
            </a:r>
            <a:r>
              <a:rPr lang="en-US" altLang="zh-TW" sz="2600" dirty="0" err="1" smtClean="0"/>
              <a:t>dist</a:t>
            </a:r>
            <a:r>
              <a:rPr lang="en-US" altLang="zh-TW" sz="2600" dirty="0" smtClean="0"/>
              <a:t>((</a:t>
            </a:r>
            <a:r>
              <a:rPr lang="en-US" altLang="zh-TW" sz="2600" dirty="0" err="1" smtClean="0"/>
              <a:t>i,j</a:t>
            </a:r>
            <a:r>
              <a:rPr lang="en-US" altLang="zh-TW" sz="2600" dirty="0" smtClean="0"/>
              <a:t>), target) is better:</a:t>
            </a:r>
            <a:endParaRPr lang="en-US" altLang="zh-TW" sz="2600" dirty="0"/>
          </a:p>
          <a:p>
            <a:pPr lvl="2"/>
            <a:r>
              <a:rPr lang="en-US" altLang="zh-TW" sz="2400" dirty="0" err="1" smtClean="0"/>
              <a:t>ann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, j) = target</a:t>
            </a:r>
          </a:p>
          <a:p>
            <a:pPr lvl="2"/>
            <a:r>
              <a:rPr lang="en-US" altLang="zh-TW" sz="2400" dirty="0" err="1" smtClean="0"/>
              <a:t>annd</a:t>
            </a:r>
            <a:r>
              <a:rPr lang="en-US" altLang="zh-TW" sz="2400" dirty="0" smtClean="0"/>
              <a:t>(I, j) = </a:t>
            </a:r>
            <a:r>
              <a:rPr lang="en-US" altLang="zh-TW" sz="2400" dirty="0" err="1" smtClean="0"/>
              <a:t>dist</a:t>
            </a:r>
            <a:r>
              <a:rPr lang="en-US" altLang="zh-TW" sz="2400" dirty="0" smtClean="0"/>
              <a:t>((</a:t>
            </a:r>
            <a:r>
              <a:rPr lang="en-US" altLang="zh-TW" sz="2400" dirty="0" err="1" smtClean="0"/>
              <a:t>i,j</a:t>
            </a:r>
            <a:r>
              <a:rPr lang="en-US" altLang="zh-TW" sz="2400" dirty="0" smtClean="0"/>
              <a:t>), target)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703" y="609600"/>
            <a:ext cx="2967355" cy="615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8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PatchMatch</a:t>
            </a:r>
            <a:r>
              <a:rPr lang="en-US" altLang="zh-TW" dirty="0" smtClean="0"/>
              <a:t> NNF – step 3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Random Search</a:t>
            </a:r>
          </a:p>
          <a:p>
            <a:pPr lvl="1"/>
            <a:r>
              <a:rPr lang="en-US" altLang="zh-TW" sz="2400" dirty="0" smtClean="0"/>
              <a:t>Randomly Search near pixels for better result</a:t>
            </a:r>
          </a:p>
          <a:p>
            <a:pPr lvl="1"/>
            <a:endParaRPr lang="en-US" altLang="zh-TW" sz="2400" dirty="0" smtClean="0"/>
          </a:p>
          <a:p>
            <a:pPr lvl="1"/>
            <a:r>
              <a:rPr lang="en-US" altLang="zh-TW" sz="2600" dirty="0" smtClean="0"/>
              <a:t>target = </a:t>
            </a:r>
            <a:r>
              <a:rPr lang="en-US" altLang="zh-TW" sz="2600" dirty="0" err="1" smtClean="0"/>
              <a:t>ann</a:t>
            </a:r>
            <a:r>
              <a:rPr lang="en-US" altLang="zh-TW" sz="2600" dirty="0" smtClean="0"/>
              <a:t>[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, j] + random()*</a:t>
            </a:r>
            <a:r>
              <a:rPr lang="en-US" altLang="zh-TW" sz="2600" dirty="0" err="1" smtClean="0"/>
              <a:t>windowSize</a:t>
            </a:r>
            <a:endParaRPr lang="en-US" altLang="zh-TW" sz="2600" dirty="0" smtClean="0"/>
          </a:p>
          <a:p>
            <a:pPr lvl="1"/>
            <a:r>
              <a:rPr lang="en-US" altLang="zh-TW" sz="2600" dirty="0" smtClean="0"/>
              <a:t>if </a:t>
            </a:r>
            <a:r>
              <a:rPr lang="en-US" altLang="zh-TW" sz="2600" dirty="0" err="1" smtClean="0"/>
              <a:t>dist</a:t>
            </a:r>
            <a:r>
              <a:rPr lang="en-US" altLang="zh-TW" sz="2600" dirty="0" smtClean="0"/>
              <a:t>((</a:t>
            </a:r>
            <a:r>
              <a:rPr lang="en-US" altLang="zh-TW" sz="2600" dirty="0" err="1" smtClean="0"/>
              <a:t>i,j</a:t>
            </a:r>
            <a:r>
              <a:rPr lang="en-US" altLang="zh-TW" sz="2600" dirty="0" smtClean="0"/>
              <a:t>), target) is better:</a:t>
            </a:r>
            <a:endParaRPr lang="en-US" altLang="zh-TW" sz="2600" dirty="0"/>
          </a:p>
          <a:p>
            <a:pPr lvl="2"/>
            <a:r>
              <a:rPr lang="en-US" altLang="zh-TW" sz="2400" dirty="0" err="1" smtClean="0"/>
              <a:t>ann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, j) = target</a:t>
            </a:r>
          </a:p>
          <a:p>
            <a:pPr lvl="2"/>
            <a:r>
              <a:rPr lang="en-US" altLang="zh-TW" sz="2400" dirty="0" err="1" smtClean="0"/>
              <a:t>annd</a:t>
            </a:r>
            <a:r>
              <a:rPr lang="en-US" altLang="zh-TW" sz="2400" dirty="0" smtClean="0"/>
              <a:t>(I, j) = </a:t>
            </a:r>
            <a:r>
              <a:rPr lang="en-US" altLang="zh-TW" sz="2400" dirty="0" err="1" smtClean="0"/>
              <a:t>dist</a:t>
            </a:r>
            <a:r>
              <a:rPr lang="en-US" altLang="zh-TW" sz="2400" dirty="0" smtClean="0"/>
              <a:t>((</a:t>
            </a:r>
            <a:r>
              <a:rPr lang="en-US" altLang="zh-TW" sz="2400" dirty="0" err="1" smtClean="0"/>
              <a:t>i,j</a:t>
            </a:r>
            <a:r>
              <a:rPr lang="en-US" altLang="zh-TW" sz="2400" dirty="0" smtClean="0"/>
              <a:t>), target)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511" y="609600"/>
            <a:ext cx="3076806" cy="615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8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 NNF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2" r="27472"/>
          <a:stretch/>
        </p:blipFill>
        <p:spPr>
          <a:xfrm>
            <a:off x="3551161" y="1484653"/>
            <a:ext cx="2617409" cy="4630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9" r="24796"/>
          <a:stretch/>
        </p:blipFill>
        <p:spPr>
          <a:xfrm>
            <a:off x="391886" y="1566207"/>
            <a:ext cx="2873828" cy="44671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54017" y="2133601"/>
            <a:ext cx="2965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Almost match!!!</a:t>
            </a:r>
          </a:p>
          <a:p>
            <a:r>
              <a:rPr lang="en-US" sz="2400" dirty="0" smtClean="0"/>
              <a:t>In 0.006 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470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Inpainting</a:t>
            </a:r>
            <a:endParaRPr lang="zh-TW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77334" y="1930400"/>
            <a:ext cx="5123718" cy="4292062"/>
            <a:chOff x="7791797" y="753751"/>
            <a:chExt cx="3796145" cy="258348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1797" y="753751"/>
              <a:ext cx="3796145" cy="2583488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996844" y="2626822"/>
              <a:ext cx="282632" cy="266007"/>
            </a:xfrm>
            <a:prstGeom prst="rect">
              <a:avLst/>
            </a:prstGeom>
            <a:solidFill>
              <a:srgbClr val="000000">
                <a:alpha val="67843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77807" y="1930400"/>
            <a:ext cx="5123718" cy="4292062"/>
            <a:chOff x="7791797" y="753751"/>
            <a:chExt cx="3796145" cy="258348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1797" y="753751"/>
              <a:ext cx="3796145" cy="2583488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96844" y="2626822"/>
              <a:ext cx="282632" cy="266007"/>
            </a:xfrm>
            <a:prstGeom prst="rect">
              <a:avLst/>
            </a:prstGeom>
            <a:solidFill>
              <a:srgbClr val="000000">
                <a:alpha val="67843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151516" y="4809459"/>
            <a:ext cx="368091" cy="375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ectangle 14"/>
          <p:cNvSpPr/>
          <p:nvPr/>
        </p:nvSpPr>
        <p:spPr>
          <a:xfrm>
            <a:off x="6665937" y="4809458"/>
            <a:ext cx="368091" cy="375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954089" y="5328312"/>
            <a:ext cx="368091" cy="375295"/>
          </a:xfrm>
          <a:prstGeom prst="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Rectangle 16"/>
          <p:cNvSpPr/>
          <p:nvPr/>
        </p:nvSpPr>
        <p:spPr>
          <a:xfrm>
            <a:off x="6703801" y="5679892"/>
            <a:ext cx="368091" cy="375295"/>
          </a:xfrm>
          <a:prstGeom prst="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U-Turn Arrow 19"/>
          <p:cNvSpPr/>
          <p:nvPr/>
        </p:nvSpPr>
        <p:spPr>
          <a:xfrm>
            <a:off x="1335562" y="4589994"/>
            <a:ext cx="5514420" cy="219463"/>
          </a:xfrm>
          <a:prstGeom prst="utur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Curved Up Arrow 20"/>
          <p:cNvSpPr/>
          <p:nvPr/>
        </p:nvSpPr>
        <p:spPr>
          <a:xfrm rot="215271">
            <a:off x="1191225" y="5930941"/>
            <a:ext cx="5813372" cy="881391"/>
          </a:xfrm>
          <a:prstGeom prst="curvedUpArrow">
            <a:avLst>
              <a:gd name="adj1" fmla="val 21991"/>
              <a:gd name="adj2" fmla="val 54621"/>
              <a:gd name="adj3" fmla="val 2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92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 - </a:t>
            </a:r>
            <a:r>
              <a:rPr lang="en-US" altLang="zh-TW" dirty="0" err="1" smtClean="0"/>
              <a:t>inpaint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8" y="2240280"/>
            <a:ext cx="4914925" cy="333168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8" y="2240280"/>
            <a:ext cx="4916351" cy="3332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884" y="1869693"/>
            <a:ext cx="5561773" cy="41969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47114" y="5881948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Grass </a:t>
            </a:r>
            <a:r>
              <a:rPr lang="zh-TW" altLang="en-US" dirty="0" smtClean="0"/>
              <a:t>長上去了</a:t>
            </a:r>
            <a:r>
              <a:rPr lang="en-US" altLang="zh-TW" dirty="0" smtClean="0"/>
              <a:t>@_@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 flipV="1">
            <a:off x="6850743" y="5007429"/>
            <a:ext cx="600199" cy="8745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05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Inpainting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Use bidirectional similarity to find matching patch</a:t>
                </a:r>
              </a:p>
              <a:p>
                <a:r>
                  <a:rPr lang="en-US" dirty="0" smtClean="0"/>
                  <a:t>If similarity is the same, then use nearest patch.</a:t>
                </a:r>
                <a:endParaRPr lang="en-US" dirty="0"/>
              </a:p>
              <a:p>
                <a:r>
                  <a:rPr lang="en-US" dirty="0"/>
                  <a:t>Use NNF to find maximal similarity (minimal distance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𝑁𝑏𝑟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eqArr>
                    </m:oMath>
                  </m:oMathPara>
                </a14:m>
                <a:endParaRPr lang="en-US" sz="2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072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</TotalTime>
  <Words>236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微軟正黑體</vt:lpstr>
      <vt:lpstr>Arial</vt:lpstr>
      <vt:lpstr>Cambria Math</vt:lpstr>
      <vt:lpstr>Trebuchet MS</vt:lpstr>
      <vt:lpstr>Wingdings 3</vt:lpstr>
      <vt:lpstr>Facet</vt:lpstr>
      <vt:lpstr>PatchMatch</vt:lpstr>
      <vt:lpstr>PatchMatch - NearestNeighborField</vt:lpstr>
      <vt:lpstr>PatchMatch NNF – step 1</vt:lpstr>
      <vt:lpstr>PatchMatch NNF – step 2</vt:lpstr>
      <vt:lpstr>PatchMatch NNF – step 3</vt:lpstr>
      <vt:lpstr>Result NNF</vt:lpstr>
      <vt:lpstr>Inpainting</vt:lpstr>
      <vt:lpstr>Result - inpaint</vt:lpstr>
      <vt:lpstr>Inpainting</vt:lpstr>
      <vt:lpstr>Result - inpaint</vt:lpstr>
      <vt:lpstr>Result - inpaint</vt:lpstr>
      <vt:lpstr>Result - inpaint</vt:lpstr>
      <vt:lpstr>retargeting</vt:lpstr>
      <vt:lpstr>Bidirectional similarity</vt:lpstr>
      <vt:lpstr>PowerPoint Presentation</vt:lpstr>
      <vt:lpstr>Result - Retarget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PatchMatch</dc:title>
  <dc:creator>王柏軒</dc:creator>
  <cp:lastModifiedBy>王柏軒</cp:lastModifiedBy>
  <cp:revision>19</cp:revision>
  <dcterms:created xsi:type="dcterms:W3CDTF">2014-06-20T01:20:09Z</dcterms:created>
  <dcterms:modified xsi:type="dcterms:W3CDTF">2014-06-20T09:28:02Z</dcterms:modified>
</cp:coreProperties>
</file>