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0" r:id="rId2"/>
    <p:sldId id="257" r:id="rId3"/>
    <p:sldId id="278" r:id="rId4"/>
    <p:sldId id="256" r:id="rId5"/>
    <p:sldId id="279" r:id="rId6"/>
    <p:sldId id="283" r:id="rId7"/>
    <p:sldId id="262" r:id="rId8"/>
    <p:sldId id="280" r:id="rId9"/>
    <p:sldId id="263" r:id="rId10"/>
    <p:sldId id="281" r:id="rId11"/>
    <p:sldId id="298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88" y="6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F5B9-6F09-41FE-9D19-2D34E20C98E7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0D996-6DF4-46B9-A8B8-8E9B45572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6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77CE-7436-4DF7-B98E-ABE88A79F29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846A-4C19-42FF-9389-E1F905068A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9.jpeg"/><Relationship Id="rId10" Type="http://schemas.openxmlformats.org/officeDocument/2006/relationships/image" Target="../media/image15.jp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microsoft.com/office/2007/relationships/hdphoto" Target="../media/hdphoto1.wdp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microsoft.com/office/2007/relationships/hdphoto" Target="../media/hdphoto1.wdp"/><Relationship Id="rId7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hyperlink" Target="V3.0_Short_Mute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黑暗中的灯光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908997" y="73472"/>
            <a:ext cx="2374006" cy="2374006"/>
            <a:chOff x="3686237" y="4015160"/>
            <a:chExt cx="10628188" cy="10628188"/>
          </a:xfrm>
        </p:grpSpPr>
        <p:pic>
          <p:nvPicPr>
            <p:cNvPr id="8" name="图片 7" descr="图片包含 游戏机, 星星&#10;&#10;描述已自动生成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2" t="6119" r="15185" b="6125"/>
            <a:stretch>
              <a:fillRect/>
            </a:stretch>
          </p:blipFill>
          <p:spPr>
            <a:xfrm>
              <a:off x="3686237" y="4015160"/>
              <a:ext cx="10628188" cy="10628188"/>
            </a:xfrm>
            <a:prstGeom prst="ellipse">
              <a:avLst/>
            </a:prstGeom>
            <a:effectLst>
              <a:softEdge rad="254000"/>
            </a:effectLst>
          </p:spPr>
        </p:pic>
        <p:pic>
          <p:nvPicPr>
            <p:cNvPr id="9" name="图片 8" descr="图片包含 游戏机&#10;&#10;描述已自动生成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2" t="12852" r="25242" b="12852"/>
            <a:stretch>
              <a:fillRect/>
            </a:stretch>
          </p:blipFill>
          <p:spPr>
            <a:xfrm>
              <a:off x="6377078" y="6706001"/>
              <a:ext cx="5246506" cy="5246506"/>
            </a:xfrm>
            <a:prstGeom prst="ellipse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536875" y="2326293"/>
            <a:ext cx="911824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“烽火通信杯”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武汉理工大学第五届研究生电子设计竞赛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基于物联网的冷藏车智能采集终端设计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6186736"/>
              </p:ext>
            </p:extLst>
          </p:nvPr>
        </p:nvGraphicFramePr>
        <p:xfrm>
          <a:off x="1214754" y="4489522"/>
          <a:ext cx="9791700" cy="150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536">
                <a:tc>
                  <a:txBody>
                    <a:bodyPr/>
                    <a:lstStyle/>
                    <a:p>
                      <a:pPr marL="0" marR="0" lvl="0" indent="0" algn="ctr" defTabSz="2160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参赛队员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60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汪延鑫  叶奕凯  李旭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指导老师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丁毓峰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6">
                <a:tc>
                  <a:txBody>
                    <a:bodyPr/>
                    <a:lstStyle/>
                    <a:p>
                      <a:pPr marL="0" marR="0" lvl="0" indent="0" algn="ctr" defTabSz="2160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答辩人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602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汪延鑫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0" y="3866012"/>
            <a:ext cx="12191999" cy="444054"/>
            <a:chOff x="0" y="3949832"/>
            <a:chExt cx="12191999" cy="444054"/>
          </a:xfrm>
        </p:grpSpPr>
        <p:sp>
          <p:nvSpPr>
            <p:cNvPr id="13" name="矩形 12"/>
            <p:cNvSpPr/>
            <p:nvPr/>
          </p:nvSpPr>
          <p:spPr>
            <a:xfrm>
              <a:off x="0" y="3949832"/>
              <a:ext cx="12191999" cy="4440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18016" y="3991693"/>
              <a:ext cx="5755966" cy="360333"/>
            </a:xfrm>
            <a:prstGeom prst="rect">
              <a:avLst/>
            </a:prstGeom>
          </p:spPr>
        </p:pic>
      </p:grpSp>
      <p:sp>
        <p:nvSpPr>
          <p:cNvPr id="27" name="文本框 26"/>
          <p:cNvSpPr txBox="1"/>
          <p:nvPr/>
        </p:nvSpPr>
        <p:spPr>
          <a:xfrm>
            <a:off x="5313845" y="6238845"/>
            <a:ext cx="1564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2022.04.29</a:t>
            </a:r>
            <a:endParaRPr lang="en-US" altLang="zh-CN" sz="4000" b="1" dirty="0">
              <a:solidFill>
                <a:schemeClr val="bg1"/>
              </a:solidFill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灯光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1374" y="1279071"/>
            <a:ext cx="9409251" cy="2761345"/>
            <a:chOff x="1184275" y="827314"/>
            <a:chExt cx="9409251" cy="2761345"/>
          </a:xfrm>
        </p:grpSpPr>
        <p:grpSp>
          <p:nvGrpSpPr>
            <p:cNvPr id="7" name="组合 6"/>
            <p:cNvGrpSpPr/>
            <p:nvPr/>
          </p:nvGrpSpPr>
          <p:grpSpPr>
            <a:xfrm>
              <a:off x="1184275" y="827314"/>
              <a:ext cx="2761345" cy="2761345"/>
              <a:chOff x="2828925" y="2120900"/>
              <a:chExt cx="1441450" cy="1441450"/>
            </a:xfrm>
          </p:grpSpPr>
          <p:pic>
            <p:nvPicPr>
              <p:cNvPr id="9" name="图片 8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419100"/>
              </a:effectLst>
            </p:spPr>
          </p:pic>
          <p:sp>
            <p:nvSpPr>
              <p:cNvPr id="10" name="椭圆 9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/>
                  <a:t>04</a:t>
                </a:r>
                <a:endParaRPr lang="zh-CN" altLang="en-US" sz="7200" b="1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945618" y="1653988"/>
              <a:ext cx="66479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</a:rPr>
                <a:t>总结与展望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" y="0"/>
            <a:ext cx="12192002" cy="571500"/>
            <a:chOff x="-2" y="0"/>
            <a:chExt cx="12192002" cy="571500"/>
          </a:xfrm>
        </p:grpSpPr>
        <p:pic>
          <p:nvPicPr>
            <p:cNvPr id="5" name="图片 4" descr="黑暗中的灯光&#10;&#10;低可信度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23" b="39642"/>
            <a:stretch>
              <a:fillRect/>
            </a:stretch>
          </p:blipFill>
          <p:spPr>
            <a:xfrm flipH="1">
              <a:off x="-1" y="0"/>
              <a:ext cx="12191999" cy="571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2" y="0"/>
              <a:ext cx="12192002" cy="571500"/>
            </a:xfrm>
            <a:prstGeom prst="rect">
              <a:avLst/>
            </a:prstGeom>
            <a:gradFill flip="none" rotWithShape="1">
              <a:gsLst>
                <a:gs pos="10000">
                  <a:schemeClr val="tx1"/>
                </a:gs>
                <a:gs pos="65000">
                  <a:schemeClr val="tx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0" y="127589"/>
            <a:ext cx="1288500" cy="316323"/>
            <a:chOff x="69057" y="61911"/>
            <a:chExt cx="1736255" cy="426245"/>
          </a:xfrm>
        </p:grpSpPr>
        <p:pic>
          <p:nvPicPr>
            <p:cNvPr id="8" name="图片 7" descr="徽标&#10;&#10;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12031" r="3306" b="12204"/>
            <a:stretch>
              <a:fillRect/>
            </a:stretch>
          </p:blipFill>
          <p:spPr>
            <a:xfrm>
              <a:off x="555764" y="61911"/>
              <a:ext cx="1249548" cy="404813"/>
            </a:xfrm>
            <a:prstGeom prst="rect">
              <a:avLst/>
            </a:prstGeom>
          </p:spPr>
        </p:pic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3" r="25313"/>
            <a:stretch>
              <a:fillRect/>
            </a:stretch>
          </p:blipFill>
          <p:spPr>
            <a:xfrm>
              <a:off x="69057" y="83343"/>
              <a:ext cx="404813" cy="404813"/>
            </a:xfrm>
            <a:prstGeom prst="ellipse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38275" y="101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4.1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3374" y="101084"/>
            <a:ext cx="308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总结与展望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E2E73C-7A11-40CD-887B-B11DCF7A5AFE}"/>
              </a:ext>
            </a:extLst>
          </p:cNvPr>
          <p:cNvSpPr txBox="1"/>
          <p:nvPr/>
        </p:nvSpPr>
        <p:spPr>
          <a:xfrm>
            <a:off x="740779" y="1494801"/>
            <a:ext cx="10217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为解决冷链物流中存在的难点，痛点问题。减少货物在物流运输过程中的损耗。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结合物联网技术，提出一种基于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4G/GPS/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传感器的冷藏车智能采集终端的设计方案，完成采集终端硬件的设计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以及终端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78A342-B565-432E-80F8-65AED2F1A45E}"/>
              </a:ext>
            </a:extLst>
          </p:cNvPr>
          <p:cNvSpPr txBox="1"/>
          <p:nvPr/>
        </p:nvSpPr>
        <p:spPr>
          <a:xfrm>
            <a:off x="740779" y="4162870"/>
            <a:ext cx="8642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本设计的主要创新点在于：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定位技术，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将物联网技术应用到冷链物流行业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符合当今社会信息化，智能化，数字化的发展潮流。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使用六路温湿度传感器测量车厢内多点温度，更好的反映车厢内温度分布情况。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来源追溯，保障消费者合法权益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16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黑暗中的灯光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94769" y="1041624"/>
            <a:ext cx="11002462" cy="3149153"/>
            <a:chOff x="904875" y="1231900"/>
            <a:chExt cx="11002462" cy="3149153"/>
          </a:xfrm>
        </p:grpSpPr>
        <p:grpSp>
          <p:nvGrpSpPr>
            <p:cNvPr id="15" name="组合 14"/>
            <p:cNvGrpSpPr/>
            <p:nvPr/>
          </p:nvGrpSpPr>
          <p:grpSpPr>
            <a:xfrm>
              <a:off x="904875" y="1231900"/>
              <a:ext cx="3149153" cy="3149153"/>
              <a:chOff x="3686237" y="4015160"/>
              <a:chExt cx="10628188" cy="10628188"/>
            </a:xfrm>
          </p:grpSpPr>
          <p:pic>
            <p:nvPicPr>
              <p:cNvPr id="16" name="图片 15" descr="图片包含 游戏机, 星星&#10;&#10;描述已自动生成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82" t="6119" r="15185" b="6125"/>
              <a:stretch>
                <a:fillRect/>
              </a:stretch>
            </p:blipFill>
            <p:spPr>
              <a:xfrm>
                <a:off x="3686237" y="4015160"/>
                <a:ext cx="10628188" cy="10628188"/>
              </a:xfrm>
              <a:prstGeom prst="ellipse">
                <a:avLst/>
              </a:prstGeom>
              <a:effectLst>
                <a:softEdge rad="254000"/>
              </a:effectLst>
            </p:spPr>
          </p:pic>
          <p:pic>
            <p:nvPicPr>
              <p:cNvPr id="17" name="图片 16" descr="图片包含 游戏机&#10;&#10;描述已自动生成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5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42" t="12852" r="25242" b="12852"/>
              <a:stretch>
                <a:fillRect/>
              </a:stretch>
            </p:blipFill>
            <p:spPr>
              <a:xfrm>
                <a:off x="6377078" y="6706001"/>
                <a:ext cx="5246506" cy="5246506"/>
              </a:xfrm>
              <a:prstGeom prst="ellipse">
                <a:avLst/>
              </a:prstGeom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4054028" y="1932217"/>
              <a:ext cx="7853309" cy="1748519"/>
              <a:chOff x="4054028" y="2422901"/>
              <a:chExt cx="7853309" cy="174851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4054028" y="3063424"/>
                <a:ext cx="785330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6600" b="1" dirty="0">
                    <a:solidFill>
                      <a:srgbClr val="FFFF00"/>
                    </a:solidFill>
                    <a:latin typeface="腾讯体" panose="02010600010101010101" pitchFamily="2" charset="-122"/>
                    <a:ea typeface="腾讯体" panose="02010600010101010101" pitchFamily="2" charset="-122"/>
                  </a:rPr>
                  <a:t> </a:t>
                </a:r>
                <a:r>
                  <a:rPr lang="zh-CN" altLang="en-US" sz="6600" b="1" dirty="0">
                    <a:solidFill>
                      <a:srgbClr val="FFFF00"/>
                    </a:solidFill>
                    <a:latin typeface="腾讯体" panose="02010600010101010101" pitchFamily="2" charset="-122"/>
                    <a:ea typeface="腾讯体" panose="02010600010101010101" pitchFamily="2" charset="-122"/>
                  </a:rPr>
                  <a:t>感谢观看 </a:t>
                </a:r>
                <a:r>
                  <a:rPr lang="en-US" altLang="zh-CN" sz="6600" b="1" dirty="0">
                    <a:solidFill>
                      <a:srgbClr val="FFFF00"/>
                    </a:solidFill>
                    <a:latin typeface="腾讯体" panose="02010600010101010101" pitchFamily="2" charset="-122"/>
                    <a:ea typeface="腾讯体" panose="02010600010101010101" pitchFamily="2" charset="-122"/>
                  </a:rPr>
                  <a:t>Thanks</a:t>
                </a:r>
                <a:endParaRPr lang="en-US" altLang="zh-CN" sz="11500" b="1" dirty="0">
                  <a:solidFill>
                    <a:schemeClr val="bg1"/>
                  </a:solidFill>
                  <a:latin typeface="腾讯体" panose="02010600010101010101" pitchFamily="2" charset="-122"/>
                  <a:ea typeface="腾讯体" panose="02010600010101010101" pitchFamily="2" charset="-122"/>
                </a:endParaRP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8488" y="2422901"/>
                <a:ext cx="7384389" cy="46227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灯光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75150" y="381000"/>
            <a:ext cx="3441700" cy="1651000"/>
            <a:chOff x="3276600" y="546100"/>
            <a:chExt cx="3441700" cy="1651000"/>
          </a:xfrm>
        </p:grpSpPr>
        <p:pic>
          <p:nvPicPr>
            <p:cNvPr id="6" name="图片 5" descr="黑暗中的蓝色星球&#10;&#10;中度可信度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276600" y="546100"/>
              <a:ext cx="1651000" cy="1651000"/>
            </a:xfrm>
            <a:prstGeom prst="ellipse">
              <a:avLst/>
            </a:prstGeom>
            <a:effectLst>
              <a:softEdge rad="304800"/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4927600" y="956102"/>
              <a:ext cx="1790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>
                  <a:solidFill>
                    <a:schemeClr val="bg1"/>
                  </a:solidFill>
                </a:rPr>
                <a:t>目录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84276" y="2147209"/>
            <a:ext cx="4911724" cy="1441450"/>
            <a:chOff x="1400175" y="1768475"/>
            <a:chExt cx="4911724" cy="144145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00175" y="1768475"/>
              <a:ext cx="1441450" cy="1441450"/>
              <a:chOff x="2828925" y="2120900"/>
              <a:chExt cx="1441450" cy="1441450"/>
            </a:xfrm>
          </p:grpSpPr>
          <p:pic>
            <p:nvPicPr>
              <p:cNvPr id="9" name="图片 8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304800"/>
              </a:effectLst>
            </p:spPr>
          </p:pic>
          <p:sp>
            <p:nvSpPr>
              <p:cNvPr id="10" name="椭圆 9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/>
                  <a:t>01</a:t>
                </a:r>
                <a:endParaRPr lang="zh-CN" altLang="en-US" sz="3600" b="1" dirty="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841624" y="2196813"/>
              <a:ext cx="3470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研究背景及意义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6000" y="2147209"/>
            <a:ext cx="4911724" cy="1441450"/>
            <a:chOff x="1400175" y="1768475"/>
            <a:chExt cx="4911724" cy="1441450"/>
          </a:xfrm>
        </p:grpSpPr>
        <p:grpSp>
          <p:nvGrpSpPr>
            <p:cNvPr id="15" name="组合 14"/>
            <p:cNvGrpSpPr/>
            <p:nvPr/>
          </p:nvGrpSpPr>
          <p:grpSpPr>
            <a:xfrm>
              <a:off x="1400175" y="1768475"/>
              <a:ext cx="1441450" cy="1441450"/>
              <a:chOff x="2828925" y="2120900"/>
              <a:chExt cx="1441450" cy="1441450"/>
            </a:xfrm>
          </p:grpSpPr>
          <p:pic>
            <p:nvPicPr>
              <p:cNvPr id="17" name="图片 16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304800"/>
              </a:effectLst>
            </p:spPr>
          </p:pic>
          <p:sp>
            <p:nvSpPr>
              <p:cNvPr id="18" name="椭圆 17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/>
                  <a:t>02</a:t>
                </a:r>
                <a:endParaRPr lang="zh-CN" altLang="en-US" sz="3600" b="1" dirty="0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841624" y="2196813"/>
              <a:ext cx="3470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终端展示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84276" y="3588659"/>
            <a:ext cx="4911724" cy="1441450"/>
            <a:chOff x="1400175" y="1768475"/>
            <a:chExt cx="4911724" cy="1441450"/>
          </a:xfrm>
        </p:grpSpPr>
        <p:grpSp>
          <p:nvGrpSpPr>
            <p:cNvPr id="20" name="组合 19"/>
            <p:cNvGrpSpPr/>
            <p:nvPr/>
          </p:nvGrpSpPr>
          <p:grpSpPr>
            <a:xfrm>
              <a:off x="1400175" y="1768475"/>
              <a:ext cx="1441450" cy="1441450"/>
              <a:chOff x="2828925" y="2120900"/>
              <a:chExt cx="1441450" cy="1441450"/>
            </a:xfrm>
          </p:grpSpPr>
          <p:pic>
            <p:nvPicPr>
              <p:cNvPr id="22" name="图片 21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304800"/>
              </a:effectLst>
            </p:spPr>
          </p:pic>
          <p:sp>
            <p:nvSpPr>
              <p:cNvPr id="23" name="椭圆 22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/>
                  <a:t>03</a:t>
                </a:r>
                <a:endParaRPr lang="zh-CN" altLang="en-US" sz="3600" b="1" dirty="0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841624" y="2196813"/>
              <a:ext cx="3470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业务功能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000" y="3588659"/>
            <a:ext cx="4911724" cy="1441450"/>
            <a:chOff x="1400175" y="1768475"/>
            <a:chExt cx="4911724" cy="1441450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0175" y="1768475"/>
              <a:ext cx="1441450" cy="1441450"/>
              <a:chOff x="2828925" y="2120900"/>
              <a:chExt cx="1441450" cy="1441450"/>
            </a:xfrm>
          </p:grpSpPr>
          <p:pic>
            <p:nvPicPr>
              <p:cNvPr id="27" name="图片 26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304800"/>
              </a:effectLst>
            </p:spPr>
          </p:pic>
          <p:sp>
            <p:nvSpPr>
              <p:cNvPr id="28" name="椭圆 27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/>
                  <a:t>04</a:t>
                </a:r>
                <a:endParaRPr lang="zh-CN" altLang="en-US" sz="3600" b="1" dirty="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841624" y="2196813"/>
              <a:ext cx="3470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总结与展望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灯光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1374" y="1279071"/>
            <a:ext cx="9409251" cy="2761345"/>
            <a:chOff x="1184275" y="827314"/>
            <a:chExt cx="9409251" cy="2761345"/>
          </a:xfrm>
        </p:grpSpPr>
        <p:grpSp>
          <p:nvGrpSpPr>
            <p:cNvPr id="7" name="组合 6"/>
            <p:cNvGrpSpPr/>
            <p:nvPr/>
          </p:nvGrpSpPr>
          <p:grpSpPr>
            <a:xfrm>
              <a:off x="1184275" y="827314"/>
              <a:ext cx="2761345" cy="2761345"/>
              <a:chOff x="2828925" y="2120900"/>
              <a:chExt cx="1441450" cy="1441450"/>
            </a:xfrm>
          </p:grpSpPr>
          <p:pic>
            <p:nvPicPr>
              <p:cNvPr id="9" name="图片 8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419100"/>
              </a:effectLst>
            </p:spPr>
          </p:pic>
          <p:sp>
            <p:nvSpPr>
              <p:cNvPr id="10" name="椭圆 9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/>
                  <a:t>01</a:t>
                </a:r>
                <a:endParaRPr lang="zh-CN" altLang="en-US" sz="7200" b="1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945618" y="1653988"/>
              <a:ext cx="66479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</a:rPr>
                <a:t>研究背景及意义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" y="0"/>
            <a:ext cx="12192002" cy="571500"/>
            <a:chOff x="-2" y="0"/>
            <a:chExt cx="12192002" cy="571500"/>
          </a:xfrm>
        </p:grpSpPr>
        <p:pic>
          <p:nvPicPr>
            <p:cNvPr id="5" name="图片 4" descr="黑暗中的灯光&#10;&#10;低可信度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23" b="39642"/>
            <a:stretch>
              <a:fillRect/>
            </a:stretch>
          </p:blipFill>
          <p:spPr>
            <a:xfrm flipH="1">
              <a:off x="-1" y="0"/>
              <a:ext cx="12191999" cy="571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2" y="0"/>
              <a:ext cx="12192002" cy="571500"/>
            </a:xfrm>
            <a:prstGeom prst="rect">
              <a:avLst/>
            </a:prstGeom>
            <a:gradFill flip="none" rotWithShape="1">
              <a:gsLst>
                <a:gs pos="10000">
                  <a:schemeClr val="tx1"/>
                </a:gs>
                <a:gs pos="65000">
                  <a:schemeClr val="tx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0" y="127589"/>
            <a:ext cx="1288500" cy="316323"/>
            <a:chOff x="69057" y="61911"/>
            <a:chExt cx="1736255" cy="426245"/>
          </a:xfrm>
        </p:grpSpPr>
        <p:pic>
          <p:nvPicPr>
            <p:cNvPr id="8" name="图片 7" descr="徽标&#10;&#10;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12031" r="3306" b="12204"/>
            <a:stretch>
              <a:fillRect/>
            </a:stretch>
          </p:blipFill>
          <p:spPr>
            <a:xfrm>
              <a:off x="555764" y="61911"/>
              <a:ext cx="1249548" cy="404813"/>
            </a:xfrm>
            <a:prstGeom prst="rect">
              <a:avLst/>
            </a:prstGeom>
          </p:spPr>
        </p:pic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3" r="25313"/>
            <a:stretch>
              <a:fillRect/>
            </a:stretch>
          </p:blipFill>
          <p:spPr>
            <a:xfrm>
              <a:off x="69057" y="83343"/>
              <a:ext cx="404813" cy="404813"/>
            </a:xfrm>
            <a:prstGeom prst="ellipse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38275" y="101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1.1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3374" y="101084"/>
            <a:ext cx="308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选题背景概述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AD279A1-FC49-4A2B-BA50-486187244BD8}"/>
              </a:ext>
            </a:extLst>
          </p:cNvPr>
          <p:cNvSpPr txBox="1">
            <a:spLocks/>
          </p:cNvSpPr>
          <p:nvPr/>
        </p:nvSpPr>
        <p:spPr>
          <a:xfrm>
            <a:off x="428762" y="920213"/>
            <a:ext cx="7048518" cy="1481191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据统计，我国每年约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亿吨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生鲜农产品进入流通领域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现有冷藏车缺乏智能的监控系统，信息化水平较低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产品流通过程中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腐损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较严重，与发达国家相差较大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45ABEAEC-3778-4D74-970E-77BACDC97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60250"/>
              </p:ext>
            </p:extLst>
          </p:nvPr>
        </p:nvGraphicFramePr>
        <p:xfrm>
          <a:off x="395668" y="4456596"/>
          <a:ext cx="570033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0166">
                  <a:extLst>
                    <a:ext uri="{9D8B030D-6E8A-4147-A177-3AD203B41FA5}">
                      <a16:colId xmlns:a16="http://schemas.microsoft.com/office/drawing/2014/main" val="3547798333"/>
                    </a:ext>
                  </a:extLst>
                </a:gridCol>
                <a:gridCol w="2850166">
                  <a:extLst>
                    <a:ext uri="{9D8B030D-6E8A-4147-A177-3AD203B41FA5}">
                      <a16:colId xmlns:a16="http://schemas.microsoft.com/office/drawing/2014/main" val="3332423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腐损率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4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果蔬类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20%~30%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4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水产品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肉类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9974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958B2A00-32EE-404E-9D0C-1DEB096F04B1}"/>
              </a:ext>
            </a:extLst>
          </p:cNvPr>
          <p:cNvSpPr txBox="1"/>
          <p:nvPr/>
        </p:nvSpPr>
        <p:spPr>
          <a:xfrm>
            <a:off x="1966553" y="4179597"/>
            <a:ext cx="31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国内不同生鲜农产品流通过程腐损率比较</a:t>
            </a: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F6FB0379-6C40-4201-9E6E-D57B70F9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07472"/>
              </p:ext>
            </p:extLst>
          </p:nvPr>
        </p:nvGraphicFramePr>
        <p:xfrm>
          <a:off x="6485206" y="4456596"/>
          <a:ext cx="562524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2620">
                  <a:extLst>
                    <a:ext uri="{9D8B030D-6E8A-4147-A177-3AD203B41FA5}">
                      <a16:colId xmlns:a16="http://schemas.microsoft.com/office/drawing/2014/main" val="42649794"/>
                    </a:ext>
                  </a:extLst>
                </a:gridCol>
                <a:gridCol w="2812620">
                  <a:extLst>
                    <a:ext uri="{9D8B030D-6E8A-4147-A177-3AD203B41FA5}">
                      <a16:colId xmlns:a16="http://schemas.microsoft.com/office/drawing/2014/main" val="630958932"/>
                    </a:ext>
                  </a:extLst>
                </a:gridCol>
              </a:tblGrid>
              <a:tr h="3183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腐损率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93194"/>
                  </a:ext>
                </a:extLst>
              </a:tr>
              <a:tr h="318367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约</a:t>
                      </a:r>
                      <a:r>
                        <a:rPr lang="en-US" altLang="zh-CN" dirty="0"/>
                        <a:t>18%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16089"/>
                  </a:ext>
                </a:extLst>
              </a:tr>
              <a:tr h="549511">
                <a:tc>
                  <a:txBody>
                    <a:bodyPr/>
                    <a:lstStyle/>
                    <a:p>
                      <a:r>
                        <a:rPr lang="zh-CN" altLang="en-US" dirty="0"/>
                        <a:t>英国、美国、加拿大、日本、韩国等发达国家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85131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FF750998-0436-40E1-9996-B4D6D8ADC4A2}"/>
              </a:ext>
            </a:extLst>
          </p:cNvPr>
          <p:cNvSpPr txBox="1"/>
          <p:nvPr/>
        </p:nvSpPr>
        <p:spPr>
          <a:xfrm>
            <a:off x="8030195" y="4174124"/>
            <a:ext cx="31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国内外生鲜农产品流通过程腐损率比较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45A232A-5F42-4EB0-B218-A4A2067B4C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14" y="653021"/>
            <a:ext cx="4390569" cy="329292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27F6ED6-FA5E-4543-BF98-2356050848D7}"/>
              </a:ext>
            </a:extLst>
          </p:cNvPr>
          <p:cNvSpPr txBox="1"/>
          <p:nvPr/>
        </p:nvSpPr>
        <p:spPr>
          <a:xfrm>
            <a:off x="456442" y="6247179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 冷藏车上搭载智能终端，应用物联网技术，提高冷链物流行业的信息化水平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灯光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1374" y="1279071"/>
            <a:ext cx="9409251" cy="2761345"/>
            <a:chOff x="1184275" y="827314"/>
            <a:chExt cx="9409251" cy="2761345"/>
          </a:xfrm>
        </p:grpSpPr>
        <p:grpSp>
          <p:nvGrpSpPr>
            <p:cNvPr id="7" name="组合 6"/>
            <p:cNvGrpSpPr/>
            <p:nvPr/>
          </p:nvGrpSpPr>
          <p:grpSpPr>
            <a:xfrm>
              <a:off x="1184275" y="827314"/>
              <a:ext cx="2761345" cy="2761345"/>
              <a:chOff x="2828925" y="2120900"/>
              <a:chExt cx="1441450" cy="1441450"/>
            </a:xfrm>
          </p:grpSpPr>
          <p:pic>
            <p:nvPicPr>
              <p:cNvPr id="9" name="图片 8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419100"/>
              </a:effectLst>
            </p:spPr>
          </p:pic>
          <p:sp>
            <p:nvSpPr>
              <p:cNvPr id="10" name="椭圆 9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/>
                  <a:t>02</a:t>
                </a:r>
                <a:endParaRPr lang="zh-CN" altLang="en-US" sz="7200" b="1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945618" y="1653988"/>
              <a:ext cx="66479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</a:rPr>
                <a:t>硬件展示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" y="0"/>
            <a:ext cx="12192002" cy="571500"/>
            <a:chOff x="-2" y="0"/>
            <a:chExt cx="12192002" cy="571500"/>
          </a:xfrm>
        </p:grpSpPr>
        <p:pic>
          <p:nvPicPr>
            <p:cNvPr id="5" name="图片 4" descr="黑暗中的灯光&#10;&#10;低可信度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23" b="39642"/>
            <a:stretch>
              <a:fillRect/>
            </a:stretch>
          </p:blipFill>
          <p:spPr>
            <a:xfrm flipH="1">
              <a:off x="-1" y="0"/>
              <a:ext cx="12191999" cy="571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2" y="0"/>
              <a:ext cx="12192002" cy="571500"/>
            </a:xfrm>
            <a:prstGeom prst="rect">
              <a:avLst/>
            </a:prstGeom>
            <a:gradFill flip="none" rotWithShape="1">
              <a:gsLst>
                <a:gs pos="10000">
                  <a:schemeClr val="tx1"/>
                </a:gs>
                <a:gs pos="65000">
                  <a:schemeClr val="tx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0" y="127589"/>
            <a:ext cx="1288500" cy="316323"/>
            <a:chOff x="69057" y="61911"/>
            <a:chExt cx="1736255" cy="426245"/>
          </a:xfrm>
        </p:grpSpPr>
        <p:pic>
          <p:nvPicPr>
            <p:cNvPr id="8" name="图片 7" descr="徽标&#10;&#10;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12031" r="3306" b="12204"/>
            <a:stretch>
              <a:fillRect/>
            </a:stretch>
          </p:blipFill>
          <p:spPr>
            <a:xfrm>
              <a:off x="555764" y="61911"/>
              <a:ext cx="1249548" cy="404813"/>
            </a:xfrm>
            <a:prstGeom prst="rect">
              <a:avLst/>
            </a:prstGeom>
          </p:spPr>
        </p:pic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3" r="25313"/>
            <a:stretch>
              <a:fillRect/>
            </a:stretch>
          </p:blipFill>
          <p:spPr>
            <a:xfrm>
              <a:off x="69057" y="83343"/>
              <a:ext cx="404813" cy="404813"/>
            </a:xfrm>
            <a:prstGeom prst="ellipse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38275" y="101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2.1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3374" y="101084"/>
            <a:ext cx="308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硬件组成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762990-65DA-49D0-B111-9288396A6A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r="25214"/>
          <a:stretch/>
        </p:blipFill>
        <p:spPr>
          <a:xfrm rot="5400000">
            <a:off x="4375207" y="1797073"/>
            <a:ext cx="1993785" cy="42259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DC2892-111A-42F6-B552-35E406290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6" y="2531333"/>
            <a:ext cx="2132230" cy="125134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C4904E-4D53-404F-B359-AACC8374BCA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857" t="35926" b="17207"/>
          <a:stretch/>
        </p:blipFill>
        <p:spPr>
          <a:xfrm>
            <a:off x="8568295" y="2840147"/>
            <a:ext cx="1533378" cy="10550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1A78B6A-600A-419D-8D0B-BE3D10FD43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70" t="22557" r="14586" b="12057"/>
          <a:stretch/>
        </p:blipFill>
        <p:spPr>
          <a:xfrm>
            <a:off x="150194" y="4398154"/>
            <a:ext cx="1962530" cy="10363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8E35B4E-2B04-4871-8FEC-F0CC66585AA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t="27244" r="8277" b="16291"/>
          <a:stretch/>
        </p:blipFill>
        <p:spPr>
          <a:xfrm>
            <a:off x="8385414" y="4379408"/>
            <a:ext cx="1690859" cy="105507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01D46A-BCEF-4994-8E78-594C9EE25CB9}"/>
              </a:ext>
            </a:extLst>
          </p:cNvPr>
          <p:cNvSpPr txBox="1"/>
          <p:nvPr/>
        </p:nvSpPr>
        <p:spPr>
          <a:xfrm>
            <a:off x="4709676" y="4991345"/>
            <a:ext cx="125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PCB</a:t>
            </a:r>
            <a:r>
              <a:rPr lang="zh-CN" altLang="en-US" b="1" dirty="0"/>
              <a:t>主板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6FC0E3-25C2-47C6-B0EB-0FF74B5ED7E4}"/>
              </a:ext>
            </a:extLst>
          </p:cNvPr>
          <p:cNvCxnSpPr>
            <a:cxnSpLocks/>
          </p:cNvCxnSpPr>
          <p:nvPr/>
        </p:nvCxnSpPr>
        <p:spPr>
          <a:xfrm flipH="1" flipV="1">
            <a:off x="2339778" y="3197379"/>
            <a:ext cx="908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DC08AD-FC1C-482A-8146-A534307C91D5}"/>
              </a:ext>
            </a:extLst>
          </p:cNvPr>
          <p:cNvCxnSpPr>
            <a:cxnSpLocks/>
          </p:cNvCxnSpPr>
          <p:nvPr/>
        </p:nvCxnSpPr>
        <p:spPr>
          <a:xfrm flipH="1">
            <a:off x="2339778" y="4808470"/>
            <a:ext cx="91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3C9B52-26DA-4311-977D-36A658553A9E}"/>
              </a:ext>
            </a:extLst>
          </p:cNvPr>
          <p:cNvCxnSpPr>
            <a:cxnSpLocks/>
          </p:cNvCxnSpPr>
          <p:nvPr/>
        </p:nvCxnSpPr>
        <p:spPr>
          <a:xfrm>
            <a:off x="7485080" y="3154409"/>
            <a:ext cx="1083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11C7CAA-91B1-40F9-A993-20052AD44064}"/>
              </a:ext>
            </a:extLst>
          </p:cNvPr>
          <p:cNvCxnSpPr>
            <a:cxnSpLocks/>
          </p:cNvCxnSpPr>
          <p:nvPr/>
        </p:nvCxnSpPr>
        <p:spPr>
          <a:xfrm>
            <a:off x="7485080" y="4834455"/>
            <a:ext cx="900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07C6315-0F91-42E2-9516-5DC739EA5709}"/>
              </a:ext>
            </a:extLst>
          </p:cNvPr>
          <p:cNvSpPr txBox="1"/>
          <p:nvPr/>
        </p:nvSpPr>
        <p:spPr>
          <a:xfrm>
            <a:off x="7453382" y="2840147"/>
            <a:ext cx="153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RS-485</a:t>
            </a:r>
            <a:r>
              <a:rPr lang="zh-CN" altLang="en-US" sz="1400" dirty="0"/>
              <a:t>总线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6479B0-AEAA-40C5-B321-4D2266209FDF}"/>
              </a:ext>
            </a:extLst>
          </p:cNvPr>
          <p:cNvSpPr txBox="1"/>
          <p:nvPr/>
        </p:nvSpPr>
        <p:spPr>
          <a:xfrm>
            <a:off x="2192691" y="2839458"/>
            <a:ext cx="153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RS-232</a:t>
            </a:r>
            <a:r>
              <a:rPr lang="zh-CN" altLang="en-US" sz="1400" dirty="0"/>
              <a:t>总线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BD2B624-C6C8-4F08-BB32-DC2917A862B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97" t="33744"/>
          <a:stretch/>
        </p:blipFill>
        <p:spPr>
          <a:xfrm>
            <a:off x="11005802" y="1817025"/>
            <a:ext cx="950953" cy="69016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93B5F44E-BBC0-409A-A22F-CD6CC7477A9D}"/>
              </a:ext>
            </a:extLst>
          </p:cNvPr>
          <p:cNvSpPr txBox="1"/>
          <p:nvPr/>
        </p:nvSpPr>
        <p:spPr>
          <a:xfrm>
            <a:off x="2073428" y="4450548"/>
            <a:ext cx="138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光电耦合</a:t>
            </a:r>
            <a:r>
              <a:rPr lang="en-US" altLang="zh-CN" sz="1400" dirty="0"/>
              <a:t>IO</a:t>
            </a:r>
            <a:r>
              <a:rPr lang="zh-CN" altLang="en-US" sz="1400" dirty="0"/>
              <a:t>口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394314-22B2-4898-87B2-D26C7F682198}"/>
              </a:ext>
            </a:extLst>
          </p:cNvPr>
          <p:cNvSpPr txBox="1"/>
          <p:nvPr/>
        </p:nvSpPr>
        <p:spPr>
          <a:xfrm>
            <a:off x="7625759" y="4549024"/>
            <a:ext cx="90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F1D5809-BF27-4AE4-91C1-CC2D6CD474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97" t="33744"/>
          <a:stretch/>
        </p:blipFill>
        <p:spPr>
          <a:xfrm>
            <a:off x="10976607" y="5569360"/>
            <a:ext cx="950953" cy="69016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2F98F74-09C6-42F9-8640-787133E7CA5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97" t="33744"/>
          <a:stretch/>
        </p:blipFill>
        <p:spPr>
          <a:xfrm>
            <a:off x="11005802" y="2568077"/>
            <a:ext cx="950953" cy="69016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297D0A0-29CB-4C64-BF45-5D709E0BA40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97" t="33744"/>
          <a:stretch/>
        </p:blipFill>
        <p:spPr>
          <a:xfrm>
            <a:off x="10977667" y="3335382"/>
            <a:ext cx="950953" cy="69016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7E0B18C-B635-47F0-8E61-3584D155A7C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97" t="33744"/>
          <a:stretch/>
        </p:blipFill>
        <p:spPr>
          <a:xfrm>
            <a:off x="10976608" y="4082656"/>
            <a:ext cx="950953" cy="690168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645FAE9-8A09-4F14-8674-0F32619D21A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97" t="33744"/>
          <a:stretch/>
        </p:blipFill>
        <p:spPr>
          <a:xfrm>
            <a:off x="10976609" y="4818308"/>
            <a:ext cx="950953" cy="690168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A279F038-D19E-4F67-9CC8-E66F374A5FB0}"/>
              </a:ext>
            </a:extLst>
          </p:cNvPr>
          <p:cNvSpPr txBox="1"/>
          <p:nvPr/>
        </p:nvSpPr>
        <p:spPr>
          <a:xfrm>
            <a:off x="674628" y="3710558"/>
            <a:ext cx="171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迪文屏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0C9BDB-26A0-4B06-A3C8-231E203CC4E5}"/>
              </a:ext>
            </a:extLst>
          </p:cNvPr>
          <p:cNvSpPr txBox="1"/>
          <p:nvPr/>
        </p:nvSpPr>
        <p:spPr>
          <a:xfrm>
            <a:off x="674628" y="5437747"/>
            <a:ext cx="171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霍尔传感器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BC556F4-39FA-4CCF-8A2C-B6D2916CA507}"/>
              </a:ext>
            </a:extLst>
          </p:cNvPr>
          <p:cNvSpPr txBox="1"/>
          <p:nvPr/>
        </p:nvSpPr>
        <p:spPr>
          <a:xfrm>
            <a:off x="8986760" y="3879835"/>
            <a:ext cx="171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摄像头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B4389A2-1662-4B7E-9C7E-B8F613A4062F}"/>
              </a:ext>
            </a:extLst>
          </p:cNvPr>
          <p:cNvSpPr txBox="1"/>
          <p:nvPr/>
        </p:nvSpPr>
        <p:spPr>
          <a:xfrm>
            <a:off x="8806977" y="5443387"/>
            <a:ext cx="171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RFID</a:t>
            </a:r>
            <a:r>
              <a:rPr lang="zh-CN" altLang="en-US" sz="1600" dirty="0"/>
              <a:t>模块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45091451-8AFF-45D2-9C18-E9641B7159E3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9283019" y="1416943"/>
            <a:ext cx="360256" cy="24861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6377EC1-507D-49E7-8DA5-EA7319840ACD}"/>
              </a:ext>
            </a:extLst>
          </p:cNvPr>
          <p:cNvSpPr txBox="1"/>
          <p:nvPr/>
        </p:nvSpPr>
        <p:spPr>
          <a:xfrm>
            <a:off x="9230843" y="2261297"/>
            <a:ext cx="95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9D3DD1A-836C-41C9-A2D1-E5757AB411E3}"/>
              </a:ext>
            </a:extLst>
          </p:cNvPr>
          <p:cNvSpPr txBox="1"/>
          <p:nvPr/>
        </p:nvSpPr>
        <p:spPr>
          <a:xfrm>
            <a:off x="10592352" y="6404911"/>
            <a:ext cx="171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六路温湿度传感器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6562E31-6304-4040-9326-A02947A1F80D}"/>
              </a:ext>
            </a:extLst>
          </p:cNvPr>
          <p:cNvSpPr txBox="1"/>
          <p:nvPr/>
        </p:nvSpPr>
        <p:spPr>
          <a:xfrm>
            <a:off x="456442" y="801858"/>
            <a:ext cx="56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终端硬件连接展示</a:t>
            </a:r>
          </a:p>
        </p:txBody>
      </p:sp>
    </p:spTree>
    <p:extLst>
      <p:ext uri="{BB962C8B-B14F-4D97-AF65-F5344CB8AC3E}">
        <p14:creationId xmlns:p14="http://schemas.microsoft.com/office/powerpoint/2010/main" val="129143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56417" y="0"/>
            <a:ext cx="12192002" cy="571500"/>
            <a:chOff x="-2" y="0"/>
            <a:chExt cx="12192002" cy="571500"/>
          </a:xfrm>
        </p:grpSpPr>
        <p:pic>
          <p:nvPicPr>
            <p:cNvPr id="5" name="图片 4" descr="黑暗中的灯光&#10;&#10;低可信度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23" b="39642"/>
            <a:stretch>
              <a:fillRect/>
            </a:stretch>
          </p:blipFill>
          <p:spPr>
            <a:xfrm flipH="1">
              <a:off x="-1" y="0"/>
              <a:ext cx="12191999" cy="571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2" y="0"/>
              <a:ext cx="12192002" cy="571500"/>
            </a:xfrm>
            <a:prstGeom prst="rect">
              <a:avLst/>
            </a:prstGeom>
            <a:gradFill flip="none" rotWithShape="1">
              <a:gsLst>
                <a:gs pos="10000">
                  <a:schemeClr val="tx1"/>
                </a:gs>
                <a:gs pos="65000">
                  <a:schemeClr val="tx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0" y="127589"/>
            <a:ext cx="1288500" cy="316323"/>
            <a:chOff x="69057" y="61911"/>
            <a:chExt cx="1736255" cy="426245"/>
          </a:xfrm>
        </p:grpSpPr>
        <p:pic>
          <p:nvPicPr>
            <p:cNvPr id="8" name="图片 7" descr="徽标&#10;&#10;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12031" r="3306" b="12204"/>
            <a:stretch>
              <a:fillRect/>
            </a:stretch>
          </p:blipFill>
          <p:spPr>
            <a:xfrm>
              <a:off x="555764" y="61911"/>
              <a:ext cx="1249548" cy="404813"/>
            </a:xfrm>
            <a:prstGeom prst="rect">
              <a:avLst/>
            </a:prstGeom>
          </p:spPr>
        </p:pic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3" r="25313"/>
            <a:stretch>
              <a:fillRect/>
            </a:stretch>
          </p:blipFill>
          <p:spPr>
            <a:xfrm>
              <a:off x="69057" y="83343"/>
              <a:ext cx="404813" cy="404813"/>
            </a:xfrm>
            <a:prstGeom prst="ellipse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38275" y="101084"/>
            <a:ext cx="18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2.2   </a:t>
            </a:r>
            <a:r>
              <a:rPr lang="zh-CN" altLang="en-US" b="1" dirty="0">
                <a:solidFill>
                  <a:schemeClr val="bg1"/>
                </a:solidFill>
              </a:rPr>
              <a:t>车上展示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3D04A5-EF6A-40FD-82A0-EBBAC03C9D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" b="4854"/>
          <a:stretch/>
        </p:blipFill>
        <p:spPr>
          <a:xfrm>
            <a:off x="4317723" y="3429000"/>
            <a:ext cx="4002816" cy="28150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91240B-5C75-417C-A7D8-06A4837090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22" y="3429000"/>
            <a:ext cx="3751987" cy="28150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5E0341-1B3F-49C5-B9DB-DF7357F82DA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4" b="22214"/>
          <a:stretch/>
        </p:blipFill>
        <p:spPr>
          <a:xfrm>
            <a:off x="95250" y="3429000"/>
            <a:ext cx="4211190" cy="2815090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AB08AE7-055B-4276-85A6-DCF4B969BECB}"/>
              </a:ext>
            </a:extLst>
          </p:cNvPr>
          <p:cNvSpPr txBox="1">
            <a:spLocks/>
          </p:cNvSpPr>
          <p:nvPr/>
        </p:nvSpPr>
        <p:spPr>
          <a:xfrm>
            <a:off x="395668" y="699089"/>
            <a:ext cx="5948861" cy="1481191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冷藏车试验模型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车厢内传感器布置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黑暗中的灯光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0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1374" y="1279071"/>
            <a:ext cx="9409251" cy="2761345"/>
            <a:chOff x="1184275" y="827314"/>
            <a:chExt cx="9409251" cy="2761345"/>
          </a:xfrm>
        </p:grpSpPr>
        <p:grpSp>
          <p:nvGrpSpPr>
            <p:cNvPr id="7" name="组合 6"/>
            <p:cNvGrpSpPr/>
            <p:nvPr/>
          </p:nvGrpSpPr>
          <p:grpSpPr>
            <a:xfrm>
              <a:off x="1184275" y="827314"/>
              <a:ext cx="2761345" cy="2761345"/>
              <a:chOff x="2828925" y="2120900"/>
              <a:chExt cx="1441450" cy="1441450"/>
            </a:xfrm>
          </p:grpSpPr>
          <p:pic>
            <p:nvPicPr>
              <p:cNvPr id="9" name="图片 8" descr="黑暗中的蓝色星球&#10;&#10;中度可信度描述已自动生成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828925" y="2120900"/>
                <a:ext cx="1441450" cy="1441450"/>
              </a:xfrm>
              <a:prstGeom prst="ellipse">
                <a:avLst/>
              </a:prstGeom>
              <a:effectLst>
                <a:softEdge rad="419100"/>
              </a:effectLst>
            </p:spPr>
          </p:pic>
          <p:sp>
            <p:nvSpPr>
              <p:cNvPr id="10" name="椭圆 9"/>
              <p:cNvSpPr/>
              <p:nvPr/>
            </p:nvSpPr>
            <p:spPr>
              <a:xfrm>
                <a:off x="3013075" y="2305050"/>
                <a:ext cx="1073150" cy="107315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b="1" dirty="0"/>
                  <a:t>03</a:t>
                </a:r>
                <a:endParaRPr lang="zh-CN" altLang="en-US" sz="7200" b="1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945618" y="1653988"/>
              <a:ext cx="66479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>
                  <a:solidFill>
                    <a:schemeClr val="bg1"/>
                  </a:solidFill>
                </a:rPr>
                <a:t>业务功能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" y="0"/>
            <a:ext cx="12192002" cy="571500"/>
            <a:chOff x="-2" y="0"/>
            <a:chExt cx="12192002" cy="571500"/>
          </a:xfrm>
        </p:grpSpPr>
        <p:pic>
          <p:nvPicPr>
            <p:cNvPr id="5" name="图片 4" descr="黑暗中的灯光&#10;&#10;低可信度描述已自动生成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23" b="39642"/>
            <a:stretch>
              <a:fillRect/>
            </a:stretch>
          </p:blipFill>
          <p:spPr>
            <a:xfrm flipH="1">
              <a:off x="-1" y="0"/>
              <a:ext cx="12191999" cy="571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2" y="0"/>
              <a:ext cx="12192002" cy="571500"/>
            </a:xfrm>
            <a:prstGeom prst="rect">
              <a:avLst/>
            </a:prstGeom>
            <a:gradFill flip="none" rotWithShape="1">
              <a:gsLst>
                <a:gs pos="10000">
                  <a:schemeClr val="tx1"/>
                </a:gs>
                <a:gs pos="65000">
                  <a:schemeClr val="tx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250" y="127589"/>
            <a:ext cx="1288500" cy="316323"/>
            <a:chOff x="69057" y="61911"/>
            <a:chExt cx="1736255" cy="426245"/>
          </a:xfrm>
        </p:grpSpPr>
        <p:pic>
          <p:nvPicPr>
            <p:cNvPr id="8" name="图片 7" descr="徽标&#10;&#10;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12031" r="3306" b="12204"/>
            <a:stretch>
              <a:fillRect/>
            </a:stretch>
          </p:blipFill>
          <p:spPr>
            <a:xfrm>
              <a:off x="555764" y="61911"/>
              <a:ext cx="1249548" cy="404813"/>
            </a:xfrm>
            <a:prstGeom prst="rect">
              <a:avLst/>
            </a:prstGeom>
          </p:spPr>
        </p:pic>
        <p:pic>
          <p:nvPicPr>
            <p:cNvPr id="10" name="图片 9" descr="徽标&#10;&#10;描述已自动生成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3" r="25313"/>
            <a:stretch>
              <a:fillRect/>
            </a:stretch>
          </p:blipFill>
          <p:spPr>
            <a:xfrm>
              <a:off x="69057" y="83343"/>
              <a:ext cx="404813" cy="404813"/>
            </a:xfrm>
            <a:prstGeom prst="ellipse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438275" y="1010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3.1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3374" y="101084"/>
            <a:ext cx="308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终端功能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FCAF306-9A5A-4532-A1F3-A6239901D193}"/>
              </a:ext>
            </a:extLst>
          </p:cNvPr>
          <p:cNvSpPr txBox="1">
            <a:spLocks/>
          </p:cNvSpPr>
          <p:nvPr/>
        </p:nvSpPr>
        <p:spPr>
          <a:xfrm>
            <a:off x="395668" y="785335"/>
            <a:ext cx="9294807" cy="2998874"/>
          </a:xfrm>
          <a:prstGeom prst="rect">
            <a:avLst/>
          </a:prstGeom>
          <a:ln w="38100">
            <a:solidFill>
              <a:schemeClr val="accent3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+mn-ea"/>
              </a:rPr>
              <a:t>温湿度监控、在产品流通的全部环节始终处于适宜的低温控制环境，</a:t>
            </a:r>
            <a:r>
              <a:rPr lang="zh-CN" altLang="en-US" sz="1800" b="1" dirty="0">
                <a:solidFill>
                  <a:srgbClr val="000000"/>
                </a:solidFill>
                <a:latin typeface="+mn-ea"/>
              </a:rPr>
              <a:t>减少产品损耗</a:t>
            </a:r>
            <a:r>
              <a:rPr lang="zh-CN" altLang="en-US" sz="1800" b="1" dirty="0">
                <a:latin typeface="+mn-ea"/>
              </a:rPr>
              <a:t> 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位置实时共享，物流企业可远程调度车辆，合理规划路径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来源追溯，产品流通环节透明，合法保障消费者权益。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车辆运行状态，俯仰角、偏航角、翻滚角以及三轴加速度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车门开关状态监测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摄像头拍照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冷机控制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CC402-BBED-4D27-ACA8-5FC56B331E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7" b="29985"/>
          <a:stretch/>
        </p:blipFill>
        <p:spPr>
          <a:xfrm>
            <a:off x="414093" y="4077515"/>
            <a:ext cx="3164014" cy="24171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E2D698-6B17-4888-A0A3-5B467B1BCD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" b="10383"/>
          <a:stretch/>
        </p:blipFill>
        <p:spPr>
          <a:xfrm>
            <a:off x="3692770" y="4077515"/>
            <a:ext cx="3164014" cy="24171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49642D-9C5E-460C-92D2-956A3E642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41" y="4077515"/>
            <a:ext cx="2843742" cy="2417181"/>
          </a:xfrm>
          <a:prstGeom prst="rect">
            <a:avLst/>
          </a:prstGeom>
        </p:spPr>
      </p:pic>
      <p:sp>
        <p:nvSpPr>
          <p:cNvPr id="20" name="文本框 19">
            <a:hlinkClick r:id="rId9" action="ppaction://hlinkfile"/>
            <a:extLst>
              <a:ext uri="{FF2B5EF4-FFF2-40B4-BE49-F238E27FC236}">
                <a16:creationId xmlns:a16="http://schemas.microsoft.com/office/drawing/2014/main" id="{70A1DF15-FE42-4438-BA6E-0006A561A4E2}"/>
              </a:ext>
            </a:extLst>
          </p:cNvPr>
          <p:cNvSpPr txBox="1"/>
          <p:nvPr/>
        </p:nvSpPr>
        <p:spPr>
          <a:xfrm>
            <a:off x="9883547" y="785335"/>
            <a:ext cx="122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视频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8ba8731-a711-47cf-99f8-0c9dde4e5ab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434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腾讯体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刘俊琦</dc:creator>
  <cp:lastModifiedBy>2556557018@qq.com</cp:lastModifiedBy>
  <cp:revision>40</cp:revision>
  <dcterms:created xsi:type="dcterms:W3CDTF">2022-03-30T07:15:00Z</dcterms:created>
  <dcterms:modified xsi:type="dcterms:W3CDTF">2022-04-26T01:36:22Z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71FE46C0A3114464A887EACEEE71E84C</vt:lpwstr>
  </property>
  <property fmtid="{D5CDD505-2E9C-101B-9397-08002B2CF9AE}" pid="3" name="KSOProductBuildVer">
    <vt:lpwstr>2052-11.1.0.11365</vt:lpwstr>
  </property>
</Properties>
</file>