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2"/>
  </p:sldMasterIdLst>
  <p:notesMasterIdLst>
    <p:notesMasterId r:id="rId27"/>
  </p:notesMasterIdLst>
  <p:sldIdLst>
    <p:sldId id="257" r:id="rId3"/>
    <p:sldId id="351" r:id="rId4"/>
    <p:sldId id="352" r:id="rId5"/>
    <p:sldId id="263" r:id="rId6"/>
    <p:sldId id="354" r:id="rId7"/>
    <p:sldId id="355" r:id="rId8"/>
    <p:sldId id="356" r:id="rId9"/>
    <p:sldId id="357" r:id="rId10"/>
    <p:sldId id="358" r:id="rId11"/>
    <p:sldId id="359" r:id="rId12"/>
    <p:sldId id="360" r:id="rId13"/>
    <p:sldId id="362" r:id="rId14"/>
    <p:sldId id="363" r:id="rId15"/>
    <p:sldId id="364" r:id="rId16"/>
    <p:sldId id="365" r:id="rId17"/>
    <p:sldId id="366" r:id="rId18"/>
    <p:sldId id="367" r:id="rId19"/>
    <p:sldId id="368" r:id="rId20"/>
    <p:sldId id="369" r:id="rId21"/>
    <p:sldId id="370" r:id="rId22"/>
    <p:sldId id="371" r:id="rId23"/>
    <p:sldId id="372" r:id="rId24"/>
    <p:sldId id="353" r:id="rId25"/>
    <p:sldId id="27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bc" initials="z" lastIdx="1" clrIdx="0">
    <p:extLst>
      <p:ext uri="{19B8F6BF-5375-455C-9EA6-DF929625EA0E}">
        <p15:presenceInfo xmlns:p15="http://schemas.microsoft.com/office/powerpoint/2012/main" userId="zb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6"/>
    <p:restoredTop sz="94659"/>
  </p:normalViewPr>
  <p:slideViewPr>
    <p:cSldViewPr snapToGrid="0" snapToObjects="1">
      <p:cViewPr varScale="1">
        <p:scale>
          <a:sx n="67" d="100"/>
          <a:sy n="67" d="100"/>
        </p:scale>
        <p:origin x="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2B1A7-D64B-3C46-AC84-22EF75EBEA2B}" type="datetimeFigureOut">
              <a:rPr kumimoji="1" lang="zh-CN" altLang="en-US" smtClean="0"/>
              <a:t>2020/9/11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37BD6-AC6E-714B-81C9-EFF64E9D7BA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92804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3448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793E11CD-7E61-4104-986A-C7D1C4657F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06585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descr="PPT封面"/>
          <p:cNvPicPr>
            <a:picLocks noChangeAspect="1"/>
          </p:cNvPicPr>
          <p:nvPr userDrawn="1"/>
        </p:nvPicPr>
        <p:blipFill>
          <a:blip r:embed="rId2"/>
          <a:stretch>
            <a:fillRect/>
          </a:stretch>
        </p:blipFill>
        <p:spPr>
          <a:xfrm>
            <a:off x="-3810" y="-12700"/>
            <a:ext cx="12240895" cy="6885305"/>
          </a:xfrm>
          <a:prstGeom prst="rect">
            <a:avLst/>
          </a:prstGeom>
        </p:spPr>
      </p:pic>
      <p:sp>
        <p:nvSpPr>
          <p:cNvPr id="9" name="矩形 8"/>
          <p:cNvSpPr/>
          <p:nvPr userDrawn="1"/>
        </p:nvSpPr>
        <p:spPr>
          <a:xfrm>
            <a:off x="-5080" y="15240"/>
            <a:ext cx="12251055" cy="6846570"/>
          </a:xfrm>
          <a:prstGeom prst="rect">
            <a:avLst/>
          </a:prstGeom>
          <a:solidFill>
            <a:schemeClr val="tx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2020/9/11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8" name="图片 7" descr="ppt内容2"/>
          <p:cNvPicPr>
            <a:picLocks noChangeAspect="1"/>
          </p:cNvPicPr>
          <p:nvPr userDrawn="1"/>
        </p:nvPicPr>
        <p:blipFill>
          <a:blip r:embed="rId4"/>
          <a:stretch>
            <a:fillRect/>
          </a:stretch>
        </p:blipFill>
        <p:spPr>
          <a:xfrm>
            <a:off x="6350" y="5715"/>
            <a:ext cx="12190730" cy="68573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0102"/>
            </a:gs>
            <a:gs pos="0">
              <a:srgbClr val="010525"/>
            </a:gs>
            <a:gs pos="100000">
              <a:srgbClr val="173479"/>
            </a:gs>
          </a:gsLst>
          <a:lin ang="27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65"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4858385" y="3766185"/>
            <a:ext cx="2933700" cy="506095"/>
          </a:xfrm>
        </p:spPr>
        <p:txBody>
          <a:bodyPr/>
          <a:lstStyle/>
          <a:p>
            <a:pPr algn="l"/>
            <a:r>
              <a:rPr lang="zh-CN" altLang="en-US" sz="1600" dirty="0">
                <a:solidFill>
                  <a:schemeClr val="bg1"/>
                </a:solidFill>
              </a:rPr>
              <a:t>张博超            日期              公司</a:t>
            </a:r>
          </a:p>
        </p:txBody>
      </p:sp>
      <p:sp>
        <p:nvSpPr>
          <p:cNvPr id="5" name="标题 4"/>
          <p:cNvSpPr>
            <a:spLocks noGrp="1"/>
          </p:cNvSpPr>
          <p:nvPr>
            <p:ph type="ctrTitle"/>
          </p:nvPr>
        </p:nvSpPr>
        <p:spPr>
          <a:xfrm>
            <a:off x="3464242" y="2992756"/>
            <a:ext cx="5721985" cy="567372"/>
          </a:xfrm>
        </p:spPr>
        <p:txBody>
          <a:bodyPr>
            <a:normAutofit fontScale="90000"/>
          </a:bodyPr>
          <a:lstStyle/>
          <a:p>
            <a:pPr algn="dist"/>
            <a:r>
              <a:rPr lang="en-US" sz="3600" b="1" dirty="0">
                <a:solidFill>
                  <a:schemeClr val="bg1"/>
                </a:solidFill>
                <a:latin typeface="Arial Bold" panose="020B0604020202090204" charset="0"/>
                <a:ea typeface="经典粗黑简" panose="02010609000101010101" charset="-122"/>
                <a:cs typeface="Arial Bold" panose="020B0604020202090204" charset="0"/>
              </a:rPr>
              <a:t>React-Native </a:t>
            </a:r>
            <a:r>
              <a:rPr lang="zh-CN" altLang="en-US" sz="3600" b="1" dirty="0">
                <a:solidFill>
                  <a:schemeClr val="bg1"/>
                </a:solidFill>
                <a:latin typeface="Arial Bold" panose="020B0604020202090204" charset="0"/>
                <a:ea typeface="经典粗黑简" panose="02010609000101010101" charset="-122"/>
                <a:cs typeface="Arial Bold" panose="020B0604020202090204" charset="0"/>
              </a:rPr>
              <a:t>手机</a:t>
            </a:r>
            <a:r>
              <a:rPr lang="en-US" sz="3600" b="1" dirty="0">
                <a:solidFill>
                  <a:schemeClr val="bg1"/>
                </a:solidFill>
                <a:latin typeface="Arial Bold" panose="020B0604020202090204" charset="0"/>
                <a:ea typeface="经典粗黑简" panose="02010609000101010101" charset="-122"/>
                <a:cs typeface="Arial Bold" panose="020B0604020202090204" charset="0"/>
              </a:rPr>
              <a:t>app</a:t>
            </a:r>
            <a:r>
              <a:rPr lang="zh-CN" altLang="en-US" sz="3600" b="1" dirty="0">
                <a:solidFill>
                  <a:schemeClr val="bg1"/>
                </a:solidFill>
                <a:latin typeface="Arial Bold" panose="020B0604020202090204" charset="0"/>
                <a:ea typeface="经典粗黑简" panose="02010609000101010101" charset="-122"/>
                <a:cs typeface="Arial Bold" panose="020B0604020202090204" charset="0"/>
              </a:rPr>
              <a:t>开发</a:t>
            </a:r>
            <a:endParaRPr lang="en-US" sz="3600" b="1" dirty="0">
              <a:solidFill>
                <a:schemeClr val="bg1"/>
              </a:solidFill>
              <a:latin typeface="Arial Bold" panose="020B0604020202090204" charset="0"/>
              <a:ea typeface="经典粗黑简" panose="02010609000101010101" charset="-122"/>
              <a:cs typeface="Arial Bold" panose="020B0604020202090204" charset="0"/>
            </a:endParaRPr>
          </a:p>
        </p:txBody>
      </p:sp>
      <p:sp>
        <p:nvSpPr>
          <p:cNvPr id="16" name="标题 1"/>
          <p:cNvSpPr>
            <a:spLocks noGrp="1"/>
          </p:cNvSpPr>
          <p:nvPr/>
        </p:nvSpPr>
        <p:spPr>
          <a:xfrm>
            <a:off x="4140957" y="2255520"/>
            <a:ext cx="4289816" cy="7867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4400" b="1" i="0" u="none" strike="noStrike" kern="1200" cap="none" spc="0" normalizeH="0" baseline="0" noProof="0" dirty="0">
                <a:ln>
                  <a:noFill/>
                </a:ln>
                <a:solidFill>
                  <a:prstClr val="white"/>
                </a:solidFill>
                <a:effectLst/>
                <a:uLnTx/>
                <a:uFillTx/>
                <a:latin typeface="微软雅黑" charset="0"/>
                <a:ea typeface="微软雅黑" charset="0"/>
                <a:cs typeface="微软雅黑" charset="0"/>
              </a:rPr>
              <a:t>瑞太智联技术</a:t>
            </a:r>
          </a:p>
        </p:txBody>
      </p:sp>
      <p:cxnSp>
        <p:nvCxnSpPr>
          <p:cNvPr id="17" name="直接连接符 16"/>
          <p:cNvCxnSpPr/>
          <p:nvPr/>
        </p:nvCxnSpPr>
        <p:spPr>
          <a:xfrm>
            <a:off x="6621145" y="3766185"/>
            <a:ext cx="0" cy="2457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676900" y="3766185"/>
            <a:ext cx="0" cy="2457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标题 1"/>
          <p:cNvSpPr>
            <a:spLocks noGrp="1"/>
          </p:cNvSpPr>
          <p:nvPr/>
        </p:nvSpPr>
        <p:spPr>
          <a:xfrm>
            <a:off x="4207510" y="6180455"/>
            <a:ext cx="4156710" cy="5321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经典粗黑简" panose="02010609000101010101" charset="-122"/>
              </a:rPr>
              <a:t>瑞太与你 智联未来</a:t>
            </a:r>
          </a:p>
        </p:txBody>
      </p:sp>
      <p:cxnSp>
        <p:nvCxnSpPr>
          <p:cNvPr id="2" name="直接连接符 1"/>
          <p:cNvCxnSpPr/>
          <p:nvPr/>
        </p:nvCxnSpPr>
        <p:spPr>
          <a:xfrm>
            <a:off x="3557270" y="3602990"/>
            <a:ext cx="572198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descr="瑞太."/>
          <p:cNvPicPr>
            <a:picLocks noChangeAspect="1"/>
          </p:cNvPicPr>
          <p:nvPr/>
        </p:nvPicPr>
        <p:blipFill>
          <a:blip r:embed="rId3"/>
          <a:stretch>
            <a:fillRect/>
          </a:stretch>
        </p:blipFill>
        <p:spPr>
          <a:xfrm>
            <a:off x="449580" y="287655"/>
            <a:ext cx="897255" cy="109664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0D0706D0-8C7C-45F3-9225-421D77AD938C}"/>
              </a:ext>
            </a:extLst>
          </p:cNvPr>
          <p:cNvPicPr>
            <a:picLocks noChangeAspect="1"/>
          </p:cNvPicPr>
          <p:nvPr/>
        </p:nvPicPr>
        <p:blipFill>
          <a:blip r:embed="rId2"/>
          <a:stretch>
            <a:fillRect/>
          </a:stretch>
        </p:blipFill>
        <p:spPr>
          <a:xfrm>
            <a:off x="1952417" y="1040882"/>
            <a:ext cx="8083965" cy="4781796"/>
          </a:xfrm>
          <a:prstGeom prst="rect">
            <a:avLst/>
          </a:prstGeom>
        </p:spPr>
      </p:pic>
    </p:spTree>
    <p:extLst>
      <p:ext uri="{BB962C8B-B14F-4D97-AF65-F5344CB8AC3E}">
        <p14:creationId xmlns:p14="http://schemas.microsoft.com/office/powerpoint/2010/main" val="234225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926205" y="2356329"/>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155495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6205" y="315769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6205" y="395906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05" y="476043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11442" y="2371877"/>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600" b="1" dirty="0">
                <a:solidFill>
                  <a:srgbClr val="072D6C"/>
                </a:solidFill>
                <a:latin typeface="经典粗黑简" panose="02010609000101010101" charset="-122"/>
                <a:ea typeface="经典粗黑简" panose="02010609000101010101" charset="-122"/>
              </a:rPr>
              <a:t>2</a:t>
            </a:r>
            <a:endPar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6" name="内容占位符 2"/>
          <p:cNvSpPr>
            <a:spLocks noGrp="1"/>
          </p:cNvSpPr>
          <p:nvPr/>
        </p:nvSpPr>
        <p:spPr>
          <a:xfrm>
            <a:off x="4011442" y="1608934"/>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1</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7" name="内容占位符 2"/>
          <p:cNvSpPr>
            <a:spLocks noGrp="1"/>
          </p:cNvSpPr>
          <p:nvPr/>
        </p:nvSpPr>
        <p:spPr>
          <a:xfrm>
            <a:off x="4032250" y="321167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3</a:t>
            </a:r>
          </a:p>
        </p:txBody>
      </p:sp>
      <p:sp>
        <p:nvSpPr>
          <p:cNvPr id="64" name="内容占位符 2"/>
          <p:cNvSpPr>
            <a:spLocks noGrp="1"/>
          </p:cNvSpPr>
          <p:nvPr/>
        </p:nvSpPr>
        <p:spPr>
          <a:xfrm>
            <a:off x="4032250" y="401304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4</a:t>
            </a:r>
          </a:p>
        </p:txBody>
      </p:sp>
      <p:sp>
        <p:nvSpPr>
          <p:cNvPr id="65" name="内容占位符 2"/>
          <p:cNvSpPr>
            <a:spLocks noGrp="1"/>
          </p:cNvSpPr>
          <p:nvPr/>
        </p:nvSpPr>
        <p:spPr>
          <a:xfrm>
            <a:off x="4032250" y="481441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5</a:t>
            </a: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683125" y="2355694"/>
            <a:ext cx="2825750" cy="56070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a:solidFill>
                  <a:srgbClr val="072D6C"/>
                </a:solidFill>
                <a:latin typeface="Calibri" panose="020F0502020204030204"/>
                <a:ea typeface="微软雅黑" panose="020B0503020204020204" pitchFamily="34" charset="-122"/>
              </a:rPr>
              <a:t>RN</a:t>
            </a:r>
            <a:r>
              <a:rPr lang="zh-CN" altLang="en-US" sz="2100" b="1" dirty="0">
                <a:solidFill>
                  <a:srgbClr val="072D6C"/>
                </a:solidFill>
                <a:latin typeface="Calibri" panose="020F0502020204030204"/>
                <a:ea typeface="微软雅黑" panose="020B0503020204020204" pitchFamily="34" charset="-122"/>
              </a:rPr>
              <a:t>入门</a:t>
            </a:r>
            <a:endParaRPr kumimoji="0" lang="zh-CN" altLang="en-US" sz="2100" b="1" i="0" u="none" strike="noStrike" kern="1200" cap="none" spc="0" normalizeH="0" baseline="0" noProof="0" dirty="0">
              <a:ln>
                <a:noFill/>
              </a:ln>
              <a:solidFill>
                <a:srgbClr val="072D6C"/>
              </a:solidFill>
              <a:effectLst/>
              <a:uLnTx/>
              <a:uFillTx/>
              <a:latin typeface="Calibri" panose="020F0502020204030204"/>
              <a:ea typeface="微软雅黑" panose="020B0503020204020204" pitchFamily="34" charset="-122"/>
              <a:cs typeface="+mn-cs"/>
            </a:endParaRPr>
          </a:p>
        </p:txBody>
      </p:sp>
      <p:sp>
        <p:nvSpPr>
          <p:cNvPr id="68" name="副标题 2"/>
          <p:cNvSpPr>
            <a:spLocks noGrp="1"/>
          </p:cNvSpPr>
          <p:nvPr/>
        </p:nvSpPr>
        <p:spPr>
          <a:xfrm>
            <a:off x="4612785" y="167497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lang="zh-CN" altLang="en-US" sz="2100" dirty="0">
                <a:solidFill>
                  <a:prstClr val="white"/>
                </a:solidFill>
                <a:latin typeface="Calibri" panose="020F0502020204030204"/>
                <a:ea typeface="微软雅黑" panose="020B0503020204020204" pitchFamily="34" charset="-122"/>
              </a:rPr>
              <a:t>简介</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9" name="副标题 2"/>
          <p:cNvSpPr>
            <a:spLocks noGrp="1"/>
          </p:cNvSpPr>
          <p:nvPr/>
        </p:nvSpPr>
        <p:spPr>
          <a:xfrm>
            <a:off x="4683125" y="327771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开发模式</a:t>
            </a:r>
          </a:p>
        </p:txBody>
      </p:sp>
      <p:sp>
        <p:nvSpPr>
          <p:cNvPr id="70" name="副标题 2"/>
          <p:cNvSpPr>
            <a:spLocks noGrp="1"/>
          </p:cNvSpPr>
          <p:nvPr/>
        </p:nvSpPr>
        <p:spPr>
          <a:xfrm>
            <a:off x="4683125" y="40930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83125" y="48804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基础需求实现</a:t>
            </a: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195888122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3" name="文本框 2">
            <a:extLst>
              <a:ext uri="{FF2B5EF4-FFF2-40B4-BE49-F238E27FC236}">
                <a16:creationId xmlns:a16="http://schemas.microsoft.com/office/drawing/2014/main" id="{BCC0A1C0-964A-4FD3-8378-929A6D242868}"/>
              </a:ext>
            </a:extLst>
          </p:cNvPr>
          <p:cNvSpPr txBox="1"/>
          <p:nvPr/>
        </p:nvSpPr>
        <p:spPr>
          <a:xfrm>
            <a:off x="739026" y="1162270"/>
            <a:ext cx="1955985" cy="400110"/>
          </a:xfrm>
          <a:prstGeom prst="rect">
            <a:avLst/>
          </a:prstGeom>
          <a:noFill/>
        </p:spPr>
        <p:txBody>
          <a:bodyPr wrap="none" rtlCol="0">
            <a:spAutoFit/>
          </a:bodyPr>
          <a:lstStyle/>
          <a:p>
            <a:r>
              <a:rPr lang="en-US" altLang="zh-CN" sz="2000" b="1" dirty="0">
                <a:latin typeface="+mn-ea"/>
              </a:rPr>
              <a:t>1.</a:t>
            </a:r>
            <a:r>
              <a:rPr lang="zh-CN" altLang="en-US" sz="2000" b="1" dirty="0">
                <a:latin typeface="+mn-ea"/>
              </a:rPr>
              <a:t>搭建开发环境</a:t>
            </a:r>
          </a:p>
        </p:txBody>
      </p:sp>
      <p:sp>
        <p:nvSpPr>
          <p:cNvPr id="7" name="文本框 6">
            <a:extLst>
              <a:ext uri="{FF2B5EF4-FFF2-40B4-BE49-F238E27FC236}">
                <a16:creationId xmlns:a16="http://schemas.microsoft.com/office/drawing/2014/main" id="{BBDE4CA5-EAA8-434F-900B-D111BA34262A}"/>
              </a:ext>
            </a:extLst>
          </p:cNvPr>
          <p:cNvSpPr txBox="1"/>
          <p:nvPr/>
        </p:nvSpPr>
        <p:spPr>
          <a:xfrm>
            <a:off x="747801" y="1949032"/>
            <a:ext cx="2363147" cy="369332"/>
          </a:xfrm>
          <a:prstGeom prst="rect">
            <a:avLst/>
          </a:prstGeom>
          <a:noFill/>
        </p:spPr>
        <p:txBody>
          <a:bodyPr wrap="none" rtlCol="0">
            <a:spAutoFit/>
          </a:bodyPr>
          <a:lstStyle/>
          <a:p>
            <a:r>
              <a:rPr lang="zh-CN" altLang="en-US" dirty="0">
                <a:latin typeface="+mn-ea"/>
              </a:rPr>
              <a:t>开发平台：</a:t>
            </a:r>
            <a:r>
              <a:rPr lang="en-US" altLang="zh-CN" dirty="0">
                <a:latin typeface="+mn-ea"/>
              </a:rPr>
              <a:t>Windows</a:t>
            </a:r>
            <a:endParaRPr lang="zh-CN" altLang="en-US" dirty="0">
              <a:latin typeface="+mn-ea"/>
            </a:endParaRPr>
          </a:p>
        </p:txBody>
      </p:sp>
      <p:sp>
        <p:nvSpPr>
          <p:cNvPr id="9" name="文本框 8">
            <a:extLst>
              <a:ext uri="{FF2B5EF4-FFF2-40B4-BE49-F238E27FC236}">
                <a16:creationId xmlns:a16="http://schemas.microsoft.com/office/drawing/2014/main" id="{5D152AF1-B581-47BF-BC8C-B16C4FB26213}"/>
              </a:ext>
            </a:extLst>
          </p:cNvPr>
          <p:cNvSpPr txBox="1"/>
          <p:nvPr/>
        </p:nvSpPr>
        <p:spPr>
          <a:xfrm>
            <a:off x="4118220" y="1949032"/>
            <a:ext cx="2231637" cy="369332"/>
          </a:xfrm>
          <a:prstGeom prst="rect">
            <a:avLst/>
          </a:prstGeom>
          <a:noFill/>
        </p:spPr>
        <p:txBody>
          <a:bodyPr wrap="none" rtlCol="0">
            <a:spAutoFit/>
          </a:bodyPr>
          <a:lstStyle/>
          <a:p>
            <a:r>
              <a:rPr lang="zh-CN" altLang="en-US" dirty="0">
                <a:latin typeface="+mn-ea"/>
              </a:rPr>
              <a:t>目标平台：</a:t>
            </a:r>
            <a:r>
              <a:rPr lang="en-US" altLang="zh-CN" dirty="0">
                <a:latin typeface="+mn-ea"/>
              </a:rPr>
              <a:t>Android</a:t>
            </a:r>
            <a:endParaRPr lang="zh-CN" altLang="en-US" dirty="0">
              <a:latin typeface="+mn-ea"/>
            </a:endParaRPr>
          </a:p>
        </p:txBody>
      </p:sp>
      <p:sp>
        <p:nvSpPr>
          <p:cNvPr id="14" name="文本框 13">
            <a:extLst>
              <a:ext uri="{FF2B5EF4-FFF2-40B4-BE49-F238E27FC236}">
                <a16:creationId xmlns:a16="http://schemas.microsoft.com/office/drawing/2014/main" id="{1C98A995-E290-4946-BFD5-FF0582DDD05C}"/>
              </a:ext>
            </a:extLst>
          </p:cNvPr>
          <p:cNvSpPr txBox="1"/>
          <p:nvPr/>
        </p:nvSpPr>
        <p:spPr>
          <a:xfrm>
            <a:off x="739026" y="2486648"/>
            <a:ext cx="6324552" cy="369332"/>
          </a:xfrm>
          <a:prstGeom prst="rect">
            <a:avLst/>
          </a:prstGeom>
          <a:noFill/>
        </p:spPr>
        <p:txBody>
          <a:bodyPr wrap="none" rtlCol="0">
            <a:spAutoFit/>
          </a:bodyPr>
          <a:lstStyle/>
          <a:p>
            <a:r>
              <a:rPr lang="zh-CN" altLang="en-US" b="0" i="0" dirty="0">
                <a:solidFill>
                  <a:srgbClr val="1A1A1A"/>
                </a:solidFill>
                <a:effectLst/>
                <a:latin typeface="-apple-system"/>
              </a:rPr>
              <a:t>必须安装的依赖有：</a:t>
            </a:r>
            <a:r>
              <a:rPr lang="en-US" altLang="zh-CN" b="0" i="0" dirty="0">
                <a:solidFill>
                  <a:srgbClr val="1A1A1A"/>
                </a:solidFill>
                <a:effectLst/>
                <a:latin typeface="-apple-system"/>
              </a:rPr>
              <a:t>Node</a:t>
            </a:r>
            <a:r>
              <a:rPr lang="zh-CN" altLang="en-US" b="0" i="0" dirty="0">
                <a:solidFill>
                  <a:srgbClr val="1A1A1A"/>
                </a:solidFill>
                <a:effectLst/>
                <a:latin typeface="-apple-system"/>
              </a:rPr>
              <a:t>、</a:t>
            </a:r>
            <a:r>
              <a:rPr lang="en-US" altLang="zh-CN" b="0" i="0" dirty="0">
                <a:solidFill>
                  <a:srgbClr val="1A1A1A"/>
                </a:solidFill>
                <a:effectLst/>
                <a:latin typeface="-apple-system"/>
              </a:rPr>
              <a:t>Python2</a:t>
            </a:r>
            <a:r>
              <a:rPr lang="zh-CN" altLang="en-US" b="0" i="0" dirty="0">
                <a:solidFill>
                  <a:srgbClr val="1A1A1A"/>
                </a:solidFill>
                <a:effectLst/>
                <a:latin typeface="-apple-system"/>
              </a:rPr>
              <a:t>、</a:t>
            </a:r>
            <a:r>
              <a:rPr lang="en-US" altLang="zh-CN" b="0" i="0" dirty="0">
                <a:solidFill>
                  <a:srgbClr val="1A1A1A"/>
                </a:solidFill>
                <a:effectLst/>
                <a:latin typeface="-apple-system"/>
              </a:rPr>
              <a:t>JDK </a:t>
            </a:r>
            <a:r>
              <a:rPr lang="zh-CN" altLang="en-US" b="0" i="0" dirty="0">
                <a:solidFill>
                  <a:srgbClr val="1A1A1A"/>
                </a:solidFill>
                <a:effectLst/>
                <a:latin typeface="-apple-system"/>
              </a:rPr>
              <a:t>和 </a:t>
            </a:r>
            <a:r>
              <a:rPr lang="en-US" altLang="zh-CN" b="0" i="0" dirty="0">
                <a:solidFill>
                  <a:srgbClr val="1A1A1A"/>
                </a:solidFill>
                <a:effectLst/>
                <a:latin typeface="-apple-system"/>
              </a:rPr>
              <a:t>Android Studio</a:t>
            </a:r>
            <a:r>
              <a:rPr lang="zh-CN" altLang="en-US" b="0" i="0" dirty="0">
                <a:solidFill>
                  <a:srgbClr val="1A1A1A"/>
                </a:solidFill>
                <a:effectLst/>
                <a:latin typeface="-apple-system"/>
              </a:rPr>
              <a:t>。</a:t>
            </a:r>
            <a:endParaRPr lang="zh-CN" altLang="en-US" dirty="0"/>
          </a:p>
        </p:txBody>
      </p:sp>
      <p:sp>
        <p:nvSpPr>
          <p:cNvPr id="17" name="文本框 16">
            <a:extLst>
              <a:ext uri="{FF2B5EF4-FFF2-40B4-BE49-F238E27FC236}">
                <a16:creationId xmlns:a16="http://schemas.microsoft.com/office/drawing/2014/main" id="{8A4A1205-9A1F-4C31-AE20-8323A4D4A9F6}"/>
              </a:ext>
            </a:extLst>
          </p:cNvPr>
          <p:cNvSpPr txBox="1"/>
          <p:nvPr/>
        </p:nvSpPr>
        <p:spPr>
          <a:xfrm>
            <a:off x="747801" y="3024264"/>
            <a:ext cx="10338549" cy="646331"/>
          </a:xfrm>
          <a:prstGeom prst="rect">
            <a:avLst/>
          </a:prstGeom>
          <a:noFill/>
        </p:spPr>
        <p:txBody>
          <a:bodyPr wrap="square" rtlCol="0">
            <a:spAutoFit/>
          </a:bodyPr>
          <a:lstStyle/>
          <a:p>
            <a:r>
              <a:rPr lang="zh-CN" altLang="en-US" dirty="0"/>
              <a:t>你可以使用任何代码编辑器编写 </a:t>
            </a:r>
            <a:r>
              <a:rPr lang="en-US" altLang="zh-CN" dirty="0" err="1"/>
              <a:t>js</a:t>
            </a:r>
            <a:r>
              <a:rPr lang="en-US" altLang="zh-CN" dirty="0"/>
              <a:t> </a:t>
            </a:r>
            <a:r>
              <a:rPr lang="zh-CN" altLang="en-US" dirty="0"/>
              <a:t>代码，但你仍然需要安装 </a:t>
            </a:r>
            <a:r>
              <a:rPr lang="en-US" altLang="zh-CN" dirty="0"/>
              <a:t>Android Studio </a:t>
            </a:r>
            <a:r>
              <a:rPr lang="zh-CN" altLang="en-US" dirty="0"/>
              <a:t>来获得编译 </a:t>
            </a:r>
            <a:r>
              <a:rPr lang="en-US" altLang="zh-CN" dirty="0"/>
              <a:t>Android </a:t>
            </a:r>
            <a:r>
              <a:rPr lang="zh-CN" altLang="en-US" dirty="0"/>
              <a:t>应用所需要的工具和环境。</a:t>
            </a:r>
          </a:p>
        </p:txBody>
      </p:sp>
      <p:sp>
        <p:nvSpPr>
          <p:cNvPr id="18" name="文本框 17">
            <a:extLst>
              <a:ext uri="{FF2B5EF4-FFF2-40B4-BE49-F238E27FC236}">
                <a16:creationId xmlns:a16="http://schemas.microsoft.com/office/drawing/2014/main" id="{4CEBC432-C856-4567-83F6-780516F79177}"/>
              </a:ext>
            </a:extLst>
          </p:cNvPr>
          <p:cNvSpPr txBox="1"/>
          <p:nvPr/>
        </p:nvSpPr>
        <p:spPr>
          <a:xfrm>
            <a:off x="739026" y="3854873"/>
            <a:ext cx="10201274" cy="923330"/>
          </a:xfrm>
          <a:prstGeom prst="rect">
            <a:avLst/>
          </a:prstGeom>
          <a:noFill/>
        </p:spPr>
        <p:txBody>
          <a:bodyPr wrap="square" rtlCol="0">
            <a:spAutoFit/>
          </a:bodyPr>
          <a:lstStyle/>
          <a:p>
            <a:r>
              <a:rPr lang="zh-CN" altLang="en-US" b="0" i="0" dirty="0">
                <a:solidFill>
                  <a:srgbClr val="1A1A1A"/>
                </a:solidFill>
                <a:effectLst/>
                <a:latin typeface="-apple-system"/>
              </a:rPr>
              <a:t>注意 </a:t>
            </a:r>
            <a:r>
              <a:rPr lang="en-US" altLang="zh-CN" b="0" i="0" dirty="0">
                <a:solidFill>
                  <a:srgbClr val="1A1A1A"/>
                </a:solidFill>
                <a:effectLst/>
                <a:latin typeface="-apple-system"/>
              </a:rPr>
              <a:t>Node </a:t>
            </a:r>
            <a:r>
              <a:rPr lang="zh-CN" altLang="en-US" b="0" i="0" dirty="0">
                <a:solidFill>
                  <a:srgbClr val="1A1A1A"/>
                </a:solidFill>
                <a:effectLst/>
                <a:latin typeface="-apple-system"/>
              </a:rPr>
              <a:t>的版本应大于等于 </a:t>
            </a:r>
            <a:r>
              <a:rPr lang="en-US" altLang="zh-CN" b="0" i="0" dirty="0">
                <a:solidFill>
                  <a:srgbClr val="1A1A1A"/>
                </a:solidFill>
                <a:effectLst/>
                <a:latin typeface="-apple-system"/>
              </a:rPr>
              <a:t>12</a:t>
            </a:r>
            <a:r>
              <a:rPr lang="zh-CN" altLang="en-US" b="0" i="0" dirty="0">
                <a:solidFill>
                  <a:srgbClr val="1A1A1A"/>
                </a:solidFill>
                <a:effectLst/>
                <a:latin typeface="-apple-system"/>
              </a:rPr>
              <a:t>，</a:t>
            </a:r>
            <a:r>
              <a:rPr lang="en-US" altLang="zh-CN" b="0" i="0" dirty="0">
                <a:solidFill>
                  <a:srgbClr val="1A1A1A"/>
                </a:solidFill>
                <a:effectLst/>
                <a:latin typeface="-apple-system"/>
              </a:rPr>
              <a:t>Python </a:t>
            </a:r>
            <a:r>
              <a:rPr lang="zh-CN" altLang="en-US" b="0" i="0" dirty="0">
                <a:solidFill>
                  <a:srgbClr val="1A1A1A"/>
                </a:solidFill>
                <a:effectLst/>
                <a:latin typeface="-apple-system"/>
              </a:rPr>
              <a:t>的版本必须为 </a:t>
            </a:r>
            <a:r>
              <a:rPr lang="en-US" altLang="zh-CN" b="0" i="0" dirty="0">
                <a:solidFill>
                  <a:srgbClr val="1A1A1A"/>
                </a:solidFill>
                <a:effectLst/>
                <a:latin typeface="-apple-system"/>
              </a:rPr>
              <a:t>2.x</a:t>
            </a:r>
            <a:r>
              <a:rPr lang="zh-CN" altLang="en-US" b="0" i="0" dirty="0">
                <a:solidFill>
                  <a:srgbClr val="1A1A1A"/>
                </a:solidFill>
                <a:effectLst/>
                <a:latin typeface="-apple-system"/>
              </a:rPr>
              <a:t>（不支持 </a:t>
            </a:r>
            <a:r>
              <a:rPr lang="en-US" altLang="zh-CN" b="0" i="0" dirty="0">
                <a:solidFill>
                  <a:srgbClr val="1A1A1A"/>
                </a:solidFill>
                <a:effectLst/>
                <a:latin typeface="-apple-system"/>
              </a:rPr>
              <a:t>3.x</a:t>
            </a:r>
            <a:r>
              <a:rPr lang="zh-CN" altLang="en-US" b="0" i="0" dirty="0">
                <a:solidFill>
                  <a:srgbClr val="1A1A1A"/>
                </a:solidFill>
                <a:effectLst/>
                <a:latin typeface="-apple-system"/>
              </a:rPr>
              <a:t>），而 </a:t>
            </a:r>
            <a:r>
              <a:rPr lang="en-US" altLang="zh-CN" b="0" i="0" dirty="0">
                <a:solidFill>
                  <a:srgbClr val="1A1A1A"/>
                </a:solidFill>
                <a:effectLst/>
                <a:latin typeface="-apple-system"/>
              </a:rPr>
              <a:t>JDK </a:t>
            </a:r>
            <a:r>
              <a:rPr lang="zh-CN" altLang="en-US" b="0" i="0" dirty="0">
                <a:solidFill>
                  <a:srgbClr val="1A1A1A"/>
                </a:solidFill>
                <a:effectLst/>
                <a:latin typeface="-apple-system"/>
              </a:rPr>
              <a:t>的版本必须是 </a:t>
            </a:r>
            <a:r>
              <a:rPr lang="en-US" altLang="zh-CN" b="0" i="0" dirty="0">
                <a:solidFill>
                  <a:srgbClr val="1A1A1A"/>
                </a:solidFill>
                <a:effectLst/>
                <a:latin typeface="-apple-system"/>
              </a:rPr>
              <a:t>1.8</a:t>
            </a:r>
            <a:r>
              <a:rPr lang="zh-CN" altLang="en-US" b="0" i="0" dirty="0">
                <a:solidFill>
                  <a:srgbClr val="1A1A1A"/>
                </a:solidFill>
                <a:effectLst/>
                <a:latin typeface="-apple-system"/>
              </a:rPr>
              <a:t>（目前不支持 </a:t>
            </a:r>
            <a:r>
              <a:rPr lang="en-US" altLang="zh-CN" b="0" i="0" dirty="0">
                <a:solidFill>
                  <a:srgbClr val="1A1A1A"/>
                </a:solidFill>
                <a:effectLst/>
                <a:latin typeface="-apple-system"/>
              </a:rPr>
              <a:t>1.9 </a:t>
            </a:r>
            <a:r>
              <a:rPr lang="zh-CN" altLang="en-US" b="0" i="0" dirty="0">
                <a:solidFill>
                  <a:srgbClr val="1A1A1A"/>
                </a:solidFill>
                <a:effectLst/>
                <a:latin typeface="-apple-system"/>
              </a:rPr>
              <a:t>及更高版本，注意 </a:t>
            </a:r>
            <a:r>
              <a:rPr lang="en-US" altLang="zh-CN" b="0" i="0" dirty="0">
                <a:solidFill>
                  <a:srgbClr val="1A1A1A"/>
                </a:solidFill>
                <a:effectLst/>
                <a:latin typeface="-apple-system"/>
              </a:rPr>
              <a:t>1.8 </a:t>
            </a:r>
            <a:r>
              <a:rPr lang="zh-CN" altLang="en-US" b="0" i="0" dirty="0">
                <a:solidFill>
                  <a:srgbClr val="1A1A1A"/>
                </a:solidFill>
                <a:effectLst/>
                <a:latin typeface="-apple-system"/>
              </a:rPr>
              <a:t>版本官方也直接称 </a:t>
            </a:r>
            <a:r>
              <a:rPr lang="en-US" altLang="zh-CN" b="0" i="0" dirty="0">
                <a:solidFill>
                  <a:srgbClr val="1A1A1A"/>
                </a:solidFill>
                <a:effectLst/>
                <a:latin typeface="-apple-system"/>
              </a:rPr>
              <a:t>8 </a:t>
            </a:r>
            <a:r>
              <a:rPr lang="zh-CN" altLang="en-US" b="0" i="0" dirty="0">
                <a:solidFill>
                  <a:srgbClr val="1A1A1A"/>
                </a:solidFill>
                <a:effectLst/>
                <a:latin typeface="-apple-system"/>
              </a:rPr>
              <a:t>版本）。安装完 </a:t>
            </a:r>
            <a:r>
              <a:rPr lang="en-US" altLang="zh-CN" b="0" i="0" dirty="0">
                <a:solidFill>
                  <a:srgbClr val="1A1A1A"/>
                </a:solidFill>
                <a:effectLst/>
                <a:latin typeface="-apple-system"/>
              </a:rPr>
              <a:t>Node </a:t>
            </a:r>
            <a:r>
              <a:rPr lang="zh-CN" altLang="en-US" b="0" i="0" dirty="0">
                <a:solidFill>
                  <a:srgbClr val="1A1A1A"/>
                </a:solidFill>
                <a:effectLst/>
                <a:latin typeface="-apple-system"/>
              </a:rPr>
              <a:t>后建议设置 </a:t>
            </a:r>
            <a:r>
              <a:rPr lang="en-US" altLang="zh-CN" b="0" i="0" dirty="0" err="1">
                <a:solidFill>
                  <a:srgbClr val="1A1A1A"/>
                </a:solidFill>
                <a:effectLst/>
                <a:latin typeface="-apple-system"/>
              </a:rPr>
              <a:t>npm</a:t>
            </a:r>
            <a:r>
              <a:rPr lang="en-US" altLang="zh-CN" b="0" i="0" dirty="0">
                <a:solidFill>
                  <a:srgbClr val="1A1A1A"/>
                </a:solidFill>
                <a:effectLst/>
                <a:latin typeface="-apple-system"/>
              </a:rPr>
              <a:t> </a:t>
            </a:r>
            <a:r>
              <a:rPr lang="zh-CN" altLang="en-US" b="0" i="0" dirty="0">
                <a:solidFill>
                  <a:srgbClr val="1A1A1A"/>
                </a:solidFill>
                <a:effectLst/>
                <a:latin typeface="-apple-system"/>
              </a:rPr>
              <a:t>镜像（淘宝源）以加速后面的过程（或使用科学上网工具）。</a:t>
            </a:r>
            <a:endParaRPr lang="zh-CN" altLang="en-US" dirty="0"/>
          </a:p>
        </p:txBody>
      </p:sp>
    </p:spTree>
    <p:extLst>
      <p:ext uri="{BB962C8B-B14F-4D97-AF65-F5344CB8AC3E}">
        <p14:creationId xmlns:p14="http://schemas.microsoft.com/office/powerpoint/2010/main" val="348204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3032818" cy="677108"/>
          </a:xfrm>
          <a:prstGeom prst="rect">
            <a:avLst/>
          </a:prstGeom>
          <a:noFill/>
        </p:spPr>
        <p:txBody>
          <a:bodyPr wrap="none" rtlCol="0">
            <a:spAutoFit/>
          </a:bodyPr>
          <a:lstStyle/>
          <a:p>
            <a:r>
              <a:rPr lang="en-US" altLang="zh-CN" sz="2000" b="1" dirty="0">
                <a:solidFill>
                  <a:srgbClr val="1A1A1A"/>
                </a:solidFill>
                <a:latin typeface="+mn-ea"/>
              </a:rPr>
              <a:t>a</a:t>
            </a:r>
            <a:r>
              <a:rPr lang="en-US" altLang="zh-CN" sz="2000" b="1" i="0" dirty="0">
                <a:solidFill>
                  <a:srgbClr val="1A1A1A"/>
                </a:solidFill>
                <a:effectLst/>
                <a:latin typeface="+mn-ea"/>
              </a:rPr>
              <a:t>. </a:t>
            </a:r>
            <a:r>
              <a:rPr lang="zh-CN" altLang="en-US" sz="2000" b="1" i="0" dirty="0">
                <a:solidFill>
                  <a:srgbClr val="1A1A1A"/>
                </a:solidFill>
                <a:effectLst/>
                <a:latin typeface="+mn-ea"/>
              </a:rPr>
              <a:t>安装 </a:t>
            </a:r>
            <a:r>
              <a:rPr lang="en-US" altLang="zh-CN" sz="2000" b="1" i="0" dirty="0">
                <a:solidFill>
                  <a:srgbClr val="1A1A1A"/>
                </a:solidFill>
                <a:effectLst/>
                <a:latin typeface="+mn-ea"/>
              </a:rPr>
              <a:t>Android Studio</a:t>
            </a:r>
          </a:p>
          <a:p>
            <a:endParaRPr lang="zh-CN" altLang="en-US" dirty="0"/>
          </a:p>
        </p:txBody>
      </p:sp>
      <p:sp>
        <p:nvSpPr>
          <p:cNvPr id="8" name="文本框 7">
            <a:extLst>
              <a:ext uri="{FF2B5EF4-FFF2-40B4-BE49-F238E27FC236}">
                <a16:creationId xmlns:a16="http://schemas.microsoft.com/office/drawing/2014/main" id="{FD4E4274-5496-45DD-9CA2-8FA6A4262AB1}"/>
              </a:ext>
            </a:extLst>
          </p:cNvPr>
          <p:cNvSpPr txBox="1"/>
          <p:nvPr/>
        </p:nvSpPr>
        <p:spPr>
          <a:xfrm>
            <a:off x="914400" y="2009775"/>
            <a:ext cx="9382125" cy="923330"/>
          </a:xfrm>
          <a:prstGeom prst="rect">
            <a:avLst/>
          </a:prstGeom>
          <a:noFill/>
        </p:spPr>
        <p:txBody>
          <a:bodyPr wrap="square" rtlCol="0">
            <a:spAutoFit/>
          </a:bodyPr>
          <a:lstStyle/>
          <a:p>
            <a:r>
              <a:rPr lang="zh-CN" altLang="en-US" dirty="0"/>
              <a:t>首先下载和安装 </a:t>
            </a:r>
            <a:r>
              <a:rPr lang="en-US" altLang="zh-CN" dirty="0"/>
              <a:t>Android Studio </a:t>
            </a:r>
            <a:r>
              <a:rPr lang="zh-CN" altLang="en-US" dirty="0"/>
              <a:t>，国内用户可能无法正常访问 </a:t>
            </a:r>
            <a:r>
              <a:rPr lang="en-US" altLang="zh-CN" dirty="0"/>
              <a:t>Android Studio </a:t>
            </a:r>
            <a:r>
              <a:rPr lang="zh-CN" altLang="en-US" dirty="0"/>
              <a:t>原始官网，你可以选择搜索国内的镜像网站以获取资源。安装过程中自定义安装编译工具和组件确保你安装了以下几项：</a:t>
            </a:r>
          </a:p>
        </p:txBody>
      </p:sp>
      <p:sp>
        <p:nvSpPr>
          <p:cNvPr id="10" name="文本框 9">
            <a:extLst>
              <a:ext uri="{FF2B5EF4-FFF2-40B4-BE49-F238E27FC236}">
                <a16:creationId xmlns:a16="http://schemas.microsoft.com/office/drawing/2014/main" id="{D293F8E1-1473-417A-8D6B-900CB1E10839}"/>
              </a:ext>
            </a:extLst>
          </p:cNvPr>
          <p:cNvSpPr txBox="1"/>
          <p:nvPr/>
        </p:nvSpPr>
        <p:spPr>
          <a:xfrm>
            <a:off x="914400" y="3068851"/>
            <a:ext cx="4228530" cy="369332"/>
          </a:xfrm>
          <a:prstGeom prst="rect">
            <a:avLst/>
          </a:prstGeom>
          <a:noFill/>
        </p:spPr>
        <p:txBody>
          <a:bodyPr wrap="none" rtlCol="0">
            <a:spAutoFit/>
          </a:bodyPr>
          <a:lstStyle/>
          <a:p>
            <a:r>
              <a:rPr lang="en-US" altLang="zh-CN" dirty="0"/>
              <a:t>● Android SDK                               </a:t>
            </a:r>
            <a:r>
              <a:rPr lang="zh-CN" altLang="en-US" dirty="0"/>
              <a:t>编译工具</a:t>
            </a:r>
          </a:p>
        </p:txBody>
      </p:sp>
      <p:sp>
        <p:nvSpPr>
          <p:cNvPr id="11" name="文本框 10">
            <a:extLst>
              <a:ext uri="{FF2B5EF4-FFF2-40B4-BE49-F238E27FC236}">
                <a16:creationId xmlns:a16="http://schemas.microsoft.com/office/drawing/2014/main" id="{7D6DC6AC-0C34-4D3C-B838-C6D968EE5A46}"/>
              </a:ext>
            </a:extLst>
          </p:cNvPr>
          <p:cNvSpPr txBox="1"/>
          <p:nvPr/>
        </p:nvSpPr>
        <p:spPr>
          <a:xfrm>
            <a:off x="914400" y="3476156"/>
            <a:ext cx="4830681" cy="369332"/>
          </a:xfrm>
          <a:prstGeom prst="rect">
            <a:avLst/>
          </a:prstGeom>
          <a:noFill/>
        </p:spPr>
        <p:txBody>
          <a:bodyPr wrap="none" rtlCol="0">
            <a:spAutoFit/>
          </a:bodyPr>
          <a:lstStyle/>
          <a:p>
            <a:r>
              <a:rPr lang="en-US" altLang="zh-CN" dirty="0"/>
              <a:t>● Android SDK Platform               </a:t>
            </a:r>
            <a:r>
              <a:rPr lang="zh-CN" altLang="en-US" dirty="0"/>
              <a:t>编译工具运行时</a:t>
            </a:r>
          </a:p>
        </p:txBody>
      </p:sp>
      <p:sp>
        <p:nvSpPr>
          <p:cNvPr id="12" name="文本框 11">
            <a:extLst>
              <a:ext uri="{FF2B5EF4-FFF2-40B4-BE49-F238E27FC236}">
                <a16:creationId xmlns:a16="http://schemas.microsoft.com/office/drawing/2014/main" id="{7747AC47-5358-45D2-B3AD-09C5EB9054C0}"/>
              </a:ext>
            </a:extLst>
          </p:cNvPr>
          <p:cNvSpPr txBox="1"/>
          <p:nvPr/>
        </p:nvSpPr>
        <p:spPr>
          <a:xfrm>
            <a:off x="914400" y="3863117"/>
            <a:ext cx="4390626" cy="369332"/>
          </a:xfrm>
          <a:prstGeom prst="rect">
            <a:avLst/>
          </a:prstGeom>
          <a:noFill/>
        </p:spPr>
        <p:txBody>
          <a:bodyPr wrap="none" rtlCol="0">
            <a:spAutoFit/>
          </a:bodyPr>
          <a:lstStyle/>
          <a:p>
            <a:r>
              <a:rPr lang="en-US" altLang="zh-CN" dirty="0"/>
              <a:t>● Android </a:t>
            </a:r>
            <a:r>
              <a:rPr lang="en-US" altLang="zh-CN" dirty="0" err="1"/>
              <a:t>Vertual</a:t>
            </a:r>
            <a:r>
              <a:rPr lang="en-US" altLang="zh-CN" dirty="0"/>
              <a:t> Device             </a:t>
            </a:r>
            <a:r>
              <a:rPr lang="zh-CN" altLang="en-US" dirty="0"/>
              <a:t>安卓模拟器</a:t>
            </a:r>
            <a:endParaRPr lang="en-US" altLang="zh-CN" dirty="0"/>
          </a:p>
        </p:txBody>
      </p:sp>
      <p:sp>
        <p:nvSpPr>
          <p:cNvPr id="24" name="文本框 23">
            <a:extLst>
              <a:ext uri="{FF2B5EF4-FFF2-40B4-BE49-F238E27FC236}">
                <a16:creationId xmlns:a16="http://schemas.microsoft.com/office/drawing/2014/main" id="{9E6AFC8C-0286-4D0A-81A2-99D1710BC428}"/>
              </a:ext>
            </a:extLst>
          </p:cNvPr>
          <p:cNvSpPr txBox="1"/>
          <p:nvPr/>
        </p:nvSpPr>
        <p:spPr>
          <a:xfrm>
            <a:off x="914400" y="4379014"/>
            <a:ext cx="4925836" cy="369332"/>
          </a:xfrm>
          <a:prstGeom prst="rect">
            <a:avLst/>
          </a:prstGeom>
          <a:noFill/>
        </p:spPr>
        <p:txBody>
          <a:bodyPr wrap="none" rtlCol="0">
            <a:spAutoFit/>
          </a:bodyPr>
          <a:lstStyle/>
          <a:p>
            <a:r>
              <a:rPr lang="zh-CN" altLang="en-US" dirty="0"/>
              <a:t>安装完 </a:t>
            </a:r>
            <a:r>
              <a:rPr lang="en-US" altLang="zh-CN" dirty="0"/>
              <a:t>Android Studio </a:t>
            </a:r>
            <a:r>
              <a:rPr lang="zh-CN" altLang="en-US" dirty="0"/>
              <a:t>之后需要安装以下组件：</a:t>
            </a:r>
          </a:p>
        </p:txBody>
      </p:sp>
      <p:sp>
        <p:nvSpPr>
          <p:cNvPr id="26" name="文本框 25">
            <a:extLst>
              <a:ext uri="{FF2B5EF4-FFF2-40B4-BE49-F238E27FC236}">
                <a16:creationId xmlns:a16="http://schemas.microsoft.com/office/drawing/2014/main" id="{224473E5-75D2-4462-BA36-1735B5A1588B}"/>
              </a:ext>
            </a:extLst>
          </p:cNvPr>
          <p:cNvSpPr txBox="1"/>
          <p:nvPr/>
        </p:nvSpPr>
        <p:spPr>
          <a:xfrm>
            <a:off x="914400" y="4884092"/>
            <a:ext cx="3501792" cy="369332"/>
          </a:xfrm>
          <a:prstGeom prst="rect">
            <a:avLst/>
          </a:prstGeom>
          <a:noFill/>
        </p:spPr>
        <p:txBody>
          <a:bodyPr wrap="none" rtlCol="0">
            <a:spAutoFit/>
          </a:bodyPr>
          <a:lstStyle/>
          <a:p>
            <a:r>
              <a:rPr lang="en-US" altLang="zh-CN" dirty="0"/>
              <a:t>● Android SDK Platform 29             </a:t>
            </a:r>
            <a:endParaRPr lang="zh-CN" altLang="en-US" dirty="0"/>
          </a:p>
        </p:txBody>
      </p:sp>
      <p:sp>
        <p:nvSpPr>
          <p:cNvPr id="28" name="文本框 27">
            <a:extLst>
              <a:ext uri="{FF2B5EF4-FFF2-40B4-BE49-F238E27FC236}">
                <a16:creationId xmlns:a16="http://schemas.microsoft.com/office/drawing/2014/main" id="{D2AFC2FA-A9E8-4C99-A210-446E3E047934}"/>
              </a:ext>
            </a:extLst>
          </p:cNvPr>
          <p:cNvSpPr txBox="1"/>
          <p:nvPr/>
        </p:nvSpPr>
        <p:spPr>
          <a:xfrm>
            <a:off x="914400" y="5314175"/>
            <a:ext cx="3452612" cy="369332"/>
          </a:xfrm>
          <a:prstGeom prst="rect">
            <a:avLst/>
          </a:prstGeom>
          <a:noFill/>
        </p:spPr>
        <p:txBody>
          <a:bodyPr wrap="none" rtlCol="0">
            <a:spAutoFit/>
          </a:bodyPr>
          <a:lstStyle/>
          <a:p>
            <a:r>
              <a:rPr lang="en-US" altLang="zh-CN" dirty="0"/>
              <a:t>● </a:t>
            </a:r>
            <a:r>
              <a:rPr lang="en-US" altLang="zh-CN" b="0" i="0" dirty="0">
                <a:solidFill>
                  <a:srgbClr val="24292E"/>
                </a:solidFill>
                <a:effectLst/>
                <a:latin typeface="source-code-pro"/>
              </a:rPr>
              <a:t>Intel x86 Atom_64 System Image</a:t>
            </a:r>
            <a:endParaRPr lang="zh-CN" altLang="en-US" dirty="0"/>
          </a:p>
        </p:txBody>
      </p:sp>
      <p:sp>
        <p:nvSpPr>
          <p:cNvPr id="32" name="文本框 31">
            <a:extLst>
              <a:ext uri="{FF2B5EF4-FFF2-40B4-BE49-F238E27FC236}">
                <a16:creationId xmlns:a16="http://schemas.microsoft.com/office/drawing/2014/main" id="{1522F91C-422C-4560-AFB8-0694ADF9D173}"/>
              </a:ext>
            </a:extLst>
          </p:cNvPr>
          <p:cNvSpPr txBox="1"/>
          <p:nvPr/>
        </p:nvSpPr>
        <p:spPr>
          <a:xfrm>
            <a:off x="914400" y="5824923"/>
            <a:ext cx="10802957" cy="646331"/>
          </a:xfrm>
          <a:prstGeom prst="rect">
            <a:avLst/>
          </a:prstGeom>
          <a:noFill/>
        </p:spPr>
        <p:txBody>
          <a:bodyPr wrap="none" rtlCol="0">
            <a:spAutoFit/>
          </a:bodyPr>
          <a:lstStyle/>
          <a:p>
            <a:r>
              <a:rPr lang="zh-CN" altLang="en-US" dirty="0"/>
              <a:t>这里需要注意的是，如果没有可靠的国内镜像来源，那么你就需要一个稳定的科学上网工具以获取资源，</a:t>
            </a:r>
            <a:endParaRPr lang="en-US" altLang="zh-CN" dirty="0"/>
          </a:p>
          <a:p>
            <a:r>
              <a:rPr lang="zh-CN" altLang="en-US" dirty="0"/>
              <a:t>否则上述任何一个需要下载安装组件的步骤都可能导致你的安装进度卡死。</a:t>
            </a:r>
          </a:p>
        </p:txBody>
      </p:sp>
    </p:spTree>
    <p:extLst>
      <p:ext uri="{BB962C8B-B14F-4D97-AF65-F5344CB8AC3E}">
        <p14:creationId xmlns:p14="http://schemas.microsoft.com/office/powerpoint/2010/main" val="396107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4436151" cy="400110"/>
          </a:xfrm>
          <a:prstGeom prst="rect">
            <a:avLst/>
          </a:prstGeom>
          <a:noFill/>
        </p:spPr>
        <p:txBody>
          <a:bodyPr wrap="none" rtlCol="0">
            <a:spAutoFit/>
          </a:bodyPr>
          <a:lstStyle/>
          <a:p>
            <a:r>
              <a:rPr lang="en-US" altLang="zh-CN" sz="2000" b="1" i="0" dirty="0">
                <a:solidFill>
                  <a:srgbClr val="1A1A1A"/>
                </a:solidFill>
                <a:effectLst/>
                <a:latin typeface="+mn-ea"/>
              </a:rPr>
              <a:t>b. </a:t>
            </a:r>
            <a:r>
              <a:rPr lang="zh-CN" altLang="en-US" sz="2000" b="1" i="0" dirty="0">
                <a:solidFill>
                  <a:srgbClr val="1A1A1A"/>
                </a:solidFill>
                <a:effectLst/>
                <a:latin typeface="+mn-ea"/>
              </a:rPr>
              <a:t>配置 </a:t>
            </a:r>
            <a:r>
              <a:rPr lang="en-US" altLang="zh-CN" sz="2000" b="1" i="0" dirty="0">
                <a:solidFill>
                  <a:srgbClr val="1A1A1A"/>
                </a:solidFill>
                <a:effectLst/>
                <a:latin typeface="+mn-ea"/>
              </a:rPr>
              <a:t>ANDROID_HOME </a:t>
            </a:r>
            <a:r>
              <a:rPr lang="zh-CN" altLang="en-US" sz="2000" b="1" i="0" dirty="0">
                <a:solidFill>
                  <a:srgbClr val="1A1A1A"/>
                </a:solidFill>
                <a:effectLst/>
                <a:latin typeface="+mn-ea"/>
              </a:rPr>
              <a:t>环境变量</a:t>
            </a:r>
            <a:endParaRPr lang="zh-CN" altLang="en-US" dirty="0"/>
          </a:p>
        </p:txBody>
      </p:sp>
      <p:sp>
        <p:nvSpPr>
          <p:cNvPr id="7" name="文本框 6">
            <a:extLst>
              <a:ext uri="{FF2B5EF4-FFF2-40B4-BE49-F238E27FC236}">
                <a16:creationId xmlns:a16="http://schemas.microsoft.com/office/drawing/2014/main" id="{14A36FC4-48ED-4688-8856-C674C3B4FE5D}"/>
              </a:ext>
            </a:extLst>
          </p:cNvPr>
          <p:cNvSpPr txBox="1"/>
          <p:nvPr/>
        </p:nvSpPr>
        <p:spPr>
          <a:xfrm>
            <a:off x="1160207" y="1828854"/>
            <a:ext cx="9281652" cy="923330"/>
          </a:xfrm>
          <a:prstGeom prst="rect">
            <a:avLst/>
          </a:prstGeom>
          <a:noFill/>
        </p:spPr>
        <p:txBody>
          <a:bodyPr wrap="square" rtlCol="0">
            <a:spAutoFit/>
          </a:bodyPr>
          <a:lstStyle/>
          <a:p>
            <a:r>
              <a:rPr lang="zh-CN" altLang="en-US" dirty="0"/>
              <a:t>打开“控制面板”</a:t>
            </a:r>
            <a:r>
              <a:rPr lang="en-US" altLang="zh-CN" dirty="0"/>
              <a:t>-&gt;</a:t>
            </a:r>
            <a:r>
              <a:rPr lang="zh-CN" altLang="en-US" dirty="0"/>
              <a:t> “系统和安全”</a:t>
            </a:r>
            <a:r>
              <a:rPr lang="en-US" altLang="zh-CN" dirty="0"/>
              <a:t>-&gt;</a:t>
            </a:r>
            <a:r>
              <a:rPr lang="zh-CN" altLang="en-US" dirty="0"/>
              <a:t> “系统”</a:t>
            </a:r>
            <a:r>
              <a:rPr lang="en-US" altLang="zh-CN" dirty="0"/>
              <a:t>-&gt;</a:t>
            </a:r>
            <a:r>
              <a:rPr lang="zh-CN" altLang="en-US" dirty="0"/>
              <a:t> “高级系统设置”</a:t>
            </a:r>
            <a:r>
              <a:rPr lang="en-US" altLang="zh-CN" dirty="0"/>
              <a:t>-&gt;</a:t>
            </a:r>
            <a:r>
              <a:rPr lang="zh-CN" altLang="en-US" dirty="0"/>
              <a:t> “高级”</a:t>
            </a:r>
            <a:r>
              <a:rPr lang="en-US" altLang="zh-CN" dirty="0"/>
              <a:t>-&gt;</a:t>
            </a:r>
            <a:r>
              <a:rPr lang="zh-CN" altLang="en-US" dirty="0"/>
              <a:t> “环境变量”</a:t>
            </a:r>
            <a:r>
              <a:rPr lang="en-US" altLang="zh-CN" dirty="0"/>
              <a:t>-&gt;</a:t>
            </a:r>
            <a:r>
              <a:rPr lang="zh-CN" altLang="en-US" dirty="0"/>
              <a:t> “新建</a:t>
            </a:r>
            <a:r>
              <a:rPr lang="en-US" altLang="zh-CN" dirty="0"/>
              <a:t>”</a:t>
            </a:r>
            <a:r>
              <a:rPr lang="zh-CN" altLang="en-US" dirty="0"/>
              <a:t>，创建一个名为 </a:t>
            </a:r>
            <a:r>
              <a:rPr lang="en-US" altLang="zh-CN" dirty="0"/>
              <a:t>ANDROID_HOME </a:t>
            </a:r>
            <a:r>
              <a:rPr lang="zh-CN" altLang="en-US" dirty="0"/>
              <a:t>的环境变量（系统或用户变量均可），指向你的</a:t>
            </a:r>
            <a:r>
              <a:rPr lang="en-US" altLang="zh-CN" dirty="0"/>
              <a:t>Android SDK</a:t>
            </a:r>
            <a:r>
              <a:rPr lang="zh-CN" altLang="en-US" dirty="0"/>
              <a:t>所在的目录（具体的路径可能和下图并不一致，需自行确认）：</a:t>
            </a:r>
          </a:p>
        </p:txBody>
      </p:sp>
      <p:pic>
        <p:nvPicPr>
          <p:cNvPr id="13" name="图片 12">
            <a:extLst>
              <a:ext uri="{FF2B5EF4-FFF2-40B4-BE49-F238E27FC236}">
                <a16:creationId xmlns:a16="http://schemas.microsoft.com/office/drawing/2014/main" id="{437AE8E1-D226-48B4-A105-9DD8A436DE51}"/>
              </a:ext>
            </a:extLst>
          </p:cNvPr>
          <p:cNvPicPr>
            <a:picLocks noChangeAspect="1"/>
          </p:cNvPicPr>
          <p:nvPr/>
        </p:nvPicPr>
        <p:blipFill>
          <a:blip r:embed="rId2"/>
          <a:stretch>
            <a:fillRect/>
          </a:stretch>
        </p:blipFill>
        <p:spPr>
          <a:xfrm>
            <a:off x="1229032" y="2922144"/>
            <a:ext cx="9315763" cy="2353906"/>
          </a:xfrm>
          <a:prstGeom prst="rect">
            <a:avLst/>
          </a:prstGeom>
        </p:spPr>
      </p:pic>
      <p:sp>
        <p:nvSpPr>
          <p:cNvPr id="15" name="文本框 14">
            <a:extLst>
              <a:ext uri="{FF2B5EF4-FFF2-40B4-BE49-F238E27FC236}">
                <a16:creationId xmlns:a16="http://schemas.microsoft.com/office/drawing/2014/main" id="{9101E42F-5C76-4A45-86C7-B824E2C59A3D}"/>
              </a:ext>
            </a:extLst>
          </p:cNvPr>
          <p:cNvSpPr txBox="1"/>
          <p:nvPr/>
        </p:nvSpPr>
        <p:spPr>
          <a:xfrm>
            <a:off x="1229033" y="5460503"/>
            <a:ext cx="4955074" cy="923330"/>
          </a:xfrm>
          <a:prstGeom prst="rect">
            <a:avLst/>
          </a:prstGeom>
          <a:noFill/>
        </p:spPr>
        <p:txBody>
          <a:bodyPr wrap="none" rtlCol="0">
            <a:spAutoFit/>
          </a:bodyPr>
          <a:lstStyle/>
          <a:p>
            <a:r>
              <a:rPr lang="en-US" altLang="zh-CN" dirty="0"/>
              <a:t>SDK </a:t>
            </a:r>
            <a:r>
              <a:rPr lang="zh-CN" altLang="en-US" dirty="0"/>
              <a:t>默认是安装在下面的目录：</a:t>
            </a:r>
            <a:endParaRPr lang="en-US" altLang="zh-CN" dirty="0"/>
          </a:p>
          <a:p>
            <a:endParaRPr lang="en-US" altLang="zh-CN" dirty="0"/>
          </a:p>
          <a:p>
            <a:r>
              <a:rPr lang="en-US" altLang="zh-CN" dirty="0"/>
              <a:t>C:\Users\</a:t>
            </a:r>
            <a:r>
              <a:rPr lang="zh-CN" altLang="en-US" dirty="0"/>
              <a:t>你的用户名</a:t>
            </a:r>
            <a:r>
              <a:rPr lang="en-US" altLang="zh-CN" dirty="0"/>
              <a:t>\</a:t>
            </a:r>
            <a:r>
              <a:rPr lang="en-US" altLang="zh-CN" dirty="0" err="1"/>
              <a:t>AppData</a:t>
            </a:r>
            <a:r>
              <a:rPr lang="en-US" altLang="zh-CN" dirty="0"/>
              <a:t>\Local\Android\</a:t>
            </a:r>
            <a:r>
              <a:rPr lang="en-US" altLang="zh-CN" dirty="0" err="1"/>
              <a:t>Sdk</a:t>
            </a:r>
            <a:endParaRPr lang="en-US" altLang="zh-CN" dirty="0"/>
          </a:p>
        </p:txBody>
      </p:sp>
    </p:spTree>
    <p:extLst>
      <p:ext uri="{BB962C8B-B14F-4D97-AF65-F5344CB8AC3E}">
        <p14:creationId xmlns:p14="http://schemas.microsoft.com/office/powerpoint/2010/main" val="87013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5087547" cy="400110"/>
          </a:xfrm>
          <a:prstGeom prst="rect">
            <a:avLst/>
          </a:prstGeom>
          <a:noFill/>
        </p:spPr>
        <p:txBody>
          <a:bodyPr wrap="none" rtlCol="0">
            <a:spAutoFit/>
          </a:bodyPr>
          <a:lstStyle/>
          <a:p>
            <a:r>
              <a:rPr lang="en-US" altLang="zh-CN" sz="2000" b="1" dirty="0">
                <a:solidFill>
                  <a:srgbClr val="1A1A1A"/>
                </a:solidFill>
                <a:latin typeface="+mn-ea"/>
              </a:rPr>
              <a:t>c</a:t>
            </a:r>
            <a:r>
              <a:rPr lang="en-US" altLang="zh-CN" sz="2000" b="1" i="0" dirty="0">
                <a:solidFill>
                  <a:srgbClr val="1A1A1A"/>
                </a:solidFill>
                <a:effectLst/>
                <a:latin typeface="+mn-ea"/>
              </a:rPr>
              <a:t>. </a:t>
            </a:r>
            <a:r>
              <a:rPr lang="zh-CN" altLang="en-US" sz="2000" b="1" dirty="0">
                <a:solidFill>
                  <a:srgbClr val="1A1A1A"/>
                </a:solidFill>
                <a:latin typeface="+mn-ea"/>
              </a:rPr>
              <a:t>把一些工具目录添加到环境变量 </a:t>
            </a:r>
            <a:r>
              <a:rPr lang="en-US" altLang="zh-CN" sz="2000" b="1" dirty="0">
                <a:solidFill>
                  <a:srgbClr val="1A1A1A"/>
                </a:solidFill>
                <a:latin typeface="+mn-ea"/>
              </a:rPr>
              <a:t>Path </a:t>
            </a:r>
            <a:r>
              <a:rPr lang="zh-CN" altLang="en-US" sz="2000" b="1" dirty="0">
                <a:solidFill>
                  <a:srgbClr val="1A1A1A"/>
                </a:solidFill>
                <a:latin typeface="+mn-ea"/>
              </a:rPr>
              <a:t>中</a:t>
            </a:r>
            <a:endParaRPr lang="zh-CN" altLang="en-US" dirty="0"/>
          </a:p>
        </p:txBody>
      </p:sp>
      <p:sp>
        <p:nvSpPr>
          <p:cNvPr id="7" name="文本框 6">
            <a:extLst>
              <a:ext uri="{FF2B5EF4-FFF2-40B4-BE49-F238E27FC236}">
                <a16:creationId xmlns:a16="http://schemas.microsoft.com/office/drawing/2014/main" id="{14A36FC4-48ED-4688-8856-C674C3B4FE5D}"/>
              </a:ext>
            </a:extLst>
          </p:cNvPr>
          <p:cNvSpPr txBox="1"/>
          <p:nvPr/>
        </p:nvSpPr>
        <p:spPr>
          <a:xfrm>
            <a:off x="1160207" y="1828854"/>
            <a:ext cx="9281652" cy="646331"/>
          </a:xfrm>
          <a:prstGeom prst="rect">
            <a:avLst/>
          </a:prstGeom>
          <a:noFill/>
        </p:spPr>
        <p:txBody>
          <a:bodyPr wrap="square" rtlCol="0">
            <a:spAutoFit/>
          </a:bodyPr>
          <a:lstStyle/>
          <a:p>
            <a:r>
              <a:rPr lang="zh-CN" altLang="en-US" dirty="0"/>
              <a:t>打开“控制面板”</a:t>
            </a:r>
            <a:r>
              <a:rPr lang="en-US" altLang="zh-CN" dirty="0"/>
              <a:t>-&gt;</a:t>
            </a:r>
            <a:r>
              <a:rPr lang="zh-CN" altLang="en-US" dirty="0"/>
              <a:t> “系统和安全”</a:t>
            </a:r>
            <a:r>
              <a:rPr lang="en-US" altLang="zh-CN" dirty="0"/>
              <a:t>-&gt;</a:t>
            </a:r>
            <a:r>
              <a:rPr lang="zh-CN" altLang="en-US" dirty="0"/>
              <a:t> “系统”</a:t>
            </a:r>
            <a:r>
              <a:rPr lang="en-US" altLang="zh-CN" dirty="0"/>
              <a:t>-&gt;</a:t>
            </a:r>
            <a:r>
              <a:rPr lang="zh-CN" altLang="en-US" dirty="0"/>
              <a:t> “高级系统设置”</a:t>
            </a:r>
            <a:r>
              <a:rPr lang="en-US" altLang="zh-CN" dirty="0"/>
              <a:t>-&gt;</a:t>
            </a:r>
            <a:r>
              <a:rPr lang="zh-CN" altLang="en-US" dirty="0"/>
              <a:t> “高级”</a:t>
            </a:r>
            <a:r>
              <a:rPr lang="en-US" altLang="zh-CN" dirty="0"/>
              <a:t>-&gt;</a:t>
            </a:r>
            <a:r>
              <a:rPr lang="zh-CN" altLang="en-US" dirty="0"/>
              <a:t> “环境变量”选中 </a:t>
            </a:r>
            <a:r>
              <a:rPr lang="en-US" altLang="zh-CN" dirty="0"/>
              <a:t>Path </a:t>
            </a:r>
            <a:r>
              <a:rPr lang="zh-CN" altLang="en-US" dirty="0"/>
              <a:t>变量，然后点击编辑。点击新建，然后把这些工具目录路径添加进去：</a:t>
            </a:r>
          </a:p>
        </p:txBody>
      </p:sp>
      <p:sp>
        <p:nvSpPr>
          <p:cNvPr id="2" name="文本框 1">
            <a:extLst>
              <a:ext uri="{FF2B5EF4-FFF2-40B4-BE49-F238E27FC236}">
                <a16:creationId xmlns:a16="http://schemas.microsoft.com/office/drawing/2014/main" id="{76DC18B7-E91D-4019-A2AE-A9D664045614}"/>
              </a:ext>
            </a:extLst>
          </p:cNvPr>
          <p:cNvSpPr txBox="1"/>
          <p:nvPr/>
        </p:nvSpPr>
        <p:spPr>
          <a:xfrm>
            <a:off x="1160207" y="2782221"/>
            <a:ext cx="3569952" cy="369332"/>
          </a:xfrm>
          <a:prstGeom prst="rect">
            <a:avLst/>
          </a:prstGeom>
          <a:noFill/>
        </p:spPr>
        <p:txBody>
          <a:bodyPr wrap="none" rtlCol="0">
            <a:spAutoFit/>
          </a:bodyPr>
          <a:lstStyle/>
          <a:p>
            <a:r>
              <a:rPr lang="en-US" altLang="zh-CN" dirty="0"/>
              <a:t>%ANDROID_HOME%\platform-tools</a:t>
            </a:r>
            <a:endParaRPr lang="zh-CN" altLang="en-US" dirty="0"/>
          </a:p>
        </p:txBody>
      </p:sp>
      <p:sp>
        <p:nvSpPr>
          <p:cNvPr id="3" name="文本框 2">
            <a:extLst>
              <a:ext uri="{FF2B5EF4-FFF2-40B4-BE49-F238E27FC236}">
                <a16:creationId xmlns:a16="http://schemas.microsoft.com/office/drawing/2014/main" id="{D5258F23-D320-4FAF-BE49-5DFF588FF371}"/>
              </a:ext>
            </a:extLst>
          </p:cNvPr>
          <p:cNvSpPr txBox="1"/>
          <p:nvPr/>
        </p:nvSpPr>
        <p:spPr>
          <a:xfrm>
            <a:off x="1160207" y="3181541"/>
            <a:ext cx="3085909" cy="369332"/>
          </a:xfrm>
          <a:prstGeom prst="rect">
            <a:avLst/>
          </a:prstGeom>
          <a:noFill/>
        </p:spPr>
        <p:txBody>
          <a:bodyPr wrap="none" rtlCol="0">
            <a:spAutoFit/>
          </a:bodyPr>
          <a:lstStyle/>
          <a:p>
            <a:r>
              <a:rPr lang="en-US" altLang="zh-CN" dirty="0"/>
              <a:t>%ANDROID_HOME%\emulator</a:t>
            </a:r>
          </a:p>
        </p:txBody>
      </p:sp>
      <p:sp>
        <p:nvSpPr>
          <p:cNvPr id="5" name="文本框 4">
            <a:extLst>
              <a:ext uri="{FF2B5EF4-FFF2-40B4-BE49-F238E27FC236}">
                <a16:creationId xmlns:a16="http://schemas.microsoft.com/office/drawing/2014/main" id="{EDB7CE00-2C65-4F6F-B203-F9E7D9E0153E}"/>
              </a:ext>
            </a:extLst>
          </p:cNvPr>
          <p:cNvSpPr txBox="1"/>
          <p:nvPr/>
        </p:nvSpPr>
        <p:spPr>
          <a:xfrm>
            <a:off x="1160207" y="3581575"/>
            <a:ext cx="2687274" cy="369332"/>
          </a:xfrm>
          <a:prstGeom prst="rect">
            <a:avLst/>
          </a:prstGeom>
          <a:noFill/>
        </p:spPr>
        <p:txBody>
          <a:bodyPr wrap="none" rtlCol="0">
            <a:spAutoFit/>
          </a:bodyPr>
          <a:lstStyle/>
          <a:p>
            <a:r>
              <a:rPr lang="en-US" altLang="zh-CN" dirty="0"/>
              <a:t>%ANDROID_HOME%\tools</a:t>
            </a:r>
            <a:endParaRPr lang="zh-CN" altLang="en-US" dirty="0"/>
          </a:p>
        </p:txBody>
      </p:sp>
      <p:sp>
        <p:nvSpPr>
          <p:cNvPr id="9" name="文本框 8">
            <a:extLst>
              <a:ext uri="{FF2B5EF4-FFF2-40B4-BE49-F238E27FC236}">
                <a16:creationId xmlns:a16="http://schemas.microsoft.com/office/drawing/2014/main" id="{6716F9C4-9DAC-43E3-93F3-0581CC2B0644}"/>
              </a:ext>
            </a:extLst>
          </p:cNvPr>
          <p:cNvSpPr txBox="1"/>
          <p:nvPr/>
        </p:nvSpPr>
        <p:spPr>
          <a:xfrm>
            <a:off x="1160207" y="3980718"/>
            <a:ext cx="3073598" cy="369332"/>
          </a:xfrm>
          <a:prstGeom prst="rect">
            <a:avLst/>
          </a:prstGeom>
          <a:noFill/>
        </p:spPr>
        <p:txBody>
          <a:bodyPr wrap="none" rtlCol="0">
            <a:spAutoFit/>
          </a:bodyPr>
          <a:lstStyle/>
          <a:p>
            <a:r>
              <a:rPr lang="en-US" altLang="zh-CN" dirty="0"/>
              <a:t>%ANDROID_HOME%\tools\bin</a:t>
            </a:r>
            <a:endParaRPr lang="zh-CN" altLang="en-US" dirty="0"/>
          </a:p>
        </p:txBody>
      </p:sp>
    </p:spTree>
    <p:extLst>
      <p:ext uri="{BB962C8B-B14F-4D97-AF65-F5344CB8AC3E}">
        <p14:creationId xmlns:p14="http://schemas.microsoft.com/office/powerpoint/2010/main" val="243588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2371162" cy="400110"/>
          </a:xfrm>
          <a:prstGeom prst="rect">
            <a:avLst/>
          </a:prstGeom>
          <a:noFill/>
        </p:spPr>
        <p:txBody>
          <a:bodyPr wrap="none" rtlCol="0">
            <a:spAutoFit/>
          </a:bodyPr>
          <a:lstStyle/>
          <a:p>
            <a:r>
              <a:rPr lang="en-US" altLang="zh-CN" sz="2000" b="1" dirty="0">
                <a:solidFill>
                  <a:srgbClr val="1A1A1A"/>
                </a:solidFill>
                <a:latin typeface="+mn-ea"/>
              </a:rPr>
              <a:t>2.1</a:t>
            </a:r>
            <a:r>
              <a:rPr lang="zh-CN" altLang="en-US" sz="2000" b="1" dirty="0">
                <a:solidFill>
                  <a:srgbClr val="1A1A1A"/>
                </a:solidFill>
                <a:latin typeface="+mn-ea"/>
              </a:rPr>
              <a:t>模拟器调试代码</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0" y="1990725"/>
            <a:ext cx="6991722" cy="1477328"/>
          </a:xfrm>
          <a:prstGeom prst="rect">
            <a:avLst/>
          </a:prstGeom>
          <a:noFill/>
        </p:spPr>
        <p:txBody>
          <a:bodyPr wrap="none" rtlCol="0">
            <a:spAutoFit/>
          </a:bodyPr>
          <a:lstStyle/>
          <a:p>
            <a:r>
              <a:rPr lang="zh-CN" altLang="en-US" dirty="0"/>
              <a:t>运行命令 </a:t>
            </a:r>
            <a:r>
              <a:rPr lang="en-US" altLang="zh-CN" dirty="0" err="1"/>
              <a:t>npx</a:t>
            </a:r>
            <a:r>
              <a:rPr lang="en-US" altLang="zh-CN" dirty="0"/>
              <a:t> react-native </a:t>
            </a:r>
            <a:r>
              <a:rPr lang="en-US" altLang="zh-CN" dirty="0" err="1"/>
              <a:t>init</a:t>
            </a:r>
            <a:r>
              <a:rPr lang="en-US" altLang="zh-CN" dirty="0"/>
              <a:t> </a:t>
            </a:r>
            <a:r>
              <a:rPr lang="zh-CN" altLang="en-US" dirty="0"/>
              <a:t>你的项目名称</a:t>
            </a:r>
            <a:endParaRPr lang="en-US" altLang="zh-CN" dirty="0"/>
          </a:p>
          <a:p>
            <a:endParaRPr lang="en-US" altLang="zh-CN" dirty="0"/>
          </a:p>
          <a:p>
            <a:r>
              <a:rPr lang="zh-CN" altLang="en-US" dirty="0"/>
              <a:t>或者</a:t>
            </a:r>
            <a:endParaRPr lang="en-US" altLang="zh-CN" dirty="0"/>
          </a:p>
          <a:p>
            <a:endParaRPr lang="en-US" altLang="zh-CN" dirty="0"/>
          </a:p>
          <a:p>
            <a:r>
              <a:rPr lang="en-US" altLang="zh-CN" dirty="0" err="1"/>
              <a:t>npm</a:t>
            </a:r>
            <a:r>
              <a:rPr lang="en-US" altLang="zh-CN" dirty="0"/>
              <a:t> install react-native –g &amp;&amp; react-native </a:t>
            </a:r>
            <a:r>
              <a:rPr lang="en-US" altLang="zh-CN" dirty="0" err="1"/>
              <a:t>init</a:t>
            </a:r>
            <a:r>
              <a:rPr lang="en-US" altLang="zh-CN" dirty="0"/>
              <a:t> </a:t>
            </a:r>
            <a:r>
              <a:rPr lang="zh-CN" altLang="en-US" dirty="0"/>
              <a:t>你的项目名称 （推荐）</a:t>
            </a:r>
          </a:p>
        </p:txBody>
      </p:sp>
      <p:sp>
        <p:nvSpPr>
          <p:cNvPr id="10" name="文本框 9">
            <a:extLst>
              <a:ext uri="{FF2B5EF4-FFF2-40B4-BE49-F238E27FC236}">
                <a16:creationId xmlns:a16="http://schemas.microsoft.com/office/drawing/2014/main" id="{B73738A3-EBFF-4F7D-B514-C93F34B63A3B}"/>
              </a:ext>
            </a:extLst>
          </p:cNvPr>
          <p:cNvSpPr txBox="1"/>
          <p:nvPr/>
        </p:nvSpPr>
        <p:spPr>
          <a:xfrm>
            <a:off x="1162050" y="3857034"/>
            <a:ext cx="10258706" cy="2031325"/>
          </a:xfrm>
          <a:prstGeom prst="rect">
            <a:avLst/>
          </a:prstGeom>
          <a:noFill/>
        </p:spPr>
        <p:txBody>
          <a:bodyPr wrap="none" rtlCol="0">
            <a:spAutoFit/>
          </a:bodyPr>
          <a:lstStyle/>
          <a:p>
            <a:r>
              <a:rPr lang="zh-CN" altLang="en-US" dirty="0"/>
              <a:t>这样你就已经初始化了一份新项目的代码</a:t>
            </a:r>
            <a:endParaRPr lang="en-US" altLang="zh-CN" dirty="0"/>
          </a:p>
          <a:p>
            <a:endParaRPr lang="en-US" altLang="zh-CN" dirty="0"/>
          </a:p>
          <a:p>
            <a:r>
              <a:rPr lang="en-US" altLang="zh-CN" dirty="0"/>
              <a:t>cd </a:t>
            </a:r>
            <a:r>
              <a:rPr lang="zh-CN" altLang="en-US" dirty="0"/>
              <a:t>你的项目名称 </a:t>
            </a:r>
            <a:r>
              <a:rPr lang="en-US" altLang="zh-CN" dirty="0"/>
              <a:t>&amp;&amp; react-native run-android </a:t>
            </a:r>
            <a:r>
              <a:rPr lang="zh-CN" altLang="en-US" dirty="0"/>
              <a:t>以启动你初始的代码。</a:t>
            </a:r>
            <a:endParaRPr lang="en-US" altLang="zh-CN" dirty="0"/>
          </a:p>
          <a:p>
            <a:endParaRPr lang="en-US" altLang="zh-CN" dirty="0"/>
          </a:p>
          <a:p>
            <a:r>
              <a:rPr lang="zh-CN" altLang="en-US" dirty="0"/>
              <a:t>如果不链接真机，并且是第一次运行，那么你需要创建一个模拟器实例来运行代码。点击</a:t>
            </a:r>
            <a:endParaRPr lang="en-US" altLang="zh-CN" dirty="0"/>
          </a:p>
          <a:p>
            <a:r>
              <a:rPr lang="zh-CN" altLang="en-US" dirty="0"/>
              <a:t>“</a:t>
            </a:r>
            <a:r>
              <a:rPr lang="en-US" altLang="zh-CN" dirty="0"/>
              <a:t>Create Virtual Device…</a:t>
            </a:r>
            <a:r>
              <a:rPr lang="zh-CN" altLang="en-US" dirty="0"/>
              <a:t>”，然后选择所需的设备类型并点击“</a:t>
            </a:r>
            <a:r>
              <a:rPr lang="en-US" altLang="zh-CN" dirty="0"/>
              <a:t>Next</a:t>
            </a:r>
            <a:r>
              <a:rPr lang="zh-CN" altLang="en-US" dirty="0"/>
              <a:t>”，然后选择</a:t>
            </a:r>
            <a:r>
              <a:rPr lang="en-US" altLang="zh-CN" dirty="0"/>
              <a:t>Q API Level 29 image.</a:t>
            </a:r>
          </a:p>
          <a:p>
            <a:r>
              <a:rPr lang="zh-CN" altLang="en-US" dirty="0"/>
              <a:t>第一次运行成功后，以后便不需要创建虚拟设备，甚至不必打开 </a:t>
            </a:r>
            <a:r>
              <a:rPr lang="en-US" altLang="zh-CN" dirty="0"/>
              <a:t>Android Studio.</a:t>
            </a:r>
            <a:endParaRPr lang="zh-CN" altLang="en-US" dirty="0"/>
          </a:p>
        </p:txBody>
      </p:sp>
    </p:spTree>
    <p:extLst>
      <p:ext uri="{BB962C8B-B14F-4D97-AF65-F5344CB8AC3E}">
        <p14:creationId xmlns:p14="http://schemas.microsoft.com/office/powerpoint/2010/main" val="425339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2114681" cy="400110"/>
          </a:xfrm>
          <a:prstGeom prst="rect">
            <a:avLst/>
          </a:prstGeom>
          <a:noFill/>
        </p:spPr>
        <p:txBody>
          <a:bodyPr wrap="none" rtlCol="0">
            <a:spAutoFit/>
          </a:bodyPr>
          <a:lstStyle/>
          <a:p>
            <a:r>
              <a:rPr lang="en-US" altLang="zh-CN" sz="2000" b="1" dirty="0">
                <a:solidFill>
                  <a:srgbClr val="1A1A1A"/>
                </a:solidFill>
                <a:latin typeface="+mn-ea"/>
              </a:rPr>
              <a:t>2.2</a:t>
            </a:r>
            <a:r>
              <a:rPr lang="zh-CN" altLang="en-US" sz="2000" b="1" dirty="0">
                <a:solidFill>
                  <a:srgbClr val="1A1A1A"/>
                </a:solidFill>
                <a:latin typeface="+mn-ea"/>
              </a:rPr>
              <a:t>真机调试代码</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0" y="1990725"/>
            <a:ext cx="10735696" cy="923330"/>
          </a:xfrm>
          <a:prstGeom prst="rect">
            <a:avLst/>
          </a:prstGeom>
          <a:noFill/>
        </p:spPr>
        <p:txBody>
          <a:bodyPr wrap="none" rtlCol="0">
            <a:spAutoFit/>
          </a:bodyPr>
          <a:lstStyle/>
          <a:p>
            <a:r>
              <a:rPr lang="zh-CN" altLang="en-US" dirty="0"/>
              <a:t>相同的命令行命令，但是需要你的一台 </a:t>
            </a:r>
            <a:r>
              <a:rPr lang="en-US" altLang="zh-CN" dirty="0" err="1"/>
              <a:t>andoird</a:t>
            </a:r>
            <a:r>
              <a:rPr lang="en-US" altLang="zh-CN" dirty="0"/>
              <a:t> </a:t>
            </a:r>
            <a:r>
              <a:rPr lang="zh-CN" altLang="en-US" dirty="0"/>
              <a:t>系统手机用 </a:t>
            </a:r>
            <a:r>
              <a:rPr lang="en-US" altLang="zh-CN" dirty="0"/>
              <a:t>USB </a:t>
            </a:r>
            <a:r>
              <a:rPr lang="zh-CN" altLang="en-US" dirty="0"/>
              <a:t>连接到电脑，并且要求你开启调试权限。</a:t>
            </a:r>
            <a:endParaRPr lang="en-US" altLang="zh-CN" dirty="0"/>
          </a:p>
          <a:p>
            <a:r>
              <a:rPr lang="zh-CN" altLang="en-US" dirty="0"/>
              <a:t>即允许调起访问你手机数据（读</a:t>
            </a:r>
            <a:r>
              <a:rPr lang="en-US" altLang="zh-CN" dirty="0"/>
              <a:t>/</a:t>
            </a:r>
            <a:r>
              <a:rPr lang="zh-CN" altLang="en-US" dirty="0"/>
              <a:t>写）功能，并安装调试的程序。此过可能会要求你链接的手机必须有</a:t>
            </a:r>
            <a:endParaRPr lang="en-US" altLang="zh-CN" dirty="0"/>
          </a:p>
          <a:p>
            <a:r>
              <a:rPr lang="zh-CN" altLang="en-US" dirty="0"/>
              <a:t>手机号。不同品牌的手机开启开发者权限的方法略有不同，这里不再赘述。</a:t>
            </a:r>
          </a:p>
        </p:txBody>
      </p:sp>
      <p:sp>
        <p:nvSpPr>
          <p:cNvPr id="2" name="文本框 1">
            <a:extLst>
              <a:ext uri="{FF2B5EF4-FFF2-40B4-BE49-F238E27FC236}">
                <a16:creationId xmlns:a16="http://schemas.microsoft.com/office/drawing/2014/main" id="{F21DAD69-69C7-47AA-8C02-124EE5B6278E}"/>
              </a:ext>
            </a:extLst>
          </p:cNvPr>
          <p:cNvSpPr txBox="1"/>
          <p:nvPr/>
        </p:nvSpPr>
        <p:spPr>
          <a:xfrm>
            <a:off x="665018" y="3543836"/>
            <a:ext cx="4961936" cy="400110"/>
          </a:xfrm>
          <a:prstGeom prst="rect">
            <a:avLst/>
          </a:prstGeom>
          <a:noFill/>
        </p:spPr>
        <p:txBody>
          <a:bodyPr wrap="none" rtlCol="0">
            <a:spAutoFit/>
          </a:bodyPr>
          <a:lstStyle/>
          <a:p>
            <a:r>
              <a:rPr lang="en-US" altLang="zh-CN" sz="2000" b="1" dirty="0">
                <a:solidFill>
                  <a:srgbClr val="1A1A1A"/>
                </a:solidFill>
                <a:latin typeface="+mn-ea"/>
              </a:rPr>
              <a:t>3.</a:t>
            </a:r>
            <a:r>
              <a:rPr lang="zh-CN" altLang="en-US" sz="2000" b="1" dirty="0">
                <a:solidFill>
                  <a:srgbClr val="1A1A1A"/>
                </a:solidFill>
                <a:latin typeface="+mn-ea"/>
              </a:rPr>
              <a:t>使用 </a:t>
            </a:r>
            <a:r>
              <a:rPr lang="en-US" altLang="zh-CN" sz="2000" b="1" dirty="0">
                <a:solidFill>
                  <a:srgbClr val="1A1A1A"/>
                </a:solidFill>
                <a:latin typeface="+mn-ea"/>
              </a:rPr>
              <a:t>Chrome </a:t>
            </a:r>
            <a:r>
              <a:rPr lang="zh-CN" altLang="en-US" sz="2000" b="1" dirty="0">
                <a:solidFill>
                  <a:srgbClr val="1A1A1A"/>
                </a:solidFill>
                <a:latin typeface="+mn-ea"/>
              </a:rPr>
              <a:t>调试</a:t>
            </a:r>
            <a:r>
              <a:rPr lang="en-US" altLang="zh-CN" sz="2000" b="1" dirty="0">
                <a:solidFill>
                  <a:srgbClr val="1A1A1A"/>
                </a:solidFill>
                <a:latin typeface="+mn-ea"/>
              </a:rPr>
              <a:t>——</a:t>
            </a:r>
            <a:r>
              <a:rPr lang="zh-CN" altLang="en-US" sz="2000" b="1" dirty="0">
                <a:solidFill>
                  <a:srgbClr val="1A1A1A"/>
                </a:solidFill>
                <a:latin typeface="+mn-ea"/>
              </a:rPr>
              <a:t>查看控制台信息</a:t>
            </a:r>
            <a:endParaRPr lang="zh-CN" altLang="en-US" dirty="0"/>
          </a:p>
        </p:txBody>
      </p:sp>
      <p:sp>
        <p:nvSpPr>
          <p:cNvPr id="3" name="文本框 2">
            <a:extLst>
              <a:ext uri="{FF2B5EF4-FFF2-40B4-BE49-F238E27FC236}">
                <a16:creationId xmlns:a16="http://schemas.microsoft.com/office/drawing/2014/main" id="{CCEDE963-5AD7-4CB6-9A69-716A4619E2E6}"/>
              </a:ext>
            </a:extLst>
          </p:cNvPr>
          <p:cNvSpPr txBox="1"/>
          <p:nvPr/>
        </p:nvSpPr>
        <p:spPr>
          <a:xfrm>
            <a:off x="1162050" y="4337332"/>
            <a:ext cx="9486900" cy="923330"/>
          </a:xfrm>
          <a:prstGeom prst="rect">
            <a:avLst/>
          </a:prstGeom>
          <a:noFill/>
        </p:spPr>
        <p:txBody>
          <a:bodyPr wrap="square" rtlCol="0">
            <a:spAutoFit/>
          </a:bodyPr>
          <a:lstStyle/>
          <a:p>
            <a:r>
              <a:rPr lang="zh-CN" altLang="en-US" dirty="0"/>
              <a:t>摇晃你的手机以打开开发者菜单，点击 </a:t>
            </a:r>
            <a:r>
              <a:rPr lang="en-US" altLang="zh-CN" dirty="0"/>
              <a:t>Debug </a:t>
            </a:r>
            <a:r>
              <a:rPr lang="zh-CN" altLang="en-US" dirty="0"/>
              <a:t>按钮。此时 </a:t>
            </a:r>
            <a:r>
              <a:rPr lang="en-US" altLang="zh-CN" dirty="0"/>
              <a:t>Chrome </a:t>
            </a:r>
            <a:r>
              <a:rPr lang="zh-CN" altLang="en-US" dirty="0"/>
              <a:t>浏览器会打开一个调试页，</a:t>
            </a:r>
            <a:endParaRPr lang="en-US" altLang="zh-CN" dirty="0"/>
          </a:p>
          <a:p>
            <a:r>
              <a:rPr lang="en-US" altLang="zh-CN" dirty="0"/>
              <a:t>http://localhost:8081/debugger-ui</a:t>
            </a:r>
          </a:p>
          <a:p>
            <a:r>
              <a:rPr lang="zh-CN" altLang="en-US" dirty="0"/>
              <a:t>此页面只有一个重新加载按钮，打开此页面的</a:t>
            </a:r>
            <a:r>
              <a:rPr lang="en-US" altLang="zh-CN" dirty="0"/>
              <a:t>F12</a:t>
            </a:r>
            <a:r>
              <a:rPr lang="zh-CN" altLang="en-US" dirty="0"/>
              <a:t>可以查看 </a:t>
            </a:r>
            <a:r>
              <a:rPr lang="en-US" altLang="zh-CN" dirty="0"/>
              <a:t>RN </a:t>
            </a:r>
            <a:r>
              <a:rPr lang="zh-CN" altLang="en-US" dirty="0"/>
              <a:t>项目运行中的控制台打印信息。</a:t>
            </a:r>
            <a:endParaRPr lang="en-US" altLang="zh-CN" dirty="0"/>
          </a:p>
        </p:txBody>
      </p:sp>
    </p:spTree>
    <p:extLst>
      <p:ext uri="{BB962C8B-B14F-4D97-AF65-F5344CB8AC3E}">
        <p14:creationId xmlns:p14="http://schemas.microsoft.com/office/powerpoint/2010/main" val="199729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二、</a:t>
            </a:r>
            <a:r>
              <a:rPr lang="en-US" altLang="zh-CN" sz="2400" dirty="0">
                <a:solidFill>
                  <a:schemeClr val="bg2">
                    <a:lumMod val="25000"/>
                  </a:schemeClr>
                </a:solidFill>
              </a:rPr>
              <a:t>RN</a:t>
            </a:r>
            <a:r>
              <a:rPr lang="zh-CN" altLang="en-US" sz="2400" dirty="0">
                <a:solidFill>
                  <a:schemeClr val="bg2">
                    <a:lumMod val="25000"/>
                  </a:schemeClr>
                </a:solidFill>
              </a:rPr>
              <a:t>入门</a:t>
            </a:r>
            <a:r>
              <a:rPr lang="en-US" altLang="zh-CN" sz="2400" dirty="0">
                <a:solidFill>
                  <a:schemeClr val="bg2">
                    <a:lumMod val="25000"/>
                  </a:schemeClr>
                </a:solidFill>
              </a:rPr>
              <a:t>【Android】</a:t>
            </a:r>
            <a:endParaRPr lang="zh-CN" altLang="en-US" sz="2400" dirty="0">
              <a:solidFill>
                <a:schemeClr val="bg2">
                  <a:lumMod val="25000"/>
                </a:schemeClr>
              </a:solidFill>
            </a:endParaRP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1955985" cy="400110"/>
          </a:xfrm>
          <a:prstGeom prst="rect">
            <a:avLst/>
          </a:prstGeom>
          <a:noFill/>
        </p:spPr>
        <p:txBody>
          <a:bodyPr wrap="none" rtlCol="0">
            <a:spAutoFit/>
          </a:bodyPr>
          <a:lstStyle/>
          <a:p>
            <a:r>
              <a:rPr lang="en-US" altLang="zh-CN" sz="2000" b="1" dirty="0">
                <a:solidFill>
                  <a:srgbClr val="1A1A1A"/>
                </a:solidFill>
                <a:latin typeface="+mn-ea"/>
              </a:rPr>
              <a:t>4.</a:t>
            </a:r>
            <a:r>
              <a:rPr lang="zh-CN" altLang="en-US" sz="2000" b="1" dirty="0">
                <a:solidFill>
                  <a:srgbClr val="1A1A1A"/>
                </a:solidFill>
                <a:latin typeface="+mn-ea"/>
              </a:rPr>
              <a:t>代码快速刷新</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1" y="1990725"/>
            <a:ext cx="10115550" cy="923330"/>
          </a:xfrm>
          <a:prstGeom prst="rect">
            <a:avLst/>
          </a:prstGeom>
          <a:noFill/>
        </p:spPr>
        <p:txBody>
          <a:bodyPr wrap="square" rtlCol="0">
            <a:spAutoFit/>
          </a:bodyPr>
          <a:lstStyle/>
          <a:p>
            <a:r>
              <a:rPr lang="en-US" altLang="zh-CN" dirty="0"/>
              <a:t>RN </a:t>
            </a:r>
            <a:r>
              <a:rPr lang="zh-CN" altLang="en-US" dirty="0"/>
              <a:t>初始化的项目已经自行配置了监测代码变化的工具，每当你保存根目录以内的文件时都会触发其自动刷新代码，你可以实时预览改动了代码之后的程序运行效果。不过这个模式稍有瑕疵，有的时候可能无法及时的刷新出你的新代码逻辑，仍需要你手动刷新。</a:t>
            </a:r>
          </a:p>
        </p:txBody>
      </p:sp>
    </p:spTree>
    <p:extLst>
      <p:ext uri="{BB962C8B-B14F-4D97-AF65-F5344CB8AC3E}">
        <p14:creationId xmlns:p14="http://schemas.microsoft.com/office/powerpoint/2010/main" val="53582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926205" y="3105952"/>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155495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2785" y="2301521"/>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6205" y="395906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05" y="476043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17401" y="313130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6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3</a:t>
            </a:r>
          </a:p>
        </p:txBody>
      </p:sp>
      <p:sp>
        <p:nvSpPr>
          <p:cNvPr id="56" name="内容占位符 2"/>
          <p:cNvSpPr>
            <a:spLocks noGrp="1"/>
          </p:cNvSpPr>
          <p:nvPr/>
        </p:nvSpPr>
        <p:spPr>
          <a:xfrm>
            <a:off x="4011442" y="1608934"/>
            <a:ext cx="305288"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1</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57" name="内容占位符 2"/>
          <p:cNvSpPr>
            <a:spLocks noGrp="1"/>
          </p:cNvSpPr>
          <p:nvPr/>
        </p:nvSpPr>
        <p:spPr>
          <a:xfrm>
            <a:off x="4032250" y="2346971"/>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2</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4" name="内容占位符 2"/>
          <p:cNvSpPr>
            <a:spLocks noGrp="1"/>
          </p:cNvSpPr>
          <p:nvPr/>
        </p:nvSpPr>
        <p:spPr>
          <a:xfrm>
            <a:off x="4032250" y="401304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4</a:t>
            </a:r>
          </a:p>
        </p:txBody>
      </p:sp>
      <p:sp>
        <p:nvSpPr>
          <p:cNvPr id="65" name="内容占位符 2"/>
          <p:cNvSpPr>
            <a:spLocks noGrp="1"/>
          </p:cNvSpPr>
          <p:nvPr/>
        </p:nvSpPr>
        <p:spPr>
          <a:xfrm>
            <a:off x="4032250" y="481441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5</a:t>
            </a: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779228" y="3121827"/>
            <a:ext cx="2825750" cy="56070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1" i="0" u="none" strike="noStrike" kern="1200" cap="none" spc="0" normalizeH="0" baseline="0" noProof="0" dirty="0">
                <a:ln>
                  <a:noFill/>
                </a:ln>
                <a:solidFill>
                  <a:srgbClr val="072D6C"/>
                </a:solidFill>
                <a:effectLst/>
                <a:uLnTx/>
                <a:uFillTx/>
                <a:latin typeface="Calibri" panose="020F0502020204030204"/>
                <a:ea typeface="微软雅黑" panose="020B0503020204020204" pitchFamily="34" charset="-122"/>
                <a:cs typeface="+mn-cs"/>
              </a:rPr>
              <a:t>开发模式</a:t>
            </a:r>
          </a:p>
        </p:txBody>
      </p:sp>
      <p:sp>
        <p:nvSpPr>
          <p:cNvPr id="68" name="副标题 2"/>
          <p:cNvSpPr>
            <a:spLocks noGrp="1"/>
          </p:cNvSpPr>
          <p:nvPr/>
        </p:nvSpPr>
        <p:spPr>
          <a:xfrm>
            <a:off x="4612785" y="167497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lang="zh-CN" altLang="en-US" sz="2100" dirty="0">
                <a:solidFill>
                  <a:prstClr val="white"/>
                </a:solidFill>
                <a:latin typeface="Calibri" panose="020F0502020204030204"/>
                <a:ea typeface="微软雅黑" panose="020B0503020204020204" pitchFamily="34" charset="-122"/>
              </a:rPr>
              <a:t>简介</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69" name="副标题 2"/>
          <p:cNvSpPr>
            <a:spLocks noGrp="1"/>
          </p:cNvSpPr>
          <p:nvPr/>
        </p:nvSpPr>
        <p:spPr>
          <a:xfrm>
            <a:off x="4612785" y="237539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dirty="0">
                <a:solidFill>
                  <a:prstClr val="white"/>
                </a:solidFill>
                <a:latin typeface="Calibri" panose="020F0502020204030204"/>
                <a:ea typeface="微软雅黑" panose="020B0503020204020204" pitchFamily="34" charset="-122"/>
              </a:rPr>
              <a:t>RN</a:t>
            </a:r>
            <a:r>
              <a:rPr lang="zh-CN" altLang="en-US" sz="2100" dirty="0">
                <a:solidFill>
                  <a:prstClr val="white"/>
                </a:solidFill>
                <a:latin typeface="Calibri" panose="020F0502020204030204"/>
                <a:ea typeface="微软雅黑" panose="020B0503020204020204" pitchFamily="34" charset="-122"/>
              </a:rPr>
              <a:t>入门</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0" name="副标题 2"/>
          <p:cNvSpPr>
            <a:spLocks noGrp="1"/>
          </p:cNvSpPr>
          <p:nvPr/>
        </p:nvSpPr>
        <p:spPr>
          <a:xfrm>
            <a:off x="4683125" y="40930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83125" y="48804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基础需求实现</a:t>
            </a: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extLst>
      <p:ext uri="{BB962C8B-B14F-4D97-AF65-F5344CB8AC3E}">
        <p14:creationId xmlns:p14="http://schemas.microsoft.com/office/powerpoint/2010/main" val="9280896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50102"/>
            </a:gs>
            <a:gs pos="0">
              <a:srgbClr val="010525"/>
            </a:gs>
            <a:gs pos="100000">
              <a:srgbClr val="173479"/>
            </a:gs>
          </a:gsLst>
          <a:lin ang="2700000" scaled="1"/>
          <a:tileRect/>
        </a:gradFill>
        <a:effectLst/>
      </p:bgPr>
    </p:bg>
    <p:spTree>
      <p:nvGrpSpPr>
        <p:cNvPr id="1" name=""/>
        <p:cNvGrpSpPr/>
        <p:nvPr/>
      </p:nvGrpSpPr>
      <p:grpSpPr>
        <a:xfrm>
          <a:off x="0" y="0"/>
          <a:ext cx="0" cy="0"/>
          <a:chOff x="0" y="0"/>
          <a:chExt cx="0" cy="0"/>
        </a:xfrm>
      </p:grpSpPr>
      <p:sp>
        <p:nvSpPr>
          <p:cNvPr id="48" name="矩形 47"/>
          <p:cNvSpPr/>
          <p:nvPr/>
        </p:nvSpPr>
        <p:spPr>
          <a:xfrm>
            <a:off x="3926205" y="1554959"/>
            <a:ext cx="296100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9" name="矩形 48"/>
          <p:cNvSpPr/>
          <p:nvPr/>
        </p:nvSpPr>
        <p:spPr>
          <a:xfrm>
            <a:off x="3926205" y="235632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0" name="矩形 49"/>
          <p:cNvSpPr/>
          <p:nvPr/>
        </p:nvSpPr>
        <p:spPr>
          <a:xfrm>
            <a:off x="3926205" y="315769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1" name="矩形 50"/>
          <p:cNvSpPr/>
          <p:nvPr/>
        </p:nvSpPr>
        <p:spPr>
          <a:xfrm>
            <a:off x="3926205" y="395906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3" name="矩形 52"/>
          <p:cNvSpPr/>
          <p:nvPr/>
        </p:nvSpPr>
        <p:spPr>
          <a:xfrm>
            <a:off x="3926205" y="476043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4" name="矩形 53"/>
          <p:cNvSpPr/>
          <p:nvPr/>
        </p:nvSpPr>
        <p:spPr>
          <a:xfrm>
            <a:off x="3926205" y="556180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5" name="内容占位符 12"/>
          <p:cNvSpPr txBox="1"/>
          <p:nvPr/>
        </p:nvSpPr>
        <p:spPr>
          <a:xfrm>
            <a:off x="4032250" y="160893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600" b="1" i="0" u="none" strike="noStrike" kern="1200" cap="none" spc="0" normalizeH="0" baseline="0" noProof="0">
                <a:ln>
                  <a:noFill/>
                </a:ln>
                <a:solidFill>
                  <a:srgbClr val="072D6C"/>
                </a:solidFill>
                <a:effectLst/>
                <a:uLnTx/>
                <a:uFillTx/>
                <a:latin typeface="经典粗黑简" panose="02010609000101010101" charset="-122"/>
                <a:ea typeface="经典粗黑简" panose="02010609000101010101" charset="-122"/>
                <a:cs typeface="+mn-cs"/>
              </a:rPr>
              <a:t>1</a:t>
            </a:r>
          </a:p>
        </p:txBody>
      </p:sp>
      <p:sp>
        <p:nvSpPr>
          <p:cNvPr id="56" name="内容占位符 2"/>
          <p:cNvSpPr>
            <a:spLocks noGrp="1"/>
          </p:cNvSpPr>
          <p:nvPr/>
        </p:nvSpPr>
        <p:spPr>
          <a:xfrm>
            <a:off x="4032250" y="241030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2</a:t>
            </a:r>
          </a:p>
        </p:txBody>
      </p:sp>
      <p:sp>
        <p:nvSpPr>
          <p:cNvPr id="57" name="内容占位符 2"/>
          <p:cNvSpPr>
            <a:spLocks noGrp="1"/>
          </p:cNvSpPr>
          <p:nvPr/>
        </p:nvSpPr>
        <p:spPr>
          <a:xfrm>
            <a:off x="4032250" y="321167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3</a:t>
            </a:r>
          </a:p>
        </p:txBody>
      </p:sp>
      <p:sp>
        <p:nvSpPr>
          <p:cNvPr id="64" name="内容占位符 2"/>
          <p:cNvSpPr>
            <a:spLocks noGrp="1"/>
          </p:cNvSpPr>
          <p:nvPr/>
        </p:nvSpPr>
        <p:spPr>
          <a:xfrm>
            <a:off x="4032250" y="401304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4</a:t>
            </a:r>
          </a:p>
        </p:txBody>
      </p:sp>
      <p:sp>
        <p:nvSpPr>
          <p:cNvPr id="65" name="内容占位符 2"/>
          <p:cNvSpPr>
            <a:spLocks noGrp="1"/>
          </p:cNvSpPr>
          <p:nvPr/>
        </p:nvSpPr>
        <p:spPr>
          <a:xfrm>
            <a:off x="4032250" y="481441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5</a:t>
            </a:r>
          </a:p>
        </p:txBody>
      </p:sp>
      <p:sp>
        <p:nvSpPr>
          <p:cNvPr id="66" name="内容占位符 2"/>
          <p:cNvSpPr>
            <a:spLocks noGrp="1"/>
          </p:cNvSpPr>
          <p:nvPr/>
        </p:nvSpPr>
        <p:spPr>
          <a:xfrm>
            <a:off x="4032250" y="561578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rPr>
              <a:t>6</a:t>
            </a:r>
          </a:p>
        </p:txBody>
      </p:sp>
      <p:sp>
        <p:nvSpPr>
          <p:cNvPr id="67" name="副标题 2"/>
          <p:cNvSpPr>
            <a:spLocks noGrp="1"/>
          </p:cNvSpPr>
          <p:nvPr/>
        </p:nvSpPr>
        <p:spPr>
          <a:xfrm>
            <a:off x="4683125" y="1577819"/>
            <a:ext cx="2825750" cy="56070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2100" b="1" dirty="0">
                <a:solidFill>
                  <a:srgbClr val="072D6C"/>
                </a:solidFill>
                <a:latin typeface="Calibri" panose="020F0502020204030204"/>
                <a:ea typeface="微软雅黑" panose="020B0503020204020204" pitchFamily="34" charset="-122"/>
              </a:rPr>
              <a:t>RN</a:t>
            </a:r>
            <a:r>
              <a:rPr lang="zh-CN" altLang="en-US" sz="2100" b="1" dirty="0">
                <a:solidFill>
                  <a:srgbClr val="072D6C"/>
                </a:solidFill>
                <a:latin typeface="Calibri" panose="020F0502020204030204"/>
                <a:ea typeface="微软雅黑" panose="020B0503020204020204" pitchFamily="34" charset="-122"/>
              </a:rPr>
              <a:t>简介</a:t>
            </a:r>
            <a:endParaRPr kumimoji="0" lang="zh-CN" altLang="en-US" sz="2100" b="1" i="0" u="none" strike="noStrike" kern="1200" cap="none" spc="0" normalizeH="0" baseline="0" noProof="0" dirty="0">
              <a:ln>
                <a:noFill/>
              </a:ln>
              <a:solidFill>
                <a:srgbClr val="072D6C"/>
              </a:solidFill>
              <a:effectLst/>
              <a:uLnTx/>
              <a:uFillTx/>
              <a:latin typeface="Calibri" panose="020F0502020204030204"/>
              <a:ea typeface="微软雅黑" panose="020B0503020204020204" pitchFamily="34" charset="-122"/>
              <a:cs typeface="+mn-cs"/>
            </a:endParaRPr>
          </a:p>
        </p:txBody>
      </p:sp>
      <p:sp>
        <p:nvSpPr>
          <p:cNvPr id="68" name="副标题 2"/>
          <p:cNvSpPr>
            <a:spLocks noGrp="1"/>
          </p:cNvSpPr>
          <p:nvPr/>
        </p:nvSpPr>
        <p:spPr>
          <a:xfrm>
            <a:off x="4683125" y="247634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RN</a:t>
            </a: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入门</a:t>
            </a:r>
          </a:p>
        </p:txBody>
      </p:sp>
      <p:sp>
        <p:nvSpPr>
          <p:cNvPr id="69" name="副标题 2"/>
          <p:cNvSpPr>
            <a:spLocks noGrp="1"/>
          </p:cNvSpPr>
          <p:nvPr/>
        </p:nvSpPr>
        <p:spPr>
          <a:xfrm>
            <a:off x="4683125" y="327771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开发模式</a:t>
            </a:r>
          </a:p>
        </p:txBody>
      </p:sp>
      <p:sp>
        <p:nvSpPr>
          <p:cNvPr id="70" name="副标题 2"/>
          <p:cNvSpPr>
            <a:spLocks noGrp="1"/>
          </p:cNvSpPr>
          <p:nvPr/>
        </p:nvSpPr>
        <p:spPr>
          <a:xfrm>
            <a:off x="4683125" y="40930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en-US" altLang="zh-CN"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UI</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1" name="副标题 2"/>
          <p:cNvSpPr>
            <a:spLocks noGrp="1"/>
          </p:cNvSpPr>
          <p:nvPr/>
        </p:nvSpPr>
        <p:spPr>
          <a:xfrm>
            <a:off x="4683125" y="488045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基础需求实现</a:t>
            </a:r>
          </a:p>
        </p:txBody>
      </p:sp>
      <p:sp>
        <p:nvSpPr>
          <p:cNvPr id="72" name="副标题 2"/>
          <p:cNvSpPr>
            <a:spLocks noGrp="1"/>
          </p:cNvSpPr>
          <p:nvPr/>
        </p:nvSpPr>
        <p:spPr>
          <a:xfrm>
            <a:off x="4683125" y="567166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rPr>
              <a:t>进阶</a:t>
            </a: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三、开发模式</a:t>
            </a: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3238387" cy="400110"/>
          </a:xfrm>
          <a:prstGeom prst="rect">
            <a:avLst/>
          </a:prstGeom>
          <a:noFill/>
        </p:spPr>
        <p:txBody>
          <a:bodyPr wrap="none" rtlCol="0">
            <a:spAutoFit/>
          </a:bodyPr>
          <a:lstStyle/>
          <a:p>
            <a:r>
              <a:rPr lang="en-US" altLang="zh-CN" sz="2000" b="1" dirty="0">
                <a:solidFill>
                  <a:srgbClr val="1A1A1A"/>
                </a:solidFill>
                <a:latin typeface="+mn-ea"/>
              </a:rPr>
              <a:t>1.</a:t>
            </a:r>
            <a:r>
              <a:rPr lang="zh-CN" altLang="en-US" sz="2000" b="1" dirty="0">
                <a:solidFill>
                  <a:srgbClr val="1A1A1A"/>
                </a:solidFill>
                <a:latin typeface="+mn-ea"/>
              </a:rPr>
              <a:t>使用官网发布的原生组件</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1" y="1990725"/>
            <a:ext cx="10115550" cy="369332"/>
          </a:xfrm>
          <a:prstGeom prst="rect">
            <a:avLst/>
          </a:prstGeom>
          <a:noFill/>
        </p:spPr>
        <p:txBody>
          <a:bodyPr wrap="square" rtlCol="0">
            <a:spAutoFit/>
          </a:bodyPr>
          <a:lstStyle/>
          <a:p>
            <a:r>
              <a:rPr lang="en-US" altLang="zh-CN" dirty="0"/>
              <a:t>RN </a:t>
            </a:r>
            <a:r>
              <a:rPr lang="zh-CN" altLang="en-US" dirty="0"/>
              <a:t>官方提供了许多组件可供选择使用，你可以直接拿来使用或者封装后再使用。</a:t>
            </a:r>
          </a:p>
        </p:txBody>
      </p:sp>
      <p:sp>
        <p:nvSpPr>
          <p:cNvPr id="2" name="文本框 1">
            <a:extLst>
              <a:ext uri="{FF2B5EF4-FFF2-40B4-BE49-F238E27FC236}">
                <a16:creationId xmlns:a16="http://schemas.microsoft.com/office/drawing/2014/main" id="{02258669-0AB7-4DD4-B767-EA0805CF6EA9}"/>
              </a:ext>
            </a:extLst>
          </p:cNvPr>
          <p:cNvSpPr txBox="1"/>
          <p:nvPr/>
        </p:nvSpPr>
        <p:spPr>
          <a:xfrm>
            <a:off x="665017" y="3228945"/>
            <a:ext cx="6924011" cy="400110"/>
          </a:xfrm>
          <a:prstGeom prst="rect">
            <a:avLst/>
          </a:prstGeom>
          <a:noFill/>
        </p:spPr>
        <p:txBody>
          <a:bodyPr wrap="none" rtlCol="0">
            <a:spAutoFit/>
          </a:bodyPr>
          <a:lstStyle/>
          <a:p>
            <a:r>
              <a:rPr lang="en-US" altLang="zh-CN" sz="2000" b="1" dirty="0">
                <a:solidFill>
                  <a:srgbClr val="1A1A1A"/>
                </a:solidFill>
                <a:latin typeface="+mn-ea"/>
              </a:rPr>
              <a:t>2.</a:t>
            </a:r>
            <a:r>
              <a:rPr lang="zh-CN" altLang="en-US" sz="2000" b="1" dirty="0">
                <a:solidFill>
                  <a:srgbClr val="1A1A1A"/>
                </a:solidFill>
                <a:latin typeface="+mn-ea"/>
              </a:rPr>
              <a:t>使用内嵌 </a:t>
            </a:r>
            <a:r>
              <a:rPr lang="en-US" altLang="zh-CN" sz="2000" b="1" dirty="0" err="1">
                <a:solidFill>
                  <a:srgbClr val="1A1A1A"/>
                </a:solidFill>
                <a:latin typeface="+mn-ea"/>
              </a:rPr>
              <a:t>webview</a:t>
            </a:r>
            <a:r>
              <a:rPr lang="en-US" altLang="zh-CN" sz="2000" b="1" dirty="0">
                <a:solidFill>
                  <a:srgbClr val="1A1A1A"/>
                </a:solidFill>
                <a:latin typeface="+mn-ea"/>
              </a:rPr>
              <a:t> </a:t>
            </a:r>
            <a:r>
              <a:rPr lang="zh-CN" altLang="en-US" sz="2000" b="1" dirty="0">
                <a:solidFill>
                  <a:srgbClr val="1A1A1A"/>
                </a:solidFill>
                <a:latin typeface="+mn-ea"/>
              </a:rPr>
              <a:t>的模式将 </a:t>
            </a:r>
            <a:r>
              <a:rPr lang="en-US" altLang="zh-CN" sz="2000" b="1" dirty="0">
                <a:solidFill>
                  <a:srgbClr val="1A1A1A"/>
                </a:solidFill>
                <a:latin typeface="+mn-ea"/>
              </a:rPr>
              <a:t>app </a:t>
            </a:r>
            <a:r>
              <a:rPr lang="zh-CN" altLang="en-US" sz="2000" b="1" dirty="0">
                <a:solidFill>
                  <a:srgbClr val="1A1A1A"/>
                </a:solidFill>
                <a:latin typeface="+mn-ea"/>
              </a:rPr>
              <a:t>开发成 </a:t>
            </a:r>
            <a:r>
              <a:rPr lang="en-US" altLang="zh-CN" sz="2000" b="1" dirty="0">
                <a:solidFill>
                  <a:srgbClr val="1A1A1A"/>
                </a:solidFill>
                <a:latin typeface="+mn-ea"/>
              </a:rPr>
              <a:t>h5 </a:t>
            </a:r>
            <a:r>
              <a:rPr lang="zh-CN" altLang="en-US" sz="2000" b="1" dirty="0">
                <a:solidFill>
                  <a:srgbClr val="1A1A1A"/>
                </a:solidFill>
                <a:latin typeface="+mn-ea"/>
              </a:rPr>
              <a:t>型应用程序</a:t>
            </a:r>
            <a:endParaRPr lang="en-US" altLang="zh-CN" sz="2000" b="1" dirty="0">
              <a:solidFill>
                <a:srgbClr val="1A1A1A"/>
              </a:solidFill>
              <a:latin typeface="+mn-ea"/>
            </a:endParaRPr>
          </a:p>
        </p:txBody>
      </p:sp>
      <p:sp>
        <p:nvSpPr>
          <p:cNvPr id="3" name="文本框 2">
            <a:extLst>
              <a:ext uri="{FF2B5EF4-FFF2-40B4-BE49-F238E27FC236}">
                <a16:creationId xmlns:a16="http://schemas.microsoft.com/office/drawing/2014/main" id="{1D8F10A1-B953-4AC0-93F0-2B81620A52A5}"/>
              </a:ext>
            </a:extLst>
          </p:cNvPr>
          <p:cNvSpPr txBox="1"/>
          <p:nvPr/>
        </p:nvSpPr>
        <p:spPr>
          <a:xfrm>
            <a:off x="1162051" y="4313277"/>
            <a:ext cx="10115550" cy="369332"/>
          </a:xfrm>
          <a:prstGeom prst="rect">
            <a:avLst/>
          </a:prstGeom>
          <a:noFill/>
        </p:spPr>
        <p:txBody>
          <a:bodyPr wrap="square" rtlCol="0">
            <a:spAutoFit/>
          </a:bodyPr>
          <a:lstStyle/>
          <a:p>
            <a:r>
              <a:rPr lang="zh-CN" altLang="en-US" dirty="0"/>
              <a:t>使用 </a:t>
            </a:r>
            <a:r>
              <a:rPr lang="en-US" altLang="zh-CN" dirty="0"/>
              <a:t>h5 </a:t>
            </a:r>
            <a:r>
              <a:rPr lang="zh-CN" altLang="en-US" dirty="0"/>
              <a:t>开发应用的开发过程就跟开发 </a:t>
            </a:r>
            <a:r>
              <a:rPr lang="en-US" altLang="zh-CN" dirty="0"/>
              <a:t>web </a:t>
            </a:r>
            <a:r>
              <a:rPr lang="zh-CN" altLang="en-US" dirty="0"/>
              <a:t>端很像，除某些特殊功能外，几乎与 </a:t>
            </a:r>
            <a:r>
              <a:rPr lang="en-US" altLang="zh-CN" dirty="0"/>
              <a:t>web </a:t>
            </a:r>
            <a:r>
              <a:rPr lang="zh-CN" altLang="en-US" dirty="0"/>
              <a:t>端无异。</a:t>
            </a:r>
          </a:p>
        </p:txBody>
      </p:sp>
    </p:spTree>
    <p:extLst>
      <p:ext uri="{BB962C8B-B14F-4D97-AF65-F5344CB8AC3E}">
        <p14:creationId xmlns:p14="http://schemas.microsoft.com/office/powerpoint/2010/main" val="151221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三、开发模式</a:t>
            </a: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3518912" cy="400110"/>
          </a:xfrm>
          <a:prstGeom prst="rect">
            <a:avLst/>
          </a:prstGeom>
          <a:noFill/>
        </p:spPr>
        <p:txBody>
          <a:bodyPr wrap="none" rtlCol="0">
            <a:spAutoFit/>
          </a:bodyPr>
          <a:lstStyle/>
          <a:p>
            <a:r>
              <a:rPr lang="en-US" altLang="zh-CN" sz="2000" b="1" dirty="0">
                <a:solidFill>
                  <a:srgbClr val="1A1A1A"/>
                </a:solidFill>
                <a:latin typeface="+mn-ea"/>
              </a:rPr>
              <a:t>【</a:t>
            </a:r>
            <a:r>
              <a:rPr lang="zh-CN" altLang="en-US" sz="2000" b="1" dirty="0">
                <a:solidFill>
                  <a:srgbClr val="1A1A1A"/>
                </a:solidFill>
                <a:latin typeface="+mn-ea"/>
              </a:rPr>
              <a:t>使用官网发布的原生组件</a:t>
            </a:r>
            <a:r>
              <a:rPr lang="en-US" altLang="zh-CN" sz="2000" b="1" dirty="0">
                <a:solidFill>
                  <a:srgbClr val="1A1A1A"/>
                </a:solidFill>
                <a:latin typeface="+mn-ea"/>
              </a:rPr>
              <a:t>】</a:t>
            </a:r>
            <a:endParaRPr lang="zh-CN" altLang="en-US" dirty="0"/>
          </a:p>
        </p:txBody>
      </p:sp>
      <p:sp>
        <p:nvSpPr>
          <p:cNvPr id="8" name="文本框 7">
            <a:extLst>
              <a:ext uri="{FF2B5EF4-FFF2-40B4-BE49-F238E27FC236}">
                <a16:creationId xmlns:a16="http://schemas.microsoft.com/office/drawing/2014/main" id="{3E6765C3-EA27-4080-8CB3-B5D34F4627AA}"/>
              </a:ext>
            </a:extLst>
          </p:cNvPr>
          <p:cNvSpPr txBox="1"/>
          <p:nvPr/>
        </p:nvSpPr>
        <p:spPr>
          <a:xfrm>
            <a:off x="1162051" y="1990725"/>
            <a:ext cx="10115550" cy="2585323"/>
          </a:xfrm>
          <a:prstGeom prst="rect">
            <a:avLst/>
          </a:prstGeom>
          <a:noFill/>
        </p:spPr>
        <p:txBody>
          <a:bodyPr wrap="square" rtlCol="0">
            <a:spAutoFit/>
          </a:bodyPr>
          <a:lstStyle/>
          <a:p>
            <a:r>
              <a:rPr lang="en-US" altLang="zh-CN" dirty="0"/>
              <a:t>RN </a:t>
            </a:r>
            <a:r>
              <a:rPr lang="zh-CN" altLang="en-US" dirty="0"/>
              <a:t>官方提供的组件经编译后都会转化成原生的组件，但是某些版本可能会出现未知的 </a:t>
            </a:r>
            <a:r>
              <a:rPr lang="en-US" altLang="zh-CN" dirty="0"/>
              <a:t>bug</a:t>
            </a:r>
            <a:r>
              <a:rPr lang="zh-CN" altLang="en-US" dirty="0"/>
              <a:t>。但这毕竟是少数情况。</a:t>
            </a:r>
            <a:endParaRPr lang="en-US" altLang="zh-CN" dirty="0"/>
          </a:p>
          <a:p>
            <a:endParaRPr lang="en-US" altLang="zh-CN" dirty="0"/>
          </a:p>
          <a:p>
            <a:r>
              <a:rPr lang="zh-CN" altLang="en-US" dirty="0"/>
              <a:t>关于样式调控，官方给的都是 </a:t>
            </a:r>
            <a:r>
              <a:rPr lang="en-US" altLang="zh-CN" dirty="0" err="1"/>
              <a:t>css</a:t>
            </a:r>
            <a:r>
              <a:rPr lang="en-US" altLang="zh-CN" dirty="0"/>
              <a:t> </a:t>
            </a:r>
            <a:r>
              <a:rPr lang="zh-CN" altLang="en-US" dirty="0"/>
              <a:t>语法，但是这里注意，是根据 </a:t>
            </a:r>
            <a:r>
              <a:rPr lang="en-US" altLang="zh-CN" dirty="0"/>
              <a:t>web </a:t>
            </a:r>
            <a:r>
              <a:rPr lang="zh-CN" altLang="en-US" dirty="0"/>
              <a:t>端 </a:t>
            </a:r>
            <a:r>
              <a:rPr lang="en-US" altLang="zh-CN" dirty="0" err="1"/>
              <a:t>css</a:t>
            </a:r>
            <a:r>
              <a:rPr lang="en-US" altLang="zh-CN" dirty="0"/>
              <a:t> </a:t>
            </a:r>
            <a:r>
              <a:rPr lang="zh-CN" altLang="en-US" dirty="0"/>
              <a:t>模拟实现的类 </a:t>
            </a:r>
            <a:r>
              <a:rPr lang="en-US" altLang="zh-CN" dirty="0" err="1"/>
              <a:t>css</a:t>
            </a:r>
            <a:r>
              <a:rPr lang="en-US" altLang="zh-CN" dirty="0"/>
              <a:t> </a:t>
            </a:r>
            <a:r>
              <a:rPr lang="zh-CN" altLang="en-US" dirty="0"/>
              <a:t>而不是真正的 </a:t>
            </a:r>
            <a:r>
              <a:rPr lang="en-US" altLang="zh-CN" dirty="0" err="1"/>
              <a:t>css</a:t>
            </a:r>
            <a:r>
              <a:rPr lang="zh-CN" altLang="en-US" dirty="0"/>
              <a:t>，所以某些样式语句根本就起不了作用。并且其外层节点的样式不会传递给子节点，所有的样式配置都是只针对单一节点的，与</a:t>
            </a:r>
            <a:r>
              <a:rPr lang="en-US" altLang="zh-CN" dirty="0"/>
              <a:t> </a:t>
            </a:r>
            <a:r>
              <a:rPr lang="zh-CN" altLang="en-US" dirty="0"/>
              <a:t>层叠样式表 </a:t>
            </a:r>
            <a:r>
              <a:rPr lang="en-US" altLang="zh-CN" dirty="0" err="1"/>
              <a:t>css</a:t>
            </a:r>
            <a:r>
              <a:rPr lang="en-US" altLang="zh-CN" dirty="0"/>
              <a:t> </a:t>
            </a:r>
            <a:r>
              <a:rPr lang="zh-CN" altLang="en-US" dirty="0"/>
              <a:t>不同，具有不可传承性。</a:t>
            </a:r>
            <a:endParaRPr lang="en-US" altLang="zh-CN" dirty="0"/>
          </a:p>
          <a:p>
            <a:endParaRPr lang="en-US" altLang="zh-CN" dirty="0"/>
          </a:p>
          <a:p>
            <a:r>
              <a:rPr lang="zh-CN" altLang="en-US" dirty="0"/>
              <a:t>使用第三方开源库组件，</a:t>
            </a:r>
            <a:r>
              <a:rPr lang="en-US" altLang="zh-CN" dirty="0" err="1"/>
              <a:t>github</a:t>
            </a:r>
            <a:r>
              <a:rPr lang="zh-CN" altLang="en-US" dirty="0"/>
              <a:t>上可以搜索到很多非官方提供的，开源组件库，可以下载并使用，比如视频播放组件。</a:t>
            </a:r>
          </a:p>
        </p:txBody>
      </p:sp>
      <p:sp>
        <p:nvSpPr>
          <p:cNvPr id="5" name="文本框 4">
            <a:extLst>
              <a:ext uri="{FF2B5EF4-FFF2-40B4-BE49-F238E27FC236}">
                <a16:creationId xmlns:a16="http://schemas.microsoft.com/office/drawing/2014/main" id="{A9BBEC11-3393-4F51-A77D-25480995ED6B}"/>
              </a:ext>
            </a:extLst>
          </p:cNvPr>
          <p:cNvSpPr txBox="1"/>
          <p:nvPr/>
        </p:nvSpPr>
        <p:spPr>
          <a:xfrm>
            <a:off x="1162051" y="5276050"/>
            <a:ext cx="10115550" cy="923330"/>
          </a:xfrm>
          <a:prstGeom prst="rect">
            <a:avLst/>
          </a:prstGeom>
          <a:noFill/>
        </p:spPr>
        <p:txBody>
          <a:bodyPr wrap="square" rtlCol="0">
            <a:spAutoFit/>
          </a:bodyPr>
          <a:lstStyle/>
          <a:p>
            <a:r>
              <a:rPr lang="zh-CN" altLang="en-US" dirty="0"/>
              <a:t>优点：性能更好、更丝滑流畅，原生组件。</a:t>
            </a:r>
            <a:endParaRPr lang="en-US" altLang="zh-CN" dirty="0"/>
          </a:p>
          <a:p>
            <a:endParaRPr lang="en-US" altLang="zh-CN" dirty="0"/>
          </a:p>
          <a:p>
            <a:r>
              <a:rPr lang="zh-CN" altLang="en-US" dirty="0"/>
              <a:t>缺点：样式可控性差，并不真正完全地跨平台，判断语句繁多。</a:t>
            </a:r>
          </a:p>
        </p:txBody>
      </p:sp>
    </p:spTree>
    <p:extLst>
      <p:ext uri="{BB962C8B-B14F-4D97-AF65-F5344CB8AC3E}">
        <p14:creationId xmlns:p14="http://schemas.microsoft.com/office/powerpoint/2010/main" val="19421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三、开发模式</a:t>
            </a:r>
          </a:p>
        </p:txBody>
      </p:sp>
      <p:sp>
        <p:nvSpPr>
          <p:cNvPr id="6" name="文本框 5">
            <a:extLst>
              <a:ext uri="{FF2B5EF4-FFF2-40B4-BE49-F238E27FC236}">
                <a16:creationId xmlns:a16="http://schemas.microsoft.com/office/drawing/2014/main" id="{FD375D21-84BF-40EF-AC4D-3AB9350EBE3C}"/>
              </a:ext>
            </a:extLst>
          </p:cNvPr>
          <p:cNvSpPr txBox="1"/>
          <p:nvPr/>
        </p:nvSpPr>
        <p:spPr>
          <a:xfrm>
            <a:off x="665018" y="1258784"/>
            <a:ext cx="7204536" cy="400110"/>
          </a:xfrm>
          <a:prstGeom prst="rect">
            <a:avLst/>
          </a:prstGeom>
          <a:noFill/>
        </p:spPr>
        <p:txBody>
          <a:bodyPr wrap="none" rtlCol="0">
            <a:spAutoFit/>
          </a:bodyPr>
          <a:lstStyle/>
          <a:p>
            <a:r>
              <a:rPr lang="en-US" altLang="zh-CN" sz="2000" b="1" dirty="0">
                <a:solidFill>
                  <a:srgbClr val="1A1A1A"/>
                </a:solidFill>
                <a:latin typeface="+mn-ea"/>
              </a:rPr>
              <a:t>【</a:t>
            </a:r>
            <a:r>
              <a:rPr lang="zh-CN" altLang="en-US" sz="2000" b="1" dirty="0">
                <a:solidFill>
                  <a:srgbClr val="1A1A1A"/>
                </a:solidFill>
                <a:latin typeface="+mn-ea"/>
              </a:rPr>
              <a:t>使用内嵌 </a:t>
            </a:r>
            <a:r>
              <a:rPr lang="en-US" altLang="zh-CN" sz="2000" b="1" dirty="0" err="1">
                <a:solidFill>
                  <a:srgbClr val="1A1A1A"/>
                </a:solidFill>
                <a:latin typeface="+mn-ea"/>
              </a:rPr>
              <a:t>webview</a:t>
            </a:r>
            <a:r>
              <a:rPr lang="en-US" altLang="zh-CN" sz="2000" b="1" dirty="0">
                <a:solidFill>
                  <a:srgbClr val="1A1A1A"/>
                </a:solidFill>
                <a:latin typeface="+mn-ea"/>
              </a:rPr>
              <a:t> </a:t>
            </a:r>
            <a:r>
              <a:rPr lang="zh-CN" altLang="en-US" sz="2000" b="1" dirty="0">
                <a:solidFill>
                  <a:srgbClr val="1A1A1A"/>
                </a:solidFill>
                <a:latin typeface="+mn-ea"/>
              </a:rPr>
              <a:t>的模式将 </a:t>
            </a:r>
            <a:r>
              <a:rPr lang="en-US" altLang="zh-CN" sz="2000" b="1" dirty="0">
                <a:solidFill>
                  <a:srgbClr val="1A1A1A"/>
                </a:solidFill>
                <a:latin typeface="+mn-ea"/>
              </a:rPr>
              <a:t>app </a:t>
            </a:r>
            <a:r>
              <a:rPr lang="zh-CN" altLang="en-US" sz="2000" b="1" dirty="0">
                <a:solidFill>
                  <a:srgbClr val="1A1A1A"/>
                </a:solidFill>
                <a:latin typeface="+mn-ea"/>
              </a:rPr>
              <a:t>开发成 </a:t>
            </a:r>
            <a:r>
              <a:rPr lang="en-US" altLang="zh-CN" sz="2000" b="1" dirty="0">
                <a:solidFill>
                  <a:srgbClr val="1A1A1A"/>
                </a:solidFill>
                <a:latin typeface="+mn-ea"/>
              </a:rPr>
              <a:t>h5 </a:t>
            </a:r>
            <a:r>
              <a:rPr lang="zh-CN" altLang="en-US" sz="2000" b="1" dirty="0">
                <a:solidFill>
                  <a:srgbClr val="1A1A1A"/>
                </a:solidFill>
                <a:latin typeface="+mn-ea"/>
              </a:rPr>
              <a:t>型应用程序</a:t>
            </a:r>
            <a:r>
              <a:rPr lang="en-US" altLang="zh-CN" sz="2000" b="1" dirty="0">
                <a:solidFill>
                  <a:srgbClr val="1A1A1A"/>
                </a:solidFill>
                <a:latin typeface="+mn-ea"/>
              </a:rPr>
              <a:t>】</a:t>
            </a:r>
            <a:endParaRPr lang="zh-CN" altLang="en-US" dirty="0"/>
          </a:p>
        </p:txBody>
      </p:sp>
      <p:sp>
        <p:nvSpPr>
          <p:cNvPr id="5" name="文本框 4">
            <a:extLst>
              <a:ext uri="{FF2B5EF4-FFF2-40B4-BE49-F238E27FC236}">
                <a16:creationId xmlns:a16="http://schemas.microsoft.com/office/drawing/2014/main" id="{A9BBEC11-3393-4F51-A77D-25480995ED6B}"/>
              </a:ext>
            </a:extLst>
          </p:cNvPr>
          <p:cNvSpPr txBox="1"/>
          <p:nvPr/>
        </p:nvSpPr>
        <p:spPr>
          <a:xfrm>
            <a:off x="1162051" y="5276050"/>
            <a:ext cx="10115550" cy="923330"/>
          </a:xfrm>
          <a:prstGeom prst="rect">
            <a:avLst/>
          </a:prstGeom>
          <a:noFill/>
        </p:spPr>
        <p:txBody>
          <a:bodyPr wrap="square" rtlCol="0">
            <a:spAutoFit/>
          </a:bodyPr>
          <a:lstStyle/>
          <a:p>
            <a:r>
              <a:rPr lang="zh-CN" altLang="en-US" dirty="0"/>
              <a:t>优点：可以轻易实现更炫酷的界面样式，样式可控性好，功能更灵活，可直接套用 </a:t>
            </a:r>
            <a:r>
              <a:rPr lang="en-US" altLang="zh-CN" dirty="0"/>
              <a:t>h5 </a:t>
            </a:r>
            <a:r>
              <a:rPr lang="zh-CN" altLang="en-US" dirty="0"/>
              <a:t>组件。</a:t>
            </a:r>
            <a:endParaRPr lang="en-US" altLang="zh-CN" dirty="0"/>
          </a:p>
          <a:p>
            <a:endParaRPr lang="en-US" altLang="zh-CN" dirty="0"/>
          </a:p>
          <a:p>
            <a:r>
              <a:rPr lang="zh-CN" altLang="en-US" dirty="0"/>
              <a:t>缺点：某些组件性能不如原生组件，不如原生组件丝滑流畅。</a:t>
            </a:r>
          </a:p>
        </p:txBody>
      </p:sp>
      <p:sp>
        <p:nvSpPr>
          <p:cNvPr id="2" name="文本框 1">
            <a:extLst>
              <a:ext uri="{FF2B5EF4-FFF2-40B4-BE49-F238E27FC236}">
                <a16:creationId xmlns:a16="http://schemas.microsoft.com/office/drawing/2014/main" id="{C8603346-39BB-48C0-A406-15B4EBE5BAA3}"/>
              </a:ext>
            </a:extLst>
          </p:cNvPr>
          <p:cNvSpPr txBox="1"/>
          <p:nvPr/>
        </p:nvSpPr>
        <p:spPr>
          <a:xfrm>
            <a:off x="1162051" y="1946729"/>
            <a:ext cx="10115550" cy="3139321"/>
          </a:xfrm>
          <a:prstGeom prst="rect">
            <a:avLst/>
          </a:prstGeom>
          <a:noFill/>
        </p:spPr>
        <p:txBody>
          <a:bodyPr wrap="square" rtlCol="0">
            <a:spAutoFit/>
          </a:bodyPr>
          <a:lstStyle/>
          <a:p>
            <a:r>
              <a:rPr lang="zh-CN" altLang="en-US" dirty="0"/>
              <a:t>内嵌 </a:t>
            </a:r>
            <a:r>
              <a:rPr lang="en-US" altLang="zh-CN" dirty="0"/>
              <a:t>h5 </a:t>
            </a:r>
            <a:r>
              <a:rPr lang="zh-CN" altLang="en-US" dirty="0"/>
              <a:t>式的开发模式对于 </a:t>
            </a:r>
            <a:r>
              <a:rPr lang="en-US" altLang="zh-CN" dirty="0"/>
              <a:t>web </a:t>
            </a:r>
            <a:r>
              <a:rPr lang="zh-CN" altLang="en-US" dirty="0"/>
              <a:t>前端开发者来说更友好，更相似，因为页面本身就是一个 </a:t>
            </a:r>
            <a:r>
              <a:rPr lang="en-US" altLang="zh-CN" dirty="0"/>
              <a:t>.html </a:t>
            </a:r>
            <a:r>
              <a:rPr lang="zh-CN" altLang="en-US" dirty="0"/>
              <a:t>文件。</a:t>
            </a:r>
            <a:endParaRPr lang="en-US" altLang="zh-CN" dirty="0"/>
          </a:p>
          <a:p>
            <a:endParaRPr lang="en-US" altLang="zh-CN" dirty="0"/>
          </a:p>
          <a:p>
            <a:r>
              <a:rPr lang="zh-CN" altLang="en-US" dirty="0"/>
              <a:t>你可以真正滴使用开发 </a:t>
            </a:r>
            <a:r>
              <a:rPr lang="en-US" altLang="zh-CN" dirty="0"/>
              <a:t>web </a:t>
            </a:r>
            <a:r>
              <a:rPr lang="zh-CN" altLang="en-US" dirty="0"/>
              <a:t>的那一套开发工具和流程来开发一些展示性的页。这也就意味着你不必考虑开发原生时繁琐的样式问题。你使用的是真正的 </a:t>
            </a:r>
            <a:r>
              <a:rPr lang="en-US" altLang="zh-CN" dirty="0" err="1"/>
              <a:t>css</a:t>
            </a:r>
            <a:r>
              <a:rPr lang="en-US" altLang="zh-CN" dirty="0"/>
              <a:t> </a:t>
            </a:r>
            <a:r>
              <a:rPr lang="zh-CN" altLang="en-US" dirty="0"/>
              <a:t>。</a:t>
            </a:r>
            <a:endParaRPr lang="en-US" altLang="zh-CN" dirty="0"/>
          </a:p>
          <a:p>
            <a:endParaRPr lang="en-US" altLang="zh-CN" dirty="0"/>
          </a:p>
          <a:p>
            <a:r>
              <a:rPr lang="zh-CN" altLang="en-US" dirty="0"/>
              <a:t>但是同时你不得不考虑的是</a:t>
            </a:r>
            <a:r>
              <a:rPr lang="en-US" altLang="zh-CN" dirty="0"/>
              <a:t>UI</a:t>
            </a:r>
            <a:r>
              <a:rPr lang="zh-CN" altLang="en-US" dirty="0"/>
              <a:t>界面，应该提前考虑移动端</a:t>
            </a:r>
            <a:r>
              <a:rPr lang="en-US" altLang="zh-CN" dirty="0"/>
              <a:t>UI</a:t>
            </a:r>
            <a:r>
              <a:rPr lang="zh-CN" altLang="en-US" dirty="0"/>
              <a:t>与网页端</a:t>
            </a:r>
            <a:r>
              <a:rPr lang="en-US" altLang="zh-CN" dirty="0"/>
              <a:t>UI</a:t>
            </a:r>
            <a:r>
              <a:rPr lang="zh-CN" altLang="en-US" dirty="0"/>
              <a:t>的不同。比如网页下拉框和手机下拉框的交互表现不应该是一样的，以及某些交互视图如果超出了屏幕范围那就是绝对所不能容忍的，应该在开发时就应该尽量避免此类问题。</a:t>
            </a:r>
            <a:endParaRPr lang="en-US" altLang="zh-CN" dirty="0"/>
          </a:p>
          <a:p>
            <a:endParaRPr lang="en-US" altLang="zh-CN" dirty="0"/>
          </a:p>
          <a:p>
            <a:r>
              <a:rPr lang="zh-CN" altLang="en-US" dirty="0"/>
              <a:t>内嵌式使用的是</a:t>
            </a:r>
            <a:r>
              <a:rPr lang="en-US" altLang="zh-CN" dirty="0"/>
              <a:t>V8</a:t>
            </a:r>
            <a:r>
              <a:rPr lang="zh-CN" altLang="en-US" dirty="0"/>
              <a:t>引擎，所以某些繁琐的页面功能实现起来会加重运算导致卡顿，这对非原生组件来说是致命的。应该选择避繁就简。</a:t>
            </a:r>
            <a:endParaRPr lang="en-US" altLang="zh-CN" dirty="0"/>
          </a:p>
        </p:txBody>
      </p:sp>
    </p:spTree>
    <p:extLst>
      <p:ext uri="{BB962C8B-B14F-4D97-AF65-F5344CB8AC3E}">
        <p14:creationId xmlns:p14="http://schemas.microsoft.com/office/powerpoint/2010/main" val="428878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a:solidFill>
                  <a:schemeClr val="bg2">
                    <a:lumMod val="25000"/>
                  </a:schemeClr>
                </a:solidFill>
              </a:rPr>
              <a:t>表格样式</a:t>
            </a:r>
          </a:p>
        </p:txBody>
      </p:sp>
      <p:sp>
        <p:nvSpPr>
          <p:cNvPr id="10" name="矩形 7"/>
          <p:cNvSpPr>
            <a:spLocks noChangeArrowheads="1"/>
          </p:cNvSpPr>
          <p:nvPr/>
        </p:nvSpPr>
        <p:spPr bwMode="auto">
          <a:xfrm>
            <a:off x="845820" y="1229995"/>
            <a:ext cx="60667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表格副标题</a:t>
            </a:r>
          </a:p>
        </p:txBody>
      </p:sp>
      <p:graphicFrame>
        <p:nvGraphicFramePr>
          <p:cNvPr id="11" name="表格 10"/>
          <p:cNvGraphicFramePr>
            <a:graphicFrameLocks noGrp="1"/>
          </p:cNvGraphicFramePr>
          <p:nvPr>
            <p:custDataLst>
              <p:tags r:id="rId1"/>
            </p:custDataLst>
          </p:nvPr>
        </p:nvGraphicFramePr>
        <p:xfrm>
          <a:off x="913765" y="1863090"/>
          <a:ext cx="10648315" cy="1965960"/>
        </p:xfrm>
        <a:graphic>
          <a:graphicData uri="http://schemas.openxmlformats.org/drawingml/2006/table">
            <a:tbl>
              <a:tblPr firstRow="1" bandRow="1">
                <a:tableStyleId>{5C22544A-7EE6-4342-B048-85BDC9FD1C3A}</a:tableStyleId>
              </a:tblPr>
              <a:tblGrid>
                <a:gridCol w="1548765">
                  <a:extLst>
                    <a:ext uri="{9D8B030D-6E8A-4147-A177-3AD203B41FA5}">
                      <a16:colId xmlns:a16="http://schemas.microsoft.com/office/drawing/2014/main" val="20000"/>
                    </a:ext>
                  </a:extLst>
                </a:gridCol>
                <a:gridCol w="2800350">
                  <a:extLst>
                    <a:ext uri="{9D8B030D-6E8A-4147-A177-3AD203B41FA5}">
                      <a16:colId xmlns:a16="http://schemas.microsoft.com/office/drawing/2014/main" val="20001"/>
                    </a:ext>
                  </a:extLst>
                </a:gridCol>
                <a:gridCol w="2811780">
                  <a:extLst>
                    <a:ext uri="{9D8B030D-6E8A-4147-A177-3AD203B41FA5}">
                      <a16:colId xmlns:a16="http://schemas.microsoft.com/office/drawing/2014/main" val="20002"/>
                    </a:ext>
                  </a:extLst>
                </a:gridCol>
                <a:gridCol w="3487420">
                  <a:extLst>
                    <a:ext uri="{9D8B030D-6E8A-4147-A177-3AD203B41FA5}">
                      <a16:colId xmlns:a16="http://schemas.microsoft.com/office/drawing/2014/main" val="20003"/>
                    </a:ext>
                  </a:extLst>
                </a:gridCol>
              </a:tblGrid>
              <a:tr h="387985">
                <a:tc>
                  <a:txBody>
                    <a:bodyPr/>
                    <a:lstStyle/>
                    <a:p>
                      <a:pPr algn="ctr"/>
                      <a:r>
                        <a:rPr lang="zh-CN" altLang="en-US" sz="1600" b="0" dirty="0">
                          <a:latin typeface="微软雅黑" panose="020B0503020204020204" pitchFamily="34" charset="-122"/>
                          <a:ea typeface="微软雅黑" panose="020B0503020204020204" pitchFamily="34" charset="-122"/>
                        </a:rPr>
                        <a:t>标题</a:t>
                      </a:r>
                    </a:p>
                  </a:txBody>
                  <a:tcPr anchor="ctr">
                    <a:solidFill>
                      <a:srgbClr val="072D6C"/>
                    </a:solidFill>
                  </a:tcPr>
                </a:tc>
                <a:tc>
                  <a:txBody>
                    <a:bodyPr/>
                    <a:lstStyle/>
                    <a:p>
                      <a:pPr algn="ctr"/>
                      <a:r>
                        <a:rPr lang="zh-CN" altLang="en-US" sz="1600" b="0" dirty="0">
                          <a:latin typeface="微软雅黑" panose="020B0503020204020204" pitchFamily="34" charset="-122"/>
                          <a:ea typeface="微软雅黑" panose="020B0503020204020204" pitchFamily="34" charset="-122"/>
                        </a:rPr>
                        <a:t>标题</a:t>
                      </a:r>
                    </a:p>
                  </a:txBody>
                  <a:tcPr anchor="ctr">
                    <a:solidFill>
                      <a:srgbClr val="072D6C"/>
                    </a:solidFill>
                  </a:tcPr>
                </a:tc>
                <a:tc>
                  <a:txBody>
                    <a:bodyPr/>
                    <a:lstStyle/>
                    <a:p>
                      <a:pPr algn="ctr">
                        <a:buNone/>
                      </a:pPr>
                      <a:r>
                        <a:rPr lang="zh-CN" altLang="en-US" sz="1600" b="0" dirty="0">
                          <a:latin typeface="微软雅黑" panose="020B0503020204020204" pitchFamily="34" charset="-122"/>
                          <a:ea typeface="微软雅黑" panose="020B0503020204020204" pitchFamily="34" charset="-122"/>
                        </a:rPr>
                        <a:t>标题</a:t>
                      </a:r>
                    </a:p>
                  </a:txBody>
                  <a:tcPr anchor="ctr">
                    <a:solidFill>
                      <a:srgbClr val="072D6C"/>
                    </a:solidFill>
                  </a:tcPr>
                </a:tc>
                <a:tc>
                  <a:txBody>
                    <a:bodyPr/>
                    <a:lstStyle/>
                    <a:p>
                      <a:pPr algn="ctr"/>
                      <a:r>
                        <a:rPr lang="zh-CN" altLang="en-US" sz="1600" b="0" dirty="0">
                          <a:latin typeface="微软雅黑" panose="020B0503020204020204" pitchFamily="34" charset="-122"/>
                          <a:ea typeface="微软雅黑" panose="020B0503020204020204" pitchFamily="34" charset="-122"/>
                        </a:rPr>
                        <a:t>标题</a:t>
                      </a:r>
                    </a:p>
                  </a:txBody>
                  <a:tcPr anchor="ctr">
                    <a:solidFill>
                      <a:srgbClr val="072D6C"/>
                    </a:solidFill>
                  </a:tcPr>
                </a:tc>
                <a:extLst>
                  <a:ext uri="{0D108BD9-81ED-4DB2-BD59-A6C34878D82A}">
                    <a16:rowId xmlns:a16="http://schemas.microsoft.com/office/drawing/2014/main" val="10000"/>
                  </a:ext>
                </a:extLst>
              </a:tr>
              <a:tr h="41465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503050405090304" pitchFamily="18" charset="0"/>
                        </a:rPr>
                        <a:t>文字</a:t>
                      </a:r>
                    </a:p>
                  </a:txBody>
                  <a:tcPr anchor="ctr">
                    <a:solidFill>
                      <a:schemeClr val="bg1">
                        <a:lumMod val="95000"/>
                      </a:schemeClr>
                    </a:solidFill>
                  </a:tcPr>
                </a:tc>
                <a:tc>
                  <a:txBody>
                    <a:bodyPr/>
                    <a:lstStyle/>
                    <a:p>
                      <a:pPr algn="ctr" fontAlgn="ctr"/>
                      <a:r>
                        <a:rPr lang="en-US" altLang="zh-CN" sz="1600" kern="1200" dirty="0">
                          <a:solidFill>
                            <a:schemeClr val="dk1"/>
                          </a:solidFill>
                          <a:latin typeface="微软雅黑" panose="020B0503020204020204" pitchFamily="34" charset="-122"/>
                          <a:ea typeface="微软雅黑" panose="020B0503020204020204" pitchFamily="34" charset="-122"/>
                          <a:cs typeface="+mn-cs"/>
                        </a:rPr>
                        <a:t>¥ 0000.00</a:t>
                      </a:r>
                    </a:p>
                  </a:txBody>
                  <a:tcPr marL="9525" marR="9525" marT="9525" marB="0" anchor="ctr">
                    <a:solidFill>
                      <a:schemeClr val="bg1">
                        <a:lumMod val="95000"/>
                      </a:schemeClr>
                    </a:solidFill>
                  </a:tcPr>
                </a:tc>
                <a:tc>
                  <a:txBody>
                    <a:bodyPr/>
                    <a:lstStyle/>
                    <a:p>
                      <a:pPr algn="ctr">
                        <a:buNone/>
                      </a:pPr>
                      <a:r>
                        <a:rPr lang="zh-CN" altLang="en-US" sz="1600" b="0" dirty="0">
                          <a:solidFill>
                            <a:schemeClr val="tx1"/>
                          </a:solidFill>
                          <a:latin typeface="微软雅黑" panose="020B0503020204020204" pitchFamily="34" charset="-122"/>
                          <a:ea typeface="微软雅黑" panose="020B0503020204020204" pitchFamily="34" charset="-122"/>
                        </a:rPr>
                        <a:t>￥</a:t>
                      </a:r>
                      <a:r>
                        <a:rPr lang="en-US" altLang="zh-CN" sz="1600" b="0" dirty="0">
                          <a:solidFill>
                            <a:schemeClr val="tx1"/>
                          </a:solidFill>
                          <a:latin typeface="微软雅黑" panose="020B0503020204020204" pitchFamily="34" charset="-122"/>
                          <a:ea typeface="微软雅黑" panose="020B0503020204020204" pitchFamily="34" charset="-122"/>
                        </a:rPr>
                        <a:t>0000.00</a:t>
                      </a:r>
                    </a:p>
                  </a:txBody>
                  <a:tcPr anchor="ctr">
                    <a:solidFill>
                      <a:schemeClr val="bg1">
                        <a:lumMod val="95000"/>
                      </a:schemeClr>
                    </a:solidFill>
                  </a:tcPr>
                </a:tc>
                <a:tc>
                  <a:txBody>
                    <a:bodyPr/>
                    <a:lstStyle/>
                    <a:p>
                      <a:pPr algn="ctr"/>
                      <a:r>
                        <a:rPr lang="en-US" altLang="zh-CN" sz="1600" b="1" dirty="0">
                          <a:solidFill>
                            <a:srgbClr val="C00000"/>
                          </a:solidFill>
                        </a:rPr>
                        <a:t>¥ </a:t>
                      </a:r>
                      <a:r>
                        <a:rPr lang="en-US" sz="1600" b="1" dirty="0">
                          <a:solidFill>
                            <a:srgbClr val="C00000"/>
                          </a:solidFill>
                        </a:rPr>
                        <a:t>0000.00</a:t>
                      </a:r>
                      <a:endParaRPr lang="en-US" sz="1600" b="1" dirty="0">
                        <a:solidFill>
                          <a:srgbClr val="C00000"/>
                        </a:solidFill>
                        <a:latin typeface="微软雅黑" panose="020B0503020204020204" pitchFamily="34" charset="-122"/>
                        <a:ea typeface="微软雅黑" panose="020B0503020204020204" pitchFamily="34" charset="-122"/>
                      </a:endParaRPr>
                    </a:p>
                  </a:txBody>
                  <a:tcPr anchor="ctr">
                    <a:solidFill>
                      <a:schemeClr val="bg1">
                        <a:lumMod val="95000"/>
                      </a:schemeClr>
                    </a:solidFill>
                  </a:tcPr>
                </a:tc>
                <a:extLst>
                  <a:ext uri="{0D108BD9-81ED-4DB2-BD59-A6C34878D82A}">
                    <a16:rowId xmlns:a16="http://schemas.microsoft.com/office/drawing/2014/main" val="10001"/>
                  </a:ext>
                </a:extLst>
              </a:tr>
              <a:tr h="387985">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503050405090304" pitchFamily="18" charset="0"/>
                        </a:rPr>
                        <a:t>-</a:t>
                      </a:r>
                    </a:p>
                  </a:txBody>
                  <a:tcPr anchor="ctr">
                    <a:solidFill>
                      <a:schemeClr val="bg1">
                        <a:lumMod val="85000"/>
                      </a:schemeClr>
                    </a:solidFill>
                  </a:tcPr>
                </a:tc>
                <a:tc>
                  <a:txBody>
                    <a:bodyPr/>
                    <a:lstStyle/>
                    <a:p>
                      <a:pPr algn="ctr" fontAlgn="b"/>
                      <a:r>
                        <a:rPr lang="en-US" altLang="zh-CN" sz="1600" kern="1200" dirty="0">
                          <a:solidFill>
                            <a:schemeClr val="dk1"/>
                          </a:solidFill>
                          <a:latin typeface="微软雅黑" panose="020B0503020204020204" pitchFamily="34" charset="-122"/>
                          <a:ea typeface="微软雅黑" panose="020B0503020204020204" pitchFamily="34" charset="-122"/>
                          <a:cs typeface="+mn-cs"/>
                        </a:rPr>
                        <a:t>-</a:t>
                      </a:r>
                    </a:p>
                  </a:txBody>
                  <a:tcPr marL="9525" marR="9525" marT="9525" marB="0" anchor="b">
                    <a:solidFill>
                      <a:schemeClr val="bg1">
                        <a:lumMod val="85000"/>
                      </a:schemeClr>
                    </a:solidFill>
                  </a:tcPr>
                </a:tc>
                <a:tc>
                  <a:txBody>
                    <a:bodyPr/>
                    <a:lstStyle/>
                    <a:p>
                      <a:pPr algn="ctr">
                        <a:buNone/>
                      </a:pPr>
                      <a:r>
                        <a:rPr lang="en-US" altLang="zh-CN" sz="1600" kern="1200" dirty="0">
                          <a:solidFill>
                            <a:schemeClr val="dk1"/>
                          </a:solidFill>
                          <a:latin typeface="微软雅黑" panose="020B0503020204020204" pitchFamily="34" charset="-122"/>
                          <a:ea typeface="微软雅黑" panose="020B0503020204020204" pitchFamily="34" charset="-122"/>
                          <a:cs typeface="+mn-cs"/>
                        </a:rPr>
                        <a:t>-</a:t>
                      </a:r>
                    </a:p>
                  </a:txBody>
                  <a:tcPr anchor="ctr">
                    <a:solidFill>
                      <a:schemeClr val="bg1">
                        <a:lumMod val="85000"/>
                      </a:schemeClr>
                    </a:solidFill>
                  </a:tcPr>
                </a:tc>
                <a:tc>
                  <a:txBody>
                    <a:bodyPr/>
                    <a:lstStyle/>
                    <a:p>
                      <a:pPr algn="ctr"/>
                      <a:r>
                        <a:rPr lang="en-US" altLang="zh-CN" sz="1600" b="1" kern="1200" dirty="0">
                          <a:solidFill>
                            <a:srgbClr val="C00000"/>
                          </a:solidFill>
                          <a:latin typeface="微软雅黑" panose="020B0503020204020204" pitchFamily="34" charset="-122"/>
                          <a:ea typeface="微软雅黑" panose="020B0503020204020204" pitchFamily="34" charset="-122"/>
                          <a:cs typeface="+mn-cs"/>
                        </a:rPr>
                        <a:t>-</a:t>
                      </a:r>
                    </a:p>
                  </a:txBody>
                  <a:tcPr anchor="ctr">
                    <a:solidFill>
                      <a:schemeClr val="bg1">
                        <a:lumMod val="85000"/>
                      </a:schemeClr>
                    </a:solidFill>
                  </a:tcPr>
                </a:tc>
                <a:extLst>
                  <a:ext uri="{0D108BD9-81ED-4DB2-BD59-A6C34878D82A}">
                    <a16:rowId xmlns:a16="http://schemas.microsoft.com/office/drawing/2014/main" val="10002"/>
                  </a:ext>
                </a:extLst>
              </a:tr>
              <a:tr h="387350">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503050405090304" pitchFamily="18" charset="0"/>
                        </a:rPr>
                        <a:t>-</a:t>
                      </a:r>
                    </a:p>
                  </a:txBody>
                  <a:tcPr anchor="ctr">
                    <a:solidFill>
                      <a:schemeClr val="bg1">
                        <a:lumMod val="95000"/>
                      </a:schemeClr>
                    </a:solidFill>
                  </a:tcPr>
                </a:tc>
                <a:tc>
                  <a:txBody>
                    <a:bodyPr/>
                    <a:lstStyle/>
                    <a:p>
                      <a:pPr algn="ctr"/>
                      <a:r>
                        <a:rPr lang="en-US" altLang="zh-CN" sz="1600" dirty="0">
                          <a:latin typeface="微软雅黑" panose="020B0503020204020204" pitchFamily="34" charset="-122"/>
                          <a:ea typeface="微软雅黑" panose="020B0503020204020204" pitchFamily="34" charset="-122"/>
                        </a:rPr>
                        <a:t>-</a:t>
                      </a:r>
                    </a:p>
                  </a:txBody>
                  <a:tcPr anchor="ctr">
                    <a:solidFill>
                      <a:schemeClr val="bg1">
                        <a:lumMod val="95000"/>
                      </a:schemeClr>
                    </a:solidFill>
                  </a:tcPr>
                </a:tc>
                <a:tc>
                  <a:txBody>
                    <a:bodyPr/>
                    <a:lstStyle/>
                    <a:p>
                      <a:pPr algn="ctr">
                        <a:buNone/>
                      </a:pPr>
                      <a:r>
                        <a:rPr lang="en-US" altLang="zh-CN" sz="1600" dirty="0">
                          <a:latin typeface="微软雅黑" panose="020B0503020204020204" pitchFamily="34" charset="-122"/>
                          <a:ea typeface="微软雅黑" panose="020B0503020204020204" pitchFamily="34" charset="-122"/>
                        </a:rPr>
                        <a:t>-</a:t>
                      </a:r>
                    </a:p>
                  </a:txBody>
                  <a:tcPr anchor="ctr">
                    <a:solidFill>
                      <a:schemeClr val="bg1">
                        <a:lumMod val="95000"/>
                      </a:schemeClr>
                    </a:solidFill>
                  </a:tcPr>
                </a:tc>
                <a:tc>
                  <a:txBody>
                    <a:bodyPr/>
                    <a:lstStyle/>
                    <a:p>
                      <a:pPr algn="ctr"/>
                      <a:r>
                        <a:rPr lang="en-US" altLang="zh-CN" sz="1600" b="1" dirty="0">
                          <a:solidFill>
                            <a:srgbClr val="C00000"/>
                          </a:solidFill>
                          <a:latin typeface="微软雅黑" panose="020B0503020204020204" pitchFamily="34" charset="-122"/>
                          <a:ea typeface="微软雅黑" panose="020B0503020204020204" pitchFamily="34" charset="-122"/>
                        </a:rPr>
                        <a:t>-</a:t>
                      </a:r>
                    </a:p>
                  </a:txBody>
                  <a:tcPr anchor="ctr">
                    <a:solidFill>
                      <a:schemeClr val="bg1">
                        <a:lumMod val="95000"/>
                      </a:schemeClr>
                    </a:solidFill>
                  </a:tcPr>
                </a:tc>
                <a:extLst>
                  <a:ext uri="{0D108BD9-81ED-4DB2-BD59-A6C34878D82A}">
                    <a16:rowId xmlns:a16="http://schemas.microsoft.com/office/drawing/2014/main" val="10003"/>
                  </a:ext>
                </a:extLst>
              </a:tr>
              <a:tr h="387985">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503050405090304" pitchFamily="18" charset="0"/>
                        </a:rPr>
                        <a:t>-</a:t>
                      </a:r>
                    </a:p>
                  </a:txBody>
                  <a:tcPr anchor="ctr">
                    <a:solidFill>
                      <a:schemeClr val="bg1">
                        <a:lumMod val="85000"/>
                      </a:schemeClr>
                    </a:solidFill>
                  </a:tcPr>
                </a:tc>
                <a:tc>
                  <a:txBody>
                    <a:bodyPr/>
                    <a:lstStyle/>
                    <a:p>
                      <a:pPr algn="ctr" fontAlgn="b"/>
                      <a:r>
                        <a:rPr lang="en-US" altLang="zh-CN" sz="1600" b="0" i="0" u="none" strike="noStrike" dirty="0">
                          <a:effectLst/>
                          <a:latin typeface="微软雅黑" panose="020B0503020204020204" pitchFamily="34" charset="-122"/>
                          <a:ea typeface="微软雅黑" panose="020B0503020204020204" pitchFamily="34" charset="-122"/>
                        </a:rPr>
                        <a:t>-</a:t>
                      </a:r>
                    </a:p>
                  </a:txBody>
                  <a:tcPr marL="9525" marR="9525" marT="9525" marB="0" anchor="b">
                    <a:solidFill>
                      <a:schemeClr val="bg1">
                        <a:lumMod val="85000"/>
                      </a:schemeClr>
                    </a:solidFill>
                  </a:tcPr>
                </a:tc>
                <a:tc>
                  <a:txBody>
                    <a:bodyPr/>
                    <a:lstStyle/>
                    <a:p>
                      <a:pPr algn="ctr">
                        <a:buNone/>
                      </a:pPr>
                      <a:r>
                        <a:rPr lang="en-US" altLang="en-US" sz="1600" dirty="0">
                          <a:latin typeface="微软雅黑" panose="020B0503020204020204" pitchFamily="34" charset="-122"/>
                          <a:ea typeface="微软雅黑" panose="020B0503020204020204" pitchFamily="34" charset="-122"/>
                        </a:rPr>
                        <a:t>-</a:t>
                      </a:r>
                    </a:p>
                  </a:txBody>
                  <a:tcPr anchor="ctr">
                    <a:solidFill>
                      <a:schemeClr val="bg1">
                        <a:lumMod val="85000"/>
                      </a:schemeClr>
                    </a:solidFill>
                  </a:tcPr>
                </a:tc>
                <a:tc>
                  <a:txBody>
                    <a:bodyPr/>
                    <a:lstStyle/>
                    <a:p>
                      <a:pPr algn="ctr"/>
                      <a:r>
                        <a:rPr lang="en-US" sz="1600" b="1" dirty="0">
                          <a:solidFill>
                            <a:srgbClr val="FF0000"/>
                          </a:solidFill>
                        </a:rPr>
                        <a:t>-</a:t>
                      </a:r>
                      <a:endParaRPr lang="en-US" sz="1600" b="1" dirty="0">
                        <a:solidFill>
                          <a:srgbClr val="FF0000"/>
                        </a:solidFill>
                        <a:latin typeface="微软雅黑" panose="020B0503020204020204" pitchFamily="34" charset="-122"/>
                        <a:ea typeface="微软雅黑" panose="020B0503020204020204" pitchFamily="34" charset="-122"/>
                      </a:endParaRPr>
                    </a:p>
                  </a:txBody>
                  <a:tcPr anchor="ctr">
                    <a:solidFill>
                      <a:schemeClr val="bg1">
                        <a:lumMod val="8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8373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80" y="15240"/>
            <a:ext cx="12251055" cy="6846570"/>
          </a:xfrm>
          <a:prstGeom prst="rect">
            <a:avLst/>
          </a:prstGeom>
          <a:solidFill>
            <a:schemeClr val="tx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PPT封面"/>
          <p:cNvPicPr>
            <a:picLocks noChangeAspect="1"/>
          </p:cNvPicPr>
          <p:nvPr/>
        </p:nvPicPr>
        <p:blipFill>
          <a:blip r:embed="rId2"/>
          <a:stretch>
            <a:fillRect/>
          </a:stretch>
        </p:blipFill>
        <p:spPr>
          <a:xfrm>
            <a:off x="-1905" y="1905"/>
            <a:ext cx="12195810" cy="6859905"/>
          </a:xfrm>
          <a:prstGeom prst="rect">
            <a:avLst/>
          </a:prstGeom>
        </p:spPr>
      </p:pic>
      <p:sp>
        <p:nvSpPr>
          <p:cNvPr id="6" name="矩形 5"/>
          <p:cNvSpPr/>
          <p:nvPr/>
        </p:nvSpPr>
        <p:spPr>
          <a:xfrm>
            <a:off x="4070350" y="3545205"/>
            <a:ext cx="4292600" cy="327660"/>
          </a:xfrm>
          <a:prstGeom prst="rect">
            <a:avLst/>
          </a:prstGeom>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TW" alt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北京市朝阳区容达路</a:t>
            </a:r>
            <a:r>
              <a:rPr kumimoji="0" lang="en-US" altLang="zh-TW"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7</a:t>
            </a:r>
            <a:r>
              <a:rPr kumimoji="0" lang="zh-TW" alt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号中国电科太极信息产业园</a:t>
            </a:r>
            <a:endParaRPr kumimoji="0" 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6" name="标题 1"/>
          <p:cNvSpPr>
            <a:spLocks noGrp="1"/>
          </p:cNvSpPr>
          <p:nvPr/>
        </p:nvSpPr>
        <p:spPr>
          <a:xfrm>
            <a:off x="3289300" y="2686050"/>
            <a:ext cx="5854700" cy="7867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defRPr/>
            </a:pPr>
            <a:r>
              <a:rPr kumimoji="0" lang="zh-CN" altLang="en-US" sz="4400" b="1" i="0" u="none" strike="noStrike" kern="1200" cap="none" spc="0" normalizeH="0" baseline="0" noProof="0">
                <a:ln>
                  <a:noFill/>
                </a:ln>
                <a:solidFill>
                  <a:prstClr val="white"/>
                </a:solidFill>
                <a:effectLst/>
                <a:uLnTx/>
                <a:uFillTx/>
                <a:latin typeface="微软雅黑" charset="0"/>
                <a:ea typeface="微软雅黑" charset="0"/>
                <a:cs typeface="微软雅黑" charset="0"/>
              </a:rPr>
              <a:t>感谢聆听 敬请指正</a:t>
            </a:r>
          </a:p>
        </p:txBody>
      </p:sp>
      <p:pic>
        <p:nvPicPr>
          <p:cNvPr id="7" name="图片 6" descr="瑞太."/>
          <p:cNvPicPr>
            <a:picLocks noChangeAspect="1"/>
          </p:cNvPicPr>
          <p:nvPr/>
        </p:nvPicPr>
        <p:blipFill>
          <a:blip r:embed="rId3"/>
          <a:stretch>
            <a:fillRect/>
          </a:stretch>
        </p:blipFill>
        <p:spPr>
          <a:xfrm>
            <a:off x="449580" y="287655"/>
            <a:ext cx="897255" cy="10966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3926205" y="2356329"/>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56" name="内容占位符 2"/>
          <p:cNvSpPr>
            <a:spLocks noGrp="1"/>
          </p:cNvSpPr>
          <p:nvPr/>
        </p:nvSpPr>
        <p:spPr>
          <a:xfrm>
            <a:off x="4032250" y="2410304"/>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8</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68" name="副标题 2"/>
          <p:cNvSpPr>
            <a:spLocks noGrp="1"/>
          </p:cNvSpPr>
          <p:nvPr/>
        </p:nvSpPr>
        <p:spPr>
          <a:xfrm>
            <a:off x="4683125" y="2476344"/>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坑</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73" name="TextBox 3"/>
          <p:cNvSpPr txBox="1"/>
          <p:nvPr/>
        </p:nvSpPr>
        <p:spPr>
          <a:xfrm>
            <a:off x="1374196" y="690996"/>
            <a:ext cx="1460500" cy="584775"/>
          </a:xfrm>
          <a:prstGeom prst="rect">
            <a:avLst/>
          </a:prstGeom>
          <a:noFill/>
        </p:spPr>
        <p:txBody>
          <a:bodyPr wrap="square">
            <a:spAutoFit/>
          </a:bodyPr>
          <a:lstStyle>
            <a:lvl1pPr>
              <a:defRPr>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cs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cs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cs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cs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cs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  录</a:t>
            </a:r>
            <a:endParaRPr kumimoji="0" lang="en-US" altLang="zh-CN"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4" name="图片 73" descr="瑞太."/>
          <p:cNvPicPr>
            <a:picLocks noChangeAspect="1"/>
          </p:cNvPicPr>
          <p:nvPr/>
        </p:nvPicPr>
        <p:blipFill>
          <a:blip r:embed="rId3"/>
          <a:stretch>
            <a:fillRect/>
          </a:stretch>
        </p:blipFill>
        <p:spPr>
          <a:xfrm>
            <a:off x="11017956" y="389946"/>
            <a:ext cx="725170" cy="885825"/>
          </a:xfrm>
          <a:prstGeom prst="rect">
            <a:avLst/>
          </a:prstGeom>
        </p:spPr>
      </p:pic>
      <p:sp>
        <p:nvSpPr>
          <p:cNvPr id="2" name="矩形 1">
            <a:extLst>
              <a:ext uri="{FF2B5EF4-FFF2-40B4-BE49-F238E27FC236}">
                <a16:creationId xmlns:a16="http://schemas.microsoft.com/office/drawing/2014/main" id="{9B7255E1-DA99-458A-9AA0-4D7C8A6D246D}"/>
              </a:ext>
            </a:extLst>
          </p:cNvPr>
          <p:cNvSpPr/>
          <p:nvPr/>
        </p:nvSpPr>
        <p:spPr>
          <a:xfrm>
            <a:off x="3926204" y="1568675"/>
            <a:ext cx="608965" cy="560070"/>
          </a:xfrm>
          <a:prstGeom prst="rect">
            <a:avLst/>
          </a:pr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3" name="内容占位符 2">
            <a:extLst>
              <a:ext uri="{FF2B5EF4-FFF2-40B4-BE49-F238E27FC236}">
                <a16:creationId xmlns:a16="http://schemas.microsoft.com/office/drawing/2014/main" id="{F9A7D99B-5832-42C1-9E4C-F945C2DED477}"/>
              </a:ext>
            </a:extLst>
          </p:cNvPr>
          <p:cNvSpPr>
            <a:spLocks noGrp="1"/>
          </p:cNvSpPr>
          <p:nvPr/>
        </p:nvSpPr>
        <p:spPr>
          <a:xfrm>
            <a:off x="4029392" y="1632493"/>
            <a:ext cx="310515" cy="4521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altLang="zh-CN" sz="3200" b="1" dirty="0">
                <a:solidFill>
                  <a:srgbClr val="072D6C"/>
                </a:solidFill>
                <a:latin typeface="经典粗黑简" panose="02010609000101010101" charset="-122"/>
                <a:ea typeface="经典粗黑简" panose="02010609000101010101" charset="-122"/>
              </a:rPr>
              <a:t>7</a:t>
            </a:r>
            <a:endParaRPr kumimoji="0" lang="en-US" altLang="zh-CN" sz="3200" b="1" i="0" u="none" strike="noStrike" kern="1200" cap="none" spc="0" normalizeH="0" baseline="0" noProof="0" dirty="0">
              <a:ln>
                <a:noFill/>
              </a:ln>
              <a:solidFill>
                <a:srgbClr val="072D6C"/>
              </a:solidFill>
              <a:effectLst/>
              <a:uLnTx/>
              <a:uFillTx/>
              <a:latin typeface="经典粗黑简" panose="02010609000101010101" charset="-122"/>
              <a:ea typeface="经典粗黑简" panose="02010609000101010101" charset="-122"/>
              <a:cs typeface="+mn-cs"/>
            </a:endParaRPr>
          </a:p>
        </p:txBody>
      </p:sp>
      <p:sp>
        <p:nvSpPr>
          <p:cNvPr id="4" name="副标题 2">
            <a:extLst>
              <a:ext uri="{FF2B5EF4-FFF2-40B4-BE49-F238E27FC236}">
                <a16:creationId xmlns:a16="http://schemas.microsoft.com/office/drawing/2014/main" id="{564869E8-F9C7-43EC-953D-EABC30235B8E}"/>
              </a:ext>
            </a:extLst>
          </p:cNvPr>
          <p:cNvSpPr>
            <a:spLocks noGrp="1"/>
          </p:cNvSpPr>
          <p:nvPr/>
        </p:nvSpPr>
        <p:spPr>
          <a:xfrm>
            <a:off x="4683125" y="1688690"/>
            <a:ext cx="3081655" cy="3200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9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100" dirty="0">
                <a:solidFill>
                  <a:prstClr val="white"/>
                </a:solidFill>
                <a:latin typeface="Calibri" panose="020F0502020204030204"/>
                <a:ea typeface="微软雅黑" panose="020B0503020204020204" pitchFamily="34" charset="-122"/>
              </a:rPr>
              <a:t>代码管理</a:t>
            </a:r>
            <a:endParaRPr kumimoji="0" lang="zh-CN" altLang="en-US" sz="21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Tree>
    <p:extLst>
      <p:ext uri="{BB962C8B-B14F-4D97-AF65-F5344CB8AC3E}">
        <p14:creationId xmlns:p14="http://schemas.microsoft.com/office/powerpoint/2010/main" val="32480182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845820" y="1229995"/>
            <a:ext cx="606679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1.</a:t>
            </a:r>
            <a:r>
              <a:rPr lang="zh-CN" altLang="en-US" sz="1800" b="1" dirty="0">
                <a:solidFill>
                  <a:prstClr val="black"/>
                </a:solidFill>
                <a:cs typeface="Times New Roman" panose="02020503050405090304" pitchFamily="18" charset="0"/>
              </a:rPr>
              <a:t>背景</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2" name="文本框 1">
            <a:extLst>
              <a:ext uri="{FF2B5EF4-FFF2-40B4-BE49-F238E27FC236}">
                <a16:creationId xmlns:a16="http://schemas.microsoft.com/office/drawing/2014/main" id="{B4EE4A38-C5C0-462F-A068-593813FF6A80}"/>
              </a:ext>
            </a:extLst>
          </p:cNvPr>
          <p:cNvSpPr txBox="1"/>
          <p:nvPr/>
        </p:nvSpPr>
        <p:spPr>
          <a:xfrm>
            <a:off x="1281723" y="1723224"/>
            <a:ext cx="9792677" cy="738664"/>
          </a:xfrm>
          <a:prstGeom prst="rect">
            <a:avLst/>
          </a:prstGeom>
          <a:noFill/>
        </p:spPr>
        <p:txBody>
          <a:bodyPr wrap="square" rtlCol="0">
            <a:spAutoFit/>
          </a:bodyPr>
          <a:lstStyle/>
          <a:p>
            <a:r>
              <a:rPr lang="en-US" altLang="zh-CN" sz="1400" b="0" i="0" spc="80" dirty="0">
                <a:solidFill>
                  <a:srgbClr val="333333"/>
                </a:solidFill>
                <a:effectLst/>
                <a:latin typeface="arial" panose="020B0604020202020204" pitchFamily="34" charset="0"/>
              </a:rPr>
              <a:t>React Native (</a:t>
            </a:r>
            <a:r>
              <a:rPr lang="zh-CN" altLang="en-US" sz="1400" b="0" i="0" spc="80" dirty="0">
                <a:solidFill>
                  <a:srgbClr val="333333"/>
                </a:solidFill>
                <a:effectLst/>
                <a:latin typeface="arial" panose="020B0604020202020204" pitchFamily="34" charset="0"/>
              </a:rPr>
              <a:t>以下简称</a:t>
            </a:r>
            <a:r>
              <a:rPr lang="en-US" altLang="zh-CN" sz="1400" b="0" i="0" spc="80" dirty="0">
                <a:solidFill>
                  <a:srgbClr val="333333"/>
                </a:solidFill>
                <a:effectLst/>
                <a:latin typeface="arial" panose="020B0604020202020204" pitchFamily="34" charset="0"/>
              </a:rPr>
              <a:t>RN)</a:t>
            </a:r>
            <a:r>
              <a:rPr lang="zh-CN" altLang="en-US" sz="1400" b="0" i="0" spc="80" dirty="0">
                <a:solidFill>
                  <a:srgbClr val="333333"/>
                </a:solidFill>
                <a:effectLst/>
                <a:latin typeface="arial" panose="020B0604020202020204" pitchFamily="34" charset="0"/>
              </a:rPr>
              <a:t>是</a:t>
            </a:r>
            <a:r>
              <a:rPr lang="en-US" altLang="zh-CN" sz="1400" b="0" i="0" spc="80" dirty="0">
                <a:solidFill>
                  <a:srgbClr val="333333"/>
                </a:solidFill>
                <a:effectLst/>
                <a:latin typeface="arial" panose="020B0604020202020204" pitchFamily="34" charset="0"/>
              </a:rPr>
              <a:t>Facebook</a:t>
            </a:r>
            <a:r>
              <a:rPr lang="zh-CN" altLang="en-US" sz="1400" b="0" i="0" spc="80" dirty="0">
                <a:solidFill>
                  <a:srgbClr val="333333"/>
                </a:solidFill>
                <a:effectLst/>
                <a:latin typeface="arial" panose="020B0604020202020204" pitchFamily="34" charset="0"/>
              </a:rPr>
              <a:t>于</a:t>
            </a:r>
            <a:r>
              <a:rPr lang="en-US" altLang="zh-CN" sz="1400" b="0" i="0" spc="80" dirty="0">
                <a:solidFill>
                  <a:srgbClr val="333333"/>
                </a:solidFill>
                <a:effectLst/>
                <a:latin typeface="arial" panose="020B0604020202020204" pitchFamily="34" charset="0"/>
              </a:rPr>
              <a:t>2015</a:t>
            </a:r>
            <a:r>
              <a:rPr lang="zh-CN" altLang="en-US" sz="1400" b="0" i="0" spc="80" dirty="0">
                <a:solidFill>
                  <a:srgbClr val="333333"/>
                </a:solidFill>
                <a:effectLst/>
                <a:latin typeface="arial" panose="020B0604020202020204" pitchFamily="34" charset="0"/>
              </a:rPr>
              <a:t>年</a:t>
            </a:r>
            <a:r>
              <a:rPr lang="en-US" altLang="zh-CN" sz="1400" b="0" i="0" spc="80" dirty="0">
                <a:solidFill>
                  <a:srgbClr val="333333"/>
                </a:solidFill>
                <a:effectLst/>
                <a:latin typeface="arial" panose="020B0604020202020204" pitchFamily="34" charset="0"/>
              </a:rPr>
              <a:t>4</a:t>
            </a:r>
            <a:r>
              <a:rPr lang="zh-CN" altLang="en-US" sz="1400" b="0" i="0" spc="80" dirty="0">
                <a:solidFill>
                  <a:srgbClr val="333333"/>
                </a:solidFill>
                <a:effectLst/>
                <a:latin typeface="arial" panose="020B0604020202020204" pitchFamily="34" charset="0"/>
              </a:rPr>
              <a:t>月开源的跨平台移动应用开发框架，是</a:t>
            </a:r>
            <a:r>
              <a:rPr lang="en-US" altLang="zh-CN" sz="1400" b="0" i="0" spc="80" dirty="0">
                <a:solidFill>
                  <a:srgbClr val="333333"/>
                </a:solidFill>
                <a:effectLst/>
                <a:latin typeface="arial" panose="020B0604020202020204" pitchFamily="34" charset="0"/>
              </a:rPr>
              <a:t>Facebook</a:t>
            </a:r>
            <a:r>
              <a:rPr lang="zh-CN" altLang="en-US" sz="1400" b="0" i="0" spc="80" dirty="0">
                <a:solidFill>
                  <a:srgbClr val="333333"/>
                </a:solidFill>
                <a:effectLst/>
                <a:latin typeface="arial" panose="020B0604020202020204" pitchFamily="34" charset="0"/>
              </a:rPr>
              <a:t>早先开源的</a:t>
            </a:r>
            <a:r>
              <a:rPr lang="en-US" altLang="zh-CN" sz="1400" b="0" i="0" spc="80" dirty="0">
                <a:solidFill>
                  <a:srgbClr val="333333"/>
                </a:solidFill>
                <a:effectLst/>
                <a:latin typeface="arial" panose="020B0604020202020204" pitchFamily="34" charset="0"/>
              </a:rPr>
              <a:t>JS</a:t>
            </a:r>
            <a:r>
              <a:rPr lang="zh-CN" altLang="en-US" sz="1400" b="0" i="0" spc="80" dirty="0">
                <a:solidFill>
                  <a:srgbClr val="333333"/>
                </a:solidFill>
                <a:effectLst/>
                <a:latin typeface="arial" panose="020B0604020202020204" pitchFamily="34" charset="0"/>
              </a:rPr>
              <a:t>框架 </a:t>
            </a:r>
            <a:r>
              <a:rPr lang="en-US" altLang="zh-CN" sz="1400" b="0" i="0" spc="80" dirty="0">
                <a:solidFill>
                  <a:srgbClr val="333333"/>
                </a:solidFill>
                <a:effectLst/>
                <a:latin typeface="arial" panose="020B0604020202020204" pitchFamily="34" charset="0"/>
              </a:rPr>
              <a:t>React </a:t>
            </a:r>
            <a:r>
              <a:rPr lang="zh-CN" altLang="en-US" sz="1400" b="0" i="0" spc="80" dirty="0">
                <a:solidFill>
                  <a:srgbClr val="333333"/>
                </a:solidFill>
                <a:effectLst/>
                <a:latin typeface="arial" panose="020B0604020202020204" pitchFamily="34" charset="0"/>
              </a:rPr>
              <a:t>在原生移动应用平台的衍生产物，支持</a:t>
            </a:r>
            <a:r>
              <a:rPr lang="en-US" altLang="zh-CN" sz="1400" b="0" i="0" spc="80" dirty="0">
                <a:solidFill>
                  <a:srgbClr val="333333"/>
                </a:solidFill>
                <a:effectLst/>
                <a:latin typeface="arial" panose="020B0604020202020204" pitchFamily="34" charset="0"/>
              </a:rPr>
              <a:t>iOS</a:t>
            </a:r>
            <a:r>
              <a:rPr lang="zh-CN" altLang="en-US" sz="1400" b="0" i="0" spc="80" dirty="0">
                <a:solidFill>
                  <a:srgbClr val="333333"/>
                </a:solidFill>
                <a:effectLst/>
                <a:latin typeface="arial" panose="020B0604020202020204" pitchFamily="34" charset="0"/>
              </a:rPr>
              <a:t>和安卓两大平台。</a:t>
            </a:r>
            <a:r>
              <a:rPr lang="en-US" altLang="zh-CN" sz="1400" b="0" i="0" spc="80" dirty="0">
                <a:solidFill>
                  <a:srgbClr val="333333"/>
                </a:solidFill>
                <a:effectLst/>
                <a:latin typeface="arial" panose="020B0604020202020204" pitchFamily="34" charset="0"/>
              </a:rPr>
              <a:t>RN</a:t>
            </a:r>
            <a:r>
              <a:rPr lang="zh-CN" altLang="en-US" sz="1400" b="0" i="0" spc="80" dirty="0">
                <a:solidFill>
                  <a:srgbClr val="333333"/>
                </a:solidFill>
                <a:effectLst/>
                <a:latin typeface="arial" panose="020B0604020202020204" pitchFamily="34" charset="0"/>
              </a:rPr>
              <a:t>使用</a:t>
            </a:r>
            <a:r>
              <a:rPr lang="en-US" altLang="zh-CN" sz="1400" b="0" i="0" spc="80" dirty="0" err="1">
                <a:solidFill>
                  <a:srgbClr val="333333"/>
                </a:solidFill>
                <a:effectLst/>
                <a:latin typeface="arial" panose="020B0604020202020204" pitchFamily="34" charset="0"/>
              </a:rPr>
              <a:t>Javascript</a:t>
            </a:r>
            <a:r>
              <a:rPr lang="zh-CN" altLang="en-US" sz="1400" b="0" i="0" spc="80" dirty="0">
                <a:solidFill>
                  <a:srgbClr val="333333"/>
                </a:solidFill>
                <a:effectLst/>
                <a:latin typeface="arial" panose="020B0604020202020204" pitchFamily="34" charset="0"/>
              </a:rPr>
              <a:t>语言，类似于</a:t>
            </a:r>
            <a:r>
              <a:rPr lang="en-US" altLang="zh-CN" sz="1400" b="0" i="0" spc="80" dirty="0">
                <a:solidFill>
                  <a:srgbClr val="333333"/>
                </a:solidFill>
                <a:effectLst/>
                <a:latin typeface="arial" panose="020B0604020202020204" pitchFamily="34" charset="0"/>
              </a:rPr>
              <a:t>HTML</a:t>
            </a:r>
            <a:r>
              <a:rPr lang="zh-CN" altLang="en-US" sz="1400" b="0" i="0" spc="80" dirty="0">
                <a:solidFill>
                  <a:srgbClr val="333333"/>
                </a:solidFill>
                <a:effectLst/>
                <a:latin typeface="arial" panose="020B0604020202020204" pitchFamily="34" charset="0"/>
              </a:rPr>
              <a:t>的</a:t>
            </a:r>
            <a:r>
              <a:rPr lang="en-US" altLang="zh-CN" sz="1400" b="0" i="0" spc="80" dirty="0">
                <a:solidFill>
                  <a:srgbClr val="333333"/>
                </a:solidFill>
                <a:effectLst/>
                <a:latin typeface="arial" panose="020B0604020202020204" pitchFamily="34" charset="0"/>
              </a:rPr>
              <a:t>JSX</a:t>
            </a:r>
            <a:r>
              <a:rPr lang="zh-CN" altLang="en-US" sz="1400" b="0" i="0" spc="80" dirty="0">
                <a:solidFill>
                  <a:srgbClr val="333333"/>
                </a:solidFill>
                <a:effectLst/>
                <a:latin typeface="arial" panose="020B0604020202020204" pitchFamily="34" charset="0"/>
              </a:rPr>
              <a:t>，以及</a:t>
            </a:r>
            <a:r>
              <a:rPr lang="en-US" altLang="zh-CN" sz="1400" b="0" i="0" spc="80" dirty="0">
                <a:solidFill>
                  <a:srgbClr val="333333"/>
                </a:solidFill>
                <a:effectLst/>
                <a:latin typeface="arial" panose="020B0604020202020204" pitchFamily="34" charset="0"/>
              </a:rPr>
              <a:t>CSS</a:t>
            </a:r>
            <a:r>
              <a:rPr lang="zh-CN" altLang="en-US" sz="1400" b="0" i="0" spc="80" dirty="0">
                <a:solidFill>
                  <a:srgbClr val="333333"/>
                </a:solidFill>
                <a:effectLst/>
                <a:latin typeface="arial" panose="020B0604020202020204" pitchFamily="34" charset="0"/>
              </a:rPr>
              <a:t>来开发移动应用，因此熟悉</a:t>
            </a:r>
            <a:r>
              <a:rPr lang="en-US" altLang="zh-CN" sz="1400" b="0" i="0" spc="80" dirty="0">
                <a:solidFill>
                  <a:srgbClr val="333333"/>
                </a:solidFill>
                <a:effectLst/>
                <a:latin typeface="arial" panose="020B0604020202020204" pitchFamily="34" charset="0"/>
              </a:rPr>
              <a:t>Web</a:t>
            </a:r>
            <a:r>
              <a:rPr lang="zh-CN" altLang="en-US" sz="1400" b="0" i="0" spc="80" dirty="0">
                <a:solidFill>
                  <a:srgbClr val="333333"/>
                </a:solidFill>
                <a:effectLst/>
                <a:latin typeface="arial" panose="020B0604020202020204" pitchFamily="34" charset="0"/>
              </a:rPr>
              <a:t>前端开发的技术人员只需很少的学习就可以进入移动应用开发领域。</a:t>
            </a:r>
            <a:endParaRPr lang="zh-CN" altLang="en-US" sz="1400" spc="80" dirty="0"/>
          </a:p>
        </p:txBody>
      </p:sp>
      <p:sp>
        <p:nvSpPr>
          <p:cNvPr id="3" name="矩形 7">
            <a:extLst>
              <a:ext uri="{FF2B5EF4-FFF2-40B4-BE49-F238E27FC236}">
                <a16:creationId xmlns:a16="http://schemas.microsoft.com/office/drawing/2014/main" id="{A8F91AC3-71B8-4B7A-B1F4-F4FC4718979F}"/>
              </a:ext>
            </a:extLst>
          </p:cNvPr>
          <p:cNvSpPr>
            <a:spLocks noChangeArrowheads="1"/>
          </p:cNvSpPr>
          <p:nvPr/>
        </p:nvSpPr>
        <p:spPr bwMode="auto">
          <a:xfrm>
            <a:off x="845820" y="2859503"/>
            <a:ext cx="6066790"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2.</a:t>
            </a:r>
            <a:r>
              <a:rPr lang="zh-CN" altLang="en-US" sz="1800" b="1" dirty="0">
                <a:solidFill>
                  <a:prstClr val="black"/>
                </a:solidFill>
                <a:cs typeface="Times New Roman" panose="02020503050405090304" pitchFamily="18" charset="0"/>
              </a:rPr>
              <a:t>理念</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5" name="文本框 4">
            <a:extLst>
              <a:ext uri="{FF2B5EF4-FFF2-40B4-BE49-F238E27FC236}">
                <a16:creationId xmlns:a16="http://schemas.microsoft.com/office/drawing/2014/main" id="{F3E42DC8-F862-48C4-9B14-E0F4C807EF39}"/>
              </a:ext>
            </a:extLst>
          </p:cNvPr>
          <p:cNvSpPr txBox="1"/>
          <p:nvPr/>
        </p:nvSpPr>
        <p:spPr>
          <a:xfrm>
            <a:off x="1281722" y="3539590"/>
            <a:ext cx="9792677" cy="523220"/>
          </a:xfrm>
          <a:prstGeom prst="rect">
            <a:avLst/>
          </a:prstGeom>
          <a:noFill/>
        </p:spPr>
        <p:txBody>
          <a:bodyPr wrap="square" rtlCol="0">
            <a:spAutoFit/>
          </a:bodyPr>
          <a:lstStyle/>
          <a:p>
            <a:r>
              <a:rPr lang="zh-CN" altLang="en-US" sz="1400" spc="80" dirty="0">
                <a:solidFill>
                  <a:srgbClr val="333333"/>
                </a:solidFill>
                <a:latin typeface="arial" panose="020B0604020202020204" pitchFamily="34" charset="0"/>
              </a:rPr>
              <a:t>它</a:t>
            </a:r>
            <a:r>
              <a:rPr lang="zh-CN" altLang="en-US" sz="1400" b="0" i="0" spc="80" dirty="0">
                <a:solidFill>
                  <a:srgbClr val="333333"/>
                </a:solidFill>
                <a:effectLst/>
                <a:latin typeface="arial" panose="020B0604020202020204" pitchFamily="34" charset="0"/>
              </a:rPr>
              <a:t>的理念和愿景就是一次学习，多处开发。（</a:t>
            </a:r>
            <a:r>
              <a:rPr lang="en-US" altLang="zh-CN" sz="1400" b="0" i="0" spc="80" dirty="0">
                <a:solidFill>
                  <a:srgbClr val="333333"/>
                </a:solidFill>
                <a:effectLst/>
                <a:latin typeface="arial" panose="020B0604020202020204" pitchFamily="34" charset="0"/>
              </a:rPr>
              <a:t>Learn once , write anywhere.</a:t>
            </a:r>
            <a:r>
              <a:rPr lang="zh-CN" altLang="en-US" sz="1400" b="0" i="0" spc="80" dirty="0">
                <a:solidFill>
                  <a:srgbClr val="333333"/>
                </a:solidFill>
                <a:effectLst/>
                <a:latin typeface="arial" panose="020B0604020202020204" pitchFamily="34" charset="0"/>
              </a:rPr>
              <a:t>）旨在降低前端开发的学习成本。试图实现前端开发的语言大一统。</a:t>
            </a:r>
            <a:endParaRPr lang="zh-CN" altLang="en-US" sz="1400" spc="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3.</a:t>
            </a:r>
            <a:r>
              <a:rPr lang="zh-CN" altLang="en-US" sz="1800" b="1" dirty="0">
                <a:solidFill>
                  <a:prstClr val="black"/>
                </a:solidFill>
                <a:cs typeface="Times New Roman" panose="02020503050405090304" pitchFamily="18" charset="0"/>
              </a:rPr>
              <a:t>工作原理</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pic>
        <p:nvPicPr>
          <p:cNvPr id="9" name="图片 8">
            <a:extLst>
              <a:ext uri="{FF2B5EF4-FFF2-40B4-BE49-F238E27FC236}">
                <a16:creationId xmlns:a16="http://schemas.microsoft.com/office/drawing/2014/main" id="{E8B2564E-4B98-4E90-8B01-E9B49498E9C9}"/>
              </a:ext>
            </a:extLst>
          </p:cNvPr>
          <p:cNvPicPr>
            <a:picLocks noChangeAspect="1"/>
          </p:cNvPicPr>
          <p:nvPr/>
        </p:nvPicPr>
        <p:blipFill>
          <a:blip r:embed="rId2"/>
          <a:stretch>
            <a:fillRect/>
          </a:stretch>
        </p:blipFill>
        <p:spPr>
          <a:xfrm>
            <a:off x="3376979" y="850656"/>
            <a:ext cx="4781550" cy="5391150"/>
          </a:xfrm>
          <a:prstGeom prst="rect">
            <a:avLst/>
          </a:prstGeom>
        </p:spPr>
      </p:pic>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197968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lang="en-US" altLang="zh-CN" sz="1800" b="1" dirty="0">
                <a:solidFill>
                  <a:prstClr val="black"/>
                </a:solidFill>
                <a:cs typeface="Times New Roman" panose="02020503050405090304" pitchFamily="18" charset="0"/>
              </a:rPr>
              <a:t>4.React</a:t>
            </a:r>
            <a:r>
              <a:rPr lang="zh-CN" altLang="en-US" sz="1800" b="1" dirty="0">
                <a:solidFill>
                  <a:prstClr val="black"/>
                </a:solidFill>
                <a:cs typeface="Times New Roman" panose="02020503050405090304" pitchFamily="18" charset="0"/>
              </a:rPr>
              <a:t>基础</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141D3BA1-EDD2-4C13-934E-EC08B373999B}"/>
              </a:ext>
            </a:extLst>
          </p:cNvPr>
          <p:cNvSpPr txBox="1"/>
          <p:nvPr/>
        </p:nvSpPr>
        <p:spPr>
          <a:xfrm>
            <a:off x="1477107" y="1826154"/>
            <a:ext cx="8862647" cy="338554"/>
          </a:xfrm>
          <a:prstGeom prst="rect">
            <a:avLst/>
          </a:prstGeom>
          <a:noFill/>
        </p:spPr>
        <p:txBody>
          <a:bodyPr wrap="square" rtlCol="0">
            <a:spAutoFit/>
          </a:bodyPr>
          <a:lstStyle/>
          <a:p>
            <a:r>
              <a:rPr lang="zh-CN" altLang="en-US" sz="1600" dirty="0"/>
              <a:t>使用 </a:t>
            </a:r>
            <a:r>
              <a:rPr lang="en-US" altLang="zh-CN" sz="1600" dirty="0"/>
              <a:t>RN </a:t>
            </a:r>
            <a:r>
              <a:rPr lang="zh-CN" altLang="en-US" sz="1600" dirty="0"/>
              <a:t>框架不仅需要你懂得 </a:t>
            </a:r>
            <a:r>
              <a:rPr lang="en-US" altLang="zh-CN" sz="1600" dirty="0"/>
              <a:t>JavaScript </a:t>
            </a:r>
            <a:r>
              <a:rPr lang="zh-CN" altLang="en-US" sz="1600" dirty="0"/>
              <a:t>语言，同时需要你熟练掌握 </a:t>
            </a:r>
            <a:r>
              <a:rPr lang="en-US" altLang="zh-CN" sz="1600" dirty="0"/>
              <a:t>React </a:t>
            </a:r>
            <a:r>
              <a:rPr lang="zh-CN" altLang="en-US" sz="1600" dirty="0"/>
              <a:t>框架。</a:t>
            </a:r>
          </a:p>
        </p:txBody>
      </p:sp>
      <p:sp>
        <p:nvSpPr>
          <p:cNvPr id="3" name="文本框 2">
            <a:extLst>
              <a:ext uri="{FF2B5EF4-FFF2-40B4-BE49-F238E27FC236}">
                <a16:creationId xmlns:a16="http://schemas.microsoft.com/office/drawing/2014/main" id="{0634577F-6C99-4F12-8EE5-266A56EAF132}"/>
              </a:ext>
            </a:extLst>
          </p:cNvPr>
          <p:cNvSpPr txBox="1"/>
          <p:nvPr/>
        </p:nvSpPr>
        <p:spPr>
          <a:xfrm>
            <a:off x="1477107" y="2351782"/>
            <a:ext cx="8862647" cy="1077218"/>
          </a:xfrm>
          <a:prstGeom prst="rect">
            <a:avLst/>
          </a:prstGeom>
          <a:noFill/>
        </p:spPr>
        <p:txBody>
          <a:bodyPr wrap="square" rtlCol="0">
            <a:spAutoFit/>
          </a:bodyPr>
          <a:lstStyle/>
          <a:p>
            <a:r>
              <a:rPr lang="zh-CN" altLang="en-US" sz="1600" dirty="0">
                <a:latin typeface="+mn-ea"/>
              </a:rPr>
              <a:t>什么是 </a:t>
            </a:r>
            <a:r>
              <a:rPr lang="en-US" altLang="zh-CN" sz="1600" dirty="0">
                <a:latin typeface="+mn-ea"/>
              </a:rPr>
              <a:t>React </a:t>
            </a:r>
            <a:r>
              <a:rPr lang="zh-CN" altLang="en-US" sz="1600" dirty="0">
                <a:latin typeface="+mn-ea"/>
              </a:rPr>
              <a:t>？</a:t>
            </a:r>
            <a:endParaRPr lang="en-US" altLang="zh-CN" sz="1600" dirty="0">
              <a:latin typeface="+mn-ea"/>
            </a:endParaRPr>
          </a:p>
          <a:p>
            <a:r>
              <a:rPr lang="en-US" altLang="zh-CN" sz="1600" dirty="0">
                <a:latin typeface="+mn-ea"/>
              </a:rPr>
              <a:t>React </a:t>
            </a:r>
            <a:r>
              <a:rPr lang="zh-CN" altLang="en-US" sz="1600" dirty="0">
                <a:latin typeface="+mn-ea"/>
              </a:rPr>
              <a:t>也是由 </a:t>
            </a:r>
            <a:r>
              <a:rPr lang="en-US" altLang="zh-CN" sz="1600" dirty="0">
                <a:latin typeface="+mn-ea"/>
              </a:rPr>
              <a:t>Facebook </a:t>
            </a:r>
            <a:r>
              <a:rPr lang="zh-CN" altLang="en-US" sz="1600" dirty="0">
                <a:latin typeface="+mn-ea"/>
              </a:rPr>
              <a:t>开发的网页前端开源代码框架。当今互联网网页前端三大主流框架之一。</a:t>
            </a:r>
            <a:endParaRPr lang="en-US" altLang="zh-CN" sz="1600" dirty="0">
              <a:latin typeface="+mn-ea"/>
            </a:endParaRPr>
          </a:p>
          <a:p>
            <a:r>
              <a:rPr lang="zh-CN" altLang="en-US" sz="1600" dirty="0">
                <a:latin typeface="+mn-ea"/>
              </a:rPr>
              <a:t>可以理解为 </a:t>
            </a:r>
            <a:r>
              <a:rPr lang="en-US" altLang="zh-CN" sz="1600" dirty="0">
                <a:latin typeface="+mn-ea"/>
              </a:rPr>
              <a:t>React-Native </a:t>
            </a:r>
            <a:r>
              <a:rPr lang="zh-CN" altLang="en-US" sz="1600" dirty="0">
                <a:latin typeface="+mn-ea"/>
              </a:rPr>
              <a:t>是基于 </a:t>
            </a:r>
            <a:r>
              <a:rPr lang="en-US" altLang="zh-CN" sz="1600" dirty="0">
                <a:latin typeface="+mn-ea"/>
              </a:rPr>
              <a:t>React </a:t>
            </a:r>
            <a:r>
              <a:rPr lang="en-US" altLang="zh-CN" sz="1600" dirty="0" err="1">
                <a:latin typeface="+mn-ea"/>
              </a:rPr>
              <a:t>js</a:t>
            </a:r>
            <a:r>
              <a:rPr lang="en-US" altLang="zh-CN" sz="1600" dirty="0">
                <a:latin typeface="+mn-ea"/>
              </a:rPr>
              <a:t> </a:t>
            </a:r>
            <a:r>
              <a:rPr lang="zh-CN" altLang="en-US" sz="1600" dirty="0">
                <a:latin typeface="+mn-ea"/>
              </a:rPr>
              <a:t>部分的附属产物。</a:t>
            </a:r>
            <a:endParaRPr lang="en-US" altLang="zh-CN" sz="1600" dirty="0">
              <a:latin typeface="+mn-ea"/>
            </a:endParaRPr>
          </a:p>
          <a:p>
            <a:endParaRPr lang="zh-CN" altLang="en-US" sz="1600" dirty="0"/>
          </a:p>
        </p:txBody>
      </p:sp>
      <p:sp>
        <p:nvSpPr>
          <p:cNvPr id="7" name="文本框 1">
            <a:extLst>
              <a:ext uri="{FF2B5EF4-FFF2-40B4-BE49-F238E27FC236}">
                <a16:creationId xmlns:a16="http://schemas.microsoft.com/office/drawing/2014/main" id="{141D3BA1-EDD2-4C13-934E-EC08B373999B}"/>
              </a:ext>
            </a:extLst>
          </p:cNvPr>
          <p:cNvSpPr txBox="1"/>
          <p:nvPr/>
        </p:nvSpPr>
        <p:spPr>
          <a:xfrm>
            <a:off x="1477107" y="3393042"/>
            <a:ext cx="8862647" cy="20621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你至少需要会什么</a:t>
            </a:r>
            <a:endParaRPr lang="en-US" altLang="zh-CN" sz="1600" dirty="0"/>
          </a:p>
          <a:p>
            <a:endParaRPr lang="en-US" altLang="zh-CN" sz="1600" dirty="0"/>
          </a:p>
          <a:p>
            <a:r>
              <a:rPr lang="zh-CN" altLang="en-US" sz="1600" dirty="0"/>
              <a:t>● </a:t>
            </a:r>
            <a:r>
              <a:rPr lang="en-US" altLang="zh-CN" sz="1600" dirty="0"/>
              <a:t>ES6 </a:t>
            </a:r>
            <a:r>
              <a:rPr lang="zh-CN" altLang="en-US" sz="1600" dirty="0"/>
              <a:t>语法</a:t>
            </a:r>
            <a:endParaRPr lang="en-US" altLang="zh-CN" sz="1600" dirty="0"/>
          </a:p>
          <a:p>
            <a:endParaRPr lang="en-US" altLang="zh-CN" sz="1600" dirty="0"/>
          </a:p>
          <a:p>
            <a:r>
              <a:rPr lang="zh-CN" altLang="en-US" sz="1600" dirty="0"/>
              <a:t>● </a:t>
            </a:r>
            <a:r>
              <a:rPr lang="en-US" altLang="zh-CN" sz="1600" dirty="0"/>
              <a:t>JSX </a:t>
            </a:r>
            <a:r>
              <a:rPr lang="zh-CN" altLang="en-US" sz="1600" dirty="0"/>
              <a:t>语法</a:t>
            </a:r>
            <a:endParaRPr lang="en-US" altLang="zh-CN" sz="1600" dirty="0"/>
          </a:p>
          <a:p>
            <a:endParaRPr lang="en-US" altLang="zh-CN" sz="1600" dirty="0"/>
          </a:p>
          <a:p>
            <a:r>
              <a:rPr lang="zh-CN" altLang="en-US" sz="1600" dirty="0"/>
              <a:t>● </a:t>
            </a:r>
            <a:r>
              <a:rPr lang="en-US" altLang="zh-CN" sz="1600" dirty="0"/>
              <a:t>create-react-app </a:t>
            </a:r>
            <a:r>
              <a:rPr lang="zh-CN" altLang="en-US" sz="1600" dirty="0"/>
              <a:t>脚手架</a:t>
            </a:r>
            <a:endParaRPr lang="en-US" altLang="zh-CN" sz="1600" dirty="0"/>
          </a:p>
          <a:p>
            <a:endParaRPr lang="zh-CN" altLang="en-US" sz="1600" dirty="0"/>
          </a:p>
        </p:txBody>
      </p:sp>
    </p:spTree>
    <p:extLst>
      <p:ext uri="{BB962C8B-B14F-4D97-AF65-F5344CB8AC3E}">
        <p14:creationId xmlns:p14="http://schemas.microsoft.com/office/powerpoint/2010/main" val="170945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ECMAScript6 </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ES6</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a:t>
            </a: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6A37BFD3-50FF-485D-9942-678B0A9249FD}"/>
              </a:ext>
            </a:extLst>
          </p:cNvPr>
          <p:cNvSpPr txBox="1"/>
          <p:nvPr/>
        </p:nvSpPr>
        <p:spPr>
          <a:xfrm>
            <a:off x="1438030" y="1811249"/>
            <a:ext cx="9456615" cy="830997"/>
          </a:xfrm>
          <a:prstGeom prst="rect">
            <a:avLst/>
          </a:prstGeom>
          <a:noFill/>
        </p:spPr>
        <p:txBody>
          <a:bodyPr wrap="square" rtlCol="0">
            <a:spAutoFit/>
          </a:bodyPr>
          <a:lstStyle/>
          <a:p>
            <a:r>
              <a:rPr lang="en-US" altLang="zh-CN" sz="1600" b="0" i="0" dirty="0">
                <a:solidFill>
                  <a:srgbClr val="333333"/>
                </a:solidFill>
                <a:effectLst/>
                <a:latin typeface="arial" panose="020B0604020202020204" pitchFamily="34" charset="0"/>
              </a:rPr>
              <a:t>ECMAScript6</a:t>
            </a:r>
            <a:r>
              <a:rPr lang="zh-CN" altLang="en-US" sz="1600" b="0" i="0" dirty="0">
                <a:solidFill>
                  <a:srgbClr val="333333"/>
                </a:solidFill>
                <a:effectLst/>
                <a:latin typeface="arial" panose="020B0604020202020204" pitchFamily="34" charset="0"/>
              </a:rPr>
              <a:t>（简称</a:t>
            </a:r>
            <a:r>
              <a:rPr lang="en-US" altLang="zh-CN" sz="1600" b="0" i="0" dirty="0">
                <a:solidFill>
                  <a:srgbClr val="333333"/>
                </a:solidFill>
                <a:effectLst/>
                <a:latin typeface="arial" panose="020B0604020202020204" pitchFamily="34" charset="0"/>
              </a:rPr>
              <a:t>ES6</a:t>
            </a:r>
            <a:r>
              <a:rPr lang="zh-CN" altLang="en-US" sz="1600" b="0" i="0" dirty="0">
                <a:solidFill>
                  <a:srgbClr val="333333"/>
                </a:solidFill>
                <a:effectLst/>
                <a:latin typeface="arial" panose="020B0604020202020204" pitchFamily="34" charset="0"/>
              </a:rPr>
              <a:t>）是于</a:t>
            </a:r>
            <a:r>
              <a:rPr lang="en-US" altLang="zh-CN" sz="1600" b="0" i="0" dirty="0">
                <a:solidFill>
                  <a:srgbClr val="333333"/>
                </a:solidFill>
                <a:effectLst/>
                <a:latin typeface="arial" panose="020B0604020202020204" pitchFamily="34" charset="0"/>
              </a:rPr>
              <a:t>2015</a:t>
            </a:r>
            <a:r>
              <a:rPr lang="zh-CN" altLang="en-US" sz="1600" b="0" i="0" dirty="0">
                <a:solidFill>
                  <a:srgbClr val="333333"/>
                </a:solidFill>
                <a:effectLst/>
                <a:latin typeface="arial" panose="020B0604020202020204" pitchFamily="34" charset="0"/>
              </a:rPr>
              <a:t>年</a:t>
            </a:r>
            <a:r>
              <a:rPr lang="en-US" altLang="zh-CN" sz="1600" b="0" i="0" dirty="0">
                <a:solidFill>
                  <a:srgbClr val="333333"/>
                </a:solidFill>
                <a:effectLst/>
                <a:latin typeface="arial" panose="020B0604020202020204" pitchFamily="34" charset="0"/>
              </a:rPr>
              <a:t>6</a:t>
            </a:r>
            <a:r>
              <a:rPr lang="zh-CN" altLang="en-US" sz="1600" b="0" i="0" dirty="0">
                <a:solidFill>
                  <a:srgbClr val="333333"/>
                </a:solidFill>
                <a:effectLst/>
                <a:latin typeface="arial" panose="020B0604020202020204" pitchFamily="34" charset="0"/>
              </a:rPr>
              <a:t>月正式发布的 </a:t>
            </a:r>
            <a:r>
              <a:rPr lang="en-US" altLang="zh-CN" sz="1600" b="0" i="0" dirty="0">
                <a:solidFill>
                  <a:srgbClr val="333333"/>
                </a:solidFill>
                <a:effectLst/>
                <a:latin typeface="arial" panose="020B0604020202020204" pitchFamily="34" charset="0"/>
              </a:rPr>
              <a:t>JavaScript </a:t>
            </a:r>
            <a:r>
              <a:rPr lang="zh-CN" altLang="en-US" sz="1600" b="0" i="0" dirty="0">
                <a:solidFill>
                  <a:srgbClr val="333333"/>
                </a:solidFill>
                <a:effectLst/>
                <a:latin typeface="arial" panose="020B0604020202020204" pitchFamily="34" charset="0"/>
              </a:rPr>
              <a:t>语言的标准，正式名为</a:t>
            </a:r>
            <a:r>
              <a:rPr lang="en-US" altLang="zh-CN" sz="1600" b="0" i="0" dirty="0">
                <a:solidFill>
                  <a:srgbClr val="333333"/>
                </a:solidFill>
                <a:effectLst/>
                <a:latin typeface="arial" panose="020B0604020202020204" pitchFamily="34" charset="0"/>
              </a:rPr>
              <a:t>ECMAScript 2015</a:t>
            </a:r>
            <a:r>
              <a:rPr lang="zh-CN" altLang="en-US" sz="1600" b="0" i="0" dirty="0">
                <a:solidFill>
                  <a:srgbClr val="333333"/>
                </a:solidFill>
                <a:effectLst/>
                <a:latin typeface="arial" panose="020B0604020202020204" pitchFamily="34" charset="0"/>
              </a:rPr>
              <a:t>（</a:t>
            </a:r>
            <a:r>
              <a:rPr lang="en-US" altLang="zh-CN" sz="1600" b="0" i="0" dirty="0">
                <a:solidFill>
                  <a:srgbClr val="333333"/>
                </a:solidFill>
                <a:effectLst/>
                <a:latin typeface="arial" panose="020B0604020202020204" pitchFamily="34" charset="0"/>
              </a:rPr>
              <a:t>ES2015</a:t>
            </a:r>
            <a:r>
              <a:rPr lang="zh-CN" altLang="en-US" sz="1600" b="0" i="0" dirty="0">
                <a:solidFill>
                  <a:srgbClr val="333333"/>
                </a:solidFill>
                <a:effectLst/>
                <a:latin typeface="arial" panose="020B0604020202020204" pitchFamily="34" charset="0"/>
              </a:rPr>
              <a:t>）。它的目标是使得</a:t>
            </a:r>
            <a:r>
              <a:rPr lang="en-US" altLang="zh-CN" sz="1600" b="0" i="0" dirty="0">
                <a:solidFill>
                  <a:srgbClr val="333333"/>
                </a:solidFill>
                <a:effectLst/>
                <a:latin typeface="arial" panose="020B0604020202020204" pitchFamily="34" charset="0"/>
              </a:rPr>
              <a:t>JavaScript</a:t>
            </a:r>
            <a:r>
              <a:rPr lang="zh-CN" altLang="en-US" sz="1600" b="0" i="0" dirty="0">
                <a:solidFill>
                  <a:srgbClr val="333333"/>
                </a:solidFill>
                <a:effectLst/>
                <a:latin typeface="arial" panose="020B0604020202020204" pitchFamily="34" charset="0"/>
              </a:rPr>
              <a:t>语言可以用来编写复杂的大型应用程序，成为企业级开发语言。</a:t>
            </a:r>
            <a:endParaRPr lang="zh-CN" altLang="en-US" sz="1600" dirty="0"/>
          </a:p>
        </p:txBody>
      </p:sp>
      <p:sp>
        <p:nvSpPr>
          <p:cNvPr id="9" name="文本框 8">
            <a:extLst>
              <a:ext uri="{FF2B5EF4-FFF2-40B4-BE49-F238E27FC236}">
                <a16:creationId xmlns:a16="http://schemas.microsoft.com/office/drawing/2014/main" id="{9FC05AEE-F075-447E-BD9C-FF7CEADBA35A}"/>
              </a:ext>
            </a:extLst>
          </p:cNvPr>
          <p:cNvSpPr txBox="1"/>
          <p:nvPr/>
        </p:nvSpPr>
        <p:spPr>
          <a:xfrm>
            <a:off x="1438029" y="5004267"/>
            <a:ext cx="9456615" cy="338554"/>
          </a:xfrm>
          <a:prstGeom prst="rect">
            <a:avLst/>
          </a:prstGeom>
          <a:noFill/>
        </p:spPr>
        <p:txBody>
          <a:bodyPr wrap="square" rtlCol="0">
            <a:spAutoFit/>
          </a:bodyPr>
          <a:lstStyle/>
          <a:p>
            <a:r>
              <a:rPr lang="zh-CN" altLang="en-US" sz="1600" b="0" i="0" dirty="0">
                <a:solidFill>
                  <a:srgbClr val="333333"/>
                </a:solidFill>
                <a:effectLst/>
                <a:latin typeface="arial" panose="020B0604020202020204" pitchFamily="34" charset="0"/>
              </a:rPr>
              <a:t>语法使用截图</a:t>
            </a:r>
            <a:endParaRPr lang="zh-CN" altLang="en-US" sz="1600" dirty="0"/>
          </a:p>
        </p:txBody>
      </p:sp>
    </p:spTree>
    <p:extLst>
      <p:ext uri="{BB962C8B-B14F-4D97-AF65-F5344CB8AC3E}">
        <p14:creationId xmlns:p14="http://schemas.microsoft.com/office/powerpoint/2010/main" val="1951266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pic>
        <p:nvPicPr>
          <p:cNvPr id="3" name="图片 2">
            <a:extLst>
              <a:ext uri="{FF2B5EF4-FFF2-40B4-BE49-F238E27FC236}">
                <a16:creationId xmlns:a16="http://schemas.microsoft.com/office/drawing/2014/main" id="{79A4423C-2186-4D38-84CC-A3C54C3ACA45}"/>
              </a:ext>
            </a:extLst>
          </p:cNvPr>
          <p:cNvPicPr>
            <a:picLocks noChangeAspect="1"/>
          </p:cNvPicPr>
          <p:nvPr/>
        </p:nvPicPr>
        <p:blipFill>
          <a:blip r:embed="rId2"/>
          <a:stretch>
            <a:fillRect/>
          </a:stretch>
        </p:blipFill>
        <p:spPr>
          <a:xfrm>
            <a:off x="2084554" y="814855"/>
            <a:ext cx="7772799" cy="5556536"/>
          </a:xfrm>
          <a:prstGeom prst="rect">
            <a:avLst/>
          </a:prstGeom>
        </p:spPr>
      </p:pic>
    </p:spTree>
    <p:extLst>
      <p:ext uri="{BB962C8B-B14F-4D97-AF65-F5344CB8AC3E}">
        <p14:creationId xmlns:p14="http://schemas.microsoft.com/office/powerpoint/2010/main" val="261990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132715" y="109220"/>
            <a:ext cx="4686935" cy="582930"/>
          </a:xfrm>
          <a:prstGeom prst="rect">
            <a:avLst/>
          </a:prstGeom>
        </p:spPr>
        <p:txBody>
          <a:bodyPr>
            <a:normAutofit/>
          </a:bodyPr>
          <a:lstStyle/>
          <a:p>
            <a:r>
              <a:rPr lang="zh-CN" altLang="en-US" sz="2400" dirty="0">
                <a:solidFill>
                  <a:schemeClr val="bg2">
                    <a:lumMod val="25000"/>
                  </a:schemeClr>
                </a:solidFill>
              </a:rPr>
              <a:t>一、</a:t>
            </a:r>
            <a:r>
              <a:rPr lang="en-US" altLang="zh-CN" sz="2400" dirty="0">
                <a:solidFill>
                  <a:schemeClr val="bg2">
                    <a:lumMod val="25000"/>
                  </a:schemeClr>
                </a:solidFill>
              </a:rPr>
              <a:t>RN</a:t>
            </a:r>
            <a:r>
              <a:rPr lang="zh-CN" altLang="en-US" sz="2400" dirty="0">
                <a:solidFill>
                  <a:schemeClr val="bg2">
                    <a:lumMod val="25000"/>
                  </a:schemeClr>
                </a:solidFill>
              </a:rPr>
              <a:t>简介</a:t>
            </a:r>
          </a:p>
        </p:txBody>
      </p:sp>
      <p:sp>
        <p:nvSpPr>
          <p:cNvPr id="10" name="矩形 7"/>
          <p:cNvSpPr>
            <a:spLocks noChangeArrowheads="1"/>
          </p:cNvSpPr>
          <p:nvPr/>
        </p:nvSpPr>
        <p:spPr bwMode="auto">
          <a:xfrm>
            <a:off x="1031630" y="1229995"/>
            <a:ext cx="5880979"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rgbClr val="00469D"/>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90204" pitchFamily="34" charset="0"/>
              <a:buChar char="–"/>
              <a:defRPr sz="2800">
                <a:solidFill>
                  <a:srgbClr val="00469D"/>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90204" pitchFamily="34" charset="0"/>
              <a:buChar char="•"/>
              <a:defRPr sz="2400">
                <a:solidFill>
                  <a:srgbClr val="00469D"/>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90204" pitchFamily="34" charset="0"/>
              <a:buChar char="»"/>
              <a:defRPr sz="2000">
                <a:solidFill>
                  <a:srgbClr val="00469D"/>
                </a:solidFill>
                <a:latin typeface="微软雅黑" panose="020B0503020204020204" pitchFamily="34" charset="-122"/>
                <a:ea typeface="微软雅黑" panose="020B0503020204020204" pitchFamily="34"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90204" pitchFamily="34" charset="0"/>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rPr>
              <a:t>JSX</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11" name="文本框 10">
            <a:extLst>
              <a:ext uri="{FF2B5EF4-FFF2-40B4-BE49-F238E27FC236}">
                <a16:creationId xmlns:a16="http://schemas.microsoft.com/office/drawing/2014/main" id="{820316D7-A98E-4A8B-8714-466F99AAD555}"/>
              </a:ext>
            </a:extLst>
          </p:cNvPr>
          <p:cNvSpPr txBox="1"/>
          <p:nvPr/>
        </p:nvSpPr>
        <p:spPr>
          <a:xfrm>
            <a:off x="7213600" y="5822678"/>
            <a:ext cx="944929" cy="369332"/>
          </a:xfrm>
          <a:prstGeom prst="rect">
            <a:avLst/>
          </a:prstGeom>
          <a:solidFill>
            <a:schemeClr val="bg1"/>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6A37BFD3-50FF-485D-9942-678B0A9249FD}"/>
              </a:ext>
            </a:extLst>
          </p:cNvPr>
          <p:cNvSpPr txBox="1"/>
          <p:nvPr/>
        </p:nvSpPr>
        <p:spPr>
          <a:xfrm>
            <a:off x="1438030" y="1811249"/>
            <a:ext cx="9456615" cy="584775"/>
          </a:xfrm>
          <a:prstGeom prst="rect">
            <a:avLst/>
          </a:prstGeom>
          <a:noFill/>
        </p:spPr>
        <p:txBody>
          <a:bodyPr wrap="square" rtlCol="0">
            <a:spAutoFit/>
          </a:bodyPr>
          <a:lstStyle/>
          <a:p>
            <a:r>
              <a:rPr lang="en-US" altLang="zh-CN" sz="1600" b="0" i="0" dirty="0">
                <a:solidFill>
                  <a:srgbClr val="333333"/>
                </a:solidFill>
                <a:effectLst/>
                <a:latin typeface="arial" panose="020B0604020202020204" pitchFamily="34" charset="0"/>
              </a:rPr>
              <a:t>JSX </a:t>
            </a:r>
            <a:r>
              <a:rPr lang="zh-CN" altLang="en-US" sz="1600" b="0" i="0" dirty="0">
                <a:solidFill>
                  <a:srgbClr val="333333"/>
                </a:solidFill>
                <a:effectLst/>
                <a:latin typeface="arial" panose="020B0604020202020204" pitchFamily="34" charset="0"/>
              </a:rPr>
              <a:t>是一种代码中穿插着类 </a:t>
            </a:r>
            <a:r>
              <a:rPr lang="en-US" altLang="zh-CN" sz="1600" b="0" i="0" dirty="0">
                <a:solidFill>
                  <a:srgbClr val="333333"/>
                </a:solidFill>
                <a:effectLst/>
                <a:latin typeface="arial" panose="020B0604020202020204" pitchFamily="34" charset="0"/>
              </a:rPr>
              <a:t>XML </a:t>
            </a:r>
            <a:r>
              <a:rPr lang="zh-CN" altLang="en-US" sz="1600" b="0" i="0" dirty="0">
                <a:solidFill>
                  <a:srgbClr val="333333"/>
                </a:solidFill>
                <a:effectLst/>
                <a:latin typeface="arial" panose="020B0604020202020204" pitchFamily="34" charset="0"/>
              </a:rPr>
              <a:t>标签的 </a:t>
            </a:r>
            <a:r>
              <a:rPr lang="en-US" altLang="zh-CN" sz="1600" b="0" i="0" dirty="0">
                <a:solidFill>
                  <a:srgbClr val="333333"/>
                </a:solidFill>
                <a:effectLst/>
                <a:latin typeface="arial" panose="020B0604020202020204" pitchFamily="34" charset="0"/>
              </a:rPr>
              <a:t>J</a:t>
            </a:r>
            <a:r>
              <a:rPr lang="en-US" altLang="zh-CN" sz="1600" dirty="0">
                <a:solidFill>
                  <a:srgbClr val="333333"/>
                </a:solidFill>
                <a:latin typeface="arial" panose="020B0604020202020204" pitchFamily="34" charset="0"/>
              </a:rPr>
              <a:t>avaScript </a:t>
            </a:r>
            <a:r>
              <a:rPr lang="zh-CN" altLang="en-US" sz="1600" dirty="0">
                <a:solidFill>
                  <a:srgbClr val="333333"/>
                </a:solidFill>
                <a:latin typeface="arial" panose="020B0604020202020204" pitchFamily="34" charset="0"/>
              </a:rPr>
              <a:t>语法。目的是为了提高引用实例时可视化程度，即代码的可阅读性。</a:t>
            </a:r>
            <a:endParaRPr lang="zh-CN" altLang="en-US" sz="1600" dirty="0"/>
          </a:p>
        </p:txBody>
      </p:sp>
      <p:sp>
        <p:nvSpPr>
          <p:cNvPr id="9" name="文本框 8">
            <a:extLst>
              <a:ext uri="{FF2B5EF4-FFF2-40B4-BE49-F238E27FC236}">
                <a16:creationId xmlns:a16="http://schemas.microsoft.com/office/drawing/2014/main" id="{9FC05AEE-F075-447E-BD9C-FF7CEADBA35A}"/>
              </a:ext>
            </a:extLst>
          </p:cNvPr>
          <p:cNvSpPr txBox="1"/>
          <p:nvPr/>
        </p:nvSpPr>
        <p:spPr>
          <a:xfrm>
            <a:off x="1438029" y="5004267"/>
            <a:ext cx="9456615" cy="338554"/>
          </a:xfrm>
          <a:prstGeom prst="rect">
            <a:avLst/>
          </a:prstGeom>
          <a:noFill/>
        </p:spPr>
        <p:txBody>
          <a:bodyPr wrap="square" rtlCol="0">
            <a:spAutoFit/>
          </a:bodyPr>
          <a:lstStyle/>
          <a:p>
            <a:r>
              <a:rPr lang="zh-CN" altLang="en-US" sz="1600" b="0" i="0" dirty="0">
                <a:solidFill>
                  <a:srgbClr val="333333"/>
                </a:solidFill>
                <a:effectLst/>
                <a:latin typeface="arial" panose="020B0604020202020204" pitchFamily="34" charset="0"/>
              </a:rPr>
              <a:t>语法使用截图</a:t>
            </a:r>
            <a:endParaRPr lang="zh-CN" altLang="en-US" sz="1600" dirty="0"/>
          </a:p>
        </p:txBody>
      </p:sp>
    </p:spTree>
    <p:extLst>
      <p:ext uri="{BB962C8B-B14F-4D97-AF65-F5344CB8AC3E}">
        <p14:creationId xmlns:p14="http://schemas.microsoft.com/office/powerpoint/2010/main" val="40723296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5efd61e4-49d6-45bf-a4ee-45e09b139a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426</TotalTime>
  <Words>1811</Words>
  <Application>Microsoft Office PowerPoint</Application>
  <PresentationFormat>宽屏</PresentationFormat>
  <Paragraphs>190</Paragraphs>
  <Slides>24</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-apple-system</vt:lpstr>
      <vt:lpstr>source-code-pro</vt:lpstr>
      <vt:lpstr>等线</vt:lpstr>
      <vt:lpstr>经典粗黑简</vt:lpstr>
      <vt:lpstr>微软雅黑</vt:lpstr>
      <vt:lpstr>Arial</vt:lpstr>
      <vt:lpstr>Arial</vt:lpstr>
      <vt:lpstr>Arial Bold</vt:lpstr>
      <vt:lpstr>Calibri</vt:lpstr>
      <vt:lpstr>Office 主题</vt:lpstr>
      <vt:lpstr>1_Office 主题​​</vt:lpstr>
      <vt:lpstr>React-Native 手机app开发</vt:lpstr>
      <vt:lpstr>PowerPoint 演示文稿</vt:lpstr>
      <vt:lpstr>PowerPoint 演示文稿</vt:lpstr>
      <vt:lpstr>一、RN简介</vt:lpstr>
      <vt:lpstr>一、RN简介</vt:lpstr>
      <vt:lpstr>一、RN简介</vt:lpstr>
      <vt:lpstr>一、RN简介</vt:lpstr>
      <vt:lpstr>一、RN简介</vt:lpstr>
      <vt:lpstr>一、RN简介</vt:lpstr>
      <vt:lpstr>一、RN简介</vt:lpstr>
      <vt:lpstr>PowerPoint 演示文稿</vt:lpstr>
      <vt:lpstr>二、RN入门【Android】</vt:lpstr>
      <vt:lpstr>二、RN入门【Android】</vt:lpstr>
      <vt:lpstr>二、RN入门【Android】</vt:lpstr>
      <vt:lpstr>二、RN入门【Android】</vt:lpstr>
      <vt:lpstr>二、RN入门【Android】</vt:lpstr>
      <vt:lpstr>二、RN入门【Android】</vt:lpstr>
      <vt:lpstr>二、RN入门【Android】</vt:lpstr>
      <vt:lpstr>PowerPoint 演示文稿</vt:lpstr>
      <vt:lpstr>三、开发模式</vt:lpstr>
      <vt:lpstr>三、开发模式</vt:lpstr>
      <vt:lpstr>三、开发模式</vt:lpstr>
      <vt:lpstr>表格样式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dc:title>
  <dc:creator>13810675100@163.com</dc:creator>
  <cp:lastModifiedBy>zbc</cp:lastModifiedBy>
  <cp:revision>46</cp:revision>
  <dcterms:created xsi:type="dcterms:W3CDTF">2020-08-04T06:17:41Z</dcterms:created>
  <dcterms:modified xsi:type="dcterms:W3CDTF">2020-09-11T09:29:26Z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