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1" r:id="rId2"/>
  </p:sldMasterIdLst>
  <p:notesMasterIdLst>
    <p:notesMasterId r:id="rId53"/>
  </p:notesMasterIdLst>
  <p:sldIdLst>
    <p:sldId id="257" r:id="rId3"/>
    <p:sldId id="351" r:id="rId4"/>
    <p:sldId id="352" r:id="rId5"/>
    <p:sldId id="263" r:id="rId6"/>
    <p:sldId id="354" r:id="rId7"/>
    <p:sldId id="355" r:id="rId8"/>
    <p:sldId id="356" r:id="rId9"/>
    <p:sldId id="357" r:id="rId10"/>
    <p:sldId id="358" r:id="rId11"/>
    <p:sldId id="359" r:id="rId12"/>
    <p:sldId id="360" r:id="rId13"/>
    <p:sldId id="362" r:id="rId14"/>
    <p:sldId id="363" r:id="rId15"/>
    <p:sldId id="364" r:id="rId16"/>
    <p:sldId id="365" r:id="rId17"/>
    <p:sldId id="366" r:id="rId18"/>
    <p:sldId id="367" r:id="rId19"/>
    <p:sldId id="368" r:id="rId20"/>
    <p:sldId id="369" r:id="rId21"/>
    <p:sldId id="370" r:id="rId22"/>
    <p:sldId id="371" r:id="rId23"/>
    <p:sldId id="372" r:id="rId24"/>
    <p:sldId id="374" r:id="rId25"/>
    <p:sldId id="373" r:id="rId26"/>
    <p:sldId id="375" r:id="rId27"/>
    <p:sldId id="376" r:id="rId28"/>
    <p:sldId id="377" r:id="rId29"/>
    <p:sldId id="378" r:id="rId30"/>
    <p:sldId id="379" r:id="rId31"/>
    <p:sldId id="380" r:id="rId32"/>
    <p:sldId id="381" r:id="rId33"/>
    <p:sldId id="382" r:id="rId34"/>
    <p:sldId id="383" r:id="rId35"/>
    <p:sldId id="384" r:id="rId36"/>
    <p:sldId id="385" r:id="rId37"/>
    <p:sldId id="386" r:id="rId38"/>
    <p:sldId id="391" r:id="rId39"/>
    <p:sldId id="387" r:id="rId40"/>
    <p:sldId id="388" r:id="rId41"/>
    <p:sldId id="389" r:id="rId42"/>
    <p:sldId id="390" r:id="rId43"/>
    <p:sldId id="392" r:id="rId44"/>
    <p:sldId id="393" r:id="rId45"/>
    <p:sldId id="395" r:id="rId46"/>
    <p:sldId id="397" r:id="rId47"/>
    <p:sldId id="396" r:id="rId48"/>
    <p:sldId id="398" r:id="rId49"/>
    <p:sldId id="399" r:id="rId50"/>
    <p:sldId id="400" r:id="rId51"/>
    <p:sldId id="274" r:id="rId5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bc" initials="z" lastIdx="1" clrIdx="0">
    <p:extLst>
      <p:ext uri="{19B8F6BF-5375-455C-9EA6-DF929625EA0E}">
        <p15:presenceInfo xmlns:p15="http://schemas.microsoft.com/office/powerpoint/2012/main" userId="zbc"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14" autoAdjust="0"/>
    <p:restoredTop sz="94659"/>
  </p:normalViewPr>
  <p:slideViewPr>
    <p:cSldViewPr snapToGrid="0" snapToObjects="1">
      <p:cViewPr varScale="1">
        <p:scale>
          <a:sx n="77" d="100"/>
          <a:sy n="77" d="100"/>
        </p:scale>
        <p:origin x="61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92B1A7-D64B-3C46-AC84-22EF75EBEA2B}" type="datetimeFigureOut">
              <a:rPr kumimoji="1" lang="zh-CN" altLang="en-US" smtClean="0"/>
              <a:t>2020/9/12</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E37BD6-AC6E-714B-81C9-EFF64E9D7BA5}"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793E11CD-7E61-4104-986A-C7D1C4657FF3}"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793E11CD-7E61-4104-986A-C7D1C4657FF3}"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3</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592804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793E11CD-7E61-4104-986A-C7D1C4657FF3}"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11</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734486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793E11CD-7E61-4104-986A-C7D1C4657FF3}"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19</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506585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793E11CD-7E61-4104-986A-C7D1C4657FF3}"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23</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98191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793E11CD-7E61-4104-986A-C7D1C4657FF3}"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27</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346089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793E11CD-7E61-4104-986A-C7D1C4657FF3}"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38</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4637252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793E11CD-7E61-4104-986A-C7D1C4657FF3}"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44</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1310716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793E11CD-7E61-4104-986A-C7D1C4657FF3}"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46</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41740272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pic>
        <p:nvPicPr>
          <p:cNvPr id="7" name="图片 6" descr="PPT封面"/>
          <p:cNvPicPr>
            <a:picLocks noChangeAspect="1"/>
          </p:cNvPicPr>
          <p:nvPr userDrawn="1"/>
        </p:nvPicPr>
        <p:blipFill>
          <a:blip r:embed="rId2"/>
          <a:stretch>
            <a:fillRect/>
          </a:stretch>
        </p:blipFill>
        <p:spPr>
          <a:xfrm>
            <a:off x="-3810" y="-12700"/>
            <a:ext cx="12240895" cy="6885305"/>
          </a:xfrm>
          <a:prstGeom prst="rect">
            <a:avLst/>
          </a:prstGeom>
        </p:spPr>
      </p:pic>
      <p:sp>
        <p:nvSpPr>
          <p:cNvPr id="9" name="矩形 8"/>
          <p:cNvSpPr/>
          <p:nvPr userDrawn="1"/>
        </p:nvSpPr>
        <p:spPr>
          <a:xfrm>
            <a:off x="-5080" y="15240"/>
            <a:ext cx="12251055" cy="6846570"/>
          </a:xfrm>
          <a:prstGeom prst="rect">
            <a:avLst/>
          </a:prstGeom>
          <a:solidFill>
            <a:schemeClr val="tx1">
              <a:alpha val="1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997B5FA-0921-464F-AAE1-844C04324D75}" type="datetimeFigureOut">
              <a:rPr lang="zh-CN" altLang="en-US" smtClean="0"/>
              <a:t>2020/9/12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200" advTm="4000">
        <p14:prism/>
      </p:transition>
    </mc:Choice>
    <mc:Fallback xmlns="">
      <p:transition spd="slow" advTm="400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2020/9/12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pic>
        <p:nvPicPr>
          <p:cNvPr id="8" name="图片 7" descr="ppt内容2"/>
          <p:cNvPicPr>
            <a:picLocks noChangeAspect="1"/>
          </p:cNvPicPr>
          <p:nvPr userDrawn="1"/>
        </p:nvPicPr>
        <p:blipFill>
          <a:blip r:embed="rId4"/>
          <a:stretch>
            <a:fillRect/>
          </a:stretch>
        </p:blipFill>
        <p:spPr>
          <a:xfrm>
            <a:off x="6350" y="5715"/>
            <a:ext cx="12190730" cy="685736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50102"/>
            </a:gs>
            <a:gs pos="0">
              <a:srgbClr val="010525"/>
            </a:gs>
            <a:gs pos="100000">
              <a:srgbClr val="173479"/>
            </a:gs>
          </a:gsLst>
          <a:lin ang="2700000" scaled="1"/>
          <a:tileRect/>
        </a:gra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2" r:id="rId1"/>
  </p:sldLayoutIdLst>
  <mc:AlternateContent xmlns:mc="http://schemas.openxmlformats.org/markup-compatibility/2006" xmlns:p14="http://schemas.microsoft.com/office/powerpoint/2010/main">
    <mc:Choice Requires="p14">
      <p:transition spd="slow" p14:dur="1200" advTm="4000">
        <p14:prism/>
      </p:transition>
    </mc:Choice>
    <mc:Fallback xmlns="">
      <p:transition spd="slow" advTm="4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65"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65"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65"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65"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65"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65" kern="1200">
          <a:solidFill>
            <a:schemeClr val="tx1"/>
          </a:solidFill>
          <a:latin typeface="+mn-lt"/>
          <a:ea typeface="+mn-ea"/>
          <a:cs typeface="+mn-cs"/>
        </a:defRPr>
      </a:lvl9pPr>
    </p:bodyStyle>
    <p:otherStyle>
      <a:defPPr>
        <a:defRPr lang="zh-CN"/>
      </a:defPPr>
      <a:lvl1pPr marL="0" algn="l" defTabSz="914400" rtl="0" eaLnBrk="1" latinLnBrk="0" hangingPunct="1">
        <a:defRPr sz="1865" kern="1200">
          <a:solidFill>
            <a:schemeClr val="tx1"/>
          </a:solidFill>
          <a:latin typeface="+mn-lt"/>
          <a:ea typeface="+mn-ea"/>
          <a:cs typeface="+mn-cs"/>
        </a:defRPr>
      </a:lvl1pPr>
      <a:lvl2pPr marL="457200" algn="l" defTabSz="914400" rtl="0" eaLnBrk="1" latinLnBrk="0" hangingPunct="1">
        <a:defRPr sz="1865" kern="1200">
          <a:solidFill>
            <a:schemeClr val="tx1"/>
          </a:solidFill>
          <a:latin typeface="+mn-lt"/>
          <a:ea typeface="+mn-ea"/>
          <a:cs typeface="+mn-cs"/>
        </a:defRPr>
      </a:lvl2pPr>
      <a:lvl3pPr marL="914400" algn="l" defTabSz="914400" rtl="0" eaLnBrk="1" latinLnBrk="0" hangingPunct="1">
        <a:defRPr sz="1865" kern="1200">
          <a:solidFill>
            <a:schemeClr val="tx1"/>
          </a:solidFill>
          <a:latin typeface="+mn-lt"/>
          <a:ea typeface="+mn-ea"/>
          <a:cs typeface="+mn-cs"/>
        </a:defRPr>
      </a:lvl3pPr>
      <a:lvl4pPr marL="1371600" algn="l" defTabSz="914400" rtl="0" eaLnBrk="1" latinLnBrk="0" hangingPunct="1">
        <a:defRPr sz="1865" kern="1200">
          <a:solidFill>
            <a:schemeClr val="tx1"/>
          </a:solidFill>
          <a:latin typeface="+mn-lt"/>
          <a:ea typeface="+mn-ea"/>
          <a:cs typeface="+mn-cs"/>
        </a:defRPr>
      </a:lvl4pPr>
      <a:lvl5pPr marL="1828800" algn="l" defTabSz="914400" rtl="0" eaLnBrk="1" latinLnBrk="0" hangingPunct="1">
        <a:defRPr sz="1865" kern="1200">
          <a:solidFill>
            <a:schemeClr val="tx1"/>
          </a:solidFill>
          <a:latin typeface="+mn-lt"/>
          <a:ea typeface="+mn-ea"/>
          <a:cs typeface="+mn-cs"/>
        </a:defRPr>
      </a:lvl5pPr>
      <a:lvl6pPr marL="2286000" algn="l" defTabSz="914400" rtl="0" eaLnBrk="1" latinLnBrk="0" hangingPunct="1">
        <a:defRPr sz="1865" kern="1200">
          <a:solidFill>
            <a:schemeClr val="tx1"/>
          </a:solidFill>
          <a:latin typeface="+mn-lt"/>
          <a:ea typeface="+mn-ea"/>
          <a:cs typeface="+mn-cs"/>
        </a:defRPr>
      </a:lvl6pPr>
      <a:lvl7pPr marL="2743200" algn="l" defTabSz="914400" rtl="0" eaLnBrk="1" latinLnBrk="0" hangingPunct="1">
        <a:defRPr sz="1865" kern="1200">
          <a:solidFill>
            <a:schemeClr val="tx1"/>
          </a:solidFill>
          <a:latin typeface="+mn-lt"/>
          <a:ea typeface="+mn-ea"/>
          <a:cs typeface="+mn-cs"/>
        </a:defRPr>
      </a:lvl7pPr>
      <a:lvl8pPr marL="3200400" algn="l" defTabSz="914400" rtl="0" eaLnBrk="1" latinLnBrk="0" hangingPunct="1">
        <a:defRPr sz="1865" kern="1200">
          <a:solidFill>
            <a:schemeClr val="tx1"/>
          </a:solidFill>
          <a:latin typeface="+mn-lt"/>
          <a:ea typeface="+mn-ea"/>
          <a:cs typeface="+mn-cs"/>
        </a:defRPr>
      </a:lvl8pPr>
      <a:lvl9pPr marL="3657600" algn="l" defTabSz="914400" rtl="0" eaLnBrk="1" latinLnBrk="0" hangingPunct="1">
        <a:defRPr sz="18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副标题 3"/>
          <p:cNvSpPr>
            <a:spLocks noGrp="1"/>
          </p:cNvSpPr>
          <p:nvPr>
            <p:ph type="subTitle" idx="1"/>
          </p:nvPr>
        </p:nvSpPr>
        <p:spPr>
          <a:xfrm>
            <a:off x="4858385" y="3766185"/>
            <a:ext cx="2933700" cy="506095"/>
          </a:xfrm>
        </p:spPr>
        <p:txBody>
          <a:bodyPr/>
          <a:lstStyle/>
          <a:p>
            <a:pPr algn="l"/>
            <a:r>
              <a:rPr lang="zh-CN" altLang="en-US" sz="1600" dirty="0">
                <a:solidFill>
                  <a:schemeClr val="bg1"/>
                </a:solidFill>
              </a:rPr>
              <a:t>张博超            日期              公司</a:t>
            </a:r>
          </a:p>
        </p:txBody>
      </p:sp>
      <p:sp>
        <p:nvSpPr>
          <p:cNvPr id="5" name="标题 4"/>
          <p:cNvSpPr>
            <a:spLocks noGrp="1"/>
          </p:cNvSpPr>
          <p:nvPr>
            <p:ph type="ctrTitle"/>
          </p:nvPr>
        </p:nvSpPr>
        <p:spPr>
          <a:xfrm>
            <a:off x="3464242" y="2992756"/>
            <a:ext cx="5721985" cy="567372"/>
          </a:xfrm>
        </p:spPr>
        <p:txBody>
          <a:bodyPr>
            <a:normAutofit fontScale="90000"/>
          </a:bodyPr>
          <a:lstStyle/>
          <a:p>
            <a:pPr algn="dist"/>
            <a:r>
              <a:rPr lang="en-US" sz="3600" b="1" dirty="0">
                <a:solidFill>
                  <a:schemeClr val="bg1"/>
                </a:solidFill>
                <a:latin typeface="Arial Bold" panose="020B0604020202090204" charset="0"/>
                <a:ea typeface="经典粗黑简" panose="02010609000101010101" charset="-122"/>
                <a:cs typeface="Arial Bold" panose="020B0604020202090204" charset="0"/>
              </a:rPr>
              <a:t>React-Native </a:t>
            </a:r>
            <a:r>
              <a:rPr lang="zh-CN" altLang="en-US" sz="3600" b="1" dirty="0">
                <a:solidFill>
                  <a:schemeClr val="bg1"/>
                </a:solidFill>
                <a:latin typeface="Arial Bold" panose="020B0604020202090204" charset="0"/>
                <a:ea typeface="经典粗黑简" panose="02010609000101010101" charset="-122"/>
                <a:cs typeface="Arial Bold" panose="020B0604020202090204" charset="0"/>
              </a:rPr>
              <a:t>手机</a:t>
            </a:r>
            <a:r>
              <a:rPr lang="en-US" sz="3600" b="1" dirty="0">
                <a:solidFill>
                  <a:schemeClr val="bg1"/>
                </a:solidFill>
                <a:latin typeface="Arial Bold" panose="020B0604020202090204" charset="0"/>
                <a:ea typeface="经典粗黑简" panose="02010609000101010101" charset="-122"/>
                <a:cs typeface="Arial Bold" panose="020B0604020202090204" charset="0"/>
              </a:rPr>
              <a:t>app</a:t>
            </a:r>
            <a:r>
              <a:rPr lang="zh-CN" altLang="en-US" sz="3600" b="1" dirty="0">
                <a:solidFill>
                  <a:schemeClr val="bg1"/>
                </a:solidFill>
                <a:latin typeface="Arial Bold" panose="020B0604020202090204" charset="0"/>
                <a:ea typeface="经典粗黑简" panose="02010609000101010101" charset="-122"/>
                <a:cs typeface="Arial Bold" panose="020B0604020202090204" charset="0"/>
              </a:rPr>
              <a:t>开发</a:t>
            </a:r>
            <a:endParaRPr lang="en-US" sz="3600" b="1" dirty="0">
              <a:solidFill>
                <a:schemeClr val="bg1"/>
              </a:solidFill>
              <a:latin typeface="Arial Bold" panose="020B0604020202090204" charset="0"/>
              <a:ea typeface="经典粗黑简" panose="02010609000101010101" charset="-122"/>
              <a:cs typeface="Arial Bold" panose="020B0604020202090204" charset="0"/>
            </a:endParaRPr>
          </a:p>
        </p:txBody>
      </p:sp>
      <p:sp>
        <p:nvSpPr>
          <p:cNvPr id="16" name="标题 1"/>
          <p:cNvSpPr>
            <a:spLocks noGrp="1"/>
          </p:cNvSpPr>
          <p:nvPr/>
        </p:nvSpPr>
        <p:spPr>
          <a:xfrm>
            <a:off x="4140957" y="2255520"/>
            <a:ext cx="4289816" cy="78676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dist" defTabSz="914400" rtl="0" eaLnBrk="1" fontAlgn="auto" latinLnBrk="0" hangingPunct="1">
              <a:lnSpc>
                <a:spcPct val="90000"/>
              </a:lnSpc>
              <a:spcBef>
                <a:spcPct val="0"/>
              </a:spcBef>
              <a:spcAft>
                <a:spcPts val="0"/>
              </a:spcAft>
              <a:buClrTx/>
              <a:buSzTx/>
              <a:buFontTx/>
              <a:buNone/>
              <a:defRPr/>
            </a:pPr>
            <a:r>
              <a:rPr kumimoji="0" lang="zh-CN" altLang="en-US" sz="4400" b="1" i="0" u="none" strike="noStrike" kern="1200" cap="none" spc="0" normalizeH="0" baseline="0" noProof="0" dirty="0">
                <a:ln>
                  <a:noFill/>
                </a:ln>
                <a:solidFill>
                  <a:prstClr val="white"/>
                </a:solidFill>
                <a:effectLst/>
                <a:uLnTx/>
                <a:uFillTx/>
                <a:latin typeface="微软雅黑" charset="0"/>
                <a:ea typeface="微软雅黑" charset="0"/>
                <a:cs typeface="微软雅黑" charset="0"/>
              </a:rPr>
              <a:t>瑞太智联技术</a:t>
            </a:r>
          </a:p>
        </p:txBody>
      </p:sp>
      <p:cxnSp>
        <p:nvCxnSpPr>
          <p:cNvPr id="17" name="直接连接符 16"/>
          <p:cNvCxnSpPr/>
          <p:nvPr/>
        </p:nvCxnSpPr>
        <p:spPr>
          <a:xfrm>
            <a:off x="6621145" y="3766185"/>
            <a:ext cx="0" cy="24574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676900" y="3766185"/>
            <a:ext cx="0" cy="24574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标题 1"/>
          <p:cNvSpPr>
            <a:spLocks noGrp="1"/>
          </p:cNvSpPr>
          <p:nvPr/>
        </p:nvSpPr>
        <p:spPr>
          <a:xfrm>
            <a:off x="4207510" y="6180455"/>
            <a:ext cx="4156710" cy="53213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dist" defTabSz="914400" rtl="0" eaLnBrk="1" fontAlgn="auto" latinLnBrk="0" hangingPunct="1">
              <a:lnSpc>
                <a:spcPct val="90000"/>
              </a:lnSpc>
              <a:spcBef>
                <a:spcPct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经典粗黑简" panose="02010609000101010101" charset="-122"/>
              </a:rPr>
              <a:t>瑞太与你 智联未来</a:t>
            </a:r>
          </a:p>
        </p:txBody>
      </p:sp>
      <p:cxnSp>
        <p:nvCxnSpPr>
          <p:cNvPr id="2" name="直接连接符 1"/>
          <p:cNvCxnSpPr/>
          <p:nvPr/>
        </p:nvCxnSpPr>
        <p:spPr>
          <a:xfrm>
            <a:off x="3557270" y="3602990"/>
            <a:ext cx="572198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7" name="图片 6" descr="瑞太."/>
          <p:cNvPicPr>
            <a:picLocks noChangeAspect="1"/>
          </p:cNvPicPr>
          <p:nvPr/>
        </p:nvPicPr>
        <p:blipFill>
          <a:blip r:embed="rId3"/>
          <a:stretch>
            <a:fillRect/>
          </a:stretch>
        </p:blipFill>
        <p:spPr>
          <a:xfrm>
            <a:off x="449580" y="287655"/>
            <a:ext cx="897255" cy="1096645"/>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132715" y="109220"/>
            <a:ext cx="4686935" cy="582930"/>
          </a:xfrm>
          <a:prstGeom prst="rect">
            <a:avLst/>
          </a:prstGeom>
        </p:spPr>
        <p:txBody>
          <a:bodyPr>
            <a:normAutofit/>
          </a:bodyPr>
          <a:lstStyle/>
          <a:p>
            <a:r>
              <a:rPr lang="zh-CN" altLang="en-US" sz="2400" dirty="0">
                <a:solidFill>
                  <a:schemeClr val="bg2">
                    <a:lumMod val="25000"/>
                  </a:schemeClr>
                </a:solidFill>
              </a:rPr>
              <a:t>一、</a:t>
            </a:r>
            <a:r>
              <a:rPr lang="en-US" altLang="zh-CN" sz="2400" dirty="0">
                <a:solidFill>
                  <a:schemeClr val="bg2">
                    <a:lumMod val="25000"/>
                  </a:schemeClr>
                </a:solidFill>
              </a:rPr>
              <a:t>RN</a:t>
            </a:r>
            <a:r>
              <a:rPr lang="zh-CN" altLang="en-US" sz="2400" dirty="0">
                <a:solidFill>
                  <a:schemeClr val="bg2">
                    <a:lumMod val="25000"/>
                  </a:schemeClr>
                </a:solidFill>
              </a:rPr>
              <a:t>简介</a:t>
            </a:r>
          </a:p>
        </p:txBody>
      </p:sp>
      <p:sp>
        <p:nvSpPr>
          <p:cNvPr id="11" name="文本框 10">
            <a:extLst>
              <a:ext uri="{FF2B5EF4-FFF2-40B4-BE49-F238E27FC236}">
                <a16:creationId xmlns:a16="http://schemas.microsoft.com/office/drawing/2014/main" id="{820316D7-A98E-4A8B-8714-466F99AAD555}"/>
              </a:ext>
            </a:extLst>
          </p:cNvPr>
          <p:cNvSpPr txBox="1"/>
          <p:nvPr/>
        </p:nvSpPr>
        <p:spPr>
          <a:xfrm>
            <a:off x="7213600" y="5822678"/>
            <a:ext cx="944929" cy="369332"/>
          </a:xfrm>
          <a:prstGeom prst="rect">
            <a:avLst/>
          </a:prstGeom>
          <a:solidFill>
            <a:schemeClr val="bg1"/>
          </a:solidFill>
        </p:spPr>
        <p:txBody>
          <a:bodyPr wrap="square" rtlCol="0">
            <a:spAutoFit/>
          </a:bodyPr>
          <a:lstStyle/>
          <a:p>
            <a:endParaRPr lang="zh-CN" altLang="en-US" dirty="0"/>
          </a:p>
        </p:txBody>
      </p:sp>
      <p:pic>
        <p:nvPicPr>
          <p:cNvPr id="5" name="图片 4">
            <a:extLst>
              <a:ext uri="{FF2B5EF4-FFF2-40B4-BE49-F238E27FC236}">
                <a16:creationId xmlns:a16="http://schemas.microsoft.com/office/drawing/2014/main" id="{0D0706D0-8C7C-45F3-9225-421D77AD938C}"/>
              </a:ext>
            </a:extLst>
          </p:cNvPr>
          <p:cNvPicPr>
            <a:picLocks noChangeAspect="1"/>
          </p:cNvPicPr>
          <p:nvPr/>
        </p:nvPicPr>
        <p:blipFill>
          <a:blip r:embed="rId2"/>
          <a:stretch>
            <a:fillRect/>
          </a:stretch>
        </p:blipFill>
        <p:spPr>
          <a:xfrm>
            <a:off x="1952417" y="1040882"/>
            <a:ext cx="8083965" cy="4781796"/>
          </a:xfrm>
          <a:prstGeom prst="rect">
            <a:avLst/>
          </a:prstGeom>
        </p:spPr>
      </p:pic>
    </p:spTree>
    <p:extLst>
      <p:ext uri="{BB962C8B-B14F-4D97-AF65-F5344CB8AC3E}">
        <p14:creationId xmlns:p14="http://schemas.microsoft.com/office/powerpoint/2010/main" val="2342251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47"/>
          <p:cNvSpPr/>
          <p:nvPr/>
        </p:nvSpPr>
        <p:spPr>
          <a:xfrm>
            <a:off x="3926205" y="2356329"/>
            <a:ext cx="2961005" cy="560070"/>
          </a:xfrm>
          <a:prstGeom prst="rect">
            <a:avLst/>
          </a:prstGeom>
          <a:solidFill>
            <a:sysClr val="window" lastClr="FFFFFF"/>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sp>
        <p:nvSpPr>
          <p:cNvPr id="49" name="矩形 48"/>
          <p:cNvSpPr/>
          <p:nvPr/>
        </p:nvSpPr>
        <p:spPr>
          <a:xfrm>
            <a:off x="3926205" y="1554959"/>
            <a:ext cx="608965" cy="560070"/>
          </a:xfrm>
          <a:prstGeom prst="rect">
            <a:avLst/>
          </a:prstGeom>
          <a:solidFill>
            <a:sysClr val="window" lastClr="FFFFFF"/>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sp>
        <p:nvSpPr>
          <p:cNvPr id="50" name="矩形 49"/>
          <p:cNvSpPr/>
          <p:nvPr/>
        </p:nvSpPr>
        <p:spPr>
          <a:xfrm>
            <a:off x="3926205" y="3157699"/>
            <a:ext cx="608965" cy="560070"/>
          </a:xfrm>
          <a:prstGeom prst="rect">
            <a:avLst/>
          </a:prstGeom>
          <a:solidFill>
            <a:sysClr val="window" lastClr="FFFFFF"/>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sp>
        <p:nvSpPr>
          <p:cNvPr id="51" name="矩形 50"/>
          <p:cNvSpPr/>
          <p:nvPr/>
        </p:nvSpPr>
        <p:spPr>
          <a:xfrm>
            <a:off x="3926205" y="3959069"/>
            <a:ext cx="608965" cy="560070"/>
          </a:xfrm>
          <a:prstGeom prst="rect">
            <a:avLst/>
          </a:prstGeom>
          <a:solidFill>
            <a:sysClr val="window" lastClr="FFFFFF"/>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sp>
        <p:nvSpPr>
          <p:cNvPr id="53" name="矩形 52"/>
          <p:cNvSpPr/>
          <p:nvPr/>
        </p:nvSpPr>
        <p:spPr>
          <a:xfrm>
            <a:off x="3926205" y="4760439"/>
            <a:ext cx="608965" cy="560070"/>
          </a:xfrm>
          <a:prstGeom prst="rect">
            <a:avLst/>
          </a:prstGeom>
          <a:solidFill>
            <a:sysClr val="window" lastClr="FFFFFF"/>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sp>
        <p:nvSpPr>
          <p:cNvPr id="54" name="矩形 53"/>
          <p:cNvSpPr/>
          <p:nvPr/>
        </p:nvSpPr>
        <p:spPr>
          <a:xfrm>
            <a:off x="3926205" y="5561809"/>
            <a:ext cx="608965" cy="560070"/>
          </a:xfrm>
          <a:prstGeom prst="rect">
            <a:avLst/>
          </a:prstGeom>
          <a:solidFill>
            <a:sysClr val="window" lastClr="FFFFFF"/>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sp>
        <p:nvSpPr>
          <p:cNvPr id="55" name="内容占位符 12"/>
          <p:cNvSpPr txBox="1"/>
          <p:nvPr/>
        </p:nvSpPr>
        <p:spPr>
          <a:xfrm>
            <a:off x="4011442" y="2371877"/>
            <a:ext cx="310515" cy="4521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en-US" altLang="zh-CN" sz="3600" b="1" dirty="0">
                <a:solidFill>
                  <a:srgbClr val="072D6C"/>
                </a:solidFill>
                <a:latin typeface="经典粗黑简" panose="02010609000101010101" charset="-122"/>
                <a:ea typeface="经典粗黑简" panose="02010609000101010101" charset="-122"/>
              </a:rPr>
              <a:t>2</a:t>
            </a:r>
            <a:endParaRPr kumimoji="0" lang="en-US" altLang="zh-CN" sz="3600" b="1" i="0" u="none" strike="noStrike" kern="1200" cap="none" spc="0" normalizeH="0" baseline="0" noProof="0" dirty="0">
              <a:ln>
                <a:noFill/>
              </a:ln>
              <a:solidFill>
                <a:srgbClr val="072D6C"/>
              </a:solidFill>
              <a:effectLst/>
              <a:uLnTx/>
              <a:uFillTx/>
              <a:latin typeface="经典粗黑简" panose="02010609000101010101" charset="-122"/>
              <a:ea typeface="经典粗黑简" panose="02010609000101010101" charset="-122"/>
              <a:cs typeface="+mn-cs"/>
            </a:endParaRPr>
          </a:p>
        </p:txBody>
      </p:sp>
      <p:sp>
        <p:nvSpPr>
          <p:cNvPr id="56" name="内容占位符 2"/>
          <p:cNvSpPr>
            <a:spLocks noGrp="1"/>
          </p:cNvSpPr>
          <p:nvPr/>
        </p:nvSpPr>
        <p:spPr>
          <a:xfrm>
            <a:off x="4011442" y="1608934"/>
            <a:ext cx="305288" cy="4521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en-US" altLang="zh-CN" sz="3200" b="1" dirty="0">
                <a:solidFill>
                  <a:srgbClr val="072D6C"/>
                </a:solidFill>
                <a:latin typeface="经典粗黑简" panose="02010609000101010101" charset="-122"/>
                <a:ea typeface="经典粗黑简" panose="02010609000101010101" charset="-122"/>
              </a:rPr>
              <a:t>1</a:t>
            </a:r>
            <a:endParaRPr kumimoji="0" lang="en-US" altLang="zh-CN" sz="3200" b="1" i="0" u="none" strike="noStrike" kern="1200" cap="none" spc="0" normalizeH="0" baseline="0" noProof="0" dirty="0">
              <a:ln>
                <a:noFill/>
              </a:ln>
              <a:solidFill>
                <a:srgbClr val="072D6C"/>
              </a:solidFill>
              <a:effectLst/>
              <a:uLnTx/>
              <a:uFillTx/>
              <a:latin typeface="经典粗黑简" panose="02010609000101010101" charset="-122"/>
              <a:ea typeface="经典粗黑简" panose="02010609000101010101" charset="-122"/>
              <a:cs typeface="+mn-cs"/>
            </a:endParaRPr>
          </a:p>
        </p:txBody>
      </p:sp>
      <p:sp>
        <p:nvSpPr>
          <p:cNvPr id="57" name="内容占位符 2"/>
          <p:cNvSpPr>
            <a:spLocks noGrp="1"/>
          </p:cNvSpPr>
          <p:nvPr/>
        </p:nvSpPr>
        <p:spPr>
          <a:xfrm>
            <a:off x="4032250" y="3211674"/>
            <a:ext cx="310515" cy="4521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kumimoji="0" lang="en-US" altLang="zh-CN" sz="3200" b="1" i="0" u="none" strike="noStrike" kern="1200" cap="none" spc="0" normalizeH="0" baseline="0" noProof="0" dirty="0">
                <a:ln>
                  <a:noFill/>
                </a:ln>
                <a:solidFill>
                  <a:srgbClr val="072D6C"/>
                </a:solidFill>
                <a:effectLst/>
                <a:uLnTx/>
                <a:uFillTx/>
                <a:latin typeface="经典粗黑简" panose="02010609000101010101" charset="-122"/>
                <a:ea typeface="经典粗黑简" panose="02010609000101010101" charset="-122"/>
                <a:cs typeface="+mn-cs"/>
              </a:rPr>
              <a:t>3</a:t>
            </a:r>
          </a:p>
        </p:txBody>
      </p:sp>
      <p:sp>
        <p:nvSpPr>
          <p:cNvPr id="64" name="内容占位符 2"/>
          <p:cNvSpPr>
            <a:spLocks noGrp="1"/>
          </p:cNvSpPr>
          <p:nvPr/>
        </p:nvSpPr>
        <p:spPr>
          <a:xfrm>
            <a:off x="4032250" y="4013044"/>
            <a:ext cx="310515" cy="4521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kumimoji="0" lang="en-US" altLang="zh-CN" sz="3200" b="1" i="0" u="none" strike="noStrike" kern="1200" cap="none" spc="0" normalizeH="0" baseline="0" noProof="0" dirty="0">
                <a:ln>
                  <a:noFill/>
                </a:ln>
                <a:solidFill>
                  <a:srgbClr val="072D6C"/>
                </a:solidFill>
                <a:effectLst/>
                <a:uLnTx/>
                <a:uFillTx/>
                <a:latin typeface="经典粗黑简" panose="02010609000101010101" charset="-122"/>
                <a:ea typeface="经典粗黑简" panose="02010609000101010101" charset="-122"/>
                <a:cs typeface="+mn-cs"/>
              </a:rPr>
              <a:t>4</a:t>
            </a:r>
          </a:p>
        </p:txBody>
      </p:sp>
      <p:sp>
        <p:nvSpPr>
          <p:cNvPr id="65" name="内容占位符 2"/>
          <p:cNvSpPr>
            <a:spLocks noGrp="1"/>
          </p:cNvSpPr>
          <p:nvPr/>
        </p:nvSpPr>
        <p:spPr>
          <a:xfrm>
            <a:off x="4032250" y="4814414"/>
            <a:ext cx="310515" cy="4521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kumimoji="0" lang="en-US" altLang="zh-CN" sz="3200" b="1" i="0" u="none" strike="noStrike" kern="1200" cap="none" spc="0" normalizeH="0" baseline="0" noProof="0" dirty="0">
                <a:ln>
                  <a:noFill/>
                </a:ln>
                <a:solidFill>
                  <a:srgbClr val="072D6C"/>
                </a:solidFill>
                <a:effectLst/>
                <a:uLnTx/>
                <a:uFillTx/>
                <a:latin typeface="经典粗黑简" panose="02010609000101010101" charset="-122"/>
                <a:ea typeface="经典粗黑简" panose="02010609000101010101" charset="-122"/>
                <a:cs typeface="+mn-cs"/>
              </a:rPr>
              <a:t>5</a:t>
            </a:r>
          </a:p>
        </p:txBody>
      </p:sp>
      <p:sp>
        <p:nvSpPr>
          <p:cNvPr id="66" name="内容占位符 2"/>
          <p:cNvSpPr>
            <a:spLocks noGrp="1"/>
          </p:cNvSpPr>
          <p:nvPr/>
        </p:nvSpPr>
        <p:spPr>
          <a:xfrm>
            <a:off x="4032250" y="5615784"/>
            <a:ext cx="310515" cy="4521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kumimoji="0" lang="en-US" altLang="zh-CN" sz="3200" b="1" i="0" u="none" strike="noStrike" kern="1200" cap="none" spc="0" normalizeH="0" baseline="0" noProof="0" dirty="0">
                <a:ln>
                  <a:noFill/>
                </a:ln>
                <a:solidFill>
                  <a:srgbClr val="072D6C"/>
                </a:solidFill>
                <a:effectLst/>
                <a:uLnTx/>
                <a:uFillTx/>
                <a:latin typeface="经典粗黑简" panose="02010609000101010101" charset="-122"/>
                <a:ea typeface="经典粗黑简" panose="02010609000101010101" charset="-122"/>
                <a:cs typeface="+mn-cs"/>
              </a:rPr>
              <a:t>6</a:t>
            </a:r>
          </a:p>
        </p:txBody>
      </p:sp>
      <p:sp>
        <p:nvSpPr>
          <p:cNvPr id="67" name="副标题 2"/>
          <p:cNvSpPr>
            <a:spLocks noGrp="1"/>
          </p:cNvSpPr>
          <p:nvPr/>
        </p:nvSpPr>
        <p:spPr>
          <a:xfrm>
            <a:off x="4683125" y="2355694"/>
            <a:ext cx="2825750" cy="560705"/>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en-US" altLang="zh-CN" sz="2100" b="1" dirty="0">
                <a:solidFill>
                  <a:srgbClr val="072D6C"/>
                </a:solidFill>
                <a:latin typeface="Calibri" panose="020F0502020204030204"/>
                <a:ea typeface="微软雅黑" panose="020B0503020204020204" pitchFamily="34" charset="-122"/>
              </a:rPr>
              <a:t>RN</a:t>
            </a:r>
            <a:r>
              <a:rPr lang="zh-CN" altLang="en-US" sz="2100" b="1" dirty="0">
                <a:solidFill>
                  <a:srgbClr val="072D6C"/>
                </a:solidFill>
                <a:latin typeface="Calibri" panose="020F0502020204030204"/>
                <a:ea typeface="微软雅黑" panose="020B0503020204020204" pitchFamily="34" charset="-122"/>
              </a:rPr>
              <a:t>入门</a:t>
            </a:r>
            <a:endParaRPr kumimoji="0" lang="zh-CN" altLang="en-US" sz="2100" b="1" i="0" u="none" strike="noStrike" kern="1200" cap="none" spc="0" normalizeH="0" baseline="0" noProof="0" dirty="0">
              <a:ln>
                <a:noFill/>
              </a:ln>
              <a:solidFill>
                <a:srgbClr val="072D6C"/>
              </a:solidFill>
              <a:effectLst/>
              <a:uLnTx/>
              <a:uFillTx/>
              <a:latin typeface="Calibri" panose="020F0502020204030204"/>
              <a:ea typeface="微软雅黑" panose="020B0503020204020204" pitchFamily="34" charset="-122"/>
              <a:cs typeface="+mn-cs"/>
            </a:endParaRPr>
          </a:p>
        </p:txBody>
      </p:sp>
      <p:sp>
        <p:nvSpPr>
          <p:cNvPr id="68" name="副标题 2"/>
          <p:cNvSpPr>
            <a:spLocks noGrp="1"/>
          </p:cNvSpPr>
          <p:nvPr/>
        </p:nvSpPr>
        <p:spPr>
          <a:xfrm>
            <a:off x="4612785" y="1674974"/>
            <a:ext cx="3081655" cy="3200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kumimoji="0" lang="en-US" altLang="zh-CN" sz="21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rPr>
              <a:t>RN</a:t>
            </a:r>
            <a:r>
              <a:rPr lang="zh-CN" altLang="en-US" sz="2100" dirty="0">
                <a:solidFill>
                  <a:prstClr val="white"/>
                </a:solidFill>
                <a:latin typeface="Calibri" panose="020F0502020204030204"/>
                <a:ea typeface="微软雅黑" panose="020B0503020204020204" pitchFamily="34" charset="-122"/>
              </a:rPr>
              <a:t>简介</a:t>
            </a:r>
            <a:endParaRPr kumimoji="0" lang="zh-CN" altLang="en-US" sz="21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69" name="副标题 2"/>
          <p:cNvSpPr>
            <a:spLocks noGrp="1"/>
          </p:cNvSpPr>
          <p:nvPr/>
        </p:nvSpPr>
        <p:spPr>
          <a:xfrm>
            <a:off x="4683125" y="3277714"/>
            <a:ext cx="3081655" cy="3200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kumimoji="0" lang="zh-CN" altLang="en-US" sz="21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rPr>
              <a:t>开发模式</a:t>
            </a:r>
          </a:p>
        </p:txBody>
      </p:sp>
      <p:sp>
        <p:nvSpPr>
          <p:cNvPr id="70" name="副标题 2"/>
          <p:cNvSpPr>
            <a:spLocks noGrp="1"/>
          </p:cNvSpPr>
          <p:nvPr/>
        </p:nvSpPr>
        <p:spPr>
          <a:xfrm>
            <a:off x="4683125" y="4093054"/>
            <a:ext cx="3081655" cy="3200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kumimoji="0" lang="en-US" altLang="zh-CN" sz="21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rPr>
              <a:t>UI</a:t>
            </a:r>
            <a:endParaRPr kumimoji="0" lang="zh-CN" altLang="en-US" sz="21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71" name="副标题 2"/>
          <p:cNvSpPr>
            <a:spLocks noGrp="1"/>
          </p:cNvSpPr>
          <p:nvPr/>
        </p:nvSpPr>
        <p:spPr>
          <a:xfrm>
            <a:off x="4683125" y="4880454"/>
            <a:ext cx="3081655" cy="3200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kumimoji="0" lang="zh-CN" altLang="en-US" sz="21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rPr>
              <a:t>基础需求实现</a:t>
            </a:r>
          </a:p>
        </p:txBody>
      </p:sp>
      <p:sp>
        <p:nvSpPr>
          <p:cNvPr id="72" name="副标题 2"/>
          <p:cNvSpPr>
            <a:spLocks noGrp="1"/>
          </p:cNvSpPr>
          <p:nvPr/>
        </p:nvSpPr>
        <p:spPr>
          <a:xfrm>
            <a:off x="4683125" y="5671664"/>
            <a:ext cx="3081655" cy="3200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kumimoji="0" lang="zh-CN" altLang="en-US" sz="21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rPr>
              <a:t>进阶</a:t>
            </a:r>
          </a:p>
        </p:txBody>
      </p:sp>
      <p:sp>
        <p:nvSpPr>
          <p:cNvPr id="73" name="TextBox 3"/>
          <p:cNvSpPr txBox="1"/>
          <p:nvPr/>
        </p:nvSpPr>
        <p:spPr>
          <a:xfrm>
            <a:off x="1374196" y="690996"/>
            <a:ext cx="1460500" cy="584775"/>
          </a:xfrm>
          <a:prstGeom prst="rect">
            <a:avLst/>
          </a:prstGeom>
          <a:noFill/>
        </p:spPr>
        <p:txBody>
          <a:bodyPr wrap="square">
            <a:spAutoFit/>
          </a:bodyPr>
          <a:lstStyle>
            <a:lvl1pPr>
              <a:defRPr>
                <a:solidFill>
                  <a:schemeClr val="tx1"/>
                </a:solidFill>
                <a:latin typeface="Calibri" panose="020F0502020204030204" charset="0"/>
                <a:ea typeface="宋体" panose="02010600030101010101" pitchFamily="2" charset="-122"/>
                <a:cs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cs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cs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cs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cs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cs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cs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cs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cs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目  录</a:t>
            </a:r>
            <a:endParaRPr kumimoji="0" lang="en-US" altLang="zh-CN" sz="3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pic>
        <p:nvPicPr>
          <p:cNvPr id="74" name="图片 73" descr="瑞太."/>
          <p:cNvPicPr>
            <a:picLocks noChangeAspect="1"/>
          </p:cNvPicPr>
          <p:nvPr/>
        </p:nvPicPr>
        <p:blipFill>
          <a:blip r:embed="rId3"/>
          <a:stretch>
            <a:fillRect/>
          </a:stretch>
        </p:blipFill>
        <p:spPr>
          <a:xfrm>
            <a:off x="11017956" y="389946"/>
            <a:ext cx="725170" cy="885825"/>
          </a:xfrm>
          <a:prstGeom prst="rect">
            <a:avLst/>
          </a:prstGeom>
        </p:spPr>
      </p:pic>
    </p:spTree>
    <p:extLst>
      <p:ext uri="{BB962C8B-B14F-4D97-AF65-F5344CB8AC3E}">
        <p14:creationId xmlns:p14="http://schemas.microsoft.com/office/powerpoint/2010/main" val="1958881221"/>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132715" y="109220"/>
            <a:ext cx="4686935" cy="582930"/>
          </a:xfrm>
          <a:prstGeom prst="rect">
            <a:avLst/>
          </a:prstGeom>
        </p:spPr>
        <p:txBody>
          <a:bodyPr>
            <a:normAutofit/>
          </a:bodyPr>
          <a:lstStyle/>
          <a:p>
            <a:r>
              <a:rPr lang="zh-CN" altLang="en-US" sz="2400" dirty="0">
                <a:solidFill>
                  <a:schemeClr val="bg2">
                    <a:lumMod val="25000"/>
                  </a:schemeClr>
                </a:solidFill>
              </a:rPr>
              <a:t>二、</a:t>
            </a:r>
            <a:r>
              <a:rPr lang="en-US" altLang="zh-CN" sz="2400" dirty="0">
                <a:solidFill>
                  <a:schemeClr val="bg2">
                    <a:lumMod val="25000"/>
                  </a:schemeClr>
                </a:solidFill>
              </a:rPr>
              <a:t>RN</a:t>
            </a:r>
            <a:r>
              <a:rPr lang="zh-CN" altLang="en-US" sz="2400" dirty="0">
                <a:solidFill>
                  <a:schemeClr val="bg2">
                    <a:lumMod val="25000"/>
                  </a:schemeClr>
                </a:solidFill>
              </a:rPr>
              <a:t>入门</a:t>
            </a:r>
            <a:r>
              <a:rPr lang="en-US" altLang="zh-CN" sz="2400" dirty="0">
                <a:solidFill>
                  <a:schemeClr val="bg2">
                    <a:lumMod val="25000"/>
                  </a:schemeClr>
                </a:solidFill>
              </a:rPr>
              <a:t>【Android】</a:t>
            </a:r>
            <a:endParaRPr lang="zh-CN" altLang="en-US" sz="2400" dirty="0">
              <a:solidFill>
                <a:schemeClr val="bg2">
                  <a:lumMod val="25000"/>
                </a:schemeClr>
              </a:solidFill>
            </a:endParaRPr>
          </a:p>
        </p:txBody>
      </p:sp>
      <p:sp>
        <p:nvSpPr>
          <p:cNvPr id="3" name="文本框 2">
            <a:extLst>
              <a:ext uri="{FF2B5EF4-FFF2-40B4-BE49-F238E27FC236}">
                <a16:creationId xmlns:a16="http://schemas.microsoft.com/office/drawing/2014/main" id="{BCC0A1C0-964A-4FD3-8378-929A6D242868}"/>
              </a:ext>
            </a:extLst>
          </p:cNvPr>
          <p:cNvSpPr txBox="1"/>
          <p:nvPr/>
        </p:nvSpPr>
        <p:spPr>
          <a:xfrm>
            <a:off x="739026" y="1162270"/>
            <a:ext cx="1955985" cy="400110"/>
          </a:xfrm>
          <a:prstGeom prst="rect">
            <a:avLst/>
          </a:prstGeom>
          <a:noFill/>
        </p:spPr>
        <p:txBody>
          <a:bodyPr wrap="none" rtlCol="0">
            <a:spAutoFit/>
          </a:bodyPr>
          <a:lstStyle/>
          <a:p>
            <a:r>
              <a:rPr lang="en-US" altLang="zh-CN" sz="2000" b="1" dirty="0">
                <a:latin typeface="+mn-ea"/>
              </a:rPr>
              <a:t>1.</a:t>
            </a:r>
            <a:r>
              <a:rPr lang="zh-CN" altLang="en-US" sz="2000" b="1" dirty="0">
                <a:latin typeface="+mn-ea"/>
              </a:rPr>
              <a:t>搭建开发环境</a:t>
            </a:r>
          </a:p>
        </p:txBody>
      </p:sp>
      <p:sp>
        <p:nvSpPr>
          <p:cNvPr id="7" name="文本框 6">
            <a:extLst>
              <a:ext uri="{FF2B5EF4-FFF2-40B4-BE49-F238E27FC236}">
                <a16:creationId xmlns:a16="http://schemas.microsoft.com/office/drawing/2014/main" id="{BBDE4CA5-EAA8-434F-900B-D111BA34262A}"/>
              </a:ext>
            </a:extLst>
          </p:cNvPr>
          <p:cNvSpPr txBox="1"/>
          <p:nvPr/>
        </p:nvSpPr>
        <p:spPr>
          <a:xfrm>
            <a:off x="747801" y="1949032"/>
            <a:ext cx="2363147" cy="369332"/>
          </a:xfrm>
          <a:prstGeom prst="rect">
            <a:avLst/>
          </a:prstGeom>
          <a:noFill/>
        </p:spPr>
        <p:txBody>
          <a:bodyPr wrap="none" rtlCol="0">
            <a:spAutoFit/>
          </a:bodyPr>
          <a:lstStyle/>
          <a:p>
            <a:r>
              <a:rPr lang="zh-CN" altLang="en-US" dirty="0">
                <a:latin typeface="+mn-ea"/>
              </a:rPr>
              <a:t>开发平台：</a:t>
            </a:r>
            <a:r>
              <a:rPr lang="en-US" altLang="zh-CN" dirty="0">
                <a:latin typeface="+mn-ea"/>
              </a:rPr>
              <a:t>Windows</a:t>
            </a:r>
            <a:endParaRPr lang="zh-CN" altLang="en-US" dirty="0">
              <a:latin typeface="+mn-ea"/>
            </a:endParaRPr>
          </a:p>
        </p:txBody>
      </p:sp>
      <p:sp>
        <p:nvSpPr>
          <p:cNvPr id="9" name="文本框 8">
            <a:extLst>
              <a:ext uri="{FF2B5EF4-FFF2-40B4-BE49-F238E27FC236}">
                <a16:creationId xmlns:a16="http://schemas.microsoft.com/office/drawing/2014/main" id="{5D152AF1-B581-47BF-BC8C-B16C4FB26213}"/>
              </a:ext>
            </a:extLst>
          </p:cNvPr>
          <p:cNvSpPr txBox="1"/>
          <p:nvPr/>
        </p:nvSpPr>
        <p:spPr>
          <a:xfrm>
            <a:off x="4118220" y="1949032"/>
            <a:ext cx="2231637" cy="369332"/>
          </a:xfrm>
          <a:prstGeom prst="rect">
            <a:avLst/>
          </a:prstGeom>
          <a:noFill/>
        </p:spPr>
        <p:txBody>
          <a:bodyPr wrap="none" rtlCol="0">
            <a:spAutoFit/>
          </a:bodyPr>
          <a:lstStyle/>
          <a:p>
            <a:r>
              <a:rPr lang="zh-CN" altLang="en-US" dirty="0">
                <a:latin typeface="+mn-ea"/>
              </a:rPr>
              <a:t>目标平台：</a:t>
            </a:r>
            <a:r>
              <a:rPr lang="en-US" altLang="zh-CN" dirty="0">
                <a:latin typeface="+mn-ea"/>
              </a:rPr>
              <a:t>Android</a:t>
            </a:r>
            <a:endParaRPr lang="zh-CN" altLang="en-US" dirty="0">
              <a:latin typeface="+mn-ea"/>
            </a:endParaRPr>
          </a:p>
        </p:txBody>
      </p:sp>
      <p:sp>
        <p:nvSpPr>
          <p:cNvPr id="14" name="文本框 13">
            <a:extLst>
              <a:ext uri="{FF2B5EF4-FFF2-40B4-BE49-F238E27FC236}">
                <a16:creationId xmlns:a16="http://schemas.microsoft.com/office/drawing/2014/main" id="{1C98A995-E290-4946-BFD5-FF0582DDD05C}"/>
              </a:ext>
            </a:extLst>
          </p:cNvPr>
          <p:cNvSpPr txBox="1"/>
          <p:nvPr/>
        </p:nvSpPr>
        <p:spPr>
          <a:xfrm>
            <a:off x="739026" y="2486648"/>
            <a:ext cx="6324552" cy="369332"/>
          </a:xfrm>
          <a:prstGeom prst="rect">
            <a:avLst/>
          </a:prstGeom>
          <a:noFill/>
        </p:spPr>
        <p:txBody>
          <a:bodyPr wrap="none" rtlCol="0">
            <a:spAutoFit/>
          </a:bodyPr>
          <a:lstStyle/>
          <a:p>
            <a:r>
              <a:rPr lang="zh-CN" altLang="en-US" b="0" i="0" dirty="0">
                <a:solidFill>
                  <a:srgbClr val="1A1A1A"/>
                </a:solidFill>
                <a:effectLst/>
                <a:latin typeface="-apple-system"/>
              </a:rPr>
              <a:t>必须安装的依赖有：</a:t>
            </a:r>
            <a:r>
              <a:rPr lang="en-US" altLang="zh-CN" b="0" i="0" dirty="0">
                <a:solidFill>
                  <a:srgbClr val="1A1A1A"/>
                </a:solidFill>
                <a:effectLst/>
                <a:latin typeface="-apple-system"/>
              </a:rPr>
              <a:t>Node</a:t>
            </a:r>
            <a:r>
              <a:rPr lang="zh-CN" altLang="en-US" b="0" i="0" dirty="0">
                <a:solidFill>
                  <a:srgbClr val="1A1A1A"/>
                </a:solidFill>
                <a:effectLst/>
                <a:latin typeface="-apple-system"/>
              </a:rPr>
              <a:t>、</a:t>
            </a:r>
            <a:r>
              <a:rPr lang="en-US" altLang="zh-CN" b="0" i="0" dirty="0">
                <a:solidFill>
                  <a:srgbClr val="1A1A1A"/>
                </a:solidFill>
                <a:effectLst/>
                <a:latin typeface="-apple-system"/>
              </a:rPr>
              <a:t>Python2</a:t>
            </a:r>
            <a:r>
              <a:rPr lang="zh-CN" altLang="en-US" b="0" i="0" dirty="0">
                <a:solidFill>
                  <a:srgbClr val="1A1A1A"/>
                </a:solidFill>
                <a:effectLst/>
                <a:latin typeface="-apple-system"/>
              </a:rPr>
              <a:t>、</a:t>
            </a:r>
            <a:r>
              <a:rPr lang="en-US" altLang="zh-CN" b="0" i="0" dirty="0">
                <a:solidFill>
                  <a:srgbClr val="1A1A1A"/>
                </a:solidFill>
                <a:effectLst/>
                <a:latin typeface="-apple-system"/>
              </a:rPr>
              <a:t>JDK </a:t>
            </a:r>
            <a:r>
              <a:rPr lang="zh-CN" altLang="en-US" b="0" i="0" dirty="0">
                <a:solidFill>
                  <a:srgbClr val="1A1A1A"/>
                </a:solidFill>
                <a:effectLst/>
                <a:latin typeface="-apple-system"/>
              </a:rPr>
              <a:t>和 </a:t>
            </a:r>
            <a:r>
              <a:rPr lang="en-US" altLang="zh-CN" b="0" i="0" dirty="0">
                <a:solidFill>
                  <a:srgbClr val="1A1A1A"/>
                </a:solidFill>
                <a:effectLst/>
                <a:latin typeface="-apple-system"/>
              </a:rPr>
              <a:t>Android Studio</a:t>
            </a:r>
            <a:r>
              <a:rPr lang="zh-CN" altLang="en-US" b="0" i="0" dirty="0">
                <a:solidFill>
                  <a:srgbClr val="1A1A1A"/>
                </a:solidFill>
                <a:effectLst/>
                <a:latin typeface="-apple-system"/>
              </a:rPr>
              <a:t>。</a:t>
            </a:r>
            <a:endParaRPr lang="zh-CN" altLang="en-US" dirty="0"/>
          </a:p>
        </p:txBody>
      </p:sp>
      <p:sp>
        <p:nvSpPr>
          <p:cNvPr id="17" name="文本框 16">
            <a:extLst>
              <a:ext uri="{FF2B5EF4-FFF2-40B4-BE49-F238E27FC236}">
                <a16:creationId xmlns:a16="http://schemas.microsoft.com/office/drawing/2014/main" id="{8A4A1205-9A1F-4C31-AE20-8323A4D4A9F6}"/>
              </a:ext>
            </a:extLst>
          </p:cNvPr>
          <p:cNvSpPr txBox="1"/>
          <p:nvPr/>
        </p:nvSpPr>
        <p:spPr>
          <a:xfrm>
            <a:off x="747801" y="3024264"/>
            <a:ext cx="10338549" cy="646331"/>
          </a:xfrm>
          <a:prstGeom prst="rect">
            <a:avLst/>
          </a:prstGeom>
          <a:noFill/>
        </p:spPr>
        <p:txBody>
          <a:bodyPr wrap="square" rtlCol="0">
            <a:spAutoFit/>
          </a:bodyPr>
          <a:lstStyle/>
          <a:p>
            <a:r>
              <a:rPr lang="zh-CN" altLang="en-US" dirty="0"/>
              <a:t>你可以使用任何代码编辑器编写 </a:t>
            </a:r>
            <a:r>
              <a:rPr lang="en-US" altLang="zh-CN" dirty="0" err="1"/>
              <a:t>js</a:t>
            </a:r>
            <a:r>
              <a:rPr lang="en-US" altLang="zh-CN" dirty="0"/>
              <a:t> </a:t>
            </a:r>
            <a:r>
              <a:rPr lang="zh-CN" altLang="en-US" dirty="0"/>
              <a:t>代码，但你仍然需要安装 </a:t>
            </a:r>
            <a:r>
              <a:rPr lang="en-US" altLang="zh-CN" dirty="0"/>
              <a:t>Android Studio </a:t>
            </a:r>
            <a:r>
              <a:rPr lang="zh-CN" altLang="en-US" dirty="0"/>
              <a:t>来获得编译 </a:t>
            </a:r>
            <a:r>
              <a:rPr lang="en-US" altLang="zh-CN" dirty="0"/>
              <a:t>Android </a:t>
            </a:r>
            <a:r>
              <a:rPr lang="zh-CN" altLang="en-US" dirty="0"/>
              <a:t>应用所需要的工具和环境。</a:t>
            </a:r>
          </a:p>
        </p:txBody>
      </p:sp>
      <p:sp>
        <p:nvSpPr>
          <p:cNvPr id="18" name="文本框 17">
            <a:extLst>
              <a:ext uri="{FF2B5EF4-FFF2-40B4-BE49-F238E27FC236}">
                <a16:creationId xmlns:a16="http://schemas.microsoft.com/office/drawing/2014/main" id="{4CEBC432-C856-4567-83F6-780516F79177}"/>
              </a:ext>
            </a:extLst>
          </p:cNvPr>
          <p:cNvSpPr txBox="1"/>
          <p:nvPr/>
        </p:nvSpPr>
        <p:spPr>
          <a:xfrm>
            <a:off x="739026" y="3854873"/>
            <a:ext cx="10201274" cy="923330"/>
          </a:xfrm>
          <a:prstGeom prst="rect">
            <a:avLst/>
          </a:prstGeom>
          <a:noFill/>
        </p:spPr>
        <p:txBody>
          <a:bodyPr wrap="square" rtlCol="0">
            <a:spAutoFit/>
          </a:bodyPr>
          <a:lstStyle/>
          <a:p>
            <a:r>
              <a:rPr lang="zh-CN" altLang="en-US" b="0" i="0" dirty="0">
                <a:solidFill>
                  <a:srgbClr val="1A1A1A"/>
                </a:solidFill>
                <a:effectLst/>
                <a:latin typeface="-apple-system"/>
              </a:rPr>
              <a:t>注意 </a:t>
            </a:r>
            <a:r>
              <a:rPr lang="en-US" altLang="zh-CN" b="0" i="0" dirty="0">
                <a:solidFill>
                  <a:srgbClr val="1A1A1A"/>
                </a:solidFill>
                <a:effectLst/>
                <a:latin typeface="-apple-system"/>
              </a:rPr>
              <a:t>Node </a:t>
            </a:r>
            <a:r>
              <a:rPr lang="zh-CN" altLang="en-US" b="0" i="0" dirty="0">
                <a:solidFill>
                  <a:srgbClr val="1A1A1A"/>
                </a:solidFill>
                <a:effectLst/>
                <a:latin typeface="-apple-system"/>
              </a:rPr>
              <a:t>的版本应大于等于 </a:t>
            </a:r>
            <a:r>
              <a:rPr lang="en-US" altLang="zh-CN" b="0" i="0" dirty="0">
                <a:solidFill>
                  <a:srgbClr val="1A1A1A"/>
                </a:solidFill>
                <a:effectLst/>
                <a:latin typeface="-apple-system"/>
              </a:rPr>
              <a:t>12</a:t>
            </a:r>
            <a:r>
              <a:rPr lang="zh-CN" altLang="en-US" b="0" i="0" dirty="0">
                <a:solidFill>
                  <a:srgbClr val="1A1A1A"/>
                </a:solidFill>
                <a:effectLst/>
                <a:latin typeface="-apple-system"/>
              </a:rPr>
              <a:t>，</a:t>
            </a:r>
            <a:r>
              <a:rPr lang="en-US" altLang="zh-CN" b="0" i="0" dirty="0">
                <a:solidFill>
                  <a:srgbClr val="1A1A1A"/>
                </a:solidFill>
                <a:effectLst/>
                <a:latin typeface="-apple-system"/>
              </a:rPr>
              <a:t>Python </a:t>
            </a:r>
            <a:r>
              <a:rPr lang="zh-CN" altLang="en-US" b="0" i="0" dirty="0">
                <a:solidFill>
                  <a:srgbClr val="1A1A1A"/>
                </a:solidFill>
                <a:effectLst/>
                <a:latin typeface="-apple-system"/>
              </a:rPr>
              <a:t>的版本必须为 </a:t>
            </a:r>
            <a:r>
              <a:rPr lang="en-US" altLang="zh-CN" b="0" i="0" dirty="0">
                <a:solidFill>
                  <a:srgbClr val="1A1A1A"/>
                </a:solidFill>
                <a:effectLst/>
                <a:latin typeface="-apple-system"/>
              </a:rPr>
              <a:t>2.x</a:t>
            </a:r>
            <a:r>
              <a:rPr lang="zh-CN" altLang="en-US" b="0" i="0" dirty="0">
                <a:solidFill>
                  <a:srgbClr val="1A1A1A"/>
                </a:solidFill>
                <a:effectLst/>
                <a:latin typeface="-apple-system"/>
              </a:rPr>
              <a:t>（不支持 </a:t>
            </a:r>
            <a:r>
              <a:rPr lang="en-US" altLang="zh-CN" b="0" i="0" dirty="0">
                <a:solidFill>
                  <a:srgbClr val="1A1A1A"/>
                </a:solidFill>
                <a:effectLst/>
                <a:latin typeface="-apple-system"/>
              </a:rPr>
              <a:t>3.x</a:t>
            </a:r>
            <a:r>
              <a:rPr lang="zh-CN" altLang="en-US" b="0" i="0" dirty="0">
                <a:solidFill>
                  <a:srgbClr val="1A1A1A"/>
                </a:solidFill>
                <a:effectLst/>
                <a:latin typeface="-apple-system"/>
              </a:rPr>
              <a:t>），而 </a:t>
            </a:r>
            <a:r>
              <a:rPr lang="en-US" altLang="zh-CN" b="0" i="0" dirty="0">
                <a:solidFill>
                  <a:srgbClr val="1A1A1A"/>
                </a:solidFill>
                <a:effectLst/>
                <a:latin typeface="-apple-system"/>
              </a:rPr>
              <a:t>JDK </a:t>
            </a:r>
            <a:r>
              <a:rPr lang="zh-CN" altLang="en-US" b="0" i="0" dirty="0">
                <a:solidFill>
                  <a:srgbClr val="1A1A1A"/>
                </a:solidFill>
                <a:effectLst/>
                <a:latin typeface="-apple-system"/>
              </a:rPr>
              <a:t>的版本必须是 </a:t>
            </a:r>
            <a:r>
              <a:rPr lang="en-US" altLang="zh-CN" b="0" i="0" dirty="0">
                <a:solidFill>
                  <a:srgbClr val="1A1A1A"/>
                </a:solidFill>
                <a:effectLst/>
                <a:latin typeface="-apple-system"/>
              </a:rPr>
              <a:t>1.8</a:t>
            </a:r>
            <a:r>
              <a:rPr lang="zh-CN" altLang="en-US" b="0" i="0" dirty="0">
                <a:solidFill>
                  <a:srgbClr val="1A1A1A"/>
                </a:solidFill>
                <a:effectLst/>
                <a:latin typeface="-apple-system"/>
              </a:rPr>
              <a:t>（目前不支持 </a:t>
            </a:r>
            <a:r>
              <a:rPr lang="en-US" altLang="zh-CN" b="0" i="0" dirty="0">
                <a:solidFill>
                  <a:srgbClr val="1A1A1A"/>
                </a:solidFill>
                <a:effectLst/>
                <a:latin typeface="-apple-system"/>
              </a:rPr>
              <a:t>1.9 </a:t>
            </a:r>
            <a:r>
              <a:rPr lang="zh-CN" altLang="en-US" b="0" i="0" dirty="0">
                <a:solidFill>
                  <a:srgbClr val="1A1A1A"/>
                </a:solidFill>
                <a:effectLst/>
                <a:latin typeface="-apple-system"/>
              </a:rPr>
              <a:t>及更高版本，注意 </a:t>
            </a:r>
            <a:r>
              <a:rPr lang="en-US" altLang="zh-CN" b="0" i="0" dirty="0">
                <a:solidFill>
                  <a:srgbClr val="1A1A1A"/>
                </a:solidFill>
                <a:effectLst/>
                <a:latin typeface="-apple-system"/>
              </a:rPr>
              <a:t>1.8 </a:t>
            </a:r>
            <a:r>
              <a:rPr lang="zh-CN" altLang="en-US" b="0" i="0" dirty="0">
                <a:solidFill>
                  <a:srgbClr val="1A1A1A"/>
                </a:solidFill>
                <a:effectLst/>
                <a:latin typeface="-apple-system"/>
              </a:rPr>
              <a:t>版本官方也直接称 </a:t>
            </a:r>
            <a:r>
              <a:rPr lang="en-US" altLang="zh-CN" b="0" i="0" dirty="0">
                <a:solidFill>
                  <a:srgbClr val="1A1A1A"/>
                </a:solidFill>
                <a:effectLst/>
                <a:latin typeface="-apple-system"/>
              </a:rPr>
              <a:t>8 </a:t>
            </a:r>
            <a:r>
              <a:rPr lang="zh-CN" altLang="en-US" b="0" i="0" dirty="0">
                <a:solidFill>
                  <a:srgbClr val="1A1A1A"/>
                </a:solidFill>
                <a:effectLst/>
                <a:latin typeface="-apple-system"/>
              </a:rPr>
              <a:t>版本）。安装完 </a:t>
            </a:r>
            <a:r>
              <a:rPr lang="en-US" altLang="zh-CN" b="0" i="0" dirty="0">
                <a:solidFill>
                  <a:srgbClr val="1A1A1A"/>
                </a:solidFill>
                <a:effectLst/>
                <a:latin typeface="-apple-system"/>
              </a:rPr>
              <a:t>Node </a:t>
            </a:r>
            <a:r>
              <a:rPr lang="zh-CN" altLang="en-US" b="0" i="0" dirty="0">
                <a:solidFill>
                  <a:srgbClr val="1A1A1A"/>
                </a:solidFill>
                <a:effectLst/>
                <a:latin typeface="-apple-system"/>
              </a:rPr>
              <a:t>后建议设置 </a:t>
            </a:r>
            <a:r>
              <a:rPr lang="en-US" altLang="zh-CN" b="0" i="0" dirty="0" err="1">
                <a:solidFill>
                  <a:srgbClr val="1A1A1A"/>
                </a:solidFill>
                <a:effectLst/>
                <a:latin typeface="-apple-system"/>
              </a:rPr>
              <a:t>npm</a:t>
            </a:r>
            <a:r>
              <a:rPr lang="en-US" altLang="zh-CN" b="0" i="0" dirty="0">
                <a:solidFill>
                  <a:srgbClr val="1A1A1A"/>
                </a:solidFill>
                <a:effectLst/>
                <a:latin typeface="-apple-system"/>
              </a:rPr>
              <a:t> </a:t>
            </a:r>
            <a:r>
              <a:rPr lang="zh-CN" altLang="en-US" b="0" i="0" dirty="0">
                <a:solidFill>
                  <a:srgbClr val="1A1A1A"/>
                </a:solidFill>
                <a:effectLst/>
                <a:latin typeface="-apple-system"/>
              </a:rPr>
              <a:t>镜像（淘宝源）以加速后面的过程（或使用科学上网工具）。</a:t>
            </a:r>
            <a:endParaRPr lang="zh-CN" altLang="en-US" dirty="0"/>
          </a:p>
        </p:txBody>
      </p:sp>
    </p:spTree>
    <p:extLst>
      <p:ext uri="{BB962C8B-B14F-4D97-AF65-F5344CB8AC3E}">
        <p14:creationId xmlns:p14="http://schemas.microsoft.com/office/powerpoint/2010/main" val="3482048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132715" y="109220"/>
            <a:ext cx="4686935" cy="582930"/>
          </a:xfrm>
          <a:prstGeom prst="rect">
            <a:avLst/>
          </a:prstGeom>
        </p:spPr>
        <p:txBody>
          <a:bodyPr>
            <a:normAutofit/>
          </a:bodyPr>
          <a:lstStyle/>
          <a:p>
            <a:r>
              <a:rPr lang="zh-CN" altLang="en-US" sz="2400" dirty="0">
                <a:solidFill>
                  <a:schemeClr val="bg2">
                    <a:lumMod val="25000"/>
                  </a:schemeClr>
                </a:solidFill>
              </a:rPr>
              <a:t>二、</a:t>
            </a:r>
            <a:r>
              <a:rPr lang="en-US" altLang="zh-CN" sz="2400" dirty="0">
                <a:solidFill>
                  <a:schemeClr val="bg2">
                    <a:lumMod val="25000"/>
                  </a:schemeClr>
                </a:solidFill>
              </a:rPr>
              <a:t>RN</a:t>
            </a:r>
            <a:r>
              <a:rPr lang="zh-CN" altLang="en-US" sz="2400" dirty="0">
                <a:solidFill>
                  <a:schemeClr val="bg2">
                    <a:lumMod val="25000"/>
                  </a:schemeClr>
                </a:solidFill>
              </a:rPr>
              <a:t>入门</a:t>
            </a:r>
            <a:r>
              <a:rPr lang="en-US" altLang="zh-CN" sz="2400" dirty="0">
                <a:solidFill>
                  <a:schemeClr val="bg2">
                    <a:lumMod val="25000"/>
                  </a:schemeClr>
                </a:solidFill>
              </a:rPr>
              <a:t>【Android】</a:t>
            </a:r>
            <a:endParaRPr lang="zh-CN" altLang="en-US" sz="2400" dirty="0">
              <a:solidFill>
                <a:schemeClr val="bg2">
                  <a:lumMod val="25000"/>
                </a:schemeClr>
              </a:solidFill>
            </a:endParaRPr>
          </a:p>
        </p:txBody>
      </p:sp>
      <p:sp>
        <p:nvSpPr>
          <p:cNvPr id="6" name="文本框 5">
            <a:extLst>
              <a:ext uri="{FF2B5EF4-FFF2-40B4-BE49-F238E27FC236}">
                <a16:creationId xmlns:a16="http://schemas.microsoft.com/office/drawing/2014/main" id="{FD375D21-84BF-40EF-AC4D-3AB9350EBE3C}"/>
              </a:ext>
            </a:extLst>
          </p:cNvPr>
          <p:cNvSpPr txBox="1"/>
          <p:nvPr/>
        </p:nvSpPr>
        <p:spPr>
          <a:xfrm>
            <a:off x="665018" y="1258784"/>
            <a:ext cx="3032818" cy="677108"/>
          </a:xfrm>
          <a:prstGeom prst="rect">
            <a:avLst/>
          </a:prstGeom>
          <a:noFill/>
        </p:spPr>
        <p:txBody>
          <a:bodyPr wrap="none" rtlCol="0">
            <a:spAutoFit/>
          </a:bodyPr>
          <a:lstStyle/>
          <a:p>
            <a:r>
              <a:rPr lang="en-US" altLang="zh-CN" sz="2000" b="1" dirty="0">
                <a:solidFill>
                  <a:srgbClr val="1A1A1A"/>
                </a:solidFill>
                <a:latin typeface="+mn-ea"/>
              </a:rPr>
              <a:t>a</a:t>
            </a:r>
            <a:r>
              <a:rPr lang="en-US" altLang="zh-CN" sz="2000" b="1" i="0" dirty="0">
                <a:solidFill>
                  <a:srgbClr val="1A1A1A"/>
                </a:solidFill>
                <a:effectLst/>
                <a:latin typeface="+mn-ea"/>
              </a:rPr>
              <a:t>. </a:t>
            </a:r>
            <a:r>
              <a:rPr lang="zh-CN" altLang="en-US" sz="2000" b="1" i="0" dirty="0">
                <a:solidFill>
                  <a:srgbClr val="1A1A1A"/>
                </a:solidFill>
                <a:effectLst/>
                <a:latin typeface="+mn-ea"/>
              </a:rPr>
              <a:t>安装 </a:t>
            </a:r>
            <a:r>
              <a:rPr lang="en-US" altLang="zh-CN" sz="2000" b="1" i="0" dirty="0">
                <a:solidFill>
                  <a:srgbClr val="1A1A1A"/>
                </a:solidFill>
                <a:effectLst/>
                <a:latin typeface="+mn-ea"/>
              </a:rPr>
              <a:t>Android Studio</a:t>
            </a:r>
          </a:p>
          <a:p>
            <a:endParaRPr lang="zh-CN" altLang="en-US" dirty="0"/>
          </a:p>
        </p:txBody>
      </p:sp>
      <p:sp>
        <p:nvSpPr>
          <p:cNvPr id="8" name="文本框 7">
            <a:extLst>
              <a:ext uri="{FF2B5EF4-FFF2-40B4-BE49-F238E27FC236}">
                <a16:creationId xmlns:a16="http://schemas.microsoft.com/office/drawing/2014/main" id="{FD4E4274-5496-45DD-9CA2-8FA6A4262AB1}"/>
              </a:ext>
            </a:extLst>
          </p:cNvPr>
          <p:cNvSpPr txBox="1"/>
          <p:nvPr/>
        </p:nvSpPr>
        <p:spPr>
          <a:xfrm>
            <a:off x="914400" y="2009775"/>
            <a:ext cx="9382125" cy="923330"/>
          </a:xfrm>
          <a:prstGeom prst="rect">
            <a:avLst/>
          </a:prstGeom>
          <a:noFill/>
        </p:spPr>
        <p:txBody>
          <a:bodyPr wrap="square" rtlCol="0">
            <a:spAutoFit/>
          </a:bodyPr>
          <a:lstStyle/>
          <a:p>
            <a:r>
              <a:rPr lang="zh-CN" altLang="en-US" dirty="0"/>
              <a:t>首先下载和安装 </a:t>
            </a:r>
            <a:r>
              <a:rPr lang="en-US" altLang="zh-CN" dirty="0"/>
              <a:t>Android Studio </a:t>
            </a:r>
            <a:r>
              <a:rPr lang="zh-CN" altLang="en-US" dirty="0"/>
              <a:t>，国内用户可能无法正常访问 </a:t>
            </a:r>
            <a:r>
              <a:rPr lang="en-US" altLang="zh-CN" dirty="0"/>
              <a:t>Android Studio </a:t>
            </a:r>
            <a:r>
              <a:rPr lang="zh-CN" altLang="en-US" dirty="0"/>
              <a:t>原始官网，你可以选择搜索国内的镜像网站以获取资源。安装过程中自定义安装编译工具和组件确保你安装了以下几项：</a:t>
            </a:r>
          </a:p>
        </p:txBody>
      </p:sp>
      <p:sp>
        <p:nvSpPr>
          <p:cNvPr id="10" name="文本框 9">
            <a:extLst>
              <a:ext uri="{FF2B5EF4-FFF2-40B4-BE49-F238E27FC236}">
                <a16:creationId xmlns:a16="http://schemas.microsoft.com/office/drawing/2014/main" id="{D293F8E1-1473-417A-8D6B-900CB1E10839}"/>
              </a:ext>
            </a:extLst>
          </p:cNvPr>
          <p:cNvSpPr txBox="1"/>
          <p:nvPr/>
        </p:nvSpPr>
        <p:spPr>
          <a:xfrm>
            <a:off x="914400" y="3068851"/>
            <a:ext cx="4228530" cy="369332"/>
          </a:xfrm>
          <a:prstGeom prst="rect">
            <a:avLst/>
          </a:prstGeom>
          <a:noFill/>
        </p:spPr>
        <p:txBody>
          <a:bodyPr wrap="none" rtlCol="0">
            <a:spAutoFit/>
          </a:bodyPr>
          <a:lstStyle/>
          <a:p>
            <a:r>
              <a:rPr lang="en-US" altLang="zh-CN" dirty="0"/>
              <a:t>● Android SDK                               </a:t>
            </a:r>
            <a:r>
              <a:rPr lang="zh-CN" altLang="en-US" dirty="0"/>
              <a:t>编译工具</a:t>
            </a:r>
          </a:p>
        </p:txBody>
      </p:sp>
      <p:sp>
        <p:nvSpPr>
          <p:cNvPr id="11" name="文本框 10">
            <a:extLst>
              <a:ext uri="{FF2B5EF4-FFF2-40B4-BE49-F238E27FC236}">
                <a16:creationId xmlns:a16="http://schemas.microsoft.com/office/drawing/2014/main" id="{7D6DC6AC-0C34-4D3C-B838-C6D968EE5A46}"/>
              </a:ext>
            </a:extLst>
          </p:cNvPr>
          <p:cNvSpPr txBox="1"/>
          <p:nvPr/>
        </p:nvSpPr>
        <p:spPr>
          <a:xfrm>
            <a:off x="914400" y="3476156"/>
            <a:ext cx="4830681" cy="369332"/>
          </a:xfrm>
          <a:prstGeom prst="rect">
            <a:avLst/>
          </a:prstGeom>
          <a:noFill/>
        </p:spPr>
        <p:txBody>
          <a:bodyPr wrap="none" rtlCol="0">
            <a:spAutoFit/>
          </a:bodyPr>
          <a:lstStyle/>
          <a:p>
            <a:r>
              <a:rPr lang="en-US" altLang="zh-CN" dirty="0"/>
              <a:t>● Android SDK Platform               </a:t>
            </a:r>
            <a:r>
              <a:rPr lang="zh-CN" altLang="en-US" dirty="0"/>
              <a:t>编译工具运行时</a:t>
            </a:r>
          </a:p>
        </p:txBody>
      </p:sp>
      <p:sp>
        <p:nvSpPr>
          <p:cNvPr id="12" name="文本框 11">
            <a:extLst>
              <a:ext uri="{FF2B5EF4-FFF2-40B4-BE49-F238E27FC236}">
                <a16:creationId xmlns:a16="http://schemas.microsoft.com/office/drawing/2014/main" id="{7747AC47-5358-45D2-B3AD-09C5EB9054C0}"/>
              </a:ext>
            </a:extLst>
          </p:cNvPr>
          <p:cNvSpPr txBox="1"/>
          <p:nvPr/>
        </p:nvSpPr>
        <p:spPr>
          <a:xfrm>
            <a:off x="914400" y="3863117"/>
            <a:ext cx="4390626" cy="369332"/>
          </a:xfrm>
          <a:prstGeom prst="rect">
            <a:avLst/>
          </a:prstGeom>
          <a:noFill/>
        </p:spPr>
        <p:txBody>
          <a:bodyPr wrap="none" rtlCol="0">
            <a:spAutoFit/>
          </a:bodyPr>
          <a:lstStyle/>
          <a:p>
            <a:r>
              <a:rPr lang="en-US" altLang="zh-CN" dirty="0"/>
              <a:t>● Android </a:t>
            </a:r>
            <a:r>
              <a:rPr lang="en-US" altLang="zh-CN" dirty="0" err="1"/>
              <a:t>Vertual</a:t>
            </a:r>
            <a:r>
              <a:rPr lang="en-US" altLang="zh-CN" dirty="0"/>
              <a:t> Device             </a:t>
            </a:r>
            <a:r>
              <a:rPr lang="zh-CN" altLang="en-US" dirty="0"/>
              <a:t>安卓模拟器</a:t>
            </a:r>
            <a:endParaRPr lang="en-US" altLang="zh-CN" dirty="0"/>
          </a:p>
        </p:txBody>
      </p:sp>
      <p:sp>
        <p:nvSpPr>
          <p:cNvPr id="24" name="文本框 23">
            <a:extLst>
              <a:ext uri="{FF2B5EF4-FFF2-40B4-BE49-F238E27FC236}">
                <a16:creationId xmlns:a16="http://schemas.microsoft.com/office/drawing/2014/main" id="{9E6AFC8C-0286-4D0A-81A2-99D1710BC428}"/>
              </a:ext>
            </a:extLst>
          </p:cNvPr>
          <p:cNvSpPr txBox="1"/>
          <p:nvPr/>
        </p:nvSpPr>
        <p:spPr>
          <a:xfrm>
            <a:off x="914400" y="4379014"/>
            <a:ext cx="4925836" cy="369332"/>
          </a:xfrm>
          <a:prstGeom prst="rect">
            <a:avLst/>
          </a:prstGeom>
          <a:noFill/>
        </p:spPr>
        <p:txBody>
          <a:bodyPr wrap="none" rtlCol="0">
            <a:spAutoFit/>
          </a:bodyPr>
          <a:lstStyle/>
          <a:p>
            <a:r>
              <a:rPr lang="zh-CN" altLang="en-US" dirty="0"/>
              <a:t>安装完 </a:t>
            </a:r>
            <a:r>
              <a:rPr lang="en-US" altLang="zh-CN" dirty="0"/>
              <a:t>Android Studio </a:t>
            </a:r>
            <a:r>
              <a:rPr lang="zh-CN" altLang="en-US" dirty="0"/>
              <a:t>之后需要安装以下组件：</a:t>
            </a:r>
          </a:p>
        </p:txBody>
      </p:sp>
      <p:sp>
        <p:nvSpPr>
          <p:cNvPr id="26" name="文本框 25">
            <a:extLst>
              <a:ext uri="{FF2B5EF4-FFF2-40B4-BE49-F238E27FC236}">
                <a16:creationId xmlns:a16="http://schemas.microsoft.com/office/drawing/2014/main" id="{224473E5-75D2-4462-BA36-1735B5A1588B}"/>
              </a:ext>
            </a:extLst>
          </p:cNvPr>
          <p:cNvSpPr txBox="1"/>
          <p:nvPr/>
        </p:nvSpPr>
        <p:spPr>
          <a:xfrm>
            <a:off x="914400" y="4884092"/>
            <a:ext cx="3501792" cy="369332"/>
          </a:xfrm>
          <a:prstGeom prst="rect">
            <a:avLst/>
          </a:prstGeom>
          <a:noFill/>
        </p:spPr>
        <p:txBody>
          <a:bodyPr wrap="none" rtlCol="0">
            <a:spAutoFit/>
          </a:bodyPr>
          <a:lstStyle/>
          <a:p>
            <a:r>
              <a:rPr lang="en-US" altLang="zh-CN" dirty="0"/>
              <a:t>● Android SDK Platform 29             </a:t>
            </a:r>
            <a:endParaRPr lang="zh-CN" altLang="en-US" dirty="0"/>
          </a:p>
        </p:txBody>
      </p:sp>
      <p:sp>
        <p:nvSpPr>
          <p:cNvPr id="28" name="文本框 27">
            <a:extLst>
              <a:ext uri="{FF2B5EF4-FFF2-40B4-BE49-F238E27FC236}">
                <a16:creationId xmlns:a16="http://schemas.microsoft.com/office/drawing/2014/main" id="{D2AFC2FA-A9E8-4C99-A210-446E3E047934}"/>
              </a:ext>
            </a:extLst>
          </p:cNvPr>
          <p:cNvSpPr txBox="1"/>
          <p:nvPr/>
        </p:nvSpPr>
        <p:spPr>
          <a:xfrm>
            <a:off x="914400" y="5314175"/>
            <a:ext cx="3452612" cy="369332"/>
          </a:xfrm>
          <a:prstGeom prst="rect">
            <a:avLst/>
          </a:prstGeom>
          <a:noFill/>
        </p:spPr>
        <p:txBody>
          <a:bodyPr wrap="none" rtlCol="0">
            <a:spAutoFit/>
          </a:bodyPr>
          <a:lstStyle/>
          <a:p>
            <a:r>
              <a:rPr lang="en-US" altLang="zh-CN" dirty="0"/>
              <a:t>● </a:t>
            </a:r>
            <a:r>
              <a:rPr lang="en-US" altLang="zh-CN" b="0" i="0" dirty="0">
                <a:solidFill>
                  <a:srgbClr val="24292E"/>
                </a:solidFill>
                <a:effectLst/>
                <a:latin typeface="source-code-pro"/>
              </a:rPr>
              <a:t>Intel x86 Atom_64 System Image</a:t>
            </a:r>
            <a:endParaRPr lang="zh-CN" altLang="en-US" dirty="0"/>
          </a:p>
        </p:txBody>
      </p:sp>
      <p:sp>
        <p:nvSpPr>
          <p:cNvPr id="32" name="文本框 31">
            <a:extLst>
              <a:ext uri="{FF2B5EF4-FFF2-40B4-BE49-F238E27FC236}">
                <a16:creationId xmlns:a16="http://schemas.microsoft.com/office/drawing/2014/main" id="{1522F91C-422C-4560-AFB8-0694ADF9D173}"/>
              </a:ext>
            </a:extLst>
          </p:cNvPr>
          <p:cNvSpPr txBox="1"/>
          <p:nvPr/>
        </p:nvSpPr>
        <p:spPr>
          <a:xfrm>
            <a:off x="914400" y="5824923"/>
            <a:ext cx="10802957" cy="646331"/>
          </a:xfrm>
          <a:prstGeom prst="rect">
            <a:avLst/>
          </a:prstGeom>
          <a:noFill/>
        </p:spPr>
        <p:txBody>
          <a:bodyPr wrap="none" rtlCol="0">
            <a:spAutoFit/>
          </a:bodyPr>
          <a:lstStyle/>
          <a:p>
            <a:r>
              <a:rPr lang="zh-CN" altLang="en-US" dirty="0"/>
              <a:t>这里需要注意的是，如果没有可靠的国内镜像来源，那么你就需要一个稳定的科学上网工具以获取资源，</a:t>
            </a:r>
            <a:endParaRPr lang="en-US" altLang="zh-CN" dirty="0"/>
          </a:p>
          <a:p>
            <a:r>
              <a:rPr lang="zh-CN" altLang="en-US" dirty="0"/>
              <a:t>否则上述任何一个需要下载安装组件的步骤都可能导致你的安装进度卡死。</a:t>
            </a:r>
          </a:p>
        </p:txBody>
      </p:sp>
    </p:spTree>
    <p:extLst>
      <p:ext uri="{BB962C8B-B14F-4D97-AF65-F5344CB8AC3E}">
        <p14:creationId xmlns:p14="http://schemas.microsoft.com/office/powerpoint/2010/main" val="3961075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132715" y="109220"/>
            <a:ext cx="4686935" cy="582930"/>
          </a:xfrm>
          <a:prstGeom prst="rect">
            <a:avLst/>
          </a:prstGeom>
        </p:spPr>
        <p:txBody>
          <a:bodyPr>
            <a:normAutofit/>
          </a:bodyPr>
          <a:lstStyle/>
          <a:p>
            <a:r>
              <a:rPr lang="zh-CN" altLang="en-US" sz="2400" dirty="0">
                <a:solidFill>
                  <a:schemeClr val="bg2">
                    <a:lumMod val="25000"/>
                  </a:schemeClr>
                </a:solidFill>
              </a:rPr>
              <a:t>二、</a:t>
            </a:r>
            <a:r>
              <a:rPr lang="en-US" altLang="zh-CN" sz="2400" dirty="0">
                <a:solidFill>
                  <a:schemeClr val="bg2">
                    <a:lumMod val="25000"/>
                  </a:schemeClr>
                </a:solidFill>
              </a:rPr>
              <a:t>RN</a:t>
            </a:r>
            <a:r>
              <a:rPr lang="zh-CN" altLang="en-US" sz="2400" dirty="0">
                <a:solidFill>
                  <a:schemeClr val="bg2">
                    <a:lumMod val="25000"/>
                  </a:schemeClr>
                </a:solidFill>
              </a:rPr>
              <a:t>入门</a:t>
            </a:r>
            <a:r>
              <a:rPr lang="en-US" altLang="zh-CN" sz="2400" dirty="0">
                <a:solidFill>
                  <a:schemeClr val="bg2">
                    <a:lumMod val="25000"/>
                  </a:schemeClr>
                </a:solidFill>
              </a:rPr>
              <a:t>【Android】</a:t>
            </a:r>
            <a:endParaRPr lang="zh-CN" altLang="en-US" sz="2400" dirty="0">
              <a:solidFill>
                <a:schemeClr val="bg2">
                  <a:lumMod val="25000"/>
                </a:schemeClr>
              </a:solidFill>
            </a:endParaRPr>
          </a:p>
        </p:txBody>
      </p:sp>
      <p:sp>
        <p:nvSpPr>
          <p:cNvPr id="6" name="文本框 5">
            <a:extLst>
              <a:ext uri="{FF2B5EF4-FFF2-40B4-BE49-F238E27FC236}">
                <a16:creationId xmlns:a16="http://schemas.microsoft.com/office/drawing/2014/main" id="{FD375D21-84BF-40EF-AC4D-3AB9350EBE3C}"/>
              </a:ext>
            </a:extLst>
          </p:cNvPr>
          <p:cNvSpPr txBox="1"/>
          <p:nvPr/>
        </p:nvSpPr>
        <p:spPr>
          <a:xfrm>
            <a:off x="665018" y="1258784"/>
            <a:ext cx="4436151" cy="400110"/>
          </a:xfrm>
          <a:prstGeom prst="rect">
            <a:avLst/>
          </a:prstGeom>
          <a:noFill/>
        </p:spPr>
        <p:txBody>
          <a:bodyPr wrap="none" rtlCol="0">
            <a:spAutoFit/>
          </a:bodyPr>
          <a:lstStyle/>
          <a:p>
            <a:r>
              <a:rPr lang="en-US" altLang="zh-CN" sz="2000" b="1" i="0" dirty="0">
                <a:solidFill>
                  <a:srgbClr val="1A1A1A"/>
                </a:solidFill>
                <a:effectLst/>
                <a:latin typeface="+mn-ea"/>
              </a:rPr>
              <a:t>b. </a:t>
            </a:r>
            <a:r>
              <a:rPr lang="zh-CN" altLang="en-US" sz="2000" b="1" i="0" dirty="0">
                <a:solidFill>
                  <a:srgbClr val="1A1A1A"/>
                </a:solidFill>
                <a:effectLst/>
                <a:latin typeface="+mn-ea"/>
              </a:rPr>
              <a:t>配置 </a:t>
            </a:r>
            <a:r>
              <a:rPr lang="en-US" altLang="zh-CN" sz="2000" b="1" i="0" dirty="0">
                <a:solidFill>
                  <a:srgbClr val="1A1A1A"/>
                </a:solidFill>
                <a:effectLst/>
                <a:latin typeface="+mn-ea"/>
              </a:rPr>
              <a:t>ANDROID_HOME </a:t>
            </a:r>
            <a:r>
              <a:rPr lang="zh-CN" altLang="en-US" sz="2000" b="1" i="0" dirty="0">
                <a:solidFill>
                  <a:srgbClr val="1A1A1A"/>
                </a:solidFill>
                <a:effectLst/>
                <a:latin typeface="+mn-ea"/>
              </a:rPr>
              <a:t>环境变量</a:t>
            </a:r>
            <a:endParaRPr lang="zh-CN" altLang="en-US" dirty="0"/>
          </a:p>
        </p:txBody>
      </p:sp>
      <p:sp>
        <p:nvSpPr>
          <p:cNvPr id="7" name="文本框 6">
            <a:extLst>
              <a:ext uri="{FF2B5EF4-FFF2-40B4-BE49-F238E27FC236}">
                <a16:creationId xmlns:a16="http://schemas.microsoft.com/office/drawing/2014/main" id="{14A36FC4-48ED-4688-8856-C674C3B4FE5D}"/>
              </a:ext>
            </a:extLst>
          </p:cNvPr>
          <p:cNvSpPr txBox="1"/>
          <p:nvPr/>
        </p:nvSpPr>
        <p:spPr>
          <a:xfrm>
            <a:off x="1160207" y="1828854"/>
            <a:ext cx="9281652" cy="923330"/>
          </a:xfrm>
          <a:prstGeom prst="rect">
            <a:avLst/>
          </a:prstGeom>
          <a:noFill/>
        </p:spPr>
        <p:txBody>
          <a:bodyPr wrap="square" rtlCol="0">
            <a:spAutoFit/>
          </a:bodyPr>
          <a:lstStyle/>
          <a:p>
            <a:r>
              <a:rPr lang="zh-CN" altLang="en-US" dirty="0"/>
              <a:t>打开“控制面板”</a:t>
            </a:r>
            <a:r>
              <a:rPr lang="en-US" altLang="zh-CN" dirty="0"/>
              <a:t>-&gt;</a:t>
            </a:r>
            <a:r>
              <a:rPr lang="zh-CN" altLang="en-US" dirty="0"/>
              <a:t> “系统和安全”</a:t>
            </a:r>
            <a:r>
              <a:rPr lang="en-US" altLang="zh-CN" dirty="0"/>
              <a:t>-&gt;</a:t>
            </a:r>
            <a:r>
              <a:rPr lang="zh-CN" altLang="en-US" dirty="0"/>
              <a:t> “系统”</a:t>
            </a:r>
            <a:r>
              <a:rPr lang="en-US" altLang="zh-CN" dirty="0"/>
              <a:t>-&gt;</a:t>
            </a:r>
            <a:r>
              <a:rPr lang="zh-CN" altLang="en-US" dirty="0"/>
              <a:t> “高级系统设置”</a:t>
            </a:r>
            <a:r>
              <a:rPr lang="en-US" altLang="zh-CN" dirty="0"/>
              <a:t>-&gt;</a:t>
            </a:r>
            <a:r>
              <a:rPr lang="zh-CN" altLang="en-US" dirty="0"/>
              <a:t> “高级”</a:t>
            </a:r>
            <a:r>
              <a:rPr lang="en-US" altLang="zh-CN" dirty="0"/>
              <a:t>-&gt;</a:t>
            </a:r>
            <a:r>
              <a:rPr lang="zh-CN" altLang="en-US" dirty="0"/>
              <a:t> “环境变量”</a:t>
            </a:r>
            <a:r>
              <a:rPr lang="en-US" altLang="zh-CN" dirty="0"/>
              <a:t>-&gt;</a:t>
            </a:r>
            <a:r>
              <a:rPr lang="zh-CN" altLang="en-US" dirty="0"/>
              <a:t> “新建</a:t>
            </a:r>
            <a:r>
              <a:rPr lang="en-US" altLang="zh-CN" dirty="0"/>
              <a:t>”</a:t>
            </a:r>
            <a:r>
              <a:rPr lang="zh-CN" altLang="en-US" dirty="0"/>
              <a:t>，创建一个名为 </a:t>
            </a:r>
            <a:r>
              <a:rPr lang="en-US" altLang="zh-CN" dirty="0"/>
              <a:t>ANDROID_HOME </a:t>
            </a:r>
            <a:r>
              <a:rPr lang="zh-CN" altLang="en-US" dirty="0"/>
              <a:t>的环境变量（系统或用户变量均可），指向你的</a:t>
            </a:r>
            <a:r>
              <a:rPr lang="en-US" altLang="zh-CN" dirty="0"/>
              <a:t>Android SDK</a:t>
            </a:r>
            <a:r>
              <a:rPr lang="zh-CN" altLang="en-US" dirty="0"/>
              <a:t>所在的目录（具体的路径可能和下图并不一致，需自行确认）：</a:t>
            </a:r>
          </a:p>
        </p:txBody>
      </p:sp>
      <p:pic>
        <p:nvPicPr>
          <p:cNvPr id="13" name="图片 12">
            <a:extLst>
              <a:ext uri="{FF2B5EF4-FFF2-40B4-BE49-F238E27FC236}">
                <a16:creationId xmlns:a16="http://schemas.microsoft.com/office/drawing/2014/main" id="{437AE8E1-D226-48B4-A105-9DD8A436DE51}"/>
              </a:ext>
            </a:extLst>
          </p:cNvPr>
          <p:cNvPicPr>
            <a:picLocks noChangeAspect="1"/>
          </p:cNvPicPr>
          <p:nvPr/>
        </p:nvPicPr>
        <p:blipFill>
          <a:blip r:embed="rId2"/>
          <a:stretch>
            <a:fillRect/>
          </a:stretch>
        </p:blipFill>
        <p:spPr>
          <a:xfrm>
            <a:off x="1229032" y="2922144"/>
            <a:ext cx="9315763" cy="2353906"/>
          </a:xfrm>
          <a:prstGeom prst="rect">
            <a:avLst/>
          </a:prstGeom>
        </p:spPr>
      </p:pic>
      <p:sp>
        <p:nvSpPr>
          <p:cNvPr id="15" name="文本框 14">
            <a:extLst>
              <a:ext uri="{FF2B5EF4-FFF2-40B4-BE49-F238E27FC236}">
                <a16:creationId xmlns:a16="http://schemas.microsoft.com/office/drawing/2014/main" id="{9101E42F-5C76-4A45-86C7-B824E2C59A3D}"/>
              </a:ext>
            </a:extLst>
          </p:cNvPr>
          <p:cNvSpPr txBox="1"/>
          <p:nvPr/>
        </p:nvSpPr>
        <p:spPr>
          <a:xfrm>
            <a:off x="1229033" y="5460503"/>
            <a:ext cx="4955074" cy="923330"/>
          </a:xfrm>
          <a:prstGeom prst="rect">
            <a:avLst/>
          </a:prstGeom>
          <a:noFill/>
        </p:spPr>
        <p:txBody>
          <a:bodyPr wrap="none" rtlCol="0">
            <a:spAutoFit/>
          </a:bodyPr>
          <a:lstStyle/>
          <a:p>
            <a:r>
              <a:rPr lang="en-US" altLang="zh-CN" dirty="0"/>
              <a:t>SDK </a:t>
            </a:r>
            <a:r>
              <a:rPr lang="zh-CN" altLang="en-US" dirty="0"/>
              <a:t>默认是安装在下面的目录：</a:t>
            </a:r>
            <a:endParaRPr lang="en-US" altLang="zh-CN" dirty="0"/>
          </a:p>
          <a:p>
            <a:endParaRPr lang="en-US" altLang="zh-CN" dirty="0"/>
          </a:p>
          <a:p>
            <a:r>
              <a:rPr lang="en-US" altLang="zh-CN" dirty="0"/>
              <a:t>C:\Users\</a:t>
            </a:r>
            <a:r>
              <a:rPr lang="zh-CN" altLang="en-US" dirty="0"/>
              <a:t>你的用户名</a:t>
            </a:r>
            <a:r>
              <a:rPr lang="en-US" altLang="zh-CN" dirty="0"/>
              <a:t>\</a:t>
            </a:r>
            <a:r>
              <a:rPr lang="en-US" altLang="zh-CN" dirty="0" err="1"/>
              <a:t>AppData</a:t>
            </a:r>
            <a:r>
              <a:rPr lang="en-US" altLang="zh-CN" dirty="0"/>
              <a:t>\Local\Android\</a:t>
            </a:r>
            <a:r>
              <a:rPr lang="en-US" altLang="zh-CN" dirty="0" err="1"/>
              <a:t>Sdk</a:t>
            </a:r>
            <a:endParaRPr lang="en-US" altLang="zh-CN" dirty="0"/>
          </a:p>
        </p:txBody>
      </p:sp>
    </p:spTree>
    <p:extLst>
      <p:ext uri="{BB962C8B-B14F-4D97-AF65-F5344CB8AC3E}">
        <p14:creationId xmlns:p14="http://schemas.microsoft.com/office/powerpoint/2010/main" val="870135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132715" y="109220"/>
            <a:ext cx="4686935" cy="582930"/>
          </a:xfrm>
          <a:prstGeom prst="rect">
            <a:avLst/>
          </a:prstGeom>
        </p:spPr>
        <p:txBody>
          <a:bodyPr>
            <a:normAutofit/>
          </a:bodyPr>
          <a:lstStyle/>
          <a:p>
            <a:r>
              <a:rPr lang="zh-CN" altLang="en-US" sz="2400" dirty="0">
                <a:solidFill>
                  <a:schemeClr val="bg2">
                    <a:lumMod val="25000"/>
                  </a:schemeClr>
                </a:solidFill>
              </a:rPr>
              <a:t>二、</a:t>
            </a:r>
            <a:r>
              <a:rPr lang="en-US" altLang="zh-CN" sz="2400" dirty="0">
                <a:solidFill>
                  <a:schemeClr val="bg2">
                    <a:lumMod val="25000"/>
                  </a:schemeClr>
                </a:solidFill>
              </a:rPr>
              <a:t>RN</a:t>
            </a:r>
            <a:r>
              <a:rPr lang="zh-CN" altLang="en-US" sz="2400" dirty="0">
                <a:solidFill>
                  <a:schemeClr val="bg2">
                    <a:lumMod val="25000"/>
                  </a:schemeClr>
                </a:solidFill>
              </a:rPr>
              <a:t>入门</a:t>
            </a:r>
            <a:r>
              <a:rPr lang="en-US" altLang="zh-CN" sz="2400" dirty="0">
                <a:solidFill>
                  <a:schemeClr val="bg2">
                    <a:lumMod val="25000"/>
                  </a:schemeClr>
                </a:solidFill>
              </a:rPr>
              <a:t>【Android】</a:t>
            </a:r>
            <a:endParaRPr lang="zh-CN" altLang="en-US" sz="2400" dirty="0">
              <a:solidFill>
                <a:schemeClr val="bg2">
                  <a:lumMod val="25000"/>
                </a:schemeClr>
              </a:solidFill>
            </a:endParaRPr>
          </a:p>
        </p:txBody>
      </p:sp>
      <p:sp>
        <p:nvSpPr>
          <p:cNvPr id="6" name="文本框 5">
            <a:extLst>
              <a:ext uri="{FF2B5EF4-FFF2-40B4-BE49-F238E27FC236}">
                <a16:creationId xmlns:a16="http://schemas.microsoft.com/office/drawing/2014/main" id="{FD375D21-84BF-40EF-AC4D-3AB9350EBE3C}"/>
              </a:ext>
            </a:extLst>
          </p:cNvPr>
          <p:cNvSpPr txBox="1"/>
          <p:nvPr/>
        </p:nvSpPr>
        <p:spPr>
          <a:xfrm>
            <a:off x="665018" y="1258784"/>
            <a:ext cx="5087547" cy="400110"/>
          </a:xfrm>
          <a:prstGeom prst="rect">
            <a:avLst/>
          </a:prstGeom>
          <a:noFill/>
        </p:spPr>
        <p:txBody>
          <a:bodyPr wrap="none" rtlCol="0">
            <a:spAutoFit/>
          </a:bodyPr>
          <a:lstStyle/>
          <a:p>
            <a:r>
              <a:rPr lang="en-US" altLang="zh-CN" sz="2000" b="1" dirty="0">
                <a:solidFill>
                  <a:srgbClr val="1A1A1A"/>
                </a:solidFill>
                <a:latin typeface="+mn-ea"/>
              </a:rPr>
              <a:t>c</a:t>
            </a:r>
            <a:r>
              <a:rPr lang="en-US" altLang="zh-CN" sz="2000" b="1" i="0" dirty="0">
                <a:solidFill>
                  <a:srgbClr val="1A1A1A"/>
                </a:solidFill>
                <a:effectLst/>
                <a:latin typeface="+mn-ea"/>
              </a:rPr>
              <a:t>. </a:t>
            </a:r>
            <a:r>
              <a:rPr lang="zh-CN" altLang="en-US" sz="2000" b="1" dirty="0">
                <a:solidFill>
                  <a:srgbClr val="1A1A1A"/>
                </a:solidFill>
                <a:latin typeface="+mn-ea"/>
              </a:rPr>
              <a:t>把一些工具目录添加到环境变量 </a:t>
            </a:r>
            <a:r>
              <a:rPr lang="en-US" altLang="zh-CN" sz="2000" b="1" dirty="0">
                <a:solidFill>
                  <a:srgbClr val="1A1A1A"/>
                </a:solidFill>
                <a:latin typeface="+mn-ea"/>
              </a:rPr>
              <a:t>Path </a:t>
            </a:r>
            <a:r>
              <a:rPr lang="zh-CN" altLang="en-US" sz="2000" b="1" dirty="0">
                <a:solidFill>
                  <a:srgbClr val="1A1A1A"/>
                </a:solidFill>
                <a:latin typeface="+mn-ea"/>
              </a:rPr>
              <a:t>中</a:t>
            </a:r>
            <a:endParaRPr lang="zh-CN" altLang="en-US" dirty="0"/>
          </a:p>
        </p:txBody>
      </p:sp>
      <p:sp>
        <p:nvSpPr>
          <p:cNvPr id="7" name="文本框 6">
            <a:extLst>
              <a:ext uri="{FF2B5EF4-FFF2-40B4-BE49-F238E27FC236}">
                <a16:creationId xmlns:a16="http://schemas.microsoft.com/office/drawing/2014/main" id="{14A36FC4-48ED-4688-8856-C674C3B4FE5D}"/>
              </a:ext>
            </a:extLst>
          </p:cNvPr>
          <p:cNvSpPr txBox="1"/>
          <p:nvPr/>
        </p:nvSpPr>
        <p:spPr>
          <a:xfrm>
            <a:off x="1160207" y="1828854"/>
            <a:ext cx="9281652" cy="646331"/>
          </a:xfrm>
          <a:prstGeom prst="rect">
            <a:avLst/>
          </a:prstGeom>
          <a:noFill/>
        </p:spPr>
        <p:txBody>
          <a:bodyPr wrap="square" rtlCol="0">
            <a:spAutoFit/>
          </a:bodyPr>
          <a:lstStyle/>
          <a:p>
            <a:r>
              <a:rPr lang="zh-CN" altLang="en-US" dirty="0"/>
              <a:t>打开“控制面板”</a:t>
            </a:r>
            <a:r>
              <a:rPr lang="en-US" altLang="zh-CN" dirty="0"/>
              <a:t>-&gt;</a:t>
            </a:r>
            <a:r>
              <a:rPr lang="zh-CN" altLang="en-US" dirty="0"/>
              <a:t> “系统和安全”</a:t>
            </a:r>
            <a:r>
              <a:rPr lang="en-US" altLang="zh-CN" dirty="0"/>
              <a:t>-&gt;</a:t>
            </a:r>
            <a:r>
              <a:rPr lang="zh-CN" altLang="en-US" dirty="0"/>
              <a:t> “系统”</a:t>
            </a:r>
            <a:r>
              <a:rPr lang="en-US" altLang="zh-CN" dirty="0"/>
              <a:t>-&gt;</a:t>
            </a:r>
            <a:r>
              <a:rPr lang="zh-CN" altLang="en-US" dirty="0"/>
              <a:t> “高级系统设置”</a:t>
            </a:r>
            <a:r>
              <a:rPr lang="en-US" altLang="zh-CN" dirty="0"/>
              <a:t>-&gt;</a:t>
            </a:r>
            <a:r>
              <a:rPr lang="zh-CN" altLang="en-US" dirty="0"/>
              <a:t> “高级”</a:t>
            </a:r>
            <a:r>
              <a:rPr lang="en-US" altLang="zh-CN" dirty="0"/>
              <a:t>-&gt;</a:t>
            </a:r>
            <a:r>
              <a:rPr lang="zh-CN" altLang="en-US" dirty="0"/>
              <a:t> “环境变量”选中 </a:t>
            </a:r>
            <a:r>
              <a:rPr lang="en-US" altLang="zh-CN" dirty="0"/>
              <a:t>Path </a:t>
            </a:r>
            <a:r>
              <a:rPr lang="zh-CN" altLang="en-US" dirty="0"/>
              <a:t>变量，然后点击编辑。点击新建，然后把这些工具目录路径添加进去：</a:t>
            </a:r>
          </a:p>
        </p:txBody>
      </p:sp>
      <p:sp>
        <p:nvSpPr>
          <p:cNvPr id="2" name="文本框 1">
            <a:extLst>
              <a:ext uri="{FF2B5EF4-FFF2-40B4-BE49-F238E27FC236}">
                <a16:creationId xmlns:a16="http://schemas.microsoft.com/office/drawing/2014/main" id="{76DC18B7-E91D-4019-A2AE-A9D664045614}"/>
              </a:ext>
            </a:extLst>
          </p:cNvPr>
          <p:cNvSpPr txBox="1"/>
          <p:nvPr/>
        </p:nvSpPr>
        <p:spPr>
          <a:xfrm>
            <a:off x="1160207" y="2782221"/>
            <a:ext cx="3569952" cy="369332"/>
          </a:xfrm>
          <a:prstGeom prst="rect">
            <a:avLst/>
          </a:prstGeom>
          <a:noFill/>
        </p:spPr>
        <p:txBody>
          <a:bodyPr wrap="none" rtlCol="0">
            <a:spAutoFit/>
          </a:bodyPr>
          <a:lstStyle/>
          <a:p>
            <a:r>
              <a:rPr lang="en-US" altLang="zh-CN" dirty="0"/>
              <a:t>%ANDROID_HOME%\platform-tools</a:t>
            </a:r>
            <a:endParaRPr lang="zh-CN" altLang="en-US" dirty="0"/>
          </a:p>
        </p:txBody>
      </p:sp>
      <p:sp>
        <p:nvSpPr>
          <p:cNvPr id="3" name="文本框 2">
            <a:extLst>
              <a:ext uri="{FF2B5EF4-FFF2-40B4-BE49-F238E27FC236}">
                <a16:creationId xmlns:a16="http://schemas.microsoft.com/office/drawing/2014/main" id="{D5258F23-D320-4FAF-BE49-5DFF588FF371}"/>
              </a:ext>
            </a:extLst>
          </p:cNvPr>
          <p:cNvSpPr txBox="1"/>
          <p:nvPr/>
        </p:nvSpPr>
        <p:spPr>
          <a:xfrm>
            <a:off x="1160207" y="3181541"/>
            <a:ext cx="3085909" cy="369332"/>
          </a:xfrm>
          <a:prstGeom prst="rect">
            <a:avLst/>
          </a:prstGeom>
          <a:noFill/>
        </p:spPr>
        <p:txBody>
          <a:bodyPr wrap="none" rtlCol="0">
            <a:spAutoFit/>
          </a:bodyPr>
          <a:lstStyle/>
          <a:p>
            <a:r>
              <a:rPr lang="en-US" altLang="zh-CN" dirty="0"/>
              <a:t>%ANDROID_HOME%\emulator</a:t>
            </a:r>
          </a:p>
        </p:txBody>
      </p:sp>
      <p:sp>
        <p:nvSpPr>
          <p:cNvPr id="5" name="文本框 4">
            <a:extLst>
              <a:ext uri="{FF2B5EF4-FFF2-40B4-BE49-F238E27FC236}">
                <a16:creationId xmlns:a16="http://schemas.microsoft.com/office/drawing/2014/main" id="{EDB7CE00-2C65-4F6F-B203-F9E7D9E0153E}"/>
              </a:ext>
            </a:extLst>
          </p:cNvPr>
          <p:cNvSpPr txBox="1"/>
          <p:nvPr/>
        </p:nvSpPr>
        <p:spPr>
          <a:xfrm>
            <a:off x="1160207" y="3581575"/>
            <a:ext cx="2687274" cy="369332"/>
          </a:xfrm>
          <a:prstGeom prst="rect">
            <a:avLst/>
          </a:prstGeom>
          <a:noFill/>
        </p:spPr>
        <p:txBody>
          <a:bodyPr wrap="none" rtlCol="0">
            <a:spAutoFit/>
          </a:bodyPr>
          <a:lstStyle/>
          <a:p>
            <a:r>
              <a:rPr lang="en-US" altLang="zh-CN" dirty="0"/>
              <a:t>%ANDROID_HOME%\tools</a:t>
            </a:r>
            <a:endParaRPr lang="zh-CN" altLang="en-US" dirty="0"/>
          </a:p>
        </p:txBody>
      </p:sp>
      <p:sp>
        <p:nvSpPr>
          <p:cNvPr id="9" name="文本框 8">
            <a:extLst>
              <a:ext uri="{FF2B5EF4-FFF2-40B4-BE49-F238E27FC236}">
                <a16:creationId xmlns:a16="http://schemas.microsoft.com/office/drawing/2014/main" id="{6716F9C4-9DAC-43E3-93F3-0581CC2B0644}"/>
              </a:ext>
            </a:extLst>
          </p:cNvPr>
          <p:cNvSpPr txBox="1"/>
          <p:nvPr/>
        </p:nvSpPr>
        <p:spPr>
          <a:xfrm>
            <a:off x="1160207" y="3980718"/>
            <a:ext cx="3073598" cy="369332"/>
          </a:xfrm>
          <a:prstGeom prst="rect">
            <a:avLst/>
          </a:prstGeom>
          <a:noFill/>
        </p:spPr>
        <p:txBody>
          <a:bodyPr wrap="none" rtlCol="0">
            <a:spAutoFit/>
          </a:bodyPr>
          <a:lstStyle/>
          <a:p>
            <a:r>
              <a:rPr lang="en-US" altLang="zh-CN" dirty="0"/>
              <a:t>%ANDROID_HOME%\tools\bin</a:t>
            </a:r>
            <a:endParaRPr lang="zh-CN" altLang="en-US" dirty="0"/>
          </a:p>
        </p:txBody>
      </p:sp>
    </p:spTree>
    <p:extLst>
      <p:ext uri="{BB962C8B-B14F-4D97-AF65-F5344CB8AC3E}">
        <p14:creationId xmlns:p14="http://schemas.microsoft.com/office/powerpoint/2010/main" val="2435882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132715" y="109220"/>
            <a:ext cx="4686935" cy="582930"/>
          </a:xfrm>
          <a:prstGeom prst="rect">
            <a:avLst/>
          </a:prstGeom>
        </p:spPr>
        <p:txBody>
          <a:bodyPr>
            <a:normAutofit/>
          </a:bodyPr>
          <a:lstStyle/>
          <a:p>
            <a:r>
              <a:rPr lang="zh-CN" altLang="en-US" sz="2400" dirty="0">
                <a:solidFill>
                  <a:schemeClr val="bg2">
                    <a:lumMod val="25000"/>
                  </a:schemeClr>
                </a:solidFill>
              </a:rPr>
              <a:t>二、</a:t>
            </a:r>
            <a:r>
              <a:rPr lang="en-US" altLang="zh-CN" sz="2400" dirty="0">
                <a:solidFill>
                  <a:schemeClr val="bg2">
                    <a:lumMod val="25000"/>
                  </a:schemeClr>
                </a:solidFill>
              </a:rPr>
              <a:t>RN</a:t>
            </a:r>
            <a:r>
              <a:rPr lang="zh-CN" altLang="en-US" sz="2400" dirty="0">
                <a:solidFill>
                  <a:schemeClr val="bg2">
                    <a:lumMod val="25000"/>
                  </a:schemeClr>
                </a:solidFill>
              </a:rPr>
              <a:t>入门</a:t>
            </a:r>
            <a:r>
              <a:rPr lang="en-US" altLang="zh-CN" sz="2400" dirty="0">
                <a:solidFill>
                  <a:schemeClr val="bg2">
                    <a:lumMod val="25000"/>
                  </a:schemeClr>
                </a:solidFill>
              </a:rPr>
              <a:t>【Android】</a:t>
            </a:r>
            <a:endParaRPr lang="zh-CN" altLang="en-US" sz="2400" dirty="0">
              <a:solidFill>
                <a:schemeClr val="bg2">
                  <a:lumMod val="25000"/>
                </a:schemeClr>
              </a:solidFill>
            </a:endParaRPr>
          </a:p>
        </p:txBody>
      </p:sp>
      <p:sp>
        <p:nvSpPr>
          <p:cNvPr id="6" name="文本框 5">
            <a:extLst>
              <a:ext uri="{FF2B5EF4-FFF2-40B4-BE49-F238E27FC236}">
                <a16:creationId xmlns:a16="http://schemas.microsoft.com/office/drawing/2014/main" id="{FD375D21-84BF-40EF-AC4D-3AB9350EBE3C}"/>
              </a:ext>
            </a:extLst>
          </p:cNvPr>
          <p:cNvSpPr txBox="1"/>
          <p:nvPr/>
        </p:nvSpPr>
        <p:spPr>
          <a:xfrm>
            <a:off x="665018" y="1258784"/>
            <a:ext cx="2371162" cy="400110"/>
          </a:xfrm>
          <a:prstGeom prst="rect">
            <a:avLst/>
          </a:prstGeom>
          <a:noFill/>
        </p:spPr>
        <p:txBody>
          <a:bodyPr wrap="none" rtlCol="0">
            <a:spAutoFit/>
          </a:bodyPr>
          <a:lstStyle/>
          <a:p>
            <a:r>
              <a:rPr lang="en-US" altLang="zh-CN" sz="2000" b="1" dirty="0">
                <a:solidFill>
                  <a:srgbClr val="1A1A1A"/>
                </a:solidFill>
                <a:latin typeface="+mn-ea"/>
              </a:rPr>
              <a:t>2.1</a:t>
            </a:r>
            <a:r>
              <a:rPr lang="zh-CN" altLang="en-US" sz="2000" b="1" dirty="0">
                <a:solidFill>
                  <a:srgbClr val="1A1A1A"/>
                </a:solidFill>
                <a:latin typeface="+mn-ea"/>
              </a:rPr>
              <a:t>模拟器调试代码</a:t>
            </a:r>
            <a:endParaRPr lang="zh-CN" altLang="en-US" dirty="0"/>
          </a:p>
        </p:txBody>
      </p:sp>
      <p:sp>
        <p:nvSpPr>
          <p:cNvPr id="8" name="文本框 7">
            <a:extLst>
              <a:ext uri="{FF2B5EF4-FFF2-40B4-BE49-F238E27FC236}">
                <a16:creationId xmlns:a16="http://schemas.microsoft.com/office/drawing/2014/main" id="{3E6765C3-EA27-4080-8CB3-B5D34F4627AA}"/>
              </a:ext>
            </a:extLst>
          </p:cNvPr>
          <p:cNvSpPr txBox="1"/>
          <p:nvPr/>
        </p:nvSpPr>
        <p:spPr>
          <a:xfrm>
            <a:off x="1162050" y="1990725"/>
            <a:ext cx="6991722" cy="1477328"/>
          </a:xfrm>
          <a:prstGeom prst="rect">
            <a:avLst/>
          </a:prstGeom>
          <a:noFill/>
        </p:spPr>
        <p:txBody>
          <a:bodyPr wrap="none" rtlCol="0">
            <a:spAutoFit/>
          </a:bodyPr>
          <a:lstStyle/>
          <a:p>
            <a:r>
              <a:rPr lang="zh-CN" altLang="en-US" dirty="0"/>
              <a:t>运行命令 </a:t>
            </a:r>
            <a:r>
              <a:rPr lang="en-US" altLang="zh-CN" dirty="0" err="1"/>
              <a:t>npx</a:t>
            </a:r>
            <a:r>
              <a:rPr lang="en-US" altLang="zh-CN" dirty="0"/>
              <a:t> react-native </a:t>
            </a:r>
            <a:r>
              <a:rPr lang="en-US" altLang="zh-CN" dirty="0" err="1"/>
              <a:t>init</a:t>
            </a:r>
            <a:r>
              <a:rPr lang="en-US" altLang="zh-CN" dirty="0"/>
              <a:t> </a:t>
            </a:r>
            <a:r>
              <a:rPr lang="zh-CN" altLang="en-US" dirty="0"/>
              <a:t>你的项目名称</a:t>
            </a:r>
            <a:endParaRPr lang="en-US" altLang="zh-CN" dirty="0"/>
          </a:p>
          <a:p>
            <a:endParaRPr lang="en-US" altLang="zh-CN" dirty="0"/>
          </a:p>
          <a:p>
            <a:r>
              <a:rPr lang="zh-CN" altLang="en-US" dirty="0"/>
              <a:t>或者</a:t>
            </a:r>
            <a:endParaRPr lang="en-US" altLang="zh-CN" dirty="0"/>
          </a:p>
          <a:p>
            <a:endParaRPr lang="en-US" altLang="zh-CN" dirty="0"/>
          </a:p>
          <a:p>
            <a:r>
              <a:rPr lang="en-US" altLang="zh-CN" dirty="0" err="1"/>
              <a:t>npm</a:t>
            </a:r>
            <a:r>
              <a:rPr lang="en-US" altLang="zh-CN" dirty="0"/>
              <a:t> install react-native –g &amp;&amp; react-native </a:t>
            </a:r>
            <a:r>
              <a:rPr lang="en-US" altLang="zh-CN" dirty="0" err="1"/>
              <a:t>init</a:t>
            </a:r>
            <a:r>
              <a:rPr lang="en-US" altLang="zh-CN" dirty="0"/>
              <a:t> </a:t>
            </a:r>
            <a:r>
              <a:rPr lang="zh-CN" altLang="en-US" dirty="0"/>
              <a:t>你的项目名称 （推荐）</a:t>
            </a:r>
          </a:p>
        </p:txBody>
      </p:sp>
      <p:sp>
        <p:nvSpPr>
          <p:cNvPr id="10" name="文本框 9">
            <a:extLst>
              <a:ext uri="{FF2B5EF4-FFF2-40B4-BE49-F238E27FC236}">
                <a16:creationId xmlns:a16="http://schemas.microsoft.com/office/drawing/2014/main" id="{B73738A3-EBFF-4F7D-B514-C93F34B63A3B}"/>
              </a:ext>
            </a:extLst>
          </p:cNvPr>
          <p:cNvSpPr txBox="1"/>
          <p:nvPr/>
        </p:nvSpPr>
        <p:spPr>
          <a:xfrm>
            <a:off x="1162050" y="3857034"/>
            <a:ext cx="10258706" cy="2031325"/>
          </a:xfrm>
          <a:prstGeom prst="rect">
            <a:avLst/>
          </a:prstGeom>
          <a:noFill/>
        </p:spPr>
        <p:txBody>
          <a:bodyPr wrap="none" rtlCol="0">
            <a:spAutoFit/>
          </a:bodyPr>
          <a:lstStyle/>
          <a:p>
            <a:r>
              <a:rPr lang="zh-CN" altLang="en-US" dirty="0"/>
              <a:t>这样你就已经初始化了一份新项目的代码</a:t>
            </a:r>
            <a:endParaRPr lang="en-US" altLang="zh-CN" dirty="0"/>
          </a:p>
          <a:p>
            <a:endParaRPr lang="en-US" altLang="zh-CN" dirty="0"/>
          </a:p>
          <a:p>
            <a:r>
              <a:rPr lang="en-US" altLang="zh-CN" dirty="0"/>
              <a:t>cd </a:t>
            </a:r>
            <a:r>
              <a:rPr lang="zh-CN" altLang="en-US" dirty="0"/>
              <a:t>你的项目名称 </a:t>
            </a:r>
            <a:r>
              <a:rPr lang="en-US" altLang="zh-CN" dirty="0"/>
              <a:t>&amp;&amp; react-native run-android </a:t>
            </a:r>
            <a:r>
              <a:rPr lang="zh-CN" altLang="en-US" dirty="0"/>
              <a:t>以启动你初始的代码。</a:t>
            </a:r>
            <a:endParaRPr lang="en-US" altLang="zh-CN" dirty="0"/>
          </a:p>
          <a:p>
            <a:endParaRPr lang="en-US" altLang="zh-CN" dirty="0"/>
          </a:p>
          <a:p>
            <a:r>
              <a:rPr lang="zh-CN" altLang="en-US" dirty="0"/>
              <a:t>如果不链接真机，并且是第一次运行，那么你需要创建一个模拟器实例来运行代码。点击</a:t>
            </a:r>
            <a:endParaRPr lang="en-US" altLang="zh-CN" dirty="0"/>
          </a:p>
          <a:p>
            <a:r>
              <a:rPr lang="zh-CN" altLang="en-US" dirty="0"/>
              <a:t>“</a:t>
            </a:r>
            <a:r>
              <a:rPr lang="en-US" altLang="zh-CN" dirty="0"/>
              <a:t>Create Virtual Device…</a:t>
            </a:r>
            <a:r>
              <a:rPr lang="zh-CN" altLang="en-US" dirty="0"/>
              <a:t>”，然后选择所需的设备类型并点击“</a:t>
            </a:r>
            <a:r>
              <a:rPr lang="en-US" altLang="zh-CN" dirty="0"/>
              <a:t>Next</a:t>
            </a:r>
            <a:r>
              <a:rPr lang="zh-CN" altLang="en-US" dirty="0"/>
              <a:t>”，然后选择</a:t>
            </a:r>
            <a:r>
              <a:rPr lang="en-US" altLang="zh-CN" dirty="0"/>
              <a:t>Q API Level 29 image.</a:t>
            </a:r>
          </a:p>
          <a:p>
            <a:r>
              <a:rPr lang="zh-CN" altLang="en-US" dirty="0"/>
              <a:t>第一次运行成功后，以后便不需要创建虚拟设备，甚至不必打开 </a:t>
            </a:r>
            <a:r>
              <a:rPr lang="en-US" altLang="zh-CN" dirty="0"/>
              <a:t>Android Studio.</a:t>
            </a:r>
            <a:endParaRPr lang="zh-CN" altLang="en-US" dirty="0"/>
          </a:p>
        </p:txBody>
      </p:sp>
    </p:spTree>
    <p:extLst>
      <p:ext uri="{BB962C8B-B14F-4D97-AF65-F5344CB8AC3E}">
        <p14:creationId xmlns:p14="http://schemas.microsoft.com/office/powerpoint/2010/main" val="4253392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132715" y="109220"/>
            <a:ext cx="4686935" cy="582930"/>
          </a:xfrm>
          <a:prstGeom prst="rect">
            <a:avLst/>
          </a:prstGeom>
        </p:spPr>
        <p:txBody>
          <a:bodyPr>
            <a:normAutofit/>
          </a:bodyPr>
          <a:lstStyle/>
          <a:p>
            <a:r>
              <a:rPr lang="zh-CN" altLang="en-US" sz="2400" dirty="0">
                <a:solidFill>
                  <a:schemeClr val="bg2">
                    <a:lumMod val="25000"/>
                  </a:schemeClr>
                </a:solidFill>
              </a:rPr>
              <a:t>二、</a:t>
            </a:r>
            <a:r>
              <a:rPr lang="en-US" altLang="zh-CN" sz="2400" dirty="0">
                <a:solidFill>
                  <a:schemeClr val="bg2">
                    <a:lumMod val="25000"/>
                  </a:schemeClr>
                </a:solidFill>
              </a:rPr>
              <a:t>RN</a:t>
            </a:r>
            <a:r>
              <a:rPr lang="zh-CN" altLang="en-US" sz="2400" dirty="0">
                <a:solidFill>
                  <a:schemeClr val="bg2">
                    <a:lumMod val="25000"/>
                  </a:schemeClr>
                </a:solidFill>
              </a:rPr>
              <a:t>入门</a:t>
            </a:r>
            <a:r>
              <a:rPr lang="en-US" altLang="zh-CN" sz="2400" dirty="0">
                <a:solidFill>
                  <a:schemeClr val="bg2">
                    <a:lumMod val="25000"/>
                  </a:schemeClr>
                </a:solidFill>
              </a:rPr>
              <a:t>【Android】</a:t>
            </a:r>
            <a:endParaRPr lang="zh-CN" altLang="en-US" sz="2400" dirty="0">
              <a:solidFill>
                <a:schemeClr val="bg2">
                  <a:lumMod val="25000"/>
                </a:schemeClr>
              </a:solidFill>
            </a:endParaRPr>
          </a:p>
        </p:txBody>
      </p:sp>
      <p:sp>
        <p:nvSpPr>
          <p:cNvPr id="6" name="文本框 5">
            <a:extLst>
              <a:ext uri="{FF2B5EF4-FFF2-40B4-BE49-F238E27FC236}">
                <a16:creationId xmlns:a16="http://schemas.microsoft.com/office/drawing/2014/main" id="{FD375D21-84BF-40EF-AC4D-3AB9350EBE3C}"/>
              </a:ext>
            </a:extLst>
          </p:cNvPr>
          <p:cNvSpPr txBox="1"/>
          <p:nvPr/>
        </p:nvSpPr>
        <p:spPr>
          <a:xfrm>
            <a:off x="665018" y="1258784"/>
            <a:ext cx="2114681" cy="400110"/>
          </a:xfrm>
          <a:prstGeom prst="rect">
            <a:avLst/>
          </a:prstGeom>
          <a:noFill/>
        </p:spPr>
        <p:txBody>
          <a:bodyPr wrap="none" rtlCol="0">
            <a:spAutoFit/>
          </a:bodyPr>
          <a:lstStyle/>
          <a:p>
            <a:r>
              <a:rPr lang="en-US" altLang="zh-CN" sz="2000" b="1" dirty="0">
                <a:solidFill>
                  <a:srgbClr val="1A1A1A"/>
                </a:solidFill>
                <a:latin typeface="+mn-ea"/>
              </a:rPr>
              <a:t>2.2</a:t>
            </a:r>
            <a:r>
              <a:rPr lang="zh-CN" altLang="en-US" sz="2000" b="1" dirty="0">
                <a:solidFill>
                  <a:srgbClr val="1A1A1A"/>
                </a:solidFill>
                <a:latin typeface="+mn-ea"/>
              </a:rPr>
              <a:t>真机调试代码</a:t>
            </a:r>
            <a:endParaRPr lang="zh-CN" altLang="en-US" dirty="0"/>
          </a:p>
        </p:txBody>
      </p:sp>
      <p:sp>
        <p:nvSpPr>
          <p:cNvPr id="8" name="文本框 7">
            <a:extLst>
              <a:ext uri="{FF2B5EF4-FFF2-40B4-BE49-F238E27FC236}">
                <a16:creationId xmlns:a16="http://schemas.microsoft.com/office/drawing/2014/main" id="{3E6765C3-EA27-4080-8CB3-B5D34F4627AA}"/>
              </a:ext>
            </a:extLst>
          </p:cNvPr>
          <p:cNvSpPr txBox="1"/>
          <p:nvPr/>
        </p:nvSpPr>
        <p:spPr>
          <a:xfrm>
            <a:off x="1162050" y="1990725"/>
            <a:ext cx="10735696" cy="923330"/>
          </a:xfrm>
          <a:prstGeom prst="rect">
            <a:avLst/>
          </a:prstGeom>
          <a:noFill/>
        </p:spPr>
        <p:txBody>
          <a:bodyPr wrap="none" rtlCol="0">
            <a:spAutoFit/>
          </a:bodyPr>
          <a:lstStyle/>
          <a:p>
            <a:r>
              <a:rPr lang="zh-CN" altLang="en-US" dirty="0"/>
              <a:t>相同的命令行命令，但是需要你的一台 </a:t>
            </a:r>
            <a:r>
              <a:rPr lang="en-US" altLang="zh-CN" dirty="0" err="1"/>
              <a:t>andoird</a:t>
            </a:r>
            <a:r>
              <a:rPr lang="en-US" altLang="zh-CN" dirty="0"/>
              <a:t> </a:t>
            </a:r>
            <a:r>
              <a:rPr lang="zh-CN" altLang="en-US" dirty="0"/>
              <a:t>系统手机用 </a:t>
            </a:r>
            <a:r>
              <a:rPr lang="en-US" altLang="zh-CN" dirty="0"/>
              <a:t>USB </a:t>
            </a:r>
            <a:r>
              <a:rPr lang="zh-CN" altLang="en-US" dirty="0"/>
              <a:t>连接到电脑，并且要求你开启调试权限。</a:t>
            </a:r>
            <a:endParaRPr lang="en-US" altLang="zh-CN" dirty="0"/>
          </a:p>
          <a:p>
            <a:r>
              <a:rPr lang="zh-CN" altLang="en-US" dirty="0"/>
              <a:t>即允许调起访问你手机数据（读</a:t>
            </a:r>
            <a:r>
              <a:rPr lang="en-US" altLang="zh-CN" dirty="0"/>
              <a:t>/</a:t>
            </a:r>
            <a:r>
              <a:rPr lang="zh-CN" altLang="en-US" dirty="0"/>
              <a:t>写）功能，并安装调试的程序。此过可能会要求你链接的手机必须有</a:t>
            </a:r>
            <a:endParaRPr lang="en-US" altLang="zh-CN" dirty="0"/>
          </a:p>
          <a:p>
            <a:r>
              <a:rPr lang="zh-CN" altLang="en-US" dirty="0"/>
              <a:t>手机号。不同品牌的手机开启开发者权限的方法略有不同，这里不再赘述。</a:t>
            </a:r>
          </a:p>
        </p:txBody>
      </p:sp>
      <p:sp>
        <p:nvSpPr>
          <p:cNvPr id="2" name="文本框 1">
            <a:extLst>
              <a:ext uri="{FF2B5EF4-FFF2-40B4-BE49-F238E27FC236}">
                <a16:creationId xmlns:a16="http://schemas.microsoft.com/office/drawing/2014/main" id="{F21DAD69-69C7-47AA-8C02-124EE5B6278E}"/>
              </a:ext>
            </a:extLst>
          </p:cNvPr>
          <p:cNvSpPr txBox="1"/>
          <p:nvPr/>
        </p:nvSpPr>
        <p:spPr>
          <a:xfrm>
            <a:off x="665018" y="3543836"/>
            <a:ext cx="4961936" cy="400110"/>
          </a:xfrm>
          <a:prstGeom prst="rect">
            <a:avLst/>
          </a:prstGeom>
          <a:noFill/>
        </p:spPr>
        <p:txBody>
          <a:bodyPr wrap="none" rtlCol="0">
            <a:spAutoFit/>
          </a:bodyPr>
          <a:lstStyle/>
          <a:p>
            <a:r>
              <a:rPr lang="en-US" altLang="zh-CN" sz="2000" b="1" dirty="0">
                <a:solidFill>
                  <a:srgbClr val="1A1A1A"/>
                </a:solidFill>
                <a:latin typeface="+mn-ea"/>
              </a:rPr>
              <a:t>3.</a:t>
            </a:r>
            <a:r>
              <a:rPr lang="zh-CN" altLang="en-US" sz="2000" b="1" dirty="0">
                <a:solidFill>
                  <a:srgbClr val="1A1A1A"/>
                </a:solidFill>
                <a:latin typeface="+mn-ea"/>
              </a:rPr>
              <a:t>使用 </a:t>
            </a:r>
            <a:r>
              <a:rPr lang="en-US" altLang="zh-CN" sz="2000" b="1" dirty="0">
                <a:solidFill>
                  <a:srgbClr val="1A1A1A"/>
                </a:solidFill>
                <a:latin typeface="+mn-ea"/>
              </a:rPr>
              <a:t>Chrome </a:t>
            </a:r>
            <a:r>
              <a:rPr lang="zh-CN" altLang="en-US" sz="2000" b="1" dirty="0">
                <a:solidFill>
                  <a:srgbClr val="1A1A1A"/>
                </a:solidFill>
                <a:latin typeface="+mn-ea"/>
              </a:rPr>
              <a:t>调试</a:t>
            </a:r>
            <a:r>
              <a:rPr lang="en-US" altLang="zh-CN" sz="2000" b="1" dirty="0">
                <a:solidFill>
                  <a:srgbClr val="1A1A1A"/>
                </a:solidFill>
                <a:latin typeface="+mn-ea"/>
              </a:rPr>
              <a:t>——</a:t>
            </a:r>
            <a:r>
              <a:rPr lang="zh-CN" altLang="en-US" sz="2000" b="1" dirty="0">
                <a:solidFill>
                  <a:srgbClr val="1A1A1A"/>
                </a:solidFill>
                <a:latin typeface="+mn-ea"/>
              </a:rPr>
              <a:t>查看控制台信息</a:t>
            </a:r>
            <a:endParaRPr lang="zh-CN" altLang="en-US" dirty="0"/>
          </a:p>
        </p:txBody>
      </p:sp>
      <p:sp>
        <p:nvSpPr>
          <p:cNvPr id="3" name="文本框 2">
            <a:extLst>
              <a:ext uri="{FF2B5EF4-FFF2-40B4-BE49-F238E27FC236}">
                <a16:creationId xmlns:a16="http://schemas.microsoft.com/office/drawing/2014/main" id="{CCEDE963-5AD7-4CB6-9A69-716A4619E2E6}"/>
              </a:ext>
            </a:extLst>
          </p:cNvPr>
          <p:cNvSpPr txBox="1"/>
          <p:nvPr/>
        </p:nvSpPr>
        <p:spPr>
          <a:xfrm>
            <a:off x="1162050" y="4337332"/>
            <a:ext cx="9486900" cy="923330"/>
          </a:xfrm>
          <a:prstGeom prst="rect">
            <a:avLst/>
          </a:prstGeom>
          <a:noFill/>
        </p:spPr>
        <p:txBody>
          <a:bodyPr wrap="square" rtlCol="0">
            <a:spAutoFit/>
          </a:bodyPr>
          <a:lstStyle/>
          <a:p>
            <a:r>
              <a:rPr lang="zh-CN" altLang="en-US" dirty="0"/>
              <a:t>摇晃你的手机以打开开发者菜单，点击 </a:t>
            </a:r>
            <a:r>
              <a:rPr lang="en-US" altLang="zh-CN" dirty="0"/>
              <a:t>Debug </a:t>
            </a:r>
            <a:r>
              <a:rPr lang="zh-CN" altLang="en-US" dirty="0"/>
              <a:t>按钮。此时 </a:t>
            </a:r>
            <a:r>
              <a:rPr lang="en-US" altLang="zh-CN" dirty="0"/>
              <a:t>Chrome </a:t>
            </a:r>
            <a:r>
              <a:rPr lang="zh-CN" altLang="en-US" dirty="0"/>
              <a:t>浏览器会打开一个调试页，</a:t>
            </a:r>
            <a:endParaRPr lang="en-US" altLang="zh-CN" dirty="0"/>
          </a:p>
          <a:p>
            <a:r>
              <a:rPr lang="en-US" altLang="zh-CN" dirty="0"/>
              <a:t>http://localhost:8081/debugger-ui</a:t>
            </a:r>
          </a:p>
          <a:p>
            <a:r>
              <a:rPr lang="zh-CN" altLang="en-US" dirty="0"/>
              <a:t>此页面只有一个重新加载按钮，打开此页面的</a:t>
            </a:r>
            <a:r>
              <a:rPr lang="en-US" altLang="zh-CN" dirty="0"/>
              <a:t>F12</a:t>
            </a:r>
            <a:r>
              <a:rPr lang="zh-CN" altLang="en-US" dirty="0"/>
              <a:t>可以查看 </a:t>
            </a:r>
            <a:r>
              <a:rPr lang="en-US" altLang="zh-CN" dirty="0"/>
              <a:t>RN </a:t>
            </a:r>
            <a:r>
              <a:rPr lang="zh-CN" altLang="en-US" dirty="0"/>
              <a:t>项目运行中的控制台打印信息。</a:t>
            </a:r>
            <a:endParaRPr lang="en-US" altLang="zh-CN" dirty="0"/>
          </a:p>
        </p:txBody>
      </p:sp>
    </p:spTree>
    <p:extLst>
      <p:ext uri="{BB962C8B-B14F-4D97-AF65-F5344CB8AC3E}">
        <p14:creationId xmlns:p14="http://schemas.microsoft.com/office/powerpoint/2010/main" val="19972996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132715" y="109220"/>
            <a:ext cx="4686935" cy="582930"/>
          </a:xfrm>
          <a:prstGeom prst="rect">
            <a:avLst/>
          </a:prstGeom>
        </p:spPr>
        <p:txBody>
          <a:bodyPr>
            <a:normAutofit/>
          </a:bodyPr>
          <a:lstStyle/>
          <a:p>
            <a:r>
              <a:rPr lang="zh-CN" altLang="en-US" sz="2400" dirty="0">
                <a:solidFill>
                  <a:schemeClr val="bg2">
                    <a:lumMod val="25000"/>
                  </a:schemeClr>
                </a:solidFill>
              </a:rPr>
              <a:t>二、</a:t>
            </a:r>
            <a:r>
              <a:rPr lang="en-US" altLang="zh-CN" sz="2400" dirty="0">
                <a:solidFill>
                  <a:schemeClr val="bg2">
                    <a:lumMod val="25000"/>
                  </a:schemeClr>
                </a:solidFill>
              </a:rPr>
              <a:t>RN</a:t>
            </a:r>
            <a:r>
              <a:rPr lang="zh-CN" altLang="en-US" sz="2400" dirty="0">
                <a:solidFill>
                  <a:schemeClr val="bg2">
                    <a:lumMod val="25000"/>
                  </a:schemeClr>
                </a:solidFill>
              </a:rPr>
              <a:t>入门</a:t>
            </a:r>
            <a:r>
              <a:rPr lang="en-US" altLang="zh-CN" sz="2400" dirty="0">
                <a:solidFill>
                  <a:schemeClr val="bg2">
                    <a:lumMod val="25000"/>
                  </a:schemeClr>
                </a:solidFill>
              </a:rPr>
              <a:t>【Android】</a:t>
            </a:r>
            <a:endParaRPr lang="zh-CN" altLang="en-US" sz="2400" dirty="0">
              <a:solidFill>
                <a:schemeClr val="bg2">
                  <a:lumMod val="25000"/>
                </a:schemeClr>
              </a:solidFill>
            </a:endParaRPr>
          </a:p>
        </p:txBody>
      </p:sp>
      <p:sp>
        <p:nvSpPr>
          <p:cNvPr id="6" name="文本框 5">
            <a:extLst>
              <a:ext uri="{FF2B5EF4-FFF2-40B4-BE49-F238E27FC236}">
                <a16:creationId xmlns:a16="http://schemas.microsoft.com/office/drawing/2014/main" id="{FD375D21-84BF-40EF-AC4D-3AB9350EBE3C}"/>
              </a:ext>
            </a:extLst>
          </p:cNvPr>
          <p:cNvSpPr txBox="1"/>
          <p:nvPr/>
        </p:nvSpPr>
        <p:spPr>
          <a:xfrm>
            <a:off x="665018" y="1258784"/>
            <a:ext cx="1955985" cy="400110"/>
          </a:xfrm>
          <a:prstGeom prst="rect">
            <a:avLst/>
          </a:prstGeom>
          <a:noFill/>
        </p:spPr>
        <p:txBody>
          <a:bodyPr wrap="none" rtlCol="0">
            <a:spAutoFit/>
          </a:bodyPr>
          <a:lstStyle/>
          <a:p>
            <a:r>
              <a:rPr lang="en-US" altLang="zh-CN" sz="2000" b="1" dirty="0">
                <a:solidFill>
                  <a:srgbClr val="1A1A1A"/>
                </a:solidFill>
                <a:latin typeface="+mn-ea"/>
              </a:rPr>
              <a:t>4.</a:t>
            </a:r>
            <a:r>
              <a:rPr lang="zh-CN" altLang="en-US" sz="2000" b="1" dirty="0">
                <a:solidFill>
                  <a:srgbClr val="1A1A1A"/>
                </a:solidFill>
                <a:latin typeface="+mn-ea"/>
              </a:rPr>
              <a:t>代码快速刷新</a:t>
            </a:r>
            <a:endParaRPr lang="zh-CN" altLang="en-US" dirty="0"/>
          </a:p>
        </p:txBody>
      </p:sp>
      <p:sp>
        <p:nvSpPr>
          <p:cNvPr id="8" name="文本框 7">
            <a:extLst>
              <a:ext uri="{FF2B5EF4-FFF2-40B4-BE49-F238E27FC236}">
                <a16:creationId xmlns:a16="http://schemas.microsoft.com/office/drawing/2014/main" id="{3E6765C3-EA27-4080-8CB3-B5D34F4627AA}"/>
              </a:ext>
            </a:extLst>
          </p:cNvPr>
          <p:cNvSpPr txBox="1"/>
          <p:nvPr/>
        </p:nvSpPr>
        <p:spPr>
          <a:xfrm>
            <a:off x="1162051" y="1990725"/>
            <a:ext cx="10115550" cy="923330"/>
          </a:xfrm>
          <a:prstGeom prst="rect">
            <a:avLst/>
          </a:prstGeom>
          <a:noFill/>
        </p:spPr>
        <p:txBody>
          <a:bodyPr wrap="square" rtlCol="0">
            <a:spAutoFit/>
          </a:bodyPr>
          <a:lstStyle/>
          <a:p>
            <a:r>
              <a:rPr lang="en-US" altLang="zh-CN" dirty="0"/>
              <a:t>RN </a:t>
            </a:r>
            <a:r>
              <a:rPr lang="zh-CN" altLang="en-US" dirty="0"/>
              <a:t>初始化的项目已经自行配置了监测代码变化的工具，每当你保存根目录以内的文件时都会触发其自动刷新代码，你可以实时预览改动了代码之后的程序运行效果。不过这个模式稍有瑕疵，有的时候可能无法及时的刷新出你的新代码逻辑，仍需要你手动刷新。</a:t>
            </a:r>
          </a:p>
        </p:txBody>
      </p:sp>
    </p:spTree>
    <p:extLst>
      <p:ext uri="{BB962C8B-B14F-4D97-AF65-F5344CB8AC3E}">
        <p14:creationId xmlns:p14="http://schemas.microsoft.com/office/powerpoint/2010/main" val="5358254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47"/>
          <p:cNvSpPr/>
          <p:nvPr/>
        </p:nvSpPr>
        <p:spPr>
          <a:xfrm>
            <a:off x="3926205" y="3105952"/>
            <a:ext cx="2961005" cy="560070"/>
          </a:xfrm>
          <a:prstGeom prst="rect">
            <a:avLst/>
          </a:prstGeom>
          <a:solidFill>
            <a:sysClr val="window" lastClr="FFFFFF"/>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sp>
        <p:nvSpPr>
          <p:cNvPr id="49" name="矩形 48"/>
          <p:cNvSpPr/>
          <p:nvPr/>
        </p:nvSpPr>
        <p:spPr>
          <a:xfrm>
            <a:off x="3926205" y="1554959"/>
            <a:ext cx="608965" cy="560070"/>
          </a:xfrm>
          <a:prstGeom prst="rect">
            <a:avLst/>
          </a:prstGeom>
          <a:solidFill>
            <a:sysClr val="window" lastClr="FFFFFF"/>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sp>
        <p:nvSpPr>
          <p:cNvPr id="50" name="矩形 49"/>
          <p:cNvSpPr/>
          <p:nvPr/>
        </p:nvSpPr>
        <p:spPr>
          <a:xfrm>
            <a:off x="3922785" y="2301521"/>
            <a:ext cx="608965" cy="560070"/>
          </a:xfrm>
          <a:prstGeom prst="rect">
            <a:avLst/>
          </a:prstGeom>
          <a:solidFill>
            <a:sysClr val="window" lastClr="FFFFFF"/>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sp>
        <p:nvSpPr>
          <p:cNvPr id="51" name="矩形 50"/>
          <p:cNvSpPr/>
          <p:nvPr/>
        </p:nvSpPr>
        <p:spPr>
          <a:xfrm>
            <a:off x="3926205" y="3959069"/>
            <a:ext cx="608965" cy="560070"/>
          </a:xfrm>
          <a:prstGeom prst="rect">
            <a:avLst/>
          </a:prstGeom>
          <a:solidFill>
            <a:sysClr val="window" lastClr="FFFFFF"/>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sp>
        <p:nvSpPr>
          <p:cNvPr id="53" name="矩形 52"/>
          <p:cNvSpPr/>
          <p:nvPr/>
        </p:nvSpPr>
        <p:spPr>
          <a:xfrm>
            <a:off x="3926205" y="4760439"/>
            <a:ext cx="608965" cy="560070"/>
          </a:xfrm>
          <a:prstGeom prst="rect">
            <a:avLst/>
          </a:prstGeom>
          <a:solidFill>
            <a:sysClr val="window" lastClr="FFFFFF"/>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sp>
        <p:nvSpPr>
          <p:cNvPr id="54" name="矩形 53"/>
          <p:cNvSpPr/>
          <p:nvPr/>
        </p:nvSpPr>
        <p:spPr>
          <a:xfrm>
            <a:off x="3926205" y="5561809"/>
            <a:ext cx="608965" cy="560070"/>
          </a:xfrm>
          <a:prstGeom prst="rect">
            <a:avLst/>
          </a:prstGeom>
          <a:solidFill>
            <a:sysClr val="window" lastClr="FFFFFF"/>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sp>
        <p:nvSpPr>
          <p:cNvPr id="55" name="内容占位符 12"/>
          <p:cNvSpPr txBox="1"/>
          <p:nvPr/>
        </p:nvSpPr>
        <p:spPr>
          <a:xfrm>
            <a:off x="4017401" y="3131304"/>
            <a:ext cx="310515" cy="4521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kumimoji="0" lang="en-US" altLang="zh-CN" sz="3600" b="1" i="0" u="none" strike="noStrike" kern="1200" cap="none" spc="0" normalizeH="0" baseline="0" noProof="0" dirty="0">
                <a:ln>
                  <a:noFill/>
                </a:ln>
                <a:solidFill>
                  <a:srgbClr val="072D6C"/>
                </a:solidFill>
                <a:effectLst/>
                <a:uLnTx/>
                <a:uFillTx/>
                <a:latin typeface="经典粗黑简" panose="02010609000101010101" charset="-122"/>
                <a:ea typeface="经典粗黑简" panose="02010609000101010101" charset="-122"/>
                <a:cs typeface="+mn-cs"/>
              </a:rPr>
              <a:t>3</a:t>
            </a:r>
          </a:p>
        </p:txBody>
      </p:sp>
      <p:sp>
        <p:nvSpPr>
          <p:cNvPr id="56" name="内容占位符 2"/>
          <p:cNvSpPr>
            <a:spLocks noGrp="1"/>
          </p:cNvSpPr>
          <p:nvPr/>
        </p:nvSpPr>
        <p:spPr>
          <a:xfrm>
            <a:off x="4011442" y="1608934"/>
            <a:ext cx="305288" cy="4521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en-US" altLang="zh-CN" sz="3200" b="1" dirty="0">
                <a:solidFill>
                  <a:srgbClr val="072D6C"/>
                </a:solidFill>
                <a:latin typeface="经典粗黑简" panose="02010609000101010101" charset="-122"/>
                <a:ea typeface="经典粗黑简" panose="02010609000101010101" charset="-122"/>
              </a:rPr>
              <a:t>1</a:t>
            </a:r>
            <a:endParaRPr kumimoji="0" lang="en-US" altLang="zh-CN" sz="3200" b="1" i="0" u="none" strike="noStrike" kern="1200" cap="none" spc="0" normalizeH="0" baseline="0" noProof="0" dirty="0">
              <a:ln>
                <a:noFill/>
              </a:ln>
              <a:solidFill>
                <a:srgbClr val="072D6C"/>
              </a:solidFill>
              <a:effectLst/>
              <a:uLnTx/>
              <a:uFillTx/>
              <a:latin typeface="经典粗黑简" panose="02010609000101010101" charset="-122"/>
              <a:ea typeface="经典粗黑简" panose="02010609000101010101" charset="-122"/>
              <a:cs typeface="+mn-cs"/>
            </a:endParaRPr>
          </a:p>
        </p:txBody>
      </p:sp>
      <p:sp>
        <p:nvSpPr>
          <p:cNvPr id="57" name="内容占位符 2"/>
          <p:cNvSpPr>
            <a:spLocks noGrp="1"/>
          </p:cNvSpPr>
          <p:nvPr/>
        </p:nvSpPr>
        <p:spPr>
          <a:xfrm>
            <a:off x="4032250" y="2346971"/>
            <a:ext cx="310515" cy="4521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en-US" altLang="zh-CN" sz="3200" b="1" dirty="0">
                <a:solidFill>
                  <a:srgbClr val="072D6C"/>
                </a:solidFill>
                <a:latin typeface="经典粗黑简" panose="02010609000101010101" charset="-122"/>
                <a:ea typeface="经典粗黑简" panose="02010609000101010101" charset="-122"/>
              </a:rPr>
              <a:t>2</a:t>
            </a:r>
            <a:endParaRPr kumimoji="0" lang="en-US" altLang="zh-CN" sz="3200" b="1" i="0" u="none" strike="noStrike" kern="1200" cap="none" spc="0" normalizeH="0" baseline="0" noProof="0" dirty="0">
              <a:ln>
                <a:noFill/>
              </a:ln>
              <a:solidFill>
                <a:srgbClr val="072D6C"/>
              </a:solidFill>
              <a:effectLst/>
              <a:uLnTx/>
              <a:uFillTx/>
              <a:latin typeface="经典粗黑简" panose="02010609000101010101" charset="-122"/>
              <a:ea typeface="经典粗黑简" panose="02010609000101010101" charset="-122"/>
              <a:cs typeface="+mn-cs"/>
            </a:endParaRPr>
          </a:p>
        </p:txBody>
      </p:sp>
      <p:sp>
        <p:nvSpPr>
          <p:cNvPr id="64" name="内容占位符 2"/>
          <p:cNvSpPr>
            <a:spLocks noGrp="1"/>
          </p:cNvSpPr>
          <p:nvPr/>
        </p:nvSpPr>
        <p:spPr>
          <a:xfrm>
            <a:off x="4032250" y="4013044"/>
            <a:ext cx="310515" cy="4521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kumimoji="0" lang="en-US" altLang="zh-CN" sz="3200" b="1" i="0" u="none" strike="noStrike" kern="1200" cap="none" spc="0" normalizeH="0" baseline="0" noProof="0" dirty="0">
                <a:ln>
                  <a:noFill/>
                </a:ln>
                <a:solidFill>
                  <a:srgbClr val="072D6C"/>
                </a:solidFill>
                <a:effectLst/>
                <a:uLnTx/>
                <a:uFillTx/>
                <a:latin typeface="经典粗黑简" panose="02010609000101010101" charset="-122"/>
                <a:ea typeface="经典粗黑简" panose="02010609000101010101" charset="-122"/>
                <a:cs typeface="+mn-cs"/>
              </a:rPr>
              <a:t>4</a:t>
            </a:r>
          </a:p>
        </p:txBody>
      </p:sp>
      <p:sp>
        <p:nvSpPr>
          <p:cNvPr id="65" name="内容占位符 2"/>
          <p:cNvSpPr>
            <a:spLocks noGrp="1"/>
          </p:cNvSpPr>
          <p:nvPr/>
        </p:nvSpPr>
        <p:spPr>
          <a:xfrm>
            <a:off x="4032250" y="4814414"/>
            <a:ext cx="310515" cy="4521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kumimoji="0" lang="en-US" altLang="zh-CN" sz="3200" b="1" i="0" u="none" strike="noStrike" kern="1200" cap="none" spc="0" normalizeH="0" baseline="0" noProof="0" dirty="0">
                <a:ln>
                  <a:noFill/>
                </a:ln>
                <a:solidFill>
                  <a:srgbClr val="072D6C"/>
                </a:solidFill>
                <a:effectLst/>
                <a:uLnTx/>
                <a:uFillTx/>
                <a:latin typeface="经典粗黑简" panose="02010609000101010101" charset="-122"/>
                <a:ea typeface="经典粗黑简" panose="02010609000101010101" charset="-122"/>
                <a:cs typeface="+mn-cs"/>
              </a:rPr>
              <a:t>5</a:t>
            </a:r>
          </a:p>
        </p:txBody>
      </p:sp>
      <p:sp>
        <p:nvSpPr>
          <p:cNvPr id="66" name="内容占位符 2"/>
          <p:cNvSpPr>
            <a:spLocks noGrp="1"/>
          </p:cNvSpPr>
          <p:nvPr/>
        </p:nvSpPr>
        <p:spPr>
          <a:xfrm>
            <a:off x="4032250" y="5615784"/>
            <a:ext cx="310515" cy="4521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kumimoji="0" lang="en-US" altLang="zh-CN" sz="3200" b="1" i="0" u="none" strike="noStrike" kern="1200" cap="none" spc="0" normalizeH="0" baseline="0" noProof="0" dirty="0">
                <a:ln>
                  <a:noFill/>
                </a:ln>
                <a:solidFill>
                  <a:srgbClr val="072D6C"/>
                </a:solidFill>
                <a:effectLst/>
                <a:uLnTx/>
                <a:uFillTx/>
                <a:latin typeface="经典粗黑简" panose="02010609000101010101" charset="-122"/>
                <a:ea typeface="经典粗黑简" panose="02010609000101010101" charset="-122"/>
                <a:cs typeface="+mn-cs"/>
              </a:rPr>
              <a:t>6</a:t>
            </a:r>
          </a:p>
        </p:txBody>
      </p:sp>
      <p:sp>
        <p:nvSpPr>
          <p:cNvPr id="67" name="副标题 2"/>
          <p:cNvSpPr>
            <a:spLocks noGrp="1"/>
          </p:cNvSpPr>
          <p:nvPr/>
        </p:nvSpPr>
        <p:spPr>
          <a:xfrm>
            <a:off x="4779228" y="3121827"/>
            <a:ext cx="2825750" cy="560705"/>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kumimoji="0" lang="zh-CN" altLang="en-US" sz="2100" b="1" i="0" u="none" strike="noStrike" kern="1200" cap="none" spc="0" normalizeH="0" baseline="0" noProof="0" dirty="0">
                <a:ln>
                  <a:noFill/>
                </a:ln>
                <a:solidFill>
                  <a:srgbClr val="072D6C"/>
                </a:solidFill>
                <a:effectLst/>
                <a:uLnTx/>
                <a:uFillTx/>
                <a:latin typeface="Calibri" panose="020F0502020204030204"/>
                <a:ea typeface="微软雅黑" panose="020B0503020204020204" pitchFamily="34" charset="-122"/>
                <a:cs typeface="+mn-cs"/>
              </a:rPr>
              <a:t>开发模式</a:t>
            </a:r>
          </a:p>
        </p:txBody>
      </p:sp>
      <p:sp>
        <p:nvSpPr>
          <p:cNvPr id="68" name="副标题 2"/>
          <p:cNvSpPr>
            <a:spLocks noGrp="1"/>
          </p:cNvSpPr>
          <p:nvPr/>
        </p:nvSpPr>
        <p:spPr>
          <a:xfrm>
            <a:off x="4612785" y="1674974"/>
            <a:ext cx="3081655" cy="3200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kumimoji="0" lang="en-US" altLang="zh-CN" sz="21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rPr>
              <a:t>RN</a:t>
            </a:r>
            <a:r>
              <a:rPr lang="zh-CN" altLang="en-US" sz="2100" dirty="0">
                <a:solidFill>
                  <a:prstClr val="white"/>
                </a:solidFill>
                <a:latin typeface="Calibri" panose="020F0502020204030204"/>
                <a:ea typeface="微软雅黑" panose="020B0503020204020204" pitchFamily="34" charset="-122"/>
              </a:rPr>
              <a:t>简介</a:t>
            </a:r>
            <a:endParaRPr kumimoji="0" lang="zh-CN" altLang="en-US" sz="21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69" name="副标题 2"/>
          <p:cNvSpPr>
            <a:spLocks noGrp="1"/>
          </p:cNvSpPr>
          <p:nvPr/>
        </p:nvSpPr>
        <p:spPr>
          <a:xfrm>
            <a:off x="4612785" y="2375390"/>
            <a:ext cx="3081655" cy="3200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en-US" altLang="zh-CN" sz="2100" dirty="0">
                <a:solidFill>
                  <a:prstClr val="white"/>
                </a:solidFill>
                <a:latin typeface="Calibri" panose="020F0502020204030204"/>
                <a:ea typeface="微软雅黑" panose="020B0503020204020204" pitchFamily="34" charset="-122"/>
              </a:rPr>
              <a:t>RN</a:t>
            </a:r>
            <a:r>
              <a:rPr lang="zh-CN" altLang="en-US" sz="2100" dirty="0">
                <a:solidFill>
                  <a:prstClr val="white"/>
                </a:solidFill>
                <a:latin typeface="Calibri" panose="020F0502020204030204"/>
                <a:ea typeface="微软雅黑" panose="020B0503020204020204" pitchFamily="34" charset="-122"/>
              </a:rPr>
              <a:t>入门</a:t>
            </a:r>
            <a:endParaRPr kumimoji="0" lang="zh-CN" altLang="en-US" sz="21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70" name="副标题 2"/>
          <p:cNvSpPr>
            <a:spLocks noGrp="1"/>
          </p:cNvSpPr>
          <p:nvPr/>
        </p:nvSpPr>
        <p:spPr>
          <a:xfrm>
            <a:off x="4683125" y="4093054"/>
            <a:ext cx="3081655" cy="3200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kumimoji="0" lang="en-US" altLang="zh-CN" sz="21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rPr>
              <a:t>UI</a:t>
            </a:r>
            <a:endParaRPr kumimoji="0" lang="zh-CN" altLang="en-US" sz="21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71" name="副标题 2"/>
          <p:cNvSpPr>
            <a:spLocks noGrp="1"/>
          </p:cNvSpPr>
          <p:nvPr/>
        </p:nvSpPr>
        <p:spPr>
          <a:xfrm>
            <a:off x="4683125" y="4880454"/>
            <a:ext cx="3081655" cy="3200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kumimoji="0" lang="zh-CN" altLang="en-US" sz="21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rPr>
              <a:t>基础需求实现</a:t>
            </a:r>
          </a:p>
        </p:txBody>
      </p:sp>
      <p:sp>
        <p:nvSpPr>
          <p:cNvPr id="72" name="副标题 2"/>
          <p:cNvSpPr>
            <a:spLocks noGrp="1"/>
          </p:cNvSpPr>
          <p:nvPr/>
        </p:nvSpPr>
        <p:spPr>
          <a:xfrm>
            <a:off x="4683125" y="5671664"/>
            <a:ext cx="3081655" cy="3200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kumimoji="0" lang="zh-CN" altLang="en-US" sz="21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rPr>
              <a:t>进阶</a:t>
            </a:r>
          </a:p>
        </p:txBody>
      </p:sp>
      <p:sp>
        <p:nvSpPr>
          <p:cNvPr id="73" name="TextBox 3"/>
          <p:cNvSpPr txBox="1"/>
          <p:nvPr/>
        </p:nvSpPr>
        <p:spPr>
          <a:xfrm>
            <a:off x="1374196" y="690996"/>
            <a:ext cx="1460500" cy="584775"/>
          </a:xfrm>
          <a:prstGeom prst="rect">
            <a:avLst/>
          </a:prstGeom>
          <a:noFill/>
        </p:spPr>
        <p:txBody>
          <a:bodyPr wrap="square">
            <a:spAutoFit/>
          </a:bodyPr>
          <a:lstStyle>
            <a:lvl1pPr>
              <a:defRPr>
                <a:solidFill>
                  <a:schemeClr val="tx1"/>
                </a:solidFill>
                <a:latin typeface="Calibri" panose="020F0502020204030204" charset="0"/>
                <a:ea typeface="宋体" panose="02010600030101010101" pitchFamily="2" charset="-122"/>
                <a:cs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cs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cs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cs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cs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cs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cs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cs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cs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目  录</a:t>
            </a:r>
            <a:endParaRPr kumimoji="0" lang="en-US" altLang="zh-CN" sz="3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pic>
        <p:nvPicPr>
          <p:cNvPr id="74" name="图片 73" descr="瑞太."/>
          <p:cNvPicPr>
            <a:picLocks noChangeAspect="1"/>
          </p:cNvPicPr>
          <p:nvPr/>
        </p:nvPicPr>
        <p:blipFill>
          <a:blip r:embed="rId3"/>
          <a:stretch>
            <a:fillRect/>
          </a:stretch>
        </p:blipFill>
        <p:spPr>
          <a:xfrm>
            <a:off x="11017956" y="389946"/>
            <a:ext cx="725170" cy="885825"/>
          </a:xfrm>
          <a:prstGeom prst="rect">
            <a:avLst/>
          </a:prstGeom>
        </p:spPr>
      </p:pic>
    </p:spTree>
    <p:extLst>
      <p:ext uri="{BB962C8B-B14F-4D97-AF65-F5344CB8AC3E}">
        <p14:creationId xmlns:p14="http://schemas.microsoft.com/office/powerpoint/2010/main" val="928089687"/>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50102"/>
            </a:gs>
            <a:gs pos="0">
              <a:srgbClr val="010525"/>
            </a:gs>
            <a:gs pos="100000">
              <a:srgbClr val="173479"/>
            </a:gs>
          </a:gsLst>
          <a:lin ang="2700000" scaled="1"/>
          <a:tileRect/>
        </a:gradFill>
        <a:effectLst/>
      </p:bgPr>
    </p:bg>
    <p:spTree>
      <p:nvGrpSpPr>
        <p:cNvPr id="1" name=""/>
        <p:cNvGrpSpPr/>
        <p:nvPr/>
      </p:nvGrpSpPr>
      <p:grpSpPr>
        <a:xfrm>
          <a:off x="0" y="0"/>
          <a:ext cx="0" cy="0"/>
          <a:chOff x="0" y="0"/>
          <a:chExt cx="0" cy="0"/>
        </a:xfrm>
      </p:grpSpPr>
      <p:sp>
        <p:nvSpPr>
          <p:cNvPr id="48" name="矩形 47"/>
          <p:cNvSpPr/>
          <p:nvPr/>
        </p:nvSpPr>
        <p:spPr>
          <a:xfrm>
            <a:off x="3926205" y="1554959"/>
            <a:ext cx="2961005" cy="560070"/>
          </a:xfrm>
          <a:prstGeom prst="rect">
            <a:avLst/>
          </a:prstGeom>
          <a:solidFill>
            <a:sysClr val="window" lastClr="FFFFFF"/>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sp>
        <p:nvSpPr>
          <p:cNvPr id="49" name="矩形 48"/>
          <p:cNvSpPr/>
          <p:nvPr/>
        </p:nvSpPr>
        <p:spPr>
          <a:xfrm>
            <a:off x="3926205" y="2356329"/>
            <a:ext cx="608965" cy="560070"/>
          </a:xfrm>
          <a:prstGeom prst="rect">
            <a:avLst/>
          </a:prstGeom>
          <a:solidFill>
            <a:sysClr val="window" lastClr="FFFFFF"/>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sp>
        <p:nvSpPr>
          <p:cNvPr id="50" name="矩形 49"/>
          <p:cNvSpPr/>
          <p:nvPr/>
        </p:nvSpPr>
        <p:spPr>
          <a:xfrm>
            <a:off x="3926205" y="3157699"/>
            <a:ext cx="608965" cy="560070"/>
          </a:xfrm>
          <a:prstGeom prst="rect">
            <a:avLst/>
          </a:prstGeom>
          <a:solidFill>
            <a:sysClr val="window" lastClr="FFFFFF"/>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sp>
        <p:nvSpPr>
          <p:cNvPr id="51" name="矩形 50"/>
          <p:cNvSpPr/>
          <p:nvPr/>
        </p:nvSpPr>
        <p:spPr>
          <a:xfrm>
            <a:off x="3926205" y="3959069"/>
            <a:ext cx="608965" cy="560070"/>
          </a:xfrm>
          <a:prstGeom prst="rect">
            <a:avLst/>
          </a:prstGeom>
          <a:solidFill>
            <a:sysClr val="window" lastClr="FFFFFF"/>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sp>
        <p:nvSpPr>
          <p:cNvPr id="53" name="矩形 52"/>
          <p:cNvSpPr/>
          <p:nvPr/>
        </p:nvSpPr>
        <p:spPr>
          <a:xfrm>
            <a:off x="3926205" y="4760439"/>
            <a:ext cx="608965" cy="560070"/>
          </a:xfrm>
          <a:prstGeom prst="rect">
            <a:avLst/>
          </a:prstGeom>
          <a:solidFill>
            <a:sysClr val="window" lastClr="FFFFFF"/>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sp>
        <p:nvSpPr>
          <p:cNvPr id="54" name="矩形 53"/>
          <p:cNvSpPr/>
          <p:nvPr/>
        </p:nvSpPr>
        <p:spPr>
          <a:xfrm>
            <a:off x="3926205" y="5561809"/>
            <a:ext cx="608965" cy="560070"/>
          </a:xfrm>
          <a:prstGeom prst="rect">
            <a:avLst/>
          </a:prstGeom>
          <a:solidFill>
            <a:sysClr val="window" lastClr="FFFFFF"/>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sp>
        <p:nvSpPr>
          <p:cNvPr id="55" name="内容占位符 12"/>
          <p:cNvSpPr txBox="1"/>
          <p:nvPr/>
        </p:nvSpPr>
        <p:spPr>
          <a:xfrm>
            <a:off x="4032250" y="1608934"/>
            <a:ext cx="310515" cy="4521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kumimoji="0" lang="en-US" altLang="zh-CN" sz="3600" b="1" i="0" u="none" strike="noStrike" kern="1200" cap="none" spc="0" normalizeH="0" baseline="0" noProof="0">
                <a:ln>
                  <a:noFill/>
                </a:ln>
                <a:solidFill>
                  <a:srgbClr val="072D6C"/>
                </a:solidFill>
                <a:effectLst/>
                <a:uLnTx/>
                <a:uFillTx/>
                <a:latin typeface="经典粗黑简" panose="02010609000101010101" charset="-122"/>
                <a:ea typeface="经典粗黑简" panose="02010609000101010101" charset="-122"/>
                <a:cs typeface="+mn-cs"/>
              </a:rPr>
              <a:t>1</a:t>
            </a:r>
          </a:p>
        </p:txBody>
      </p:sp>
      <p:sp>
        <p:nvSpPr>
          <p:cNvPr id="56" name="内容占位符 2"/>
          <p:cNvSpPr>
            <a:spLocks noGrp="1"/>
          </p:cNvSpPr>
          <p:nvPr/>
        </p:nvSpPr>
        <p:spPr>
          <a:xfrm>
            <a:off x="4032250" y="2410304"/>
            <a:ext cx="310515" cy="4521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kumimoji="0" lang="en-US" altLang="zh-CN" sz="3200" b="1" i="0" u="none" strike="noStrike" kern="1200" cap="none" spc="0" normalizeH="0" baseline="0" noProof="0" dirty="0">
                <a:ln>
                  <a:noFill/>
                </a:ln>
                <a:solidFill>
                  <a:srgbClr val="072D6C"/>
                </a:solidFill>
                <a:effectLst/>
                <a:uLnTx/>
                <a:uFillTx/>
                <a:latin typeface="经典粗黑简" panose="02010609000101010101" charset="-122"/>
                <a:ea typeface="经典粗黑简" panose="02010609000101010101" charset="-122"/>
                <a:cs typeface="+mn-cs"/>
              </a:rPr>
              <a:t>2</a:t>
            </a:r>
          </a:p>
        </p:txBody>
      </p:sp>
      <p:sp>
        <p:nvSpPr>
          <p:cNvPr id="57" name="内容占位符 2"/>
          <p:cNvSpPr>
            <a:spLocks noGrp="1"/>
          </p:cNvSpPr>
          <p:nvPr/>
        </p:nvSpPr>
        <p:spPr>
          <a:xfrm>
            <a:off x="4032250" y="3211674"/>
            <a:ext cx="310515" cy="4521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kumimoji="0" lang="en-US" altLang="zh-CN" sz="3200" b="1" i="0" u="none" strike="noStrike" kern="1200" cap="none" spc="0" normalizeH="0" baseline="0" noProof="0" dirty="0">
                <a:ln>
                  <a:noFill/>
                </a:ln>
                <a:solidFill>
                  <a:srgbClr val="072D6C"/>
                </a:solidFill>
                <a:effectLst/>
                <a:uLnTx/>
                <a:uFillTx/>
                <a:latin typeface="经典粗黑简" panose="02010609000101010101" charset="-122"/>
                <a:ea typeface="经典粗黑简" panose="02010609000101010101" charset="-122"/>
                <a:cs typeface="+mn-cs"/>
              </a:rPr>
              <a:t>3</a:t>
            </a:r>
          </a:p>
        </p:txBody>
      </p:sp>
      <p:sp>
        <p:nvSpPr>
          <p:cNvPr id="64" name="内容占位符 2"/>
          <p:cNvSpPr>
            <a:spLocks noGrp="1"/>
          </p:cNvSpPr>
          <p:nvPr/>
        </p:nvSpPr>
        <p:spPr>
          <a:xfrm>
            <a:off x="4032250" y="4013044"/>
            <a:ext cx="310515" cy="4521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kumimoji="0" lang="en-US" altLang="zh-CN" sz="3200" b="1" i="0" u="none" strike="noStrike" kern="1200" cap="none" spc="0" normalizeH="0" baseline="0" noProof="0" dirty="0">
                <a:ln>
                  <a:noFill/>
                </a:ln>
                <a:solidFill>
                  <a:srgbClr val="072D6C"/>
                </a:solidFill>
                <a:effectLst/>
                <a:uLnTx/>
                <a:uFillTx/>
                <a:latin typeface="经典粗黑简" panose="02010609000101010101" charset="-122"/>
                <a:ea typeface="经典粗黑简" panose="02010609000101010101" charset="-122"/>
                <a:cs typeface="+mn-cs"/>
              </a:rPr>
              <a:t>4</a:t>
            </a:r>
          </a:p>
        </p:txBody>
      </p:sp>
      <p:sp>
        <p:nvSpPr>
          <p:cNvPr id="65" name="内容占位符 2"/>
          <p:cNvSpPr>
            <a:spLocks noGrp="1"/>
          </p:cNvSpPr>
          <p:nvPr/>
        </p:nvSpPr>
        <p:spPr>
          <a:xfrm>
            <a:off x="4032250" y="4814414"/>
            <a:ext cx="310515" cy="4521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kumimoji="0" lang="en-US" altLang="zh-CN" sz="3200" b="1" i="0" u="none" strike="noStrike" kern="1200" cap="none" spc="0" normalizeH="0" baseline="0" noProof="0" dirty="0">
                <a:ln>
                  <a:noFill/>
                </a:ln>
                <a:solidFill>
                  <a:srgbClr val="072D6C"/>
                </a:solidFill>
                <a:effectLst/>
                <a:uLnTx/>
                <a:uFillTx/>
                <a:latin typeface="经典粗黑简" panose="02010609000101010101" charset="-122"/>
                <a:ea typeface="经典粗黑简" panose="02010609000101010101" charset="-122"/>
                <a:cs typeface="+mn-cs"/>
              </a:rPr>
              <a:t>5</a:t>
            </a:r>
          </a:p>
        </p:txBody>
      </p:sp>
      <p:sp>
        <p:nvSpPr>
          <p:cNvPr id="66" name="内容占位符 2"/>
          <p:cNvSpPr>
            <a:spLocks noGrp="1"/>
          </p:cNvSpPr>
          <p:nvPr/>
        </p:nvSpPr>
        <p:spPr>
          <a:xfrm>
            <a:off x="4032250" y="5615784"/>
            <a:ext cx="310515" cy="4521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kumimoji="0" lang="en-US" altLang="zh-CN" sz="3200" b="1" i="0" u="none" strike="noStrike" kern="1200" cap="none" spc="0" normalizeH="0" baseline="0" noProof="0" dirty="0">
                <a:ln>
                  <a:noFill/>
                </a:ln>
                <a:solidFill>
                  <a:srgbClr val="072D6C"/>
                </a:solidFill>
                <a:effectLst/>
                <a:uLnTx/>
                <a:uFillTx/>
                <a:latin typeface="经典粗黑简" panose="02010609000101010101" charset="-122"/>
                <a:ea typeface="经典粗黑简" panose="02010609000101010101" charset="-122"/>
                <a:cs typeface="+mn-cs"/>
              </a:rPr>
              <a:t>6</a:t>
            </a:r>
          </a:p>
        </p:txBody>
      </p:sp>
      <p:sp>
        <p:nvSpPr>
          <p:cNvPr id="67" name="副标题 2"/>
          <p:cNvSpPr>
            <a:spLocks noGrp="1"/>
          </p:cNvSpPr>
          <p:nvPr/>
        </p:nvSpPr>
        <p:spPr>
          <a:xfrm>
            <a:off x="4683125" y="1577819"/>
            <a:ext cx="2825750" cy="560705"/>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en-US" altLang="zh-CN" sz="2100" b="1" dirty="0">
                <a:solidFill>
                  <a:srgbClr val="072D6C"/>
                </a:solidFill>
                <a:latin typeface="Calibri" panose="020F0502020204030204"/>
                <a:ea typeface="微软雅黑" panose="020B0503020204020204" pitchFamily="34" charset="-122"/>
              </a:rPr>
              <a:t>RN</a:t>
            </a:r>
            <a:r>
              <a:rPr lang="zh-CN" altLang="en-US" sz="2100" b="1" dirty="0">
                <a:solidFill>
                  <a:srgbClr val="072D6C"/>
                </a:solidFill>
                <a:latin typeface="Calibri" panose="020F0502020204030204"/>
                <a:ea typeface="微软雅黑" panose="020B0503020204020204" pitchFamily="34" charset="-122"/>
              </a:rPr>
              <a:t>简介</a:t>
            </a:r>
            <a:endParaRPr kumimoji="0" lang="zh-CN" altLang="en-US" sz="2100" b="1" i="0" u="none" strike="noStrike" kern="1200" cap="none" spc="0" normalizeH="0" baseline="0" noProof="0" dirty="0">
              <a:ln>
                <a:noFill/>
              </a:ln>
              <a:solidFill>
                <a:srgbClr val="072D6C"/>
              </a:solidFill>
              <a:effectLst/>
              <a:uLnTx/>
              <a:uFillTx/>
              <a:latin typeface="Calibri" panose="020F0502020204030204"/>
              <a:ea typeface="微软雅黑" panose="020B0503020204020204" pitchFamily="34" charset="-122"/>
              <a:cs typeface="+mn-cs"/>
            </a:endParaRPr>
          </a:p>
        </p:txBody>
      </p:sp>
      <p:sp>
        <p:nvSpPr>
          <p:cNvPr id="68" name="副标题 2"/>
          <p:cNvSpPr>
            <a:spLocks noGrp="1"/>
          </p:cNvSpPr>
          <p:nvPr/>
        </p:nvSpPr>
        <p:spPr>
          <a:xfrm>
            <a:off x="4683125" y="2476344"/>
            <a:ext cx="3081655" cy="3200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kumimoji="0" lang="en-US" altLang="zh-CN" sz="21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rPr>
              <a:t>RN</a:t>
            </a:r>
            <a:r>
              <a:rPr kumimoji="0" lang="zh-CN" altLang="en-US" sz="21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rPr>
              <a:t>入门</a:t>
            </a:r>
          </a:p>
        </p:txBody>
      </p:sp>
      <p:sp>
        <p:nvSpPr>
          <p:cNvPr id="69" name="副标题 2"/>
          <p:cNvSpPr>
            <a:spLocks noGrp="1"/>
          </p:cNvSpPr>
          <p:nvPr/>
        </p:nvSpPr>
        <p:spPr>
          <a:xfrm>
            <a:off x="4683125" y="3277714"/>
            <a:ext cx="3081655" cy="3200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kumimoji="0" lang="zh-CN" altLang="en-US" sz="21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rPr>
              <a:t>开发模式</a:t>
            </a:r>
          </a:p>
        </p:txBody>
      </p:sp>
      <p:sp>
        <p:nvSpPr>
          <p:cNvPr id="70" name="副标题 2"/>
          <p:cNvSpPr>
            <a:spLocks noGrp="1"/>
          </p:cNvSpPr>
          <p:nvPr/>
        </p:nvSpPr>
        <p:spPr>
          <a:xfrm>
            <a:off x="4683125" y="4093054"/>
            <a:ext cx="3081655" cy="3200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kumimoji="0" lang="en-US" altLang="zh-CN" sz="21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rPr>
              <a:t>UI</a:t>
            </a:r>
            <a:endParaRPr kumimoji="0" lang="zh-CN" altLang="en-US" sz="21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71" name="副标题 2"/>
          <p:cNvSpPr>
            <a:spLocks noGrp="1"/>
          </p:cNvSpPr>
          <p:nvPr/>
        </p:nvSpPr>
        <p:spPr>
          <a:xfrm>
            <a:off x="4683125" y="4880454"/>
            <a:ext cx="3081655" cy="3200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kumimoji="0" lang="zh-CN" altLang="en-US" sz="21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rPr>
              <a:t>基础需求实现</a:t>
            </a:r>
          </a:p>
        </p:txBody>
      </p:sp>
      <p:sp>
        <p:nvSpPr>
          <p:cNvPr id="72" name="副标题 2"/>
          <p:cNvSpPr>
            <a:spLocks noGrp="1"/>
          </p:cNvSpPr>
          <p:nvPr/>
        </p:nvSpPr>
        <p:spPr>
          <a:xfrm>
            <a:off x="4683125" y="5671664"/>
            <a:ext cx="3081655" cy="3200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kumimoji="0" lang="zh-CN" altLang="en-US" sz="21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rPr>
              <a:t>进阶</a:t>
            </a:r>
          </a:p>
        </p:txBody>
      </p:sp>
      <p:sp>
        <p:nvSpPr>
          <p:cNvPr id="73" name="TextBox 3"/>
          <p:cNvSpPr txBox="1"/>
          <p:nvPr/>
        </p:nvSpPr>
        <p:spPr>
          <a:xfrm>
            <a:off x="1374196" y="690996"/>
            <a:ext cx="1460500" cy="584775"/>
          </a:xfrm>
          <a:prstGeom prst="rect">
            <a:avLst/>
          </a:prstGeom>
          <a:noFill/>
        </p:spPr>
        <p:txBody>
          <a:bodyPr wrap="square">
            <a:spAutoFit/>
          </a:bodyPr>
          <a:lstStyle>
            <a:lvl1pPr>
              <a:defRPr>
                <a:solidFill>
                  <a:schemeClr val="tx1"/>
                </a:solidFill>
                <a:latin typeface="Calibri" panose="020F0502020204030204" charset="0"/>
                <a:ea typeface="宋体" panose="02010600030101010101" pitchFamily="2" charset="-122"/>
                <a:cs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cs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cs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cs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cs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cs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cs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cs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cs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目  录</a:t>
            </a:r>
            <a:endParaRPr kumimoji="0" lang="en-US" altLang="zh-CN" sz="3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pic>
        <p:nvPicPr>
          <p:cNvPr id="74" name="图片 73" descr="瑞太."/>
          <p:cNvPicPr>
            <a:picLocks noChangeAspect="1"/>
          </p:cNvPicPr>
          <p:nvPr/>
        </p:nvPicPr>
        <p:blipFill>
          <a:blip r:embed="rId3"/>
          <a:stretch>
            <a:fillRect/>
          </a:stretch>
        </p:blipFill>
        <p:spPr>
          <a:xfrm>
            <a:off x="11017956" y="389946"/>
            <a:ext cx="725170" cy="885825"/>
          </a:xfrm>
          <a:prstGeom prst="rect">
            <a:avLst/>
          </a:prstGeom>
        </p:spPr>
      </p:pic>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132715" y="109220"/>
            <a:ext cx="4686935" cy="582930"/>
          </a:xfrm>
          <a:prstGeom prst="rect">
            <a:avLst/>
          </a:prstGeom>
        </p:spPr>
        <p:txBody>
          <a:bodyPr>
            <a:normAutofit/>
          </a:bodyPr>
          <a:lstStyle/>
          <a:p>
            <a:r>
              <a:rPr lang="zh-CN" altLang="en-US" sz="2400" dirty="0">
                <a:solidFill>
                  <a:schemeClr val="bg2">
                    <a:lumMod val="25000"/>
                  </a:schemeClr>
                </a:solidFill>
              </a:rPr>
              <a:t>三、开发模式</a:t>
            </a:r>
          </a:p>
        </p:txBody>
      </p:sp>
      <p:sp>
        <p:nvSpPr>
          <p:cNvPr id="6" name="文本框 5">
            <a:extLst>
              <a:ext uri="{FF2B5EF4-FFF2-40B4-BE49-F238E27FC236}">
                <a16:creationId xmlns:a16="http://schemas.microsoft.com/office/drawing/2014/main" id="{FD375D21-84BF-40EF-AC4D-3AB9350EBE3C}"/>
              </a:ext>
            </a:extLst>
          </p:cNvPr>
          <p:cNvSpPr txBox="1"/>
          <p:nvPr/>
        </p:nvSpPr>
        <p:spPr>
          <a:xfrm>
            <a:off x="665018" y="1258784"/>
            <a:ext cx="3238387" cy="400110"/>
          </a:xfrm>
          <a:prstGeom prst="rect">
            <a:avLst/>
          </a:prstGeom>
          <a:noFill/>
        </p:spPr>
        <p:txBody>
          <a:bodyPr wrap="none" rtlCol="0">
            <a:spAutoFit/>
          </a:bodyPr>
          <a:lstStyle/>
          <a:p>
            <a:r>
              <a:rPr lang="en-US" altLang="zh-CN" sz="2000" b="1" dirty="0">
                <a:solidFill>
                  <a:srgbClr val="1A1A1A"/>
                </a:solidFill>
                <a:latin typeface="+mn-ea"/>
              </a:rPr>
              <a:t>1.</a:t>
            </a:r>
            <a:r>
              <a:rPr lang="zh-CN" altLang="en-US" sz="2000" b="1" dirty="0">
                <a:solidFill>
                  <a:srgbClr val="1A1A1A"/>
                </a:solidFill>
                <a:latin typeface="+mn-ea"/>
              </a:rPr>
              <a:t>使用官网发布的原生组件</a:t>
            </a:r>
            <a:endParaRPr lang="zh-CN" altLang="en-US" dirty="0"/>
          </a:p>
        </p:txBody>
      </p:sp>
      <p:sp>
        <p:nvSpPr>
          <p:cNvPr id="8" name="文本框 7">
            <a:extLst>
              <a:ext uri="{FF2B5EF4-FFF2-40B4-BE49-F238E27FC236}">
                <a16:creationId xmlns:a16="http://schemas.microsoft.com/office/drawing/2014/main" id="{3E6765C3-EA27-4080-8CB3-B5D34F4627AA}"/>
              </a:ext>
            </a:extLst>
          </p:cNvPr>
          <p:cNvSpPr txBox="1"/>
          <p:nvPr/>
        </p:nvSpPr>
        <p:spPr>
          <a:xfrm>
            <a:off x="1162051" y="1990725"/>
            <a:ext cx="10115550" cy="369332"/>
          </a:xfrm>
          <a:prstGeom prst="rect">
            <a:avLst/>
          </a:prstGeom>
          <a:noFill/>
        </p:spPr>
        <p:txBody>
          <a:bodyPr wrap="square" rtlCol="0">
            <a:spAutoFit/>
          </a:bodyPr>
          <a:lstStyle/>
          <a:p>
            <a:r>
              <a:rPr lang="en-US" altLang="zh-CN" dirty="0"/>
              <a:t>RN </a:t>
            </a:r>
            <a:r>
              <a:rPr lang="zh-CN" altLang="en-US" dirty="0"/>
              <a:t>官方提供了许多组件可供选择使用，你可以直接拿来使用或者封装后再使用。</a:t>
            </a:r>
          </a:p>
        </p:txBody>
      </p:sp>
      <p:sp>
        <p:nvSpPr>
          <p:cNvPr id="2" name="文本框 1">
            <a:extLst>
              <a:ext uri="{FF2B5EF4-FFF2-40B4-BE49-F238E27FC236}">
                <a16:creationId xmlns:a16="http://schemas.microsoft.com/office/drawing/2014/main" id="{02258669-0AB7-4DD4-B767-EA0805CF6EA9}"/>
              </a:ext>
            </a:extLst>
          </p:cNvPr>
          <p:cNvSpPr txBox="1"/>
          <p:nvPr/>
        </p:nvSpPr>
        <p:spPr>
          <a:xfrm>
            <a:off x="665017" y="3228945"/>
            <a:ext cx="6924011" cy="400110"/>
          </a:xfrm>
          <a:prstGeom prst="rect">
            <a:avLst/>
          </a:prstGeom>
          <a:noFill/>
        </p:spPr>
        <p:txBody>
          <a:bodyPr wrap="none" rtlCol="0">
            <a:spAutoFit/>
          </a:bodyPr>
          <a:lstStyle/>
          <a:p>
            <a:r>
              <a:rPr lang="en-US" altLang="zh-CN" sz="2000" b="1" dirty="0">
                <a:solidFill>
                  <a:srgbClr val="1A1A1A"/>
                </a:solidFill>
                <a:latin typeface="+mn-ea"/>
              </a:rPr>
              <a:t>2.</a:t>
            </a:r>
            <a:r>
              <a:rPr lang="zh-CN" altLang="en-US" sz="2000" b="1" dirty="0">
                <a:solidFill>
                  <a:srgbClr val="1A1A1A"/>
                </a:solidFill>
                <a:latin typeface="+mn-ea"/>
              </a:rPr>
              <a:t>使用内嵌 </a:t>
            </a:r>
            <a:r>
              <a:rPr lang="en-US" altLang="zh-CN" sz="2000" b="1" dirty="0" err="1">
                <a:solidFill>
                  <a:srgbClr val="1A1A1A"/>
                </a:solidFill>
                <a:latin typeface="+mn-ea"/>
              </a:rPr>
              <a:t>webview</a:t>
            </a:r>
            <a:r>
              <a:rPr lang="en-US" altLang="zh-CN" sz="2000" b="1" dirty="0">
                <a:solidFill>
                  <a:srgbClr val="1A1A1A"/>
                </a:solidFill>
                <a:latin typeface="+mn-ea"/>
              </a:rPr>
              <a:t> </a:t>
            </a:r>
            <a:r>
              <a:rPr lang="zh-CN" altLang="en-US" sz="2000" b="1" dirty="0">
                <a:solidFill>
                  <a:srgbClr val="1A1A1A"/>
                </a:solidFill>
                <a:latin typeface="+mn-ea"/>
              </a:rPr>
              <a:t>的模式将 </a:t>
            </a:r>
            <a:r>
              <a:rPr lang="en-US" altLang="zh-CN" sz="2000" b="1" dirty="0">
                <a:solidFill>
                  <a:srgbClr val="1A1A1A"/>
                </a:solidFill>
                <a:latin typeface="+mn-ea"/>
              </a:rPr>
              <a:t>app </a:t>
            </a:r>
            <a:r>
              <a:rPr lang="zh-CN" altLang="en-US" sz="2000" b="1" dirty="0">
                <a:solidFill>
                  <a:srgbClr val="1A1A1A"/>
                </a:solidFill>
                <a:latin typeface="+mn-ea"/>
              </a:rPr>
              <a:t>开发成 </a:t>
            </a:r>
            <a:r>
              <a:rPr lang="en-US" altLang="zh-CN" sz="2000" b="1" dirty="0">
                <a:solidFill>
                  <a:srgbClr val="1A1A1A"/>
                </a:solidFill>
                <a:latin typeface="+mn-ea"/>
              </a:rPr>
              <a:t>h5 </a:t>
            </a:r>
            <a:r>
              <a:rPr lang="zh-CN" altLang="en-US" sz="2000" b="1" dirty="0">
                <a:solidFill>
                  <a:srgbClr val="1A1A1A"/>
                </a:solidFill>
                <a:latin typeface="+mn-ea"/>
              </a:rPr>
              <a:t>型应用程序</a:t>
            </a:r>
            <a:endParaRPr lang="en-US" altLang="zh-CN" sz="2000" b="1" dirty="0">
              <a:solidFill>
                <a:srgbClr val="1A1A1A"/>
              </a:solidFill>
              <a:latin typeface="+mn-ea"/>
            </a:endParaRPr>
          </a:p>
        </p:txBody>
      </p:sp>
      <p:sp>
        <p:nvSpPr>
          <p:cNvPr id="3" name="文本框 2">
            <a:extLst>
              <a:ext uri="{FF2B5EF4-FFF2-40B4-BE49-F238E27FC236}">
                <a16:creationId xmlns:a16="http://schemas.microsoft.com/office/drawing/2014/main" id="{1D8F10A1-B953-4AC0-93F0-2B81620A52A5}"/>
              </a:ext>
            </a:extLst>
          </p:cNvPr>
          <p:cNvSpPr txBox="1"/>
          <p:nvPr/>
        </p:nvSpPr>
        <p:spPr>
          <a:xfrm>
            <a:off x="1162051" y="4313277"/>
            <a:ext cx="10115550" cy="369332"/>
          </a:xfrm>
          <a:prstGeom prst="rect">
            <a:avLst/>
          </a:prstGeom>
          <a:noFill/>
        </p:spPr>
        <p:txBody>
          <a:bodyPr wrap="square" rtlCol="0">
            <a:spAutoFit/>
          </a:bodyPr>
          <a:lstStyle/>
          <a:p>
            <a:r>
              <a:rPr lang="zh-CN" altLang="en-US" dirty="0"/>
              <a:t>使用 </a:t>
            </a:r>
            <a:r>
              <a:rPr lang="en-US" altLang="zh-CN" dirty="0"/>
              <a:t>h5 </a:t>
            </a:r>
            <a:r>
              <a:rPr lang="zh-CN" altLang="en-US" dirty="0"/>
              <a:t>开发应用的开发过程就跟开发 </a:t>
            </a:r>
            <a:r>
              <a:rPr lang="en-US" altLang="zh-CN" dirty="0"/>
              <a:t>web </a:t>
            </a:r>
            <a:r>
              <a:rPr lang="zh-CN" altLang="en-US" dirty="0"/>
              <a:t>端很像，除某些特殊功能外，几乎与 </a:t>
            </a:r>
            <a:r>
              <a:rPr lang="en-US" altLang="zh-CN" dirty="0"/>
              <a:t>web </a:t>
            </a:r>
            <a:r>
              <a:rPr lang="zh-CN" altLang="en-US" dirty="0"/>
              <a:t>端无异。</a:t>
            </a:r>
          </a:p>
        </p:txBody>
      </p:sp>
    </p:spTree>
    <p:extLst>
      <p:ext uri="{BB962C8B-B14F-4D97-AF65-F5344CB8AC3E}">
        <p14:creationId xmlns:p14="http://schemas.microsoft.com/office/powerpoint/2010/main" val="1512210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132715" y="109220"/>
            <a:ext cx="4686935" cy="582930"/>
          </a:xfrm>
          <a:prstGeom prst="rect">
            <a:avLst/>
          </a:prstGeom>
        </p:spPr>
        <p:txBody>
          <a:bodyPr>
            <a:normAutofit/>
          </a:bodyPr>
          <a:lstStyle/>
          <a:p>
            <a:r>
              <a:rPr lang="zh-CN" altLang="en-US" sz="2400" dirty="0">
                <a:solidFill>
                  <a:schemeClr val="bg2">
                    <a:lumMod val="25000"/>
                  </a:schemeClr>
                </a:solidFill>
              </a:rPr>
              <a:t>三、开发模式</a:t>
            </a:r>
          </a:p>
        </p:txBody>
      </p:sp>
      <p:sp>
        <p:nvSpPr>
          <p:cNvPr id="6" name="文本框 5">
            <a:extLst>
              <a:ext uri="{FF2B5EF4-FFF2-40B4-BE49-F238E27FC236}">
                <a16:creationId xmlns:a16="http://schemas.microsoft.com/office/drawing/2014/main" id="{FD375D21-84BF-40EF-AC4D-3AB9350EBE3C}"/>
              </a:ext>
            </a:extLst>
          </p:cNvPr>
          <p:cNvSpPr txBox="1"/>
          <p:nvPr/>
        </p:nvSpPr>
        <p:spPr>
          <a:xfrm>
            <a:off x="665018" y="1258784"/>
            <a:ext cx="3518912" cy="400110"/>
          </a:xfrm>
          <a:prstGeom prst="rect">
            <a:avLst/>
          </a:prstGeom>
          <a:noFill/>
        </p:spPr>
        <p:txBody>
          <a:bodyPr wrap="none" rtlCol="0">
            <a:spAutoFit/>
          </a:bodyPr>
          <a:lstStyle/>
          <a:p>
            <a:r>
              <a:rPr lang="en-US" altLang="zh-CN" sz="2000" b="1" dirty="0">
                <a:solidFill>
                  <a:srgbClr val="1A1A1A"/>
                </a:solidFill>
                <a:latin typeface="+mn-ea"/>
              </a:rPr>
              <a:t>【</a:t>
            </a:r>
            <a:r>
              <a:rPr lang="zh-CN" altLang="en-US" sz="2000" b="1" dirty="0">
                <a:solidFill>
                  <a:srgbClr val="1A1A1A"/>
                </a:solidFill>
                <a:latin typeface="+mn-ea"/>
              </a:rPr>
              <a:t>使用官网发布的原生组件</a:t>
            </a:r>
            <a:r>
              <a:rPr lang="en-US" altLang="zh-CN" sz="2000" b="1" dirty="0">
                <a:solidFill>
                  <a:srgbClr val="1A1A1A"/>
                </a:solidFill>
                <a:latin typeface="+mn-ea"/>
              </a:rPr>
              <a:t>】</a:t>
            </a:r>
            <a:endParaRPr lang="zh-CN" altLang="en-US" dirty="0"/>
          </a:p>
        </p:txBody>
      </p:sp>
      <p:sp>
        <p:nvSpPr>
          <p:cNvPr id="8" name="文本框 7">
            <a:extLst>
              <a:ext uri="{FF2B5EF4-FFF2-40B4-BE49-F238E27FC236}">
                <a16:creationId xmlns:a16="http://schemas.microsoft.com/office/drawing/2014/main" id="{3E6765C3-EA27-4080-8CB3-B5D34F4627AA}"/>
              </a:ext>
            </a:extLst>
          </p:cNvPr>
          <p:cNvSpPr txBox="1"/>
          <p:nvPr/>
        </p:nvSpPr>
        <p:spPr>
          <a:xfrm>
            <a:off x="1162051" y="1990725"/>
            <a:ext cx="10115550" cy="2585323"/>
          </a:xfrm>
          <a:prstGeom prst="rect">
            <a:avLst/>
          </a:prstGeom>
          <a:noFill/>
        </p:spPr>
        <p:txBody>
          <a:bodyPr wrap="square" rtlCol="0">
            <a:spAutoFit/>
          </a:bodyPr>
          <a:lstStyle/>
          <a:p>
            <a:r>
              <a:rPr lang="en-US" altLang="zh-CN" dirty="0"/>
              <a:t>RN </a:t>
            </a:r>
            <a:r>
              <a:rPr lang="zh-CN" altLang="en-US" dirty="0"/>
              <a:t>官方提供的组件经编译后都会转化成原生的组件，但是某些版本可能会出现未知的 </a:t>
            </a:r>
            <a:r>
              <a:rPr lang="en-US" altLang="zh-CN" dirty="0"/>
              <a:t>bug</a:t>
            </a:r>
            <a:r>
              <a:rPr lang="zh-CN" altLang="en-US" dirty="0"/>
              <a:t>。但这毕竟是少数情况。</a:t>
            </a:r>
            <a:endParaRPr lang="en-US" altLang="zh-CN" dirty="0"/>
          </a:p>
          <a:p>
            <a:endParaRPr lang="en-US" altLang="zh-CN" dirty="0"/>
          </a:p>
          <a:p>
            <a:r>
              <a:rPr lang="zh-CN" altLang="en-US" dirty="0"/>
              <a:t>关于样式调控，官方给的都是 </a:t>
            </a:r>
            <a:r>
              <a:rPr lang="en-US" altLang="zh-CN" dirty="0" err="1"/>
              <a:t>css</a:t>
            </a:r>
            <a:r>
              <a:rPr lang="en-US" altLang="zh-CN" dirty="0"/>
              <a:t> </a:t>
            </a:r>
            <a:r>
              <a:rPr lang="zh-CN" altLang="en-US" dirty="0"/>
              <a:t>语法，但是这里注意，是根据 </a:t>
            </a:r>
            <a:r>
              <a:rPr lang="en-US" altLang="zh-CN" dirty="0"/>
              <a:t>web </a:t>
            </a:r>
            <a:r>
              <a:rPr lang="zh-CN" altLang="en-US" dirty="0"/>
              <a:t>端 </a:t>
            </a:r>
            <a:r>
              <a:rPr lang="en-US" altLang="zh-CN" dirty="0" err="1"/>
              <a:t>css</a:t>
            </a:r>
            <a:r>
              <a:rPr lang="en-US" altLang="zh-CN" dirty="0"/>
              <a:t> </a:t>
            </a:r>
            <a:r>
              <a:rPr lang="zh-CN" altLang="en-US" dirty="0"/>
              <a:t>模拟实现的类 </a:t>
            </a:r>
            <a:r>
              <a:rPr lang="en-US" altLang="zh-CN" dirty="0" err="1"/>
              <a:t>css</a:t>
            </a:r>
            <a:r>
              <a:rPr lang="en-US" altLang="zh-CN" dirty="0"/>
              <a:t> </a:t>
            </a:r>
            <a:r>
              <a:rPr lang="zh-CN" altLang="en-US" dirty="0"/>
              <a:t>而不是真正的 </a:t>
            </a:r>
            <a:r>
              <a:rPr lang="en-US" altLang="zh-CN" dirty="0" err="1"/>
              <a:t>css</a:t>
            </a:r>
            <a:r>
              <a:rPr lang="zh-CN" altLang="en-US" dirty="0"/>
              <a:t>，所以某些样式语句根本就起不了作用。并且其外层节点的样式不会传递给子节点，所有的样式配置都是只针对单一节点的，与</a:t>
            </a:r>
            <a:r>
              <a:rPr lang="en-US" altLang="zh-CN" dirty="0"/>
              <a:t> </a:t>
            </a:r>
            <a:r>
              <a:rPr lang="zh-CN" altLang="en-US" dirty="0"/>
              <a:t>层叠样式表 </a:t>
            </a:r>
            <a:r>
              <a:rPr lang="en-US" altLang="zh-CN" dirty="0" err="1"/>
              <a:t>css</a:t>
            </a:r>
            <a:r>
              <a:rPr lang="en-US" altLang="zh-CN" dirty="0"/>
              <a:t> </a:t>
            </a:r>
            <a:r>
              <a:rPr lang="zh-CN" altLang="en-US" dirty="0"/>
              <a:t>不同，具有不可传承性。</a:t>
            </a:r>
            <a:endParaRPr lang="en-US" altLang="zh-CN" dirty="0"/>
          </a:p>
          <a:p>
            <a:endParaRPr lang="en-US" altLang="zh-CN" dirty="0"/>
          </a:p>
          <a:p>
            <a:r>
              <a:rPr lang="zh-CN" altLang="en-US" dirty="0"/>
              <a:t>使用第三方开源库组件，</a:t>
            </a:r>
            <a:r>
              <a:rPr lang="en-US" altLang="zh-CN" dirty="0" err="1"/>
              <a:t>github</a:t>
            </a:r>
            <a:r>
              <a:rPr lang="zh-CN" altLang="en-US" dirty="0"/>
              <a:t>上可以搜索到很多非官方提供的，开源组件库，可以下载并使用，比如视频播放组件。</a:t>
            </a:r>
          </a:p>
        </p:txBody>
      </p:sp>
      <p:sp>
        <p:nvSpPr>
          <p:cNvPr id="5" name="文本框 4">
            <a:extLst>
              <a:ext uri="{FF2B5EF4-FFF2-40B4-BE49-F238E27FC236}">
                <a16:creationId xmlns:a16="http://schemas.microsoft.com/office/drawing/2014/main" id="{A9BBEC11-3393-4F51-A77D-25480995ED6B}"/>
              </a:ext>
            </a:extLst>
          </p:cNvPr>
          <p:cNvSpPr txBox="1"/>
          <p:nvPr/>
        </p:nvSpPr>
        <p:spPr>
          <a:xfrm>
            <a:off x="1162051" y="5276050"/>
            <a:ext cx="10115550" cy="923330"/>
          </a:xfrm>
          <a:prstGeom prst="rect">
            <a:avLst/>
          </a:prstGeom>
          <a:noFill/>
        </p:spPr>
        <p:txBody>
          <a:bodyPr wrap="square" rtlCol="0">
            <a:spAutoFit/>
          </a:bodyPr>
          <a:lstStyle/>
          <a:p>
            <a:r>
              <a:rPr lang="zh-CN" altLang="en-US" dirty="0"/>
              <a:t>优点：性能更好、更丝滑流畅，原生组件。</a:t>
            </a:r>
            <a:endParaRPr lang="en-US" altLang="zh-CN" dirty="0"/>
          </a:p>
          <a:p>
            <a:endParaRPr lang="en-US" altLang="zh-CN" dirty="0"/>
          </a:p>
          <a:p>
            <a:r>
              <a:rPr lang="zh-CN" altLang="en-US" dirty="0"/>
              <a:t>缺点：样式可控性差，并不真正完全地跨平台，判断语句繁多。</a:t>
            </a:r>
          </a:p>
        </p:txBody>
      </p:sp>
    </p:spTree>
    <p:extLst>
      <p:ext uri="{BB962C8B-B14F-4D97-AF65-F5344CB8AC3E}">
        <p14:creationId xmlns:p14="http://schemas.microsoft.com/office/powerpoint/2010/main" val="1942146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132715" y="109220"/>
            <a:ext cx="4686935" cy="582930"/>
          </a:xfrm>
          <a:prstGeom prst="rect">
            <a:avLst/>
          </a:prstGeom>
        </p:spPr>
        <p:txBody>
          <a:bodyPr>
            <a:normAutofit/>
          </a:bodyPr>
          <a:lstStyle/>
          <a:p>
            <a:r>
              <a:rPr lang="zh-CN" altLang="en-US" sz="2400" dirty="0">
                <a:solidFill>
                  <a:schemeClr val="bg2">
                    <a:lumMod val="25000"/>
                  </a:schemeClr>
                </a:solidFill>
              </a:rPr>
              <a:t>三、开发模式</a:t>
            </a:r>
          </a:p>
        </p:txBody>
      </p:sp>
      <p:sp>
        <p:nvSpPr>
          <p:cNvPr id="6" name="文本框 5">
            <a:extLst>
              <a:ext uri="{FF2B5EF4-FFF2-40B4-BE49-F238E27FC236}">
                <a16:creationId xmlns:a16="http://schemas.microsoft.com/office/drawing/2014/main" id="{FD375D21-84BF-40EF-AC4D-3AB9350EBE3C}"/>
              </a:ext>
            </a:extLst>
          </p:cNvPr>
          <p:cNvSpPr txBox="1"/>
          <p:nvPr/>
        </p:nvSpPr>
        <p:spPr>
          <a:xfrm>
            <a:off x="665018" y="1258784"/>
            <a:ext cx="7204536" cy="400110"/>
          </a:xfrm>
          <a:prstGeom prst="rect">
            <a:avLst/>
          </a:prstGeom>
          <a:noFill/>
        </p:spPr>
        <p:txBody>
          <a:bodyPr wrap="none" rtlCol="0">
            <a:spAutoFit/>
          </a:bodyPr>
          <a:lstStyle/>
          <a:p>
            <a:r>
              <a:rPr lang="en-US" altLang="zh-CN" sz="2000" b="1" dirty="0">
                <a:solidFill>
                  <a:srgbClr val="1A1A1A"/>
                </a:solidFill>
                <a:latin typeface="+mn-ea"/>
              </a:rPr>
              <a:t>【</a:t>
            </a:r>
            <a:r>
              <a:rPr lang="zh-CN" altLang="en-US" sz="2000" b="1" dirty="0">
                <a:solidFill>
                  <a:srgbClr val="1A1A1A"/>
                </a:solidFill>
                <a:latin typeface="+mn-ea"/>
              </a:rPr>
              <a:t>使用内嵌 </a:t>
            </a:r>
            <a:r>
              <a:rPr lang="en-US" altLang="zh-CN" sz="2000" b="1" dirty="0" err="1">
                <a:solidFill>
                  <a:srgbClr val="1A1A1A"/>
                </a:solidFill>
                <a:latin typeface="+mn-ea"/>
              </a:rPr>
              <a:t>webview</a:t>
            </a:r>
            <a:r>
              <a:rPr lang="en-US" altLang="zh-CN" sz="2000" b="1" dirty="0">
                <a:solidFill>
                  <a:srgbClr val="1A1A1A"/>
                </a:solidFill>
                <a:latin typeface="+mn-ea"/>
              </a:rPr>
              <a:t> </a:t>
            </a:r>
            <a:r>
              <a:rPr lang="zh-CN" altLang="en-US" sz="2000" b="1" dirty="0">
                <a:solidFill>
                  <a:srgbClr val="1A1A1A"/>
                </a:solidFill>
                <a:latin typeface="+mn-ea"/>
              </a:rPr>
              <a:t>的模式将 </a:t>
            </a:r>
            <a:r>
              <a:rPr lang="en-US" altLang="zh-CN" sz="2000" b="1" dirty="0">
                <a:solidFill>
                  <a:srgbClr val="1A1A1A"/>
                </a:solidFill>
                <a:latin typeface="+mn-ea"/>
              </a:rPr>
              <a:t>app </a:t>
            </a:r>
            <a:r>
              <a:rPr lang="zh-CN" altLang="en-US" sz="2000" b="1" dirty="0">
                <a:solidFill>
                  <a:srgbClr val="1A1A1A"/>
                </a:solidFill>
                <a:latin typeface="+mn-ea"/>
              </a:rPr>
              <a:t>开发成 </a:t>
            </a:r>
            <a:r>
              <a:rPr lang="en-US" altLang="zh-CN" sz="2000" b="1" dirty="0">
                <a:solidFill>
                  <a:srgbClr val="1A1A1A"/>
                </a:solidFill>
                <a:latin typeface="+mn-ea"/>
              </a:rPr>
              <a:t>h5 </a:t>
            </a:r>
            <a:r>
              <a:rPr lang="zh-CN" altLang="en-US" sz="2000" b="1" dirty="0">
                <a:solidFill>
                  <a:srgbClr val="1A1A1A"/>
                </a:solidFill>
                <a:latin typeface="+mn-ea"/>
              </a:rPr>
              <a:t>型应用程序</a:t>
            </a:r>
            <a:r>
              <a:rPr lang="en-US" altLang="zh-CN" sz="2000" b="1" dirty="0">
                <a:solidFill>
                  <a:srgbClr val="1A1A1A"/>
                </a:solidFill>
                <a:latin typeface="+mn-ea"/>
              </a:rPr>
              <a:t>】</a:t>
            </a:r>
            <a:endParaRPr lang="zh-CN" altLang="en-US" dirty="0"/>
          </a:p>
        </p:txBody>
      </p:sp>
      <p:sp>
        <p:nvSpPr>
          <p:cNvPr id="5" name="文本框 4">
            <a:extLst>
              <a:ext uri="{FF2B5EF4-FFF2-40B4-BE49-F238E27FC236}">
                <a16:creationId xmlns:a16="http://schemas.microsoft.com/office/drawing/2014/main" id="{A9BBEC11-3393-4F51-A77D-25480995ED6B}"/>
              </a:ext>
            </a:extLst>
          </p:cNvPr>
          <p:cNvSpPr txBox="1"/>
          <p:nvPr/>
        </p:nvSpPr>
        <p:spPr>
          <a:xfrm>
            <a:off x="1162051" y="5276050"/>
            <a:ext cx="10115550" cy="923330"/>
          </a:xfrm>
          <a:prstGeom prst="rect">
            <a:avLst/>
          </a:prstGeom>
          <a:noFill/>
        </p:spPr>
        <p:txBody>
          <a:bodyPr wrap="square" rtlCol="0">
            <a:spAutoFit/>
          </a:bodyPr>
          <a:lstStyle/>
          <a:p>
            <a:r>
              <a:rPr lang="zh-CN" altLang="en-US" dirty="0"/>
              <a:t>优点：可以轻易实现更炫酷的界面样式，样式可控性好，功能更灵活，可直接套用 </a:t>
            </a:r>
            <a:r>
              <a:rPr lang="en-US" altLang="zh-CN" dirty="0"/>
              <a:t>h5 </a:t>
            </a:r>
            <a:r>
              <a:rPr lang="zh-CN" altLang="en-US" dirty="0"/>
              <a:t>组件。</a:t>
            </a:r>
            <a:endParaRPr lang="en-US" altLang="zh-CN" dirty="0"/>
          </a:p>
          <a:p>
            <a:endParaRPr lang="en-US" altLang="zh-CN" dirty="0"/>
          </a:p>
          <a:p>
            <a:r>
              <a:rPr lang="zh-CN" altLang="en-US" dirty="0"/>
              <a:t>缺点：某些组件性能不如原生组件，不如原生组件丝滑流畅。</a:t>
            </a:r>
          </a:p>
        </p:txBody>
      </p:sp>
      <p:sp>
        <p:nvSpPr>
          <p:cNvPr id="2" name="文本框 1">
            <a:extLst>
              <a:ext uri="{FF2B5EF4-FFF2-40B4-BE49-F238E27FC236}">
                <a16:creationId xmlns:a16="http://schemas.microsoft.com/office/drawing/2014/main" id="{C8603346-39BB-48C0-A406-15B4EBE5BAA3}"/>
              </a:ext>
            </a:extLst>
          </p:cNvPr>
          <p:cNvSpPr txBox="1"/>
          <p:nvPr/>
        </p:nvSpPr>
        <p:spPr>
          <a:xfrm>
            <a:off x="1162051" y="1946729"/>
            <a:ext cx="10115550" cy="3139321"/>
          </a:xfrm>
          <a:prstGeom prst="rect">
            <a:avLst/>
          </a:prstGeom>
          <a:noFill/>
        </p:spPr>
        <p:txBody>
          <a:bodyPr wrap="square" rtlCol="0">
            <a:spAutoFit/>
          </a:bodyPr>
          <a:lstStyle/>
          <a:p>
            <a:r>
              <a:rPr lang="zh-CN" altLang="en-US" dirty="0"/>
              <a:t>内嵌 </a:t>
            </a:r>
            <a:r>
              <a:rPr lang="en-US" altLang="zh-CN" dirty="0"/>
              <a:t>h5 </a:t>
            </a:r>
            <a:r>
              <a:rPr lang="zh-CN" altLang="en-US" dirty="0"/>
              <a:t>式的开发模式对于 </a:t>
            </a:r>
            <a:r>
              <a:rPr lang="en-US" altLang="zh-CN" dirty="0"/>
              <a:t>web </a:t>
            </a:r>
            <a:r>
              <a:rPr lang="zh-CN" altLang="en-US" dirty="0"/>
              <a:t>前端开发者来说更友好，更相似，因为页面本身就是一个 </a:t>
            </a:r>
            <a:r>
              <a:rPr lang="en-US" altLang="zh-CN" dirty="0"/>
              <a:t>.html </a:t>
            </a:r>
            <a:r>
              <a:rPr lang="zh-CN" altLang="en-US" dirty="0"/>
              <a:t>文件。</a:t>
            </a:r>
            <a:endParaRPr lang="en-US" altLang="zh-CN" dirty="0"/>
          </a:p>
          <a:p>
            <a:endParaRPr lang="en-US" altLang="zh-CN" dirty="0"/>
          </a:p>
          <a:p>
            <a:r>
              <a:rPr lang="zh-CN" altLang="en-US" dirty="0"/>
              <a:t>你可以真正滴使用开发 </a:t>
            </a:r>
            <a:r>
              <a:rPr lang="en-US" altLang="zh-CN" dirty="0"/>
              <a:t>web </a:t>
            </a:r>
            <a:r>
              <a:rPr lang="zh-CN" altLang="en-US" dirty="0"/>
              <a:t>的那一套开发工具和流程来开发一些展示性的页。这也就意味着你不必考虑开发原生时繁琐的样式问题。你使用的是真正的 </a:t>
            </a:r>
            <a:r>
              <a:rPr lang="en-US" altLang="zh-CN" dirty="0" err="1"/>
              <a:t>css</a:t>
            </a:r>
            <a:r>
              <a:rPr lang="en-US" altLang="zh-CN" dirty="0"/>
              <a:t> </a:t>
            </a:r>
            <a:r>
              <a:rPr lang="zh-CN" altLang="en-US" dirty="0"/>
              <a:t>。</a:t>
            </a:r>
            <a:endParaRPr lang="en-US" altLang="zh-CN" dirty="0"/>
          </a:p>
          <a:p>
            <a:endParaRPr lang="en-US" altLang="zh-CN" dirty="0"/>
          </a:p>
          <a:p>
            <a:r>
              <a:rPr lang="zh-CN" altLang="en-US" dirty="0"/>
              <a:t>但是同时你不得不考虑的是</a:t>
            </a:r>
            <a:r>
              <a:rPr lang="en-US" altLang="zh-CN" dirty="0"/>
              <a:t>UI</a:t>
            </a:r>
            <a:r>
              <a:rPr lang="zh-CN" altLang="en-US" dirty="0"/>
              <a:t>界面，应该提前考虑移动端</a:t>
            </a:r>
            <a:r>
              <a:rPr lang="en-US" altLang="zh-CN" dirty="0"/>
              <a:t>UI</a:t>
            </a:r>
            <a:r>
              <a:rPr lang="zh-CN" altLang="en-US" dirty="0"/>
              <a:t>与网页端</a:t>
            </a:r>
            <a:r>
              <a:rPr lang="en-US" altLang="zh-CN" dirty="0"/>
              <a:t>UI</a:t>
            </a:r>
            <a:r>
              <a:rPr lang="zh-CN" altLang="en-US" dirty="0"/>
              <a:t>的不同。比如网页下拉框和手机下拉框的交互表现不应该是一样的，以及某些交互视图如果超出了屏幕范围那就是绝对所不能容忍的，应该在开发时就应该尽量避免此类问题。</a:t>
            </a:r>
            <a:endParaRPr lang="en-US" altLang="zh-CN" dirty="0"/>
          </a:p>
          <a:p>
            <a:endParaRPr lang="en-US" altLang="zh-CN" dirty="0"/>
          </a:p>
          <a:p>
            <a:r>
              <a:rPr lang="zh-CN" altLang="en-US" dirty="0"/>
              <a:t>内嵌式使用的是</a:t>
            </a:r>
            <a:r>
              <a:rPr lang="en-US" altLang="zh-CN" dirty="0"/>
              <a:t>V8</a:t>
            </a:r>
            <a:r>
              <a:rPr lang="zh-CN" altLang="en-US" dirty="0"/>
              <a:t>引擎，所以某些繁琐的页面功能实现起来会加重运算导致卡顿，这对非原生组件来说是致命的。应该选择避繁就简。</a:t>
            </a:r>
            <a:endParaRPr lang="en-US" altLang="zh-CN" dirty="0"/>
          </a:p>
        </p:txBody>
      </p:sp>
    </p:spTree>
    <p:extLst>
      <p:ext uri="{BB962C8B-B14F-4D97-AF65-F5344CB8AC3E}">
        <p14:creationId xmlns:p14="http://schemas.microsoft.com/office/powerpoint/2010/main" val="42887806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47"/>
          <p:cNvSpPr/>
          <p:nvPr/>
        </p:nvSpPr>
        <p:spPr>
          <a:xfrm>
            <a:off x="3922785" y="3866871"/>
            <a:ext cx="2961005" cy="560070"/>
          </a:xfrm>
          <a:prstGeom prst="rect">
            <a:avLst/>
          </a:prstGeom>
          <a:solidFill>
            <a:sysClr val="window" lastClr="FFFFFF"/>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sp>
        <p:nvSpPr>
          <p:cNvPr id="49" name="矩形 48"/>
          <p:cNvSpPr/>
          <p:nvPr/>
        </p:nvSpPr>
        <p:spPr>
          <a:xfrm>
            <a:off x="3926205" y="1554959"/>
            <a:ext cx="608965" cy="560070"/>
          </a:xfrm>
          <a:prstGeom prst="rect">
            <a:avLst/>
          </a:prstGeom>
          <a:solidFill>
            <a:sysClr val="window" lastClr="FFFFFF"/>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sp>
        <p:nvSpPr>
          <p:cNvPr id="50" name="矩形 49"/>
          <p:cNvSpPr/>
          <p:nvPr/>
        </p:nvSpPr>
        <p:spPr>
          <a:xfrm>
            <a:off x="3922785" y="2301521"/>
            <a:ext cx="608965" cy="560070"/>
          </a:xfrm>
          <a:prstGeom prst="rect">
            <a:avLst/>
          </a:prstGeom>
          <a:solidFill>
            <a:sysClr val="window" lastClr="FFFFFF"/>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sp>
        <p:nvSpPr>
          <p:cNvPr id="51" name="矩形 50"/>
          <p:cNvSpPr/>
          <p:nvPr/>
        </p:nvSpPr>
        <p:spPr>
          <a:xfrm>
            <a:off x="3922784" y="3073140"/>
            <a:ext cx="608965" cy="560070"/>
          </a:xfrm>
          <a:prstGeom prst="rect">
            <a:avLst/>
          </a:prstGeom>
          <a:solidFill>
            <a:sysClr val="window" lastClr="FFFFFF"/>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sp>
        <p:nvSpPr>
          <p:cNvPr id="53" name="矩形 52"/>
          <p:cNvSpPr/>
          <p:nvPr/>
        </p:nvSpPr>
        <p:spPr>
          <a:xfrm>
            <a:off x="3926205" y="4760439"/>
            <a:ext cx="608965" cy="560070"/>
          </a:xfrm>
          <a:prstGeom prst="rect">
            <a:avLst/>
          </a:prstGeom>
          <a:solidFill>
            <a:sysClr val="window" lastClr="FFFFFF"/>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sp>
        <p:nvSpPr>
          <p:cNvPr id="54" name="矩形 53"/>
          <p:cNvSpPr/>
          <p:nvPr/>
        </p:nvSpPr>
        <p:spPr>
          <a:xfrm>
            <a:off x="3926205" y="5561809"/>
            <a:ext cx="608965" cy="560070"/>
          </a:xfrm>
          <a:prstGeom prst="rect">
            <a:avLst/>
          </a:prstGeom>
          <a:solidFill>
            <a:sysClr val="window" lastClr="FFFFFF"/>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sp>
        <p:nvSpPr>
          <p:cNvPr id="55" name="内容占位符 12"/>
          <p:cNvSpPr txBox="1"/>
          <p:nvPr/>
        </p:nvSpPr>
        <p:spPr>
          <a:xfrm>
            <a:off x="4017401" y="3866871"/>
            <a:ext cx="310515" cy="4521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en-US" altLang="zh-CN" sz="3600" b="1" dirty="0" smtClean="0">
                <a:solidFill>
                  <a:srgbClr val="072D6C"/>
                </a:solidFill>
                <a:latin typeface="经典粗黑简" panose="02010609000101010101" charset="-122"/>
                <a:ea typeface="经典粗黑简" panose="02010609000101010101" charset="-122"/>
              </a:rPr>
              <a:t>4</a:t>
            </a:r>
          </a:p>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endParaRPr kumimoji="0" lang="en-US" altLang="zh-CN" sz="3600" b="1" i="0" u="none" strike="noStrike" kern="1200" cap="none" spc="0" normalizeH="0" baseline="0" noProof="0" dirty="0">
              <a:ln>
                <a:noFill/>
              </a:ln>
              <a:solidFill>
                <a:srgbClr val="072D6C"/>
              </a:solidFill>
              <a:effectLst/>
              <a:uLnTx/>
              <a:uFillTx/>
              <a:latin typeface="经典粗黑简" panose="02010609000101010101" charset="-122"/>
              <a:ea typeface="经典粗黑简" panose="02010609000101010101" charset="-122"/>
              <a:cs typeface="+mn-cs"/>
            </a:endParaRPr>
          </a:p>
        </p:txBody>
      </p:sp>
      <p:sp>
        <p:nvSpPr>
          <p:cNvPr id="56" name="内容占位符 2"/>
          <p:cNvSpPr>
            <a:spLocks noGrp="1"/>
          </p:cNvSpPr>
          <p:nvPr/>
        </p:nvSpPr>
        <p:spPr>
          <a:xfrm>
            <a:off x="4011442" y="1608934"/>
            <a:ext cx="305288" cy="4521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en-US" altLang="zh-CN" sz="3200" b="1" dirty="0">
                <a:solidFill>
                  <a:srgbClr val="072D6C"/>
                </a:solidFill>
                <a:latin typeface="经典粗黑简" panose="02010609000101010101" charset="-122"/>
                <a:ea typeface="经典粗黑简" panose="02010609000101010101" charset="-122"/>
              </a:rPr>
              <a:t>1</a:t>
            </a:r>
            <a:endParaRPr kumimoji="0" lang="en-US" altLang="zh-CN" sz="3200" b="1" i="0" u="none" strike="noStrike" kern="1200" cap="none" spc="0" normalizeH="0" baseline="0" noProof="0" dirty="0">
              <a:ln>
                <a:noFill/>
              </a:ln>
              <a:solidFill>
                <a:srgbClr val="072D6C"/>
              </a:solidFill>
              <a:effectLst/>
              <a:uLnTx/>
              <a:uFillTx/>
              <a:latin typeface="经典粗黑简" panose="02010609000101010101" charset="-122"/>
              <a:ea typeface="经典粗黑简" panose="02010609000101010101" charset="-122"/>
              <a:cs typeface="+mn-cs"/>
            </a:endParaRPr>
          </a:p>
        </p:txBody>
      </p:sp>
      <p:sp>
        <p:nvSpPr>
          <p:cNvPr id="57" name="内容占位符 2"/>
          <p:cNvSpPr>
            <a:spLocks noGrp="1"/>
          </p:cNvSpPr>
          <p:nvPr/>
        </p:nvSpPr>
        <p:spPr>
          <a:xfrm>
            <a:off x="4032250" y="2346971"/>
            <a:ext cx="310515" cy="4521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en-US" altLang="zh-CN" sz="3200" b="1" dirty="0">
                <a:solidFill>
                  <a:srgbClr val="072D6C"/>
                </a:solidFill>
                <a:latin typeface="经典粗黑简" panose="02010609000101010101" charset="-122"/>
                <a:ea typeface="经典粗黑简" panose="02010609000101010101" charset="-122"/>
              </a:rPr>
              <a:t>2</a:t>
            </a:r>
            <a:endParaRPr kumimoji="0" lang="en-US" altLang="zh-CN" sz="3200" b="1" i="0" u="none" strike="noStrike" kern="1200" cap="none" spc="0" normalizeH="0" baseline="0" noProof="0" dirty="0">
              <a:ln>
                <a:noFill/>
              </a:ln>
              <a:solidFill>
                <a:srgbClr val="072D6C"/>
              </a:solidFill>
              <a:effectLst/>
              <a:uLnTx/>
              <a:uFillTx/>
              <a:latin typeface="经典粗黑简" panose="02010609000101010101" charset="-122"/>
              <a:ea typeface="经典粗黑简" panose="02010609000101010101" charset="-122"/>
              <a:cs typeface="+mn-cs"/>
            </a:endParaRPr>
          </a:p>
        </p:txBody>
      </p:sp>
      <p:sp>
        <p:nvSpPr>
          <p:cNvPr id="64" name="内容占位符 2"/>
          <p:cNvSpPr>
            <a:spLocks noGrp="1"/>
          </p:cNvSpPr>
          <p:nvPr/>
        </p:nvSpPr>
        <p:spPr>
          <a:xfrm>
            <a:off x="4032250" y="3132589"/>
            <a:ext cx="310515" cy="4521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en-US" altLang="zh-CN" sz="3200" b="1" dirty="0" smtClean="0">
                <a:solidFill>
                  <a:srgbClr val="072D6C"/>
                </a:solidFill>
                <a:latin typeface="经典粗黑简" panose="02010609000101010101" charset="-122"/>
                <a:ea typeface="经典粗黑简" panose="02010609000101010101" charset="-122"/>
              </a:rPr>
              <a:t>3</a:t>
            </a:r>
          </a:p>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endParaRPr kumimoji="0" lang="en-US" altLang="zh-CN" sz="3200" b="1" i="0" u="none" strike="noStrike" kern="1200" cap="none" spc="0" normalizeH="0" baseline="0" noProof="0" dirty="0">
              <a:ln>
                <a:noFill/>
              </a:ln>
              <a:solidFill>
                <a:srgbClr val="072D6C"/>
              </a:solidFill>
              <a:effectLst/>
              <a:uLnTx/>
              <a:uFillTx/>
              <a:latin typeface="经典粗黑简" panose="02010609000101010101" charset="-122"/>
              <a:ea typeface="经典粗黑简" panose="02010609000101010101" charset="-122"/>
              <a:cs typeface="+mn-cs"/>
            </a:endParaRPr>
          </a:p>
        </p:txBody>
      </p:sp>
      <p:sp>
        <p:nvSpPr>
          <p:cNvPr id="65" name="内容占位符 2"/>
          <p:cNvSpPr>
            <a:spLocks noGrp="1"/>
          </p:cNvSpPr>
          <p:nvPr/>
        </p:nvSpPr>
        <p:spPr>
          <a:xfrm>
            <a:off x="4032250" y="4814414"/>
            <a:ext cx="310515" cy="4521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kumimoji="0" lang="en-US" altLang="zh-CN" sz="3200" b="1" i="0" u="none" strike="noStrike" kern="1200" cap="none" spc="0" normalizeH="0" baseline="0" noProof="0" dirty="0">
                <a:ln>
                  <a:noFill/>
                </a:ln>
                <a:solidFill>
                  <a:srgbClr val="072D6C"/>
                </a:solidFill>
                <a:effectLst/>
                <a:uLnTx/>
                <a:uFillTx/>
                <a:latin typeface="经典粗黑简" panose="02010609000101010101" charset="-122"/>
                <a:ea typeface="经典粗黑简" panose="02010609000101010101" charset="-122"/>
                <a:cs typeface="+mn-cs"/>
              </a:rPr>
              <a:t>5</a:t>
            </a:r>
          </a:p>
        </p:txBody>
      </p:sp>
      <p:sp>
        <p:nvSpPr>
          <p:cNvPr id="66" name="内容占位符 2"/>
          <p:cNvSpPr>
            <a:spLocks noGrp="1"/>
          </p:cNvSpPr>
          <p:nvPr/>
        </p:nvSpPr>
        <p:spPr>
          <a:xfrm>
            <a:off x="4032250" y="5615784"/>
            <a:ext cx="310515" cy="4521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kumimoji="0" lang="en-US" altLang="zh-CN" sz="3200" b="1" i="0" u="none" strike="noStrike" kern="1200" cap="none" spc="0" normalizeH="0" baseline="0" noProof="0" dirty="0">
                <a:ln>
                  <a:noFill/>
                </a:ln>
                <a:solidFill>
                  <a:srgbClr val="072D6C"/>
                </a:solidFill>
                <a:effectLst/>
                <a:uLnTx/>
                <a:uFillTx/>
                <a:latin typeface="经典粗黑简" panose="02010609000101010101" charset="-122"/>
                <a:ea typeface="经典粗黑简" panose="02010609000101010101" charset="-122"/>
                <a:cs typeface="+mn-cs"/>
              </a:rPr>
              <a:t>6</a:t>
            </a:r>
          </a:p>
        </p:txBody>
      </p:sp>
      <p:sp>
        <p:nvSpPr>
          <p:cNvPr id="67" name="副标题 2"/>
          <p:cNvSpPr>
            <a:spLocks noGrp="1"/>
          </p:cNvSpPr>
          <p:nvPr/>
        </p:nvSpPr>
        <p:spPr>
          <a:xfrm>
            <a:off x="4612785" y="3866871"/>
            <a:ext cx="2825750" cy="560705"/>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en-US" altLang="zh-CN" sz="2100" b="1" dirty="0" smtClean="0">
                <a:solidFill>
                  <a:srgbClr val="072D6C"/>
                </a:solidFill>
                <a:latin typeface="Calibri" panose="020F0502020204030204"/>
                <a:ea typeface="微软雅黑" panose="020B0503020204020204" pitchFamily="34" charset="-122"/>
              </a:rPr>
              <a:t>  UI</a:t>
            </a:r>
          </a:p>
        </p:txBody>
      </p:sp>
      <p:sp>
        <p:nvSpPr>
          <p:cNvPr id="68" name="副标题 2"/>
          <p:cNvSpPr>
            <a:spLocks noGrp="1"/>
          </p:cNvSpPr>
          <p:nvPr/>
        </p:nvSpPr>
        <p:spPr>
          <a:xfrm>
            <a:off x="4612785" y="1674974"/>
            <a:ext cx="3081655" cy="3200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kumimoji="0" lang="en-US" altLang="zh-CN" sz="21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rPr>
              <a:t>RN</a:t>
            </a:r>
            <a:r>
              <a:rPr lang="zh-CN" altLang="en-US" sz="2100" dirty="0">
                <a:solidFill>
                  <a:prstClr val="white"/>
                </a:solidFill>
                <a:latin typeface="Calibri" panose="020F0502020204030204"/>
                <a:ea typeface="微软雅黑" panose="020B0503020204020204" pitchFamily="34" charset="-122"/>
              </a:rPr>
              <a:t>简介</a:t>
            </a:r>
            <a:endParaRPr kumimoji="0" lang="zh-CN" altLang="en-US" sz="21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69" name="副标题 2"/>
          <p:cNvSpPr>
            <a:spLocks noGrp="1"/>
          </p:cNvSpPr>
          <p:nvPr/>
        </p:nvSpPr>
        <p:spPr>
          <a:xfrm>
            <a:off x="4612785" y="2375390"/>
            <a:ext cx="3081655" cy="3200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en-US" altLang="zh-CN" sz="2100" dirty="0">
                <a:solidFill>
                  <a:prstClr val="white"/>
                </a:solidFill>
                <a:latin typeface="Calibri" panose="020F0502020204030204"/>
                <a:ea typeface="微软雅黑" panose="020B0503020204020204" pitchFamily="34" charset="-122"/>
              </a:rPr>
              <a:t>RN</a:t>
            </a:r>
            <a:r>
              <a:rPr lang="zh-CN" altLang="en-US" sz="2100" dirty="0">
                <a:solidFill>
                  <a:prstClr val="white"/>
                </a:solidFill>
                <a:latin typeface="Calibri" panose="020F0502020204030204"/>
                <a:ea typeface="微软雅黑" panose="020B0503020204020204" pitchFamily="34" charset="-122"/>
              </a:rPr>
              <a:t>入门</a:t>
            </a:r>
            <a:endParaRPr kumimoji="0" lang="zh-CN" altLang="en-US" sz="21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70" name="副标题 2"/>
          <p:cNvSpPr>
            <a:spLocks noGrp="1"/>
          </p:cNvSpPr>
          <p:nvPr/>
        </p:nvSpPr>
        <p:spPr>
          <a:xfrm>
            <a:off x="4690370" y="3166455"/>
            <a:ext cx="3081655" cy="3200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zh-CN" altLang="en-US" sz="2100" dirty="0">
                <a:solidFill>
                  <a:prstClr val="white"/>
                </a:solidFill>
                <a:latin typeface="Calibri" panose="020F0502020204030204"/>
                <a:ea typeface="微软雅黑" panose="020B0503020204020204" pitchFamily="34" charset="-122"/>
              </a:rPr>
              <a:t>开发模式</a:t>
            </a:r>
            <a:endParaRPr kumimoji="0" lang="zh-CN" altLang="en-US" sz="21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71" name="副标题 2"/>
          <p:cNvSpPr>
            <a:spLocks noGrp="1"/>
          </p:cNvSpPr>
          <p:nvPr/>
        </p:nvSpPr>
        <p:spPr>
          <a:xfrm>
            <a:off x="4683125" y="4880454"/>
            <a:ext cx="3081655" cy="3200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kumimoji="0" lang="zh-CN" altLang="en-US" sz="21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rPr>
              <a:t>基础需求实现</a:t>
            </a:r>
          </a:p>
        </p:txBody>
      </p:sp>
      <p:sp>
        <p:nvSpPr>
          <p:cNvPr id="72" name="副标题 2"/>
          <p:cNvSpPr>
            <a:spLocks noGrp="1"/>
          </p:cNvSpPr>
          <p:nvPr/>
        </p:nvSpPr>
        <p:spPr>
          <a:xfrm>
            <a:off x="4683125" y="5671664"/>
            <a:ext cx="3081655" cy="3200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kumimoji="0" lang="zh-CN" altLang="en-US" sz="21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rPr>
              <a:t>进阶</a:t>
            </a:r>
          </a:p>
        </p:txBody>
      </p:sp>
      <p:sp>
        <p:nvSpPr>
          <p:cNvPr id="73" name="TextBox 3"/>
          <p:cNvSpPr txBox="1"/>
          <p:nvPr/>
        </p:nvSpPr>
        <p:spPr>
          <a:xfrm>
            <a:off x="1374196" y="690996"/>
            <a:ext cx="1460500" cy="584775"/>
          </a:xfrm>
          <a:prstGeom prst="rect">
            <a:avLst/>
          </a:prstGeom>
          <a:noFill/>
        </p:spPr>
        <p:txBody>
          <a:bodyPr wrap="square">
            <a:spAutoFit/>
          </a:bodyPr>
          <a:lstStyle>
            <a:lvl1pPr>
              <a:defRPr>
                <a:solidFill>
                  <a:schemeClr val="tx1"/>
                </a:solidFill>
                <a:latin typeface="Calibri" panose="020F0502020204030204" charset="0"/>
                <a:ea typeface="宋体" panose="02010600030101010101" pitchFamily="2" charset="-122"/>
                <a:cs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cs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cs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cs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cs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cs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cs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cs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cs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目  录</a:t>
            </a:r>
            <a:endParaRPr kumimoji="0" lang="en-US" altLang="zh-CN" sz="3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pic>
        <p:nvPicPr>
          <p:cNvPr id="74" name="图片 73" descr="瑞太."/>
          <p:cNvPicPr>
            <a:picLocks noChangeAspect="1"/>
          </p:cNvPicPr>
          <p:nvPr/>
        </p:nvPicPr>
        <p:blipFill>
          <a:blip r:embed="rId3"/>
          <a:stretch>
            <a:fillRect/>
          </a:stretch>
        </p:blipFill>
        <p:spPr>
          <a:xfrm>
            <a:off x="11017956" y="389946"/>
            <a:ext cx="725170" cy="885825"/>
          </a:xfrm>
          <a:prstGeom prst="rect">
            <a:avLst/>
          </a:prstGeom>
        </p:spPr>
      </p:pic>
    </p:spTree>
    <p:extLst>
      <p:ext uri="{BB962C8B-B14F-4D97-AF65-F5344CB8AC3E}">
        <p14:creationId xmlns:p14="http://schemas.microsoft.com/office/powerpoint/2010/main" val="3216163801"/>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132715" y="109220"/>
            <a:ext cx="4686935" cy="582930"/>
          </a:xfrm>
          <a:prstGeom prst="rect">
            <a:avLst/>
          </a:prstGeom>
        </p:spPr>
        <p:txBody>
          <a:bodyPr>
            <a:normAutofit/>
          </a:bodyPr>
          <a:lstStyle/>
          <a:p>
            <a:r>
              <a:rPr lang="zh-CN" altLang="en-US" sz="2400" dirty="0">
                <a:solidFill>
                  <a:schemeClr val="bg2">
                    <a:lumMod val="25000"/>
                  </a:schemeClr>
                </a:solidFill>
              </a:rPr>
              <a:t>四</a:t>
            </a:r>
            <a:r>
              <a:rPr lang="zh-CN" altLang="en-US" sz="2400" dirty="0" smtClean="0">
                <a:solidFill>
                  <a:schemeClr val="bg2">
                    <a:lumMod val="25000"/>
                  </a:schemeClr>
                </a:solidFill>
              </a:rPr>
              <a:t>、</a:t>
            </a:r>
            <a:r>
              <a:rPr lang="en-US" altLang="zh-CN" sz="2400" dirty="0" smtClean="0">
                <a:solidFill>
                  <a:schemeClr val="bg2">
                    <a:lumMod val="25000"/>
                  </a:schemeClr>
                </a:solidFill>
              </a:rPr>
              <a:t>UI</a:t>
            </a:r>
            <a:endParaRPr lang="zh-CN" altLang="en-US" sz="2400" dirty="0">
              <a:solidFill>
                <a:schemeClr val="bg2">
                  <a:lumMod val="25000"/>
                </a:schemeClr>
              </a:solidFill>
            </a:endParaRPr>
          </a:p>
        </p:txBody>
      </p:sp>
      <p:sp>
        <p:nvSpPr>
          <p:cNvPr id="6" name="文本框 5">
            <a:extLst>
              <a:ext uri="{FF2B5EF4-FFF2-40B4-BE49-F238E27FC236}">
                <a16:creationId xmlns:a16="http://schemas.microsoft.com/office/drawing/2014/main" id="{FD375D21-84BF-40EF-AC4D-3AB9350EBE3C}"/>
              </a:ext>
            </a:extLst>
          </p:cNvPr>
          <p:cNvSpPr txBox="1"/>
          <p:nvPr/>
        </p:nvSpPr>
        <p:spPr>
          <a:xfrm>
            <a:off x="665018" y="1258784"/>
            <a:ext cx="930063" cy="400110"/>
          </a:xfrm>
          <a:prstGeom prst="rect">
            <a:avLst/>
          </a:prstGeom>
          <a:noFill/>
        </p:spPr>
        <p:txBody>
          <a:bodyPr wrap="none" rtlCol="0">
            <a:spAutoFit/>
          </a:bodyPr>
          <a:lstStyle/>
          <a:p>
            <a:r>
              <a:rPr lang="en-US" altLang="zh-CN" sz="2000" b="1" dirty="0" smtClean="0">
                <a:solidFill>
                  <a:srgbClr val="1A1A1A"/>
                </a:solidFill>
                <a:latin typeface="+mn-ea"/>
              </a:rPr>
              <a:t>1.</a:t>
            </a:r>
            <a:r>
              <a:rPr lang="zh-CN" altLang="en-US" sz="2000" b="1" dirty="0" smtClean="0">
                <a:solidFill>
                  <a:srgbClr val="1A1A1A"/>
                </a:solidFill>
                <a:latin typeface="+mn-ea"/>
              </a:rPr>
              <a:t>布局</a:t>
            </a:r>
            <a:endParaRPr lang="zh-CN" altLang="en-US" dirty="0"/>
          </a:p>
        </p:txBody>
      </p:sp>
      <p:sp>
        <p:nvSpPr>
          <p:cNvPr id="3" name="文本框 2"/>
          <p:cNvSpPr txBox="1"/>
          <p:nvPr/>
        </p:nvSpPr>
        <p:spPr>
          <a:xfrm>
            <a:off x="1230283" y="1864509"/>
            <a:ext cx="10137712" cy="3693319"/>
          </a:xfrm>
          <a:prstGeom prst="rect">
            <a:avLst/>
          </a:prstGeom>
          <a:noFill/>
        </p:spPr>
        <p:txBody>
          <a:bodyPr wrap="none" rtlCol="0">
            <a:spAutoFit/>
          </a:bodyPr>
          <a:lstStyle/>
          <a:p>
            <a:r>
              <a:rPr lang="zh-CN" altLang="en-US" dirty="0"/>
              <a:t>无论采用哪种开发</a:t>
            </a:r>
            <a:r>
              <a:rPr lang="zh-CN" altLang="en-US" dirty="0" smtClean="0"/>
              <a:t>模式，</a:t>
            </a:r>
            <a:r>
              <a:rPr lang="en-US" altLang="zh-CN" dirty="0" smtClean="0"/>
              <a:t>UI </a:t>
            </a:r>
            <a:r>
              <a:rPr lang="zh-CN" altLang="en-US" dirty="0" smtClean="0"/>
              <a:t>的设计思维都应该与网页浏览器端有所差别，但是与响应式布局类似。</a:t>
            </a:r>
            <a:endParaRPr lang="en-US" altLang="zh-CN" dirty="0" smtClean="0"/>
          </a:p>
          <a:p>
            <a:endParaRPr lang="en-US" altLang="zh-CN" dirty="0"/>
          </a:p>
          <a:p>
            <a:r>
              <a:rPr lang="zh-CN" altLang="en-US" dirty="0" smtClean="0"/>
              <a:t>原则上：</a:t>
            </a:r>
            <a:endParaRPr lang="en-US" altLang="zh-CN" dirty="0" smtClean="0"/>
          </a:p>
          <a:p>
            <a:r>
              <a:rPr lang="en-US" altLang="zh-CN" dirty="0"/>
              <a:t>		</a:t>
            </a:r>
            <a:endParaRPr lang="en-US" altLang="zh-CN" dirty="0" smtClean="0"/>
          </a:p>
          <a:p>
            <a:r>
              <a:rPr lang="en-US" altLang="zh-CN" dirty="0"/>
              <a:t>	</a:t>
            </a:r>
            <a:r>
              <a:rPr lang="zh-CN" altLang="en-US" dirty="0"/>
              <a:t>尽量不</a:t>
            </a:r>
            <a:r>
              <a:rPr lang="zh-CN" altLang="en-US" dirty="0" smtClean="0"/>
              <a:t>使用左右式布局（左菜单、右内容）。</a:t>
            </a:r>
            <a:endParaRPr lang="en-US" altLang="zh-CN" dirty="0" smtClean="0"/>
          </a:p>
          <a:p>
            <a:endParaRPr lang="en-US" altLang="zh-CN" dirty="0"/>
          </a:p>
          <a:p>
            <a:r>
              <a:rPr lang="en-US" altLang="zh-CN" dirty="0" smtClean="0"/>
              <a:t>	</a:t>
            </a:r>
            <a:r>
              <a:rPr lang="zh-CN" altLang="en-US" dirty="0" smtClean="0"/>
              <a:t>一行的内容不宜过多，应及时换行显示。</a:t>
            </a:r>
            <a:endParaRPr lang="en-US" altLang="zh-CN" dirty="0" smtClean="0"/>
          </a:p>
          <a:p>
            <a:endParaRPr lang="en-US" altLang="zh-CN" dirty="0"/>
          </a:p>
          <a:p>
            <a:r>
              <a:rPr lang="en-US" altLang="zh-CN" dirty="0" smtClean="0"/>
              <a:t>	</a:t>
            </a:r>
            <a:r>
              <a:rPr lang="zh-CN" altLang="en-US" dirty="0" smtClean="0"/>
              <a:t>伸缩式弹性宽高尺寸，以响应不同屏幕大小的手机。</a:t>
            </a:r>
            <a:endParaRPr lang="en-US" altLang="zh-CN" dirty="0" smtClean="0"/>
          </a:p>
          <a:p>
            <a:endParaRPr lang="en-US" altLang="zh-CN" dirty="0"/>
          </a:p>
          <a:p>
            <a:r>
              <a:rPr lang="en-US" altLang="zh-CN" dirty="0" smtClean="0"/>
              <a:t>	</a:t>
            </a:r>
          </a:p>
          <a:p>
            <a:r>
              <a:rPr lang="en-US" altLang="zh-CN" dirty="0"/>
              <a:t>	</a:t>
            </a:r>
          </a:p>
          <a:p>
            <a:r>
              <a:rPr lang="en-US" altLang="zh-CN" dirty="0" smtClean="0"/>
              <a:t>	</a:t>
            </a:r>
            <a:endParaRPr lang="zh-CN" altLang="en-US" dirty="0"/>
          </a:p>
        </p:txBody>
      </p:sp>
    </p:spTree>
    <p:extLst>
      <p:ext uri="{BB962C8B-B14F-4D97-AF65-F5344CB8AC3E}">
        <p14:creationId xmlns:p14="http://schemas.microsoft.com/office/powerpoint/2010/main" val="3917805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132715" y="109220"/>
            <a:ext cx="4686935" cy="582930"/>
          </a:xfrm>
          <a:prstGeom prst="rect">
            <a:avLst/>
          </a:prstGeom>
        </p:spPr>
        <p:txBody>
          <a:bodyPr>
            <a:normAutofit/>
          </a:bodyPr>
          <a:lstStyle/>
          <a:p>
            <a:r>
              <a:rPr lang="zh-CN" altLang="en-US" sz="2400" dirty="0">
                <a:solidFill>
                  <a:schemeClr val="bg2">
                    <a:lumMod val="25000"/>
                  </a:schemeClr>
                </a:solidFill>
              </a:rPr>
              <a:t>四</a:t>
            </a:r>
            <a:r>
              <a:rPr lang="zh-CN" altLang="en-US" sz="2400" dirty="0" smtClean="0">
                <a:solidFill>
                  <a:schemeClr val="bg2">
                    <a:lumMod val="25000"/>
                  </a:schemeClr>
                </a:solidFill>
              </a:rPr>
              <a:t>、</a:t>
            </a:r>
            <a:r>
              <a:rPr lang="en-US" altLang="zh-CN" sz="2400" dirty="0" smtClean="0">
                <a:solidFill>
                  <a:schemeClr val="bg2">
                    <a:lumMod val="25000"/>
                  </a:schemeClr>
                </a:solidFill>
              </a:rPr>
              <a:t>UI</a:t>
            </a:r>
            <a:endParaRPr lang="zh-CN" altLang="en-US" sz="2400" dirty="0">
              <a:solidFill>
                <a:schemeClr val="bg2">
                  <a:lumMod val="25000"/>
                </a:schemeClr>
              </a:solidFill>
            </a:endParaRPr>
          </a:p>
        </p:txBody>
      </p:sp>
      <p:sp>
        <p:nvSpPr>
          <p:cNvPr id="6" name="文本框 5">
            <a:extLst>
              <a:ext uri="{FF2B5EF4-FFF2-40B4-BE49-F238E27FC236}">
                <a16:creationId xmlns:a16="http://schemas.microsoft.com/office/drawing/2014/main" id="{FD375D21-84BF-40EF-AC4D-3AB9350EBE3C}"/>
              </a:ext>
            </a:extLst>
          </p:cNvPr>
          <p:cNvSpPr txBox="1"/>
          <p:nvPr/>
        </p:nvSpPr>
        <p:spPr>
          <a:xfrm>
            <a:off x="665018" y="1258784"/>
            <a:ext cx="930063" cy="400110"/>
          </a:xfrm>
          <a:prstGeom prst="rect">
            <a:avLst/>
          </a:prstGeom>
          <a:noFill/>
        </p:spPr>
        <p:txBody>
          <a:bodyPr wrap="none" rtlCol="0">
            <a:spAutoFit/>
          </a:bodyPr>
          <a:lstStyle/>
          <a:p>
            <a:r>
              <a:rPr lang="en-US" altLang="zh-CN" sz="2000" b="1" dirty="0">
                <a:solidFill>
                  <a:srgbClr val="1A1A1A"/>
                </a:solidFill>
                <a:latin typeface="+mn-ea"/>
              </a:rPr>
              <a:t>2</a:t>
            </a:r>
            <a:r>
              <a:rPr lang="en-US" altLang="zh-CN" sz="2000" b="1" dirty="0" smtClean="0">
                <a:solidFill>
                  <a:srgbClr val="1A1A1A"/>
                </a:solidFill>
                <a:latin typeface="+mn-ea"/>
              </a:rPr>
              <a:t>.</a:t>
            </a:r>
            <a:r>
              <a:rPr lang="zh-CN" altLang="en-US" sz="2000" b="1" dirty="0">
                <a:solidFill>
                  <a:srgbClr val="1A1A1A"/>
                </a:solidFill>
                <a:latin typeface="+mn-ea"/>
              </a:rPr>
              <a:t>颜色</a:t>
            </a:r>
            <a:endParaRPr lang="zh-CN" altLang="en-US" dirty="0"/>
          </a:p>
        </p:txBody>
      </p:sp>
      <p:sp>
        <p:nvSpPr>
          <p:cNvPr id="3" name="文本框 2"/>
          <p:cNvSpPr txBox="1"/>
          <p:nvPr/>
        </p:nvSpPr>
        <p:spPr>
          <a:xfrm>
            <a:off x="1230283" y="1864509"/>
            <a:ext cx="9883833" cy="1200329"/>
          </a:xfrm>
          <a:prstGeom prst="rect">
            <a:avLst/>
          </a:prstGeom>
          <a:noFill/>
        </p:spPr>
        <p:txBody>
          <a:bodyPr wrap="square" rtlCol="0">
            <a:spAutoFit/>
          </a:bodyPr>
          <a:lstStyle/>
          <a:p>
            <a:r>
              <a:rPr lang="en-US" altLang="zh-CN" dirty="0" smtClean="0"/>
              <a:t>RN</a:t>
            </a:r>
            <a:r>
              <a:rPr lang="zh-CN" altLang="en-US" dirty="0"/>
              <a:t> 组件</a:t>
            </a:r>
            <a:r>
              <a:rPr lang="zh-CN" altLang="en-US" dirty="0" smtClean="0"/>
              <a:t>的颜色转换器允许你在编写代码时将颜色以十六进制颜色表（</a:t>
            </a:r>
            <a:r>
              <a:rPr lang="en-US" altLang="zh-CN" dirty="0" smtClean="0"/>
              <a:t>#389edc</a:t>
            </a:r>
            <a:r>
              <a:rPr lang="zh-CN" altLang="en-US" dirty="0" smtClean="0"/>
              <a:t>）、</a:t>
            </a:r>
            <a:r>
              <a:rPr lang="en-US" altLang="zh-CN" dirty="0" smtClean="0"/>
              <a:t>RGB</a:t>
            </a:r>
            <a:r>
              <a:rPr lang="zh-CN" altLang="en-US" dirty="0" smtClean="0"/>
              <a:t>、</a:t>
            </a:r>
            <a:r>
              <a:rPr lang="en-US" altLang="zh-CN" dirty="0" smtClean="0"/>
              <a:t>HSL</a:t>
            </a:r>
            <a:r>
              <a:rPr lang="zh-CN" altLang="en-US" dirty="0" smtClean="0"/>
              <a:t>等格式编辑颜色信息。</a:t>
            </a:r>
            <a:endParaRPr lang="en-US" altLang="zh-CN" dirty="0" smtClean="0"/>
          </a:p>
          <a:p>
            <a:endParaRPr lang="en-US" altLang="zh-CN" dirty="0"/>
          </a:p>
          <a:p>
            <a:r>
              <a:rPr lang="zh-CN" altLang="en-US" dirty="0" smtClean="0"/>
              <a:t>包括透明色字符串：</a:t>
            </a:r>
            <a:r>
              <a:rPr lang="en-US" altLang="zh-CN" dirty="0" smtClean="0"/>
              <a:t>transparent</a:t>
            </a:r>
          </a:p>
        </p:txBody>
      </p:sp>
    </p:spTree>
    <p:extLst>
      <p:ext uri="{BB962C8B-B14F-4D97-AF65-F5344CB8AC3E}">
        <p14:creationId xmlns:p14="http://schemas.microsoft.com/office/powerpoint/2010/main" val="30835299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132715" y="109220"/>
            <a:ext cx="4686935" cy="582930"/>
          </a:xfrm>
          <a:prstGeom prst="rect">
            <a:avLst/>
          </a:prstGeom>
        </p:spPr>
        <p:txBody>
          <a:bodyPr>
            <a:normAutofit/>
          </a:bodyPr>
          <a:lstStyle/>
          <a:p>
            <a:r>
              <a:rPr lang="zh-CN" altLang="en-US" sz="2400" dirty="0">
                <a:solidFill>
                  <a:schemeClr val="bg2">
                    <a:lumMod val="25000"/>
                  </a:schemeClr>
                </a:solidFill>
              </a:rPr>
              <a:t>四</a:t>
            </a:r>
            <a:r>
              <a:rPr lang="zh-CN" altLang="en-US" sz="2400" dirty="0" smtClean="0">
                <a:solidFill>
                  <a:schemeClr val="bg2">
                    <a:lumMod val="25000"/>
                  </a:schemeClr>
                </a:solidFill>
              </a:rPr>
              <a:t>、</a:t>
            </a:r>
            <a:r>
              <a:rPr lang="en-US" altLang="zh-CN" sz="2400" dirty="0" smtClean="0">
                <a:solidFill>
                  <a:schemeClr val="bg2">
                    <a:lumMod val="25000"/>
                  </a:schemeClr>
                </a:solidFill>
              </a:rPr>
              <a:t>UI</a:t>
            </a:r>
            <a:endParaRPr lang="zh-CN" altLang="en-US" sz="2400" dirty="0">
              <a:solidFill>
                <a:schemeClr val="bg2">
                  <a:lumMod val="25000"/>
                </a:schemeClr>
              </a:solidFill>
            </a:endParaRPr>
          </a:p>
        </p:txBody>
      </p:sp>
      <p:sp>
        <p:nvSpPr>
          <p:cNvPr id="6" name="文本框 5">
            <a:extLst>
              <a:ext uri="{FF2B5EF4-FFF2-40B4-BE49-F238E27FC236}">
                <a16:creationId xmlns:a16="http://schemas.microsoft.com/office/drawing/2014/main" id="{FD375D21-84BF-40EF-AC4D-3AB9350EBE3C}"/>
              </a:ext>
            </a:extLst>
          </p:cNvPr>
          <p:cNvSpPr txBox="1"/>
          <p:nvPr/>
        </p:nvSpPr>
        <p:spPr>
          <a:xfrm>
            <a:off x="665018" y="1258784"/>
            <a:ext cx="1443024" cy="400110"/>
          </a:xfrm>
          <a:prstGeom prst="rect">
            <a:avLst/>
          </a:prstGeom>
          <a:noFill/>
        </p:spPr>
        <p:txBody>
          <a:bodyPr wrap="none" rtlCol="0">
            <a:spAutoFit/>
          </a:bodyPr>
          <a:lstStyle/>
          <a:p>
            <a:r>
              <a:rPr lang="en-US" altLang="zh-CN" sz="2000" b="1" dirty="0">
                <a:solidFill>
                  <a:srgbClr val="1A1A1A"/>
                </a:solidFill>
                <a:latin typeface="+mn-ea"/>
              </a:rPr>
              <a:t>3</a:t>
            </a:r>
            <a:r>
              <a:rPr lang="en-US" altLang="zh-CN" sz="2000" b="1" dirty="0" smtClean="0">
                <a:solidFill>
                  <a:srgbClr val="1A1A1A"/>
                </a:solidFill>
                <a:latin typeface="+mn-ea"/>
              </a:rPr>
              <a:t>.</a:t>
            </a:r>
            <a:r>
              <a:rPr lang="zh-CN" altLang="en-US" sz="2000" b="1" dirty="0">
                <a:solidFill>
                  <a:srgbClr val="1A1A1A"/>
                </a:solidFill>
                <a:latin typeface="+mn-ea"/>
              </a:rPr>
              <a:t>设计思维</a:t>
            </a:r>
            <a:endParaRPr lang="zh-CN" altLang="en-US" dirty="0"/>
          </a:p>
        </p:txBody>
      </p:sp>
      <p:sp>
        <p:nvSpPr>
          <p:cNvPr id="3" name="文本框 2"/>
          <p:cNvSpPr txBox="1"/>
          <p:nvPr/>
        </p:nvSpPr>
        <p:spPr>
          <a:xfrm>
            <a:off x="1230283" y="1864509"/>
            <a:ext cx="7802136" cy="4247317"/>
          </a:xfrm>
          <a:prstGeom prst="rect">
            <a:avLst/>
          </a:prstGeom>
          <a:noFill/>
        </p:spPr>
        <p:txBody>
          <a:bodyPr wrap="none" rtlCol="0">
            <a:spAutoFit/>
          </a:bodyPr>
          <a:lstStyle/>
          <a:p>
            <a:r>
              <a:rPr lang="zh-CN" altLang="en-US" dirty="0" smtClean="0"/>
              <a:t>手机端屏幕比电脑显示器屏幕要小得多，所以设计界面时应注意以下几点：</a:t>
            </a:r>
            <a:endParaRPr lang="en-US" altLang="zh-CN" dirty="0"/>
          </a:p>
          <a:p>
            <a:endParaRPr lang="en-US" altLang="zh-CN" dirty="0" smtClean="0"/>
          </a:p>
          <a:p>
            <a:r>
              <a:rPr lang="en-US" altLang="zh-CN" dirty="0" smtClean="0"/>
              <a:t>1.</a:t>
            </a:r>
            <a:r>
              <a:rPr lang="zh-CN" altLang="en-US" dirty="0" smtClean="0"/>
              <a:t>主要信息应该重点显示（放大、居中），不必要的信息点到即可。</a:t>
            </a:r>
            <a:endParaRPr lang="en-US" altLang="zh-CN" dirty="0" smtClean="0"/>
          </a:p>
          <a:p>
            <a:endParaRPr lang="en-US" altLang="zh-CN" dirty="0"/>
          </a:p>
          <a:p>
            <a:r>
              <a:rPr lang="en-US" altLang="zh-CN" dirty="0" smtClean="0"/>
              <a:t>2.</a:t>
            </a:r>
            <a:r>
              <a:rPr lang="zh-CN" altLang="en-US" dirty="0"/>
              <a:t>能铺满就不要小块</a:t>
            </a:r>
            <a:r>
              <a:rPr lang="zh-CN" altLang="en-US" dirty="0" smtClean="0"/>
              <a:t>放置。</a:t>
            </a:r>
            <a:endParaRPr lang="en-US" altLang="zh-CN" dirty="0" smtClean="0"/>
          </a:p>
          <a:p>
            <a:endParaRPr lang="en-US" altLang="zh-CN" dirty="0"/>
          </a:p>
          <a:p>
            <a:r>
              <a:rPr lang="en-US" altLang="zh-CN" dirty="0" smtClean="0"/>
              <a:t>3.</a:t>
            </a:r>
            <a:r>
              <a:rPr lang="zh-CN" altLang="en-US" dirty="0"/>
              <a:t>每一横排只显示一组必要数据，其余的上下拉拉动以查看</a:t>
            </a:r>
            <a:r>
              <a:rPr lang="zh-CN" altLang="en-US" dirty="0" smtClean="0"/>
              <a:t>更多。</a:t>
            </a:r>
            <a:endParaRPr lang="en-US" altLang="zh-CN" dirty="0"/>
          </a:p>
          <a:p>
            <a:endParaRPr lang="en-US" altLang="zh-CN" dirty="0" smtClean="0"/>
          </a:p>
          <a:p>
            <a:r>
              <a:rPr lang="en-US" altLang="zh-CN" dirty="0" smtClean="0"/>
              <a:t>4.</a:t>
            </a:r>
            <a:r>
              <a:rPr lang="zh-CN" altLang="en-US" dirty="0"/>
              <a:t>应尽量将页面设计的可以单手完成所有</a:t>
            </a:r>
            <a:r>
              <a:rPr lang="zh-CN" altLang="en-US" dirty="0" smtClean="0"/>
              <a:t>操作。</a:t>
            </a:r>
            <a:endParaRPr lang="en-US" altLang="zh-CN" dirty="0" smtClean="0"/>
          </a:p>
          <a:p>
            <a:endParaRPr lang="en-US" altLang="zh-CN" dirty="0"/>
          </a:p>
          <a:p>
            <a:r>
              <a:rPr lang="en-US" altLang="zh-CN" dirty="0" smtClean="0"/>
              <a:t>5.</a:t>
            </a:r>
            <a:r>
              <a:rPr lang="zh-CN" altLang="en-US" dirty="0"/>
              <a:t>交互界面需要更</a:t>
            </a:r>
            <a:r>
              <a:rPr lang="zh-CN" altLang="en-US" dirty="0" smtClean="0"/>
              <a:t>醒目</a:t>
            </a:r>
            <a:r>
              <a:rPr lang="zh-CN" altLang="en-US" dirty="0"/>
              <a:t>。</a:t>
            </a:r>
          </a:p>
          <a:p>
            <a:endParaRPr lang="en-US" altLang="zh-CN" dirty="0" smtClean="0"/>
          </a:p>
          <a:p>
            <a:r>
              <a:rPr lang="en-US" altLang="zh-CN" dirty="0" smtClean="0"/>
              <a:t>6.</a:t>
            </a:r>
            <a:r>
              <a:rPr lang="zh-CN" altLang="en-US" dirty="0"/>
              <a:t>应提前</a:t>
            </a:r>
            <a:r>
              <a:rPr lang="zh-CN" altLang="en-US" dirty="0" smtClean="0"/>
              <a:t>考虑因网络链接等问题导致的数据查询失败出现的提示信息。</a:t>
            </a:r>
            <a:endParaRPr lang="en-US" altLang="zh-CN" dirty="0" smtClean="0"/>
          </a:p>
          <a:p>
            <a:endParaRPr lang="en-US" altLang="zh-CN" dirty="0"/>
          </a:p>
          <a:p>
            <a:r>
              <a:rPr lang="en-US" altLang="zh-CN" dirty="0" smtClean="0"/>
              <a:t>7.</a:t>
            </a:r>
            <a:r>
              <a:rPr lang="zh-CN" altLang="en-US" dirty="0" smtClean="0"/>
              <a:t>数据处理层与前端渲染层分离，数据驱动渲染。</a:t>
            </a:r>
            <a:endParaRPr lang="en-US" altLang="zh-CN" dirty="0"/>
          </a:p>
        </p:txBody>
      </p:sp>
    </p:spTree>
    <p:extLst>
      <p:ext uri="{BB962C8B-B14F-4D97-AF65-F5344CB8AC3E}">
        <p14:creationId xmlns:p14="http://schemas.microsoft.com/office/powerpoint/2010/main" val="21273556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47"/>
          <p:cNvSpPr/>
          <p:nvPr/>
        </p:nvSpPr>
        <p:spPr>
          <a:xfrm>
            <a:off x="3922784" y="4685559"/>
            <a:ext cx="2961005" cy="560070"/>
          </a:xfrm>
          <a:prstGeom prst="rect">
            <a:avLst/>
          </a:prstGeom>
          <a:solidFill>
            <a:sysClr val="window" lastClr="FFFFFF"/>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sp>
        <p:nvSpPr>
          <p:cNvPr id="49" name="矩形 48"/>
          <p:cNvSpPr/>
          <p:nvPr/>
        </p:nvSpPr>
        <p:spPr>
          <a:xfrm>
            <a:off x="3926205" y="1554959"/>
            <a:ext cx="608965" cy="560070"/>
          </a:xfrm>
          <a:prstGeom prst="rect">
            <a:avLst/>
          </a:prstGeom>
          <a:solidFill>
            <a:sysClr val="window" lastClr="FFFFFF"/>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sp>
        <p:nvSpPr>
          <p:cNvPr id="50" name="矩形 49"/>
          <p:cNvSpPr/>
          <p:nvPr/>
        </p:nvSpPr>
        <p:spPr>
          <a:xfrm>
            <a:off x="3922785" y="2301521"/>
            <a:ext cx="608965" cy="560070"/>
          </a:xfrm>
          <a:prstGeom prst="rect">
            <a:avLst/>
          </a:prstGeom>
          <a:solidFill>
            <a:sysClr val="window" lastClr="FFFFFF"/>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sp>
        <p:nvSpPr>
          <p:cNvPr id="51" name="矩形 50"/>
          <p:cNvSpPr/>
          <p:nvPr/>
        </p:nvSpPr>
        <p:spPr>
          <a:xfrm>
            <a:off x="3922784" y="3073140"/>
            <a:ext cx="608965" cy="560070"/>
          </a:xfrm>
          <a:prstGeom prst="rect">
            <a:avLst/>
          </a:prstGeom>
          <a:solidFill>
            <a:sysClr val="window" lastClr="FFFFFF"/>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sp>
        <p:nvSpPr>
          <p:cNvPr id="53" name="矩形 52"/>
          <p:cNvSpPr/>
          <p:nvPr/>
        </p:nvSpPr>
        <p:spPr>
          <a:xfrm>
            <a:off x="3926261" y="3886621"/>
            <a:ext cx="608965" cy="560070"/>
          </a:xfrm>
          <a:prstGeom prst="rect">
            <a:avLst/>
          </a:prstGeom>
          <a:solidFill>
            <a:sysClr val="window" lastClr="FFFFFF"/>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sp>
        <p:nvSpPr>
          <p:cNvPr id="54" name="矩形 53"/>
          <p:cNvSpPr/>
          <p:nvPr/>
        </p:nvSpPr>
        <p:spPr>
          <a:xfrm>
            <a:off x="3926205" y="5561809"/>
            <a:ext cx="608965" cy="560070"/>
          </a:xfrm>
          <a:prstGeom prst="rect">
            <a:avLst/>
          </a:prstGeom>
          <a:solidFill>
            <a:sysClr val="window" lastClr="FFFFFF"/>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sp>
        <p:nvSpPr>
          <p:cNvPr id="55" name="内容占位符 12"/>
          <p:cNvSpPr txBox="1"/>
          <p:nvPr/>
        </p:nvSpPr>
        <p:spPr>
          <a:xfrm>
            <a:off x="4032249" y="4712228"/>
            <a:ext cx="310515" cy="4521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en-US" altLang="zh-CN" sz="3600" b="1" dirty="0">
                <a:solidFill>
                  <a:srgbClr val="072D6C"/>
                </a:solidFill>
                <a:latin typeface="经典粗黑简" panose="02010609000101010101" charset="-122"/>
                <a:ea typeface="经典粗黑简" panose="02010609000101010101" charset="-122"/>
              </a:rPr>
              <a:t>5</a:t>
            </a:r>
            <a:endParaRPr lang="en-US" altLang="zh-CN" sz="3600" b="1" dirty="0" smtClean="0">
              <a:solidFill>
                <a:srgbClr val="072D6C"/>
              </a:solidFill>
              <a:latin typeface="经典粗黑简" panose="02010609000101010101" charset="-122"/>
              <a:ea typeface="经典粗黑简" panose="02010609000101010101" charset="-122"/>
            </a:endParaRPr>
          </a:p>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endParaRPr kumimoji="0" lang="en-US" altLang="zh-CN" sz="3600" b="1" i="0" u="none" strike="noStrike" kern="1200" cap="none" spc="0" normalizeH="0" baseline="0" noProof="0" dirty="0">
              <a:ln>
                <a:noFill/>
              </a:ln>
              <a:solidFill>
                <a:srgbClr val="072D6C"/>
              </a:solidFill>
              <a:effectLst/>
              <a:uLnTx/>
              <a:uFillTx/>
              <a:latin typeface="经典粗黑简" panose="02010609000101010101" charset="-122"/>
              <a:ea typeface="经典粗黑简" panose="02010609000101010101" charset="-122"/>
              <a:cs typeface="+mn-cs"/>
            </a:endParaRPr>
          </a:p>
        </p:txBody>
      </p:sp>
      <p:sp>
        <p:nvSpPr>
          <p:cNvPr id="56" name="内容占位符 2"/>
          <p:cNvSpPr>
            <a:spLocks noGrp="1"/>
          </p:cNvSpPr>
          <p:nvPr/>
        </p:nvSpPr>
        <p:spPr>
          <a:xfrm>
            <a:off x="4011442" y="1608934"/>
            <a:ext cx="305288" cy="4521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en-US" altLang="zh-CN" sz="3200" b="1" dirty="0">
                <a:solidFill>
                  <a:srgbClr val="072D6C"/>
                </a:solidFill>
                <a:latin typeface="经典粗黑简" panose="02010609000101010101" charset="-122"/>
                <a:ea typeface="经典粗黑简" panose="02010609000101010101" charset="-122"/>
              </a:rPr>
              <a:t>1</a:t>
            </a:r>
            <a:endParaRPr kumimoji="0" lang="en-US" altLang="zh-CN" sz="3200" b="1" i="0" u="none" strike="noStrike" kern="1200" cap="none" spc="0" normalizeH="0" baseline="0" noProof="0" dirty="0">
              <a:ln>
                <a:noFill/>
              </a:ln>
              <a:solidFill>
                <a:srgbClr val="072D6C"/>
              </a:solidFill>
              <a:effectLst/>
              <a:uLnTx/>
              <a:uFillTx/>
              <a:latin typeface="经典粗黑简" panose="02010609000101010101" charset="-122"/>
              <a:ea typeface="经典粗黑简" panose="02010609000101010101" charset="-122"/>
              <a:cs typeface="+mn-cs"/>
            </a:endParaRPr>
          </a:p>
        </p:txBody>
      </p:sp>
      <p:sp>
        <p:nvSpPr>
          <p:cNvPr id="57" name="内容占位符 2"/>
          <p:cNvSpPr>
            <a:spLocks noGrp="1"/>
          </p:cNvSpPr>
          <p:nvPr/>
        </p:nvSpPr>
        <p:spPr>
          <a:xfrm>
            <a:off x="4032250" y="2346971"/>
            <a:ext cx="310515" cy="4521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en-US" altLang="zh-CN" sz="3200" b="1" dirty="0">
                <a:solidFill>
                  <a:srgbClr val="072D6C"/>
                </a:solidFill>
                <a:latin typeface="经典粗黑简" panose="02010609000101010101" charset="-122"/>
                <a:ea typeface="经典粗黑简" panose="02010609000101010101" charset="-122"/>
              </a:rPr>
              <a:t>2</a:t>
            </a:r>
            <a:endParaRPr kumimoji="0" lang="en-US" altLang="zh-CN" sz="3200" b="1" i="0" u="none" strike="noStrike" kern="1200" cap="none" spc="0" normalizeH="0" baseline="0" noProof="0" dirty="0">
              <a:ln>
                <a:noFill/>
              </a:ln>
              <a:solidFill>
                <a:srgbClr val="072D6C"/>
              </a:solidFill>
              <a:effectLst/>
              <a:uLnTx/>
              <a:uFillTx/>
              <a:latin typeface="经典粗黑简" panose="02010609000101010101" charset="-122"/>
              <a:ea typeface="经典粗黑简" panose="02010609000101010101" charset="-122"/>
              <a:cs typeface="+mn-cs"/>
            </a:endParaRPr>
          </a:p>
        </p:txBody>
      </p:sp>
      <p:sp>
        <p:nvSpPr>
          <p:cNvPr id="64" name="内容占位符 2"/>
          <p:cNvSpPr>
            <a:spLocks noGrp="1"/>
          </p:cNvSpPr>
          <p:nvPr/>
        </p:nvSpPr>
        <p:spPr>
          <a:xfrm>
            <a:off x="4032250" y="3132589"/>
            <a:ext cx="310515" cy="4521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en-US" altLang="zh-CN" sz="3200" b="1" dirty="0" smtClean="0">
                <a:solidFill>
                  <a:srgbClr val="072D6C"/>
                </a:solidFill>
                <a:latin typeface="经典粗黑简" panose="02010609000101010101" charset="-122"/>
                <a:ea typeface="经典粗黑简" panose="02010609000101010101" charset="-122"/>
              </a:rPr>
              <a:t>3</a:t>
            </a:r>
          </a:p>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endParaRPr kumimoji="0" lang="en-US" altLang="zh-CN" sz="3200" b="1" i="0" u="none" strike="noStrike" kern="1200" cap="none" spc="0" normalizeH="0" baseline="0" noProof="0" dirty="0">
              <a:ln>
                <a:noFill/>
              </a:ln>
              <a:solidFill>
                <a:srgbClr val="072D6C"/>
              </a:solidFill>
              <a:effectLst/>
              <a:uLnTx/>
              <a:uFillTx/>
              <a:latin typeface="经典粗黑简" panose="02010609000101010101" charset="-122"/>
              <a:ea typeface="经典粗黑简" panose="02010609000101010101" charset="-122"/>
              <a:cs typeface="+mn-cs"/>
            </a:endParaRPr>
          </a:p>
        </p:txBody>
      </p:sp>
      <p:sp>
        <p:nvSpPr>
          <p:cNvPr id="65" name="内容占位符 2"/>
          <p:cNvSpPr>
            <a:spLocks noGrp="1"/>
          </p:cNvSpPr>
          <p:nvPr/>
        </p:nvSpPr>
        <p:spPr>
          <a:xfrm>
            <a:off x="4032248" y="3895694"/>
            <a:ext cx="310515" cy="4521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en-US" altLang="zh-CN" sz="3200" b="1" dirty="0" smtClean="0">
                <a:solidFill>
                  <a:srgbClr val="072D6C"/>
                </a:solidFill>
                <a:latin typeface="经典粗黑简" panose="02010609000101010101" charset="-122"/>
                <a:ea typeface="经典粗黑简" panose="02010609000101010101" charset="-122"/>
              </a:rPr>
              <a:t>4</a:t>
            </a:r>
          </a:p>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endParaRPr kumimoji="0" lang="en-US" altLang="zh-CN" sz="3200" b="1" i="0" u="none" strike="noStrike" kern="1200" cap="none" spc="0" normalizeH="0" baseline="0" noProof="0" dirty="0">
              <a:ln>
                <a:noFill/>
              </a:ln>
              <a:solidFill>
                <a:srgbClr val="072D6C"/>
              </a:solidFill>
              <a:effectLst/>
              <a:uLnTx/>
              <a:uFillTx/>
              <a:latin typeface="经典粗黑简" panose="02010609000101010101" charset="-122"/>
              <a:ea typeface="经典粗黑简" panose="02010609000101010101" charset="-122"/>
              <a:cs typeface="+mn-cs"/>
            </a:endParaRPr>
          </a:p>
        </p:txBody>
      </p:sp>
      <p:sp>
        <p:nvSpPr>
          <p:cNvPr id="66" name="内容占位符 2"/>
          <p:cNvSpPr>
            <a:spLocks noGrp="1"/>
          </p:cNvSpPr>
          <p:nvPr/>
        </p:nvSpPr>
        <p:spPr>
          <a:xfrm>
            <a:off x="4032250" y="5615784"/>
            <a:ext cx="310515" cy="4521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kumimoji="0" lang="en-US" altLang="zh-CN" sz="3200" b="1" i="0" u="none" strike="noStrike" kern="1200" cap="none" spc="0" normalizeH="0" baseline="0" noProof="0" dirty="0">
                <a:ln>
                  <a:noFill/>
                </a:ln>
                <a:solidFill>
                  <a:srgbClr val="072D6C"/>
                </a:solidFill>
                <a:effectLst/>
                <a:uLnTx/>
                <a:uFillTx/>
                <a:latin typeface="经典粗黑简" panose="02010609000101010101" charset="-122"/>
                <a:ea typeface="经典粗黑简" panose="02010609000101010101" charset="-122"/>
                <a:cs typeface="+mn-cs"/>
              </a:rPr>
              <a:t>6</a:t>
            </a:r>
          </a:p>
        </p:txBody>
      </p:sp>
      <p:sp>
        <p:nvSpPr>
          <p:cNvPr id="67" name="副标题 2"/>
          <p:cNvSpPr>
            <a:spLocks noGrp="1"/>
          </p:cNvSpPr>
          <p:nvPr/>
        </p:nvSpPr>
        <p:spPr>
          <a:xfrm>
            <a:off x="4531749" y="4712526"/>
            <a:ext cx="2825750" cy="538298"/>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en-US" altLang="zh-CN" sz="2100" b="1" dirty="0" smtClean="0">
                <a:solidFill>
                  <a:srgbClr val="072D6C"/>
                </a:solidFill>
                <a:latin typeface="Calibri" panose="020F0502020204030204"/>
                <a:ea typeface="微软雅黑" panose="020B0503020204020204" pitchFamily="34" charset="-122"/>
              </a:rPr>
              <a:t>  </a:t>
            </a:r>
            <a:r>
              <a:rPr lang="zh-CN" altLang="en-US" sz="2100" b="1" dirty="0" smtClean="0">
                <a:solidFill>
                  <a:srgbClr val="072D6C"/>
                </a:solidFill>
                <a:latin typeface="Calibri" panose="020F0502020204030204"/>
                <a:ea typeface="微软雅黑" panose="020B0503020204020204" pitchFamily="34" charset="-122"/>
              </a:rPr>
              <a:t>基础需求实现</a:t>
            </a:r>
            <a:endParaRPr lang="en-US" altLang="zh-CN" sz="2100" b="1" dirty="0" smtClean="0">
              <a:solidFill>
                <a:srgbClr val="072D6C"/>
              </a:solidFill>
              <a:latin typeface="Calibri" panose="020F0502020204030204"/>
              <a:ea typeface="微软雅黑" panose="020B0503020204020204" pitchFamily="34" charset="-122"/>
            </a:endParaRPr>
          </a:p>
        </p:txBody>
      </p:sp>
      <p:sp>
        <p:nvSpPr>
          <p:cNvPr id="68" name="副标题 2"/>
          <p:cNvSpPr>
            <a:spLocks noGrp="1"/>
          </p:cNvSpPr>
          <p:nvPr/>
        </p:nvSpPr>
        <p:spPr>
          <a:xfrm>
            <a:off x="4612785" y="1674974"/>
            <a:ext cx="3081655" cy="3200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kumimoji="0" lang="en-US" altLang="zh-CN" sz="21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rPr>
              <a:t>RN</a:t>
            </a:r>
            <a:r>
              <a:rPr lang="zh-CN" altLang="en-US" sz="2100" dirty="0">
                <a:solidFill>
                  <a:prstClr val="white"/>
                </a:solidFill>
                <a:latin typeface="Calibri" panose="020F0502020204030204"/>
                <a:ea typeface="微软雅黑" panose="020B0503020204020204" pitchFamily="34" charset="-122"/>
              </a:rPr>
              <a:t>简介</a:t>
            </a:r>
            <a:endParaRPr kumimoji="0" lang="zh-CN" altLang="en-US" sz="21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69" name="副标题 2"/>
          <p:cNvSpPr>
            <a:spLocks noGrp="1"/>
          </p:cNvSpPr>
          <p:nvPr/>
        </p:nvSpPr>
        <p:spPr>
          <a:xfrm>
            <a:off x="4612785" y="2375390"/>
            <a:ext cx="3081655" cy="3200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en-US" altLang="zh-CN" sz="2100" dirty="0">
                <a:solidFill>
                  <a:prstClr val="white"/>
                </a:solidFill>
                <a:latin typeface="Calibri" panose="020F0502020204030204"/>
                <a:ea typeface="微软雅黑" panose="020B0503020204020204" pitchFamily="34" charset="-122"/>
              </a:rPr>
              <a:t>RN</a:t>
            </a:r>
            <a:r>
              <a:rPr lang="zh-CN" altLang="en-US" sz="2100" dirty="0">
                <a:solidFill>
                  <a:prstClr val="white"/>
                </a:solidFill>
                <a:latin typeface="Calibri" panose="020F0502020204030204"/>
                <a:ea typeface="微软雅黑" panose="020B0503020204020204" pitchFamily="34" charset="-122"/>
              </a:rPr>
              <a:t>入门</a:t>
            </a:r>
            <a:endParaRPr kumimoji="0" lang="zh-CN" altLang="en-US" sz="21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70" name="副标题 2"/>
          <p:cNvSpPr>
            <a:spLocks noGrp="1"/>
          </p:cNvSpPr>
          <p:nvPr/>
        </p:nvSpPr>
        <p:spPr>
          <a:xfrm>
            <a:off x="4690370" y="3166455"/>
            <a:ext cx="3081655" cy="3200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zh-CN" altLang="en-US" sz="2100" dirty="0">
                <a:solidFill>
                  <a:prstClr val="white"/>
                </a:solidFill>
                <a:latin typeface="Calibri" panose="020F0502020204030204"/>
                <a:ea typeface="微软雅黑" panose="020B0503020204020204" pitchFamily="34" charset="-122"/>
              </a:rPr>
              <a:t>开发模式</a:t>
            </a:r>
            <a:endParaRPr kumimoji="0" lang="zh-CN" altLang="en-US" sz="21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71" name="副标题 2"/>
          <p:cNvSpPr>
            <a:spLocks noGrp="1"/>
          </p:cNvSpPr>
          <p:nvPr/>
        </p:nvSpPr>
        <p:spPr>
          <a:xfrm>
            <a:off x="4690370" y="4016879"/>
            <a:ext cx="3081655" cy="3200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en-US" altLang="zh-CN" sz="2100" dirty="0" smtClean="0">
                <a:solidFill>
                  <a:prstClr val="white"/>
                </a:solidFill>
                <a:latin typeface="Calibri" panose="020F0502020204030204"/>
                <a:ea typeface="微软雅黑" panose="020B0503020204020204" pitchFamily="34" charset="-122"/>
              </a:rPr>
              <a:t>UI</a:t>
            </a:r>
            <a:endParaRPr kumimoji="0" lang="zh-CN" altLang="en-US" sz="21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72" name="副标题 2"/>
          <p:cNvSpPr>
            <a:spLocks noGrp="1"/>
          </p:cNvSpPr>
          <p:nvPr/>
        </p:nvSpPr>
        <p:spPr>
          <a:xfrm>
            <a:off x="4683125" y="5671664"/>
            <a:ext cx="3081655" cy="3200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kumimoji="0" lang="zh-CN" altLang="en-US" sz="21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rPr>
              <a:t>进阶</a:t>
            </a:r>
          </a:p>
        </p:txBody>
      </p:sp>
      <p:sp>
        <p:nvSpPr>
          <p:cNvPr id="73" name="TextBox 3"/>
          <p:cNvSpPr txBox="1"/>
          <p:nvPr/>
        </p:nvSpPr>
        <p:spPr>
          <a:xfrm>
            <a:off x="1374196" y="690996"/>
            <a:ext cx="1460500" cy="584775"/>
          </a:xfrm>
          <a:prstGeom prst="rect">
            <a:avLst/>
          </a:prstGeom>
          <a:noFill/>
        </p:spPr>
        <p:txBody>
          <a:bodyPr wrap="square">
            <a:spAutoFit/>
          </a:bodyPr>
          <a:lstStyle>
            <a:lvl1pPr>
              <a:defRPr>
                <a:solidFill>
                  <a:schemeClr val="tx1"/>
                </a:solidFill>
                <a:latin typeface="Calibri" panose="020F0502020204030204" charset="0"/>
                <a:ea typeface="宋体" panose="02010600030101010101" pitchFamily="2" charset="-122"/>
                <a:cs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cs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cs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cs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cs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cs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cs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cs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cs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目  录</a:t>
            </a:r>
            <a:endParaRPr kumimoji="0" lang="en-US" altLang="zh-CN" sz="3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pic>
        <p:nvPicPr>
          <p:cNvPr id="74" name="图片 73" descr="瑞太."/>
          <p:cNvPicPr>
            <a:picLocks noChangeAspect="1"/>
          </p:cNvPicPr>
          <p:nvPr/>
        </p:nvPicPr>
        <p:blipFill>
          <a:blip r:embed="rId3"/>
          <a:stretch>
            <a:fillRect/>
          </a:stretch>
        </p:blipFill>
        <p:spPr>
          <a:xfrm>
            <a:off x="11017956" y="389946"/>
            <a:ext cx="725170" cy="885825"/>
          </a:xfrm>
          <a:prstGeom prst="rect">
            <a:avLst/>
          </a:prstGeom>
        </p:spPr>
      </p:pic>
    </p:spTree>
    <p:extLst>
      <p:ext uri="{BB962C8B-B14F-4D97-AF65-F5344CB8AC3E}">
        <p14:creationId xmlns:p14="http://schemas.microsoft.com/office/powerpoint/2010/main" val="1197086094"/>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132715" y="109220"/>
            <a:ext cx="4686935" cy="582930"/>
          </a:xfrm>
          <a:prstGeom prst="rect">
            <a:avLst/>
          </a:prstGeom>
        </p:spPr>
        <p:txBody>
          <a:bodyPr>
            <a:normAutofit/>
          </a:bodyPr>
          <a:lstStyle/>
          <a:p>
            <a:r>
              <a:rPr lang="zh-CN" altLang="en-US" sz="2400" dirty="0" smtClean="0">
                <a:solidFill>
                  <a:schemeClr val="bg2">
                    <a:lumMod val="25000"/>
                  </a:schemeClr>
                </a:solidFill>
              </a:rPr>
              <a:t>五、</a:t>
            </a:r>
            <a:r>
              <a:rPr lang="zh-CN" altLang="en-US" sz="2400" dirty="0" smtClean="0">
                <a:solidFill>
                  <a:schemeClr val="bg2">
                    <a:lumMod val="25000"/>
                  </a:schemeClr>
                </a:solidFill>
              </a:rPr>
              <a:t>基础需求实现</a:t>
            </a:r>
            <a:endParaRPr lang="zh-CN" altLang="en-US" sz="2400" dirty="0">
              <a:solidFill>
                <a:schemeClr val="bg2">
                  <a:lumMod val="25000"/>
                </a:schemeClr>
              </a:solidFill>
            </a:endParaRPr>
          </a:p>
        </p:txBody>
      </p:sp>
      <p:sp>
        <p:nvSpPr>
          <p:cNvPr id="6" name="文本框 5">
            <a:extLst>
              <a:ext uri="{FF2B5EF4-FFF2-40B4-BE49-F238E27FC236}">
                <a16:creationId xmlns:a16="http://schemas.microsoft.com/office/drawing/2014/main" id="{FD375D21-84BF-40EF-AC4D-3AB9350EBE3C}"/>
              </a:ext>
            </a:extLst>
          </p:cNvPr>
          <p:cNvSpPr txBox="1"/>
          <p:nvPr/>
        </p:nvSpPr>
        <p:spPr>
          <a:xfrm>
            <a:off x="665018" y="1258784"/>
            <a:ext cx="930063" cy="400110"/>
          </a:xfrm>
          <a:prstGeom prst="rect">
            <a:avLst/>
          </a:prstGeom>
          <a:noFill/>
        </p:spPr>
        <p:txBody>
          <a:bodyPr wrap="none" rtlCol="0">
            <a:spAutoFit/>
          </a:bodyPr>
          <a:lstStyle/>
          <a:p>
            <a:r>
              <a:rPr lang="en-US" altLang="zh-CN" sz="2000" b="1" dirty="0" smtClean="0">
                <a:solidFill>
                  <a:srgbClr val="1A1A1A"/>
                </a:solidFill>
                <a:latin typeface="+mn-ea"/>
              </a:rPr>
              <a:t>1.</a:t>
            </a:r>
            <a:r>
              <a:rPr lang="zh-CN" altLang="en-US" sz="2000" b="1" dirty="0">
                <a:solidFill>
                  <a:srgbClr val="1A1A1A"/>
                </a:solidFill>
                <a:latin typeface="+mn-ea"/>
              </a:rPr>
              <a:t>路由</a:t>
            </a:r>
            <a:endParaRPr lang="zh-CN" altLang="en-US" dirty="0"/>
          </a:p>
        </p:txBody>
      </p:sp>
      <p:sp>
        <p:nvSpPr>
          <p:cNvPr id="3" name="文本框 2"/>
          <p:cNvSpPr txBox="1"/>
          <p:nvPr/>
        </p:nvSpPr>
        <p:spPr>
          <a:xfrm>
            <a:off x="1230283" y="1864509"/>
            <a:ext cx="9197903" cy="3139321"/>
          </a:xfrm>
          <a:prstGeom prst="rect">
            <a:avLst/>
          </a:prstGeom>
          <a:noFill/>
        </p:spPr>
        <p:txBody>
          <a:bodyPr wrap="none" rtlCol="0">
            <a:spAutoFit/>
          </a:bodyPr>
          <a:lstStyle/>
          <a:p>
            <a:r>
              <a:rPr lang="zh-CN" altLang="en-US" dirty="0" smtClean="0"/>
              <a:t>手机端页面之间的跳转关系、逻辑、和实现跳转过程由第三方插件 </a:t>
            </a:r>
            <a:r>
              <a:rPr lang="en-US" altLang="zh-CN" dirty="0" smtClean="0"/>
              <a:t>react-navigation </a:t>
            </a:r>
            <a:r>
              <a:rPr lang="zh-CN" altLang="en-US" dirty="0" smtClean="0"/>
              <a:t>完成。</a:t>
            </a:r>
            <a:endParaRPr lang="en-US" altLang="zh-CN" dirty="0" smtClean="0"/>
          </a:p>
          <a:p>
            <a:endParaRPr lang="en-US" altLang="zh-CN" dirty="0"/>
          </a:p>
          <a:p>
            <a:r>
              <a:rPr lang="zh-CN" altLang="en-US" dirty="0" smtClean="0"/>
              <a:t>包括：</a:t>
            </a:r>
            <a:endParaRPr lang="en-US" altLang="zh-CN" dirty="0" smtClean="0"/>
          </a:p>
          <a:p>
            <a:endParaRPr lang="en-US" altLang="zh-CN" dirty="0"/>
          </a:p>
          <a:p>
            <a:r>
              <a:rPr lang="en-US" altLang="zh-CN" dirty="0" smtClean="0"/>
              <a:t>	</a:t>
            </a:r>
            <a:r>
              <a:rPr lang="zh-CN" altLang="en-US" dirty="0" smtClean="0"/>
              <a:t>顶部、底部 </a:t>
            </a:r>
            <a:r>
              <a:rPr lang="en-US" altLang="zh-CN" dirty="0" smtClean="0"/>
              <a:t>tab </a:t>
            </a:r>
            <a:r>
              <a:rPr lang="zh-CN" altLang="en-US" dirty="0" smtClean="0"/>
              <a:t>型菜单</a:t>
            </a:r>
            <a:endParaRPr lang="en-US" altLang="zh-CN" dirty="0" smtClean="0"/>
          </a:p>
          <a:p>
            <a:endParaRPr lang="en-US" altLang="zh-CN" dirty="0"/>
          </a:p>
          <a:p>
            <a:r>
              <a:rPr lang="en-US" altLang="zh-CN" dirty="0"/>
              <a:t>	</a:t>
            </a:r>
            <a:r>
              <a:rPr lang="zh-CN" altLang="en-US" dirty="0"/>
              <a:t>一般页面跳转与回退（类似</a:t>
            </a:r>
            <a:r>
              <a:rPr lang="zh-CN" altLang="en-US" dirty="0" smtClean="0"/>
              <a:t>网页表现）</a:t>
            </a:r>
            <a:endParaRPr lang="en-US" altLang="zh-CN" dirty="0"/>
          </a:p>
          <a:p>
            <a:endParaRPr lang="en-US" altLang="zh-CN" dirty="0" smtClean="0"/>
          </a:p>
          <a:p>
            <a:r>
              <a:rPr lang="en-US" altLang="zh-CN" dirty="0"/>
              <a:t>	</a:t>
            </a:r>
            <a:r>
              <a:rPr lang="zh-CN" altLang="en-US" dirty="0"/>
              <a:t>一般页面跳转与回退</a:t>
            </a:r>
            <a:r>
              <a:rPr lang="zh-CN" altLang="en-US" dirty="0" smtClean="0"/>
              <a:t>（原生的</a:t>
            </a:r>
            <a:r>
              <a:rPr lang="en-US" altLang="zh-CN" dirty="0" err="1" smtClean="0"/>
              <a:t>api</a:t>
            </a:r>
            <a:r>
              <a:rPr lang="zh-CN" altLang="en-US" dirty="0" smtClean="0"/>
              <a:t>，原生路由表现）</a:t>
            </a:r>
            <a:endParaRPr lang="en-US" altLang="zh-CN" dirty="0"/>
          </a:p>
          <a:p>
            <a:endParaRPr lang="en-US" altLang="zh-CN" dirty="0"/>
          </a:p>
          <a:p>
            <a:r>
              <a:rPr lang="en-US" altLang="zh-CN" dirty="0" smtClean="0"/>
              <a:t>	</a:t>
            </a:r>
            <a:r>
              <a:rPr lang="zh-CN" altLang="en-US" dirty="0" smtClean="0"/>
              <a:t>抽屉型拉出的菜单</a:t>
            </a:r>
            <a:endParaRPr lang="en-US" altLang="zh-CN" dirty="0"/>
          </a:p>
        </p:txBody>
      </p:sp>
    </p:spTree>
    <p:extLst>
      <p:ext uri="{BB962C8B-B14F-4D97-AF65-F5344CB8AC3E}">
        <p14:creationId xmlns:p14="http://schemas.microsoft.com/office/powerpoint/2010/main" val="19278167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132715" y="109220"/>
            <a:ext cx="4686935" cy="582930"/>
          </a:xfrm>
          <a:prstGeom prst="rect">
            <a:avLst/>
          </a:prstGeom>
        </p:spPr>
        <p:txBody>
          <a:bodyPr>
            <a:normAutofit/>
          </a:bodyPr>
          <a:lstStyle/>
          <a:p>
            <a:r>
              <a:rPr lang="zh-CN" altLang="en-US" sz="2400" dirty="0" smtClean="0">
                <a:solidFill>
                  <a:schemeClr val="bg2">
                    <a:lumMod val="25000"/>
                  </a:schemeClr>
                </a:solidFill>
              </a:rPr>
              <a:t>五、</a:t>
            </a:r>
            <a:r>
              <a:rPr lang="zh-CN" altLang="en-US" sz="2400" dirty="0" smtClean="0">
                <a:solidFill>
                  <a:schemeClr val="bg2">
                    <a:lumMod val="25000"/>
                  </a:schemeClr>
                </a:solidFill>
              </a:rPr>
              <a:t>基础需求实现</a:t>
            </a:r>
            <a:endParaRPr lang="zh-CN" altLang="en-US" sz="2400" dirty="0">
              <a:solidFill>
                <a:schemeClr val="bg2">
                  <a:lumMod val="25000"/>
                </a:schemeClr>
              </a:solidFill>
            </a:endParaRPr>
          </a:p>
        </p:txBody>
      </p:sp>
      <p:sp>
        <p:nvSpPr>
          <p:cNvPr id="6" name="文本框 5">
            <a:extLst>
              <a:ext uri="{FF2B5EF4-FFF2-40B4-BE49-F238E27FC236}">
                <a16:creationId xmlns:a16="http://schemas.microsoft.com/office/drawing/2014/main" id="{FD375D21-84BF-40EF-AC4D-3AB9350EBE3C}"/>
              </a:ext>
            </a:extLst>
          </p:cNvPr>
          <p:cNvSpPr txBox="1"/>
          <p:nvPr/>
        </p:nvSpPr>
        <p:spPr>
          <a:xfrm>
            <a:off x="665018" y="1258784"/>
            <a:ext cx="1443024" cy="400110"/>
          </a:xfrm>
          <a:prstGeom prst="rect">
            <a:avLst/>
          </a:prstGeom>
          <a:noFill/>
        </p:spPr>
        <p:txBody>
          <a:bodyPr wrap="none" rtlCol="0">
            <a:spAutoFit/>
          </a:bodyPr>
          <a:lstStyle/>
          <a:p>
            <a:r>
              <a:rPr lang="en-US" altLang="zh-CN" sz="2000" b="1" dirty="0">
                <a:solidFill>
                  <a:srgbClr val="1A1A1A"/>
                </a:solidFill>
                <a:latin typeface="+mn-ea"/>
              </a:rPr>
              <a:t>2</a:t>
            </a:r>
            <a:r>
              <a:rPr lang="en-US" altLang="zh-CN" sz="2000" b="1" dirty="0" smtClean="0">
                <a:solidFill>
                  <a:srgbClr val="1A1A1A"/>
                </a:solidFill>
                <a:latin typeface="+mn-ea"/>
              </a:rPr>
              <a:t>.</a:t>
            </a:r>
            <a:r>
              <a:rPr lang="zh-CN" altLang="en-US" sz="2000" b="1" dirty="0">
                <a:solidFill>
                  <a:srgbClr val="1A1A1A"/>
                </a:solidFill>
                <a:latin typeface="+mn-ea"/>
              </a:rPr>
              <a:t>网络通讯</a:t>
            </a:r>
            <a:endParaRPr lang="zh-CN" altLang="en-US" dirty="0"/>
          </a:p>
        </p:txBody>
      </p:sp>
      <p:sp>
        <p:nvSpPr>
          <p:cNvPr id="3" name="文本框 2"/>
          <p:cNvSpPr txBox="1"/>
          <p:nvPr/>
        </p:nvSpPr>
        <p:spPr>
          <a:xfrm>
            <a:off x="1230283" y="1864509"/>
            <a:ext cx="9792393" cy="2585323"/>
          </a:xfrm>
          <a:prstGeom prst="rect">
            <a:avLst/>
          </a:prstGeom>
          <a:noFill/>
        </p:spPr>
        <p:txBody>
          <a:bodyPr wrap="square" rtlCol="0">
            <a:spAutoFit/>
          </a:bodyPr>
          <a:lstStyle/>
          <a:p>
            <a:r>
              <a:rPr lang="en-US" altLang="zh-CN" dirty="0" smtClean="0"/>
              <a:t>RN</a:t>
            </a:r>
            <a:r>
              <a:rPr lang="zh-CN" altLang="en-US" dirty="0" smtClean="0"/>
              <a:t>的网络通讯原则：</a:t>
            </a:r>
            <a:endParaRPr lang="en-US" altLang="zh-CN" dirty="0" smtClean="0"/>
          </a:p>
          <a:p>
            <a:endParaRPr lang="en-US" altLang="zh-CN" dirty="0"/>
          </a:p>
          <a:p>
            <a:r>
              <a:rPr lang="en-US" altLang="zh-CN" dirty="0" smtClean="0"/>
              <a:t>iOS</a:t>
            </a:r>
            <a:r>
              <a:rPr lang="zh-CN" altLang="en-US" dirty="0" smtClean="0"/>
              <a:t>：只支持 </a:t>
            </a:r>
            <a:r>
              <a:rPr lang="en-US" altLang="zh-CN" dirty="0" smtClean="0"/>
              <a:t>https </a:t>
            </a:r>
            <a:r>
              <a:rPr lang="zh-CN" altLang="en-US" dirty="0" smtClean="0"/>
              <a:t>协议的网络通讯，</a:t>
            </a:r>
            <a:r>
              <a:rPr lang="en-US" altLang="zh-CN" dirty="0" smtClean="0"/>
              <a:t>http </a:t>
            </a:r>
            <a:r>
              <a:rPr lang="zh-CN" altLang="en-US" dirty="0" smtClean="0"/>
              <a:t>型的网络请求会被阻止链接。</a:t>
            </a:r>
            <a:endParaRPr lang="en-US" altLang="zh-CN" dirty="0" smtClean="0"/>
          </a:p>
          <a:p>
            <a:endParaRPr lang="en-US" altLang="zh-CN" dirty="0"/>
          </a:p>
          <a:p>
            <a:r>
              <a:rPr lang="en-US" altLang="zh-CN" dirty="0" smtClean="0"/>
              <a:t>Android</a:t>
            </a:r>
            <a:r>
              <a:rPr lang="zh-CN" altLang="en-US" dirty="0" smtClean="0"/>
              <a:t>：从 </a:t>
            </a:r>
            <a:r>
              <a:rPr lang="en-US" altLang="zh-CN" dirty="0" smtClean="0"/>
              <a:t>Android 9.0 </a:t>
            </a:r>
            <a:r>
              <a:rPr lang="zh-CN" altLang="en-US" dirty="0" smtClean="0"/>
              <a:t>版本开始</a:t>
            </a:r>
            <a:r>
              <a:rPr lang="zh-CN" altLang="en-US" dirty="0"/>
              <a:t>只支持 </a:t>
            </a:r>
            <a:r>
              <a:rPr lang="en-US" altLang="zh-CN" dirty="0"/>
              <a:t>https </a:t>
            </a:r>
            <a:r>
              <a:rPr lang="zh-CN" altLang="en-US" dirty="0"/>
              <a:t>协议的网络通讯，</a:t>
            </a:r>
            <a:r>
              <a:rPr lang="en-US" altLang="zh-CN" dirty="0"/>
              <a:t>http </a:t>
            </a:r>
            <a:r>
              <a:rPr lang="zh-CN" altLang="en-US" dirty="0"/>
              <a:t>型的</a:t>
            </a:r>
            <a:r>
              <a:rPr lang="zh-CN" altLang="en-US" dirty="0" smtClean="0"/>
              <a:t>网络</a:t>
            </a:r>
            <a:r>
              <a:rPr lang="zh-CN" altLang="en-US" dirty="0"/>
              <a:t>请求</a:t>
            </a:r>
            <a:r>
              <a:rPr lang="zh-CN" altLang="en-US" dirty="0" smtClean="0"/>
              <a:t>会</a:t>
            </a:r>
            <a:r>
              <a:rPr lang="zh-CN" altLang="en-US" dirty="0"/>
              <a:t>被阻止链接</a:t>
            </a:r>
            <a:r>
              <a:rPr lang="zh-CN" altLang="en-US" dirty="0" smtClean="0"/>
              <a:t>。</a:t>
            </a:r>
            <a:endParaRPr lang="en-US" altLang="zh-CN" dirty="0" smtClean="0"/>
          </a:p>
          <a:p>
            <a:r>
              <a:rPr lang="en-US" altLang="zh-CN" dirty="0" smtClean="0"/>
              <a:t>	</a:t>
            </a:r>
            <a:r>
              <a:rPr lang="zh-CN" altLang="en-US" dirty="0" smtClean="0"/>
              <a:t>但是可以通过修改主程序 </a:t>
            </a:r>
            <a:r>
              <a:rPr lang="en-US" altLang="zh-CN" dirty="0" smtClean="0"/>
              <a:t>xml </a:t>
            </a:r>
            <a:r>
              <a:rPr lang="zh-CN" altLang="en-US" dirty="0"/>
              <a:t>文件</a:t>
            </a:r>
            <a:r>
              <a:rPr lang="zh-CN" altLang="en-US" dirty="0" smtClean="0"/>
              <a:t>允许明文通讯。</a:t>
            </a:r>
            <a:endParaRPr lang="en-US" altLang="zh-CN" dirty="0" smtClean="0"/>
          </a:p>
          <a:p>
            <a:endParaRPr lang="en-US" altLang="zh-CN" dirty="0"/>
          </a:p>
          <a:p>
            <a:endParaRPr lang="en-US" altLang="zh-CN" dirty="0" smtClean="0"/>
          </a:p>
          <a:p>
            <a:r>
              <a:rPr lang="zh-CN" altLang="en-US" dirty="0"/>
              <a:t>官方推荐</a:t>
            </a:r>
            <a:r>
              <a:rPr lang="zh-CN" altLang="en-US" dirty="0" smtClean="0"/>
              <a:t>使用 </a:t>
            </a:r>
            <a:r>
              <a:rPr lang="en-US" altLang="zh-CN" dirty="0" smtClean="0"/>
              <a:t>fetch() </a:t>
            </a:r>
            <a:r>
              <a:rPr lang="zh-CN" altLang="en-US" dirty="0" smtClean="0"/>
              <a:t>或内置的 </a:t>
            </a:r>
            <a:r>
              <a:rPr lang="en-US" altLang="zh-CN" dirty="0" err="1" smtClean="0"/>
              <a:t>XMLHttpRequest</a:t>
            </a:r>
            <a:r>
              <a:rPr lang="en-US" altLang="zh-CN" dirty="0" smtClean="0"/>
              <a:t> (ajax)</a:t>
            </a:r>
            <a:r>
              <a:rPr lang="zh-CN" altLang="en-US" dirty="0" smtClean="0"/>
              <a:t>发起网络请求。</a:t>
            </a:r>
            <a:endParaRPr lang="en-US" altLang="zh-CN" dirty="0"/>
          </a:p>
        </p:txBody>
      </p:sp>
    </p:spTree>
    <p:extLst>
      <p:ext uri="{BB962C8B-B14F-4D97-AF65-F5344CB8AC3E}">
        <p14:creationId xmlns:p14="http://schemas.microsoft.com/office/powerpoint/2010/main" val="1794266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a:off x="3926205" y="2356329"/>
            <a:ext cx="608965" cy="560070"/>
          </a:xfrm>
          <a:prstGeom prst="rect">
            <a:avLst/>
          </a:prstGeom>
          <a:solidFill>
            <a:sysClr val="window" lastClr="FFFFFF"/>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sp>
        <p:nvSpPr>
          <p:cNvPr id="56" name="内容占位符 2"/>
          <p:cNvSpPr>
            <a:spLocks noGrp="1"/>
          </p:cNvSpPr>
          <p:nvPr/>
        </p:nvSpPr>
        <p:spPr>
          <a:xfrm>
            <a:off x="4032250" y="2410304"/>
            <a:ext cx="310515" cy="4521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en-US" altLang="zh-CN" sz="3200" b="1" dirty="0">
                <a:solidFill>
                  <a:srgbClr val="072D6C"/>
                </a:solidFill>
                <a:latin typeface="经典粗黑简" panose="02010609000101010101" charset="-122"/>
                <a:ea typeface="经典粗黑简" panose="02010609000101010101" charset="-122"/>
              </a:rPr>
              <a:t>8</a:t>
            </a:r>
            <a:endParaRPr kumimoji="0" lang="en-US" altLang="zh-CN" sz="3200" b="1" i="0" u="none" strike="noStrike" kern="1200" cap="none" spc="0" normalizeH="0" baseline="0" noProof="0" dirty="0">
              <a:ln>
                <a:noFill/>
              </a:ln>
              <a:solidFill>
                <a:srgbClr val="072D6C"/>
              </a:solidFill>
              <a:effectLst/>
              <a:uLnTx/>
              <a:uFillTx/>
              <a:latin typeface="经典粗黑简" panose="02010609000101010101" charset="-122"/>
              <a:ea typeface="经典粗黑简" panose="02010609000101010101" charset="-122"/>
              <a:cs typeface="+mn-cs"/>
            </a:endParaRPr>
          </a:p>
        </p:txBody>
      </p:sp>
      <p:sp>
        <p:nvSpPr>
          <p:cNvPr id="68" name="副标题 2"/>
          <p:cNvSpPr>
            <a:spLocks noGrp="1"/>
          </p:cNvSpPr>
          <p:nvPr/>
        </p:nvSpPr>
        <p:spPr>
          <a:xfrm>
            <a:off x="4683125" y="2476344"/>
            <a:ext cx="3081655" cy="3200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zh-CN" altLang="en-US" sz="2100" dirty="0">
                <a:solidFill>
                  <a:prstClr val="white"/>
                </a:solidFill>
                <a:latin typeface="Calibri" panose="020F0502020204030204"/>
                <a:ea typeface="微软雅黑" panose="020B0503020204020204" pitchFamily="34" charset="-122"/>
              </a:rPr>
              <a:t>坑</a:t>
            </a:r>
            <a:endParaRPr kumimoji="0" lang="zh-CN" altLang="en-US" sz="21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73" name="TextBox 3"/>
          <p:cNvSpPr txBox="1"/>
          <p:nvPr/>
        </p:nvSpPr>
        <p:spPr>
          <a:xfrm>
            <a:off x="1374196" y="690996"/>
            <a:ext cx="1460500" cy="584775"/>
          </a:xfrm>
          <a:prstGeom prst="rect">
            <a:avLst/>
          </a:prstGeom>
          <a:noFill/>
        </p:spPr>
        <p:txBody>
          <a:bodyPr wrap="square">
            <a:spAutoFit/>
          </a:bodyPr>
          <a:lstStyle>
            <a:lvl1pPr>
              <a:defRPr>
                <a:solidFill>
                  <a:schemeClr val="tx1"/>
                </a:solidFill>
                <a:latin typeface="Calibri" panose="020F0502020204030204" charset="0"/>
                <a:ea typeface="宋体" panose="02010600030101010101" pitchFamily="2" charset="-122"/>
                <a:cs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cs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cs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cs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cs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cs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cs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cs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cs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目  录</a:t>
            </a:r>
            <a:endParaRPr kumimoji="0" lang="en-US" altLang="zh-CN" sz="3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pic>
        <p:nvPicPr>
          <p:cNvPr id="74" name="图片 73" descr="瑞太."/>
          <p:cNvPicPr>
            <a:picLocks noChangeAspect="1"/>
          </p:cNvPicPr>
          <p:nvPr/>
        </p:nvPicPr>
        <p:blipFill>
          <a:blip r:embed="rId3"/>
          <a:stretch>
            <a:fillRect/>
          </a:stretch>
        </p:blipFill>
        <p:spPr>
          <a:xfrm>
            <a:off x="11017956" y="389946"/>
            <a:ext cx="725170" cy="885825"/>
          </a:xfrm>
          <a:prstGeom prst="rect">
            <a:avLst/>
          </a:prstGeom>
        </p:spPr>
      </p:pic>
      <p:sp>
        <p:nvSpPr>
          <p:cNvPr id="2" name="矩形 1">
            <a:extLst>
              <a:ext uri="{FF2B5EF4-FFF2-40B4-BE49-F238E27FC236}">
                <a16:creationId xmlns:a16="http://schemas.microsoft.com/office/drawing/2014/main" id="{9B7255E1-DA99-458A-9AA0-4D7C8A6D246D}"/>
              </a:ext>
            </a:extLst>
          </p:cNvPr>
          <p:cNvSpPr/>
          <p:nvPr/>
        </p:nvSpPr>
        <p:spPr>
          <a:xfrm>
            <a:off x="3926204" y="1568675"/>
            <a:ext cx="608965" cy="560070"/>
          </a:xfrm>
          <a:prstGeom prst="rect">
            <a:avLst/>
          </a:prstGeom>
          <a:solidFill>
            <a:sysClr val="window" lastClr="FFFFFF"/>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sp>
        <p:nvSpPr>
          <p:cNvPr id="3" name="内容占位符 2">
            <a:extLst>
              <a:ext uri="{FF2B5EF4-FFF2-40B4-BE49-F238E27FC236}">
                <a16:creationId xmlns:a16="http://schemas.microsoft.com/office/drawing/2014/main" id="{F9A7D99B-5832-42C1-9E4C-F945C2DED477}"/>
              </a:ext>
            </a:extLst>
          </p:cNvPr>
          <p:cNvSpPr>
            <a:spLocks noGrp="1"/>
          </p:cNvSpPr>
          <p:nvPr/>
        </p:nvSpPr>
        <p:spPr>
          <a:xfrm>
            <a:off x="4029392" y="1632493"/>
            <a:ext cx="310515" cy="4521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en-US" altLang="zh-CN" sz="3200" b="1" dirty="0">
                <a:solidFill>
                  <a:srgbClr val="072D6C"/>
                </a:solidFill>
                <a:latin typeface="经典粗黑简" panose="02010609000101010101" charset="-122"/>
                <a:ea typeface="经典粗黑简" panose="02010609000101010101" charset="-122"/>
              </a:rPr>
              <a:t>7</a:t>
            </a:r>
            <a:endParaRPr kumimoji="0" lang="en-US" altLang="zh-CN" sz="3200" b="1" i="0" u="none" strike="noStrike" kern="1200" cap="none" spc="0" normalizeH="0" baseline="0" noProof="0" dirty="0">
              <a:ln>
                <a:noFill/>
              </a:ln>
              <a:solidFill>
                <a:srgbClr val="072D6C"/>
              </a:solidFill>
              <a:effectLst/>
              <a:uLnTx/>
              <a:uFillTx/>
              <a:latin typeface="经典粗黑简" panose="02010609000101010101" charset="-122"/>
              <a:ea typeface="经典粗黑简" panose="02010609000101010101" charset="-122"/>
              <a:cs typeface="+mn-cs"/>
            </a:endParaRPr>
          </a:p>
        </p:txBody>
      </p:sp>
      <p:sp>
        <p:nvSpPr>
          <p:cNvPr id="4" name="副标题 2">
            <a:extLst>
              <a:ext uri="{FF2B5EF4-FFF2-40B4-BE49-F238E27FC236}">
                <a16:creationId xmlns:a16="http://schemas.microsoft.com/office/drawing/2014/main" id="{564869E8-F9C7-43EC-953D-EABC30235B8E}"/>
              </a:ext>
            </a:extLst>
          </p:cNvPr>
          <p:cNvSpPr>
            <a:spLocks noGrp="1"/>
          </p:cNvSpPr>
          <p:nvPr/>
        </p:nvSpPr>
        <p:spPr>
          <a:xfrm>
            <a:off x="4683125" y="1688690"/>
            <a:ext cx="3081655" cy="3200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zh-CN" altLang="en-US" sz="2100" dirty="0">
                <a:solidFill>
                  <a:prstClr val="white"/>
                </a:solidFill>
                <a:latin typeface="Calibri" panose="020F0502020204030204"/>
                <a:ea typeface="微软雅黑" panose="020B0503020204020204" pitchFamily="34" charset="-122"/>
              </a:rPr>
              <a:t>代码管理</a:t>
            </a:r>
            <a:endParaRPr kumimoji="0" lang="zh-CN" altLang="en-US" sz="21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Tree>
    <p:extLst>
      <p:ext uri="{BB962C8B-B14F-4D97-AF65-F5344CB8AC3E}">
        <p14:creationId xmlns:p14="http://schemas.microsoft.com/office/powerpoint/2010/main" val="324801827"/>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132715" y="109220"/>
            <a:ext cx="4686935" cy="582930"/>
          </a:xfrm>
          <a:prstGeom prst="rect">
            <a:avLst/>
          </a:prstGeom>
        </p:spPr>
        <p:txBody>
          <a:bodyPr>
            <a:normAutofit/>
          </a:bodyPr>
          <a:lstStyle/>
          <a:p>
            <a:r>
              <a:rPr lang="zh-CN" altLang="en-US" sz="2400" dirty="0" smtClean="0">
                <a:solidFill>
                  <a:schemeClr val="bg2">
                    <a:lumMod val="25000"/>
                  </a:schemeClr>
                </a:solidFill>
              </a:rPr>
              <a:t>五、</a:t>
            </a:r>
            <a:r>
              <a:rPr lang="zh-CN" altLang="en-US" sz="2400" dirty="0" smtClean="0">
                <a:solidFill>
                  <a:schemeClr val="bg2">
                    <a:lumMod val="25000"/>
                  </a:schemeClr>
                </a:solidFill>
              </a:rPr>
              <a:t>基础需求实现</a:t>
            </a:r>
            <a:endParaRPr lang="zh-CN" altLang="en-US" sz="2400" dirty="0">
              <a:solidFill>
                <a:schemeClr val="bg2">
                  <a:lumMod val="25000"/>
                </a:schemeClr>
              </a:solidFill>
            </a:endParaRPr>
          </a:p>
        </p:txBody>
      </p:sp>
      <p:sp>
        <p:nvSpPr>
          <p:cNvPr id="6" name="文本框 5">
            <a:extLst>
              <a:ext uri="{FF2B5EF4-FFF2-40B4-BE49-F238E27FC236}">
                <a16:creationId xmlns:a16="http://schemas.microsoft.com/office/drawing/2014/main" id="{FD375D21-84BF-40EF-AC4D-3AB9350EBE3C}"/>
              </a:ext>
            </a:extLst>
          </p:cNvPr>
          <p:cNvSpPr txBox="1"/>
          <p:nvPr/>
        </p:nvSpPr>
        <p:spPr>
          <a:xfrm>
            <a:off x="665018" y="1258784"/>
            <a:ext cx="1443024" cy="400110"/>
          </a:xfrm>
          <a:prstGeom prst="rect">
            <a:avLst/>
          </a:prstGeom>
          <a:noFill/>
        </p:spPr>
        <p:txBody>
          <a:bodyPr wrap="none" rtlCol="0">
            <a:spAutoFit/>
          </a:bodyPr>
          <a:lstStyle/>
          <a:p>
            <a:r>
              <a:rPr lang="en-US" altLang="zh-CN" sz="2000" b="1" dirty="0" smtClean="0">
                <a:solidFill>
                  <a:srgbClr val="1A1A1A"/>
                </a:solidFill>
                <a:latin typeface="+mn-ea"/>
              </a:rPr>
              <a:t>3.</a:t>
            </a:r>
            <a:r>
              <a:rPr lang="zh-CN" altLang="en-US" sz="2000" b="1" dirty="0">
                <a:solidFill>
                  <a:srgbClr val="1A1A1A"/>
                </a:solidFill>
                <a:latin typeface="+mn-ea"/>
              </a:rPr>
              <a:t>权限配置</a:t>
            </a:r>
            <a:endParaRPr lang="zh-CN" altLang="en-US" dirty="0"/>
          </a:p>
        </p:txBody>
      </p:sp>
      <p:sp>
        <p:nvSpPr>
          <p:cNvPr id="3" name="文本框 2"/>
          <p:cNvSpPr txBox="1"/>
          <p:nvPr/>
        </p:nvSpPr>
        <p:spPr>
          <a:xfrm>
            <a:off x="1230283" y="1864509"/>
            <a:ext cx="9792393" cy="3139321"/>
          </a:xfrm>
          <a:prstGeom prst="rect">
            <a:avLst/>
          </a:prstGeom>
          <a:noFill/>
        </p:spPr>
        <p:txBody>
          <a:bodyPr wrap="square" rtlCol="0">
            <a:spAutoFit/>
          </a:bodyPr>
          <a:lstStyle/>
          <a:p>
            <a:r>
              <a:rPr lang="zh-CN" altLang="en-US" dirty="0" smtClean="0"/>
              <a:t>从 </a:t>
            </a:r>
            <a:r>
              <a:rPr lang="en-US" altLang="zh-CN" dirty="0" smtClean="0"/>
              <a:t>RN 0.60 </a:t>
            </a:r>
            <a:r>
              <a:rPr lang="zh-CN" altLang="en-US" dirty="0" smtClean="0"/>
              <a:t>版本和 </a:t>
            </a:r>
            <a:r>
              <a:rPr lang="en-US" altLang="zh-CN" dirty="0" smtClean="0"/>
              <a:t>Android 9.0 </a:t>
            </a:r>
            <a:r>
              <a:rPr lang="zh-CN" altLang="en-US" dirty="0" smtClean="0"/>
              <a:t>版本以后，手机的使用权限（摄像头、相册、手机号码、位置信息、读写数据等）跟 </a:t>
            </a:r>
            <a:r>
              <a:rPr lang="en-US" altLang="zh-CN" dirty="0" smtClean="0"/>
              <a:t>iOS </a:t>
            </a:r>
            <a:r>
              <a:rPr lang="zh-CN" altLang="en-US" dirty="0" smtClean="0"/>
              <a:t>类似。需要注册获取，而不是在 </a:t>
            </a:r>
            <a:r>
              <a:rPr lang="en-US" altLang="zh-CN" dirty="0" smtClean="0"/>
              <a:t>XML </a:t>
            </a:r>
            <a:r>
              <a:rPr lang="zh-CN" altLang="en-US" dirty="0" smtClean="0"/>
              <a:t>文件中配置一下就可以随意调用。</a:t>
            </a:r>
            <a:endParaRPr lang="en-US" altLang="zh-CN" dirty="0" smtClean="0"/>
          </a:p>
          <a:p>
            <a:endParaRPr lang="en-US" altLang="zh-CN" dirty="0"/>
          </a:p>
          <a:p>
            <a:r>
              <a:rPr lang="zh-CN" altLang="en-US" dirty="0" smtClean="0"/>
              <a:t>而且这种权限的获取许可是仅操作一次就可以始终开启权限的，直到你卸载了此款应用。如果需要关闭某已开启的权限，需要到手机设置里自行修改权限，不需额外开发关闭功能。因此这其实只是起到了提示用户的作用。起码不像从前一样不声不响拿到权限然后随意使用。</a:t>
            </a:r>
            <a:endParaRPr lang="en-US" altLang="zh-CN" dirty="0" smtClean="0"/>
          </a:p>
          <a:p>
            <a:endParaRPr lang="en-US" altLang="zh-CN" dirty="0"/>
          </a:p>
          <a:p>
            <a:r>
              <a:rPr lang="zh-CN" altLang="en-US" dirty="0" smtClean="0"/>
              <a:t>这段代码不用写到全局最外层，哪里用到写一下就行了。</a:t>
            </a:r>
            <a:endParaRPr lang="en-US" altLang="zh-CN" dirty="0" smtClean="0"/>
          </a:p>
          <a:p>
            <a:endParaRPr lang="en-US" altLang="zh-CN" dirty="0"/>
          </a:p>
          <a:p>
            <a:r>
              <a:rPr lang="zh-CN" altLang="en-US" dirty="0" smtClean="0"/>
              <a:t>通过 </a:t>
            </a:r>
            <a:r>
              <a:rPr lang="en-US" altLang="zh-CN" dirty="0" smtClean="0"/>
              <a:t>RN </a:t>
            </a:r>
            <a:r>
              <a:rPr lang="zh-CN" altLang="en-US" dirty="0" smtClean="0"/>
              <a:t>的官方 </a:t>
            </a:r>
            <a:r>
              <a:rPr lang="en-US" altLang="zh-CN" dirty="0" err="1" smtClean="0"/>
              <a:t>api</a:t>
            </a:r>
            <a:r>
              <a:rPr lang="en-US" altLang="zh-CN" dirty="0" smtClean="0"/>
              <a:t> </a:t>
            </a:r>
            <a:r>
              <a:rPr lang="en-US" altLang="zh-CN" b="1" dirty="0" err="1" smtClean="0"/>
              <a:t>PermissionsAndroid</a:t>
            </a:r>
            <a:r>
              <a:rPr lang="en-US" altLang="zh-CN" b="1" dirty="0" smtClean="0"/>
              <a:t> </a:t>
            </a:r>
            <a:r>
              <a:rPr lang="zh-CN" altLang="en-US" dirty="0" smtClean="0"/>
              <a:t>调用方法。</a:t>
            </a:r>
            <a:endParaRPr lang="en-US" altLang="zh-CN" dirty="0"/>
          </a:p>
          <a:p>
            <a:endParaRPr lang="en-US" altLang="zh-CN" dirty="0"/>
          </a:p>
        </p:txBody>
      </p:sp>
    </p:spTree>
    <p:extLst>
      <p:ext uri="{BB962C8B-B14F-4D97-AF65-F5344CB8AC3E}">
        <p14:creationId xmlns:p14="http://schemas.microsoft.com/office/powerpoint/2010/main" val="26831450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132715" y="109220"/>
            <a:ext cx="4686935" cy="582930"/>
          </a:xfrm>
          <a:prstGeom prst="rect">
            <a:avLst/>
          </a:prstGeom>
        </p:spPr>
        <p:txBody>
          <a:bodyPr>
            <a:normAutofit/>
          </a:bodyPr>
          <a:lstStyle/>
          <a:p>
            <a:r>
              <a:rPr lang="zh-CN" altLang="en-US" sz="2400" dirty="0" smtClean="0">
                <a:solidFill>
                  <a:schemeClr val="bg2">
                    <a:lumMod val="25000"/>
                  </a:schemeClr>
                </a:solidFill>
              </a:rPr>
              <a:t>五、</a:t>
            </a:r>
            <a:r>
              <a:rPr lang="zh-CN" altLang="en-US" sz="2400" dirty="0" smtClean="0">
                <a:solidFill>
                  <a:schemeClr val="bg2">
                    <a:lumMod val="25000"/>
                  </a:schemeClr>
                </a:solidFill>
              </a:rPr>
              <a:t>基础需求实现</a:t>
            </a:r>
            <a:endParaRPr lang="zh-CN" altLang="en-US" sz="2400" dirty="0">
              <a:solidFill>
                <a:schemeClr val="bg2">
                  <a:lumMod val="25000"/>
                </a:schemeClr>
              </a:solidFill>
            </a:endParaRPr>
          </a:p>
        </p:txBody>
      </p:sp>
      <p:sp>
        <p:nvSpPr>
          <p:cNvPr id="6" name="文本框 5">
            <a:extLst>
              <a:ext uri="{FF2B5EF4-FFF2-40B4-BE49-F238E27FC236}">
                <a16:creationId xmlns:a16="http://schemas.microsoft.com/office/drawing/2014/main" id="{FD375D21-84BF-40EF-AC4D-3AB9350EBE3C}"/>
              </a:ext>
            </a:extLst>
          </p:cNvPr>
          <p:cNvSpPr txBox="1"/>
          <p:nvPr/>
        </p:nvSpPr>
        <p:spPr>
          <a:xfrm>
            <a:off x="665018" y="1258784"/>
            <a:ext cx="2847254" cy="400110"/>
          </a:xfrm>
          <a:prstGeom prst="rect">
            <a:avLst/>
          </a:prstGeom>
          <a:noFill/>
        </p:spPr>
        <p:txBody>
          <a:bodyPr wrap="none" rtlCol="0">
            <a:spAutoFit/>
          </a:bodyPr>
          <a:lstStyle/>
          <a:p>
            <a:r>
              <a:rPr lang="en-US" altLang="zh-CN" sz="2000" b="1" dirty="0" smtClean="0">
                <a:solidFill>
                  <a:srgbClr val="1A1A1A"/>
                </a:solidFill>
                <a:latin typeface="+mn-ea"/>
              </a:rPr>
              <a:t>4.</a:t>
            </a:r>
            <a:r>
              <a:rPr lang="zh-CN" altLang="en-US" sz="2000" b="1" dirty="0">
                <a:solidFill>
                  <a:srgbClr val="1A1A1A"/>
                </a:solidFill>
                <a:latin typeface="+mn-ea"/>
              </a:rPr>
              <a:t>调用</a:t>
            </a:r>
            <a:r>
              <a:rPr lang="zh-CN" altLang="en-US" sz="2000" b="1" dirty="0" smtClean="0">
                <a:solidFill>
                  <a:srgbClr val="1A1A1A"/>
                </a:solidFill>
                <a:latin typeface="+mn-ea"/>
              </a:rPr>
              <a:t>摄像头</a:t>
            </a:r>
            <a:r>
              <a:rPr lang="en-US" altLang="zh-CN" sz="2000" b="1" dirty="0" smtClean="0">
                <a:solidFill>
                  <a:srgbClr val="1A1A1A"/>
                </a:solidFill>
                <a:latin typeface="+mn-ea"/>
              </a:rPr>
              <a:t>/</a:t>
            </a:r>
            <a:r>
              <a:rPr lang="zh-CN" altLang="en-US" sz="2000" b="1" dirty="0" smtClean="0">
                <a:solidFill>
                  <a:srgbClr val="1A1A1A"/>
                </a:solidFill>
                <a:latin typeface="+mn-ea"/>
              </a:rPr>
              <a:t>访问相册</a:t>
            </a:r>
            <a:endParaRPr lang="zh-CN" altLang="en-US" dirty="0"/>
          </a:p>
        </p:txBody>
      </p:sp>
      <p:sp>
        <p:nvSpPr>
          <p:cNvPr id="3" name="文本框 2"/>
          <p:cNvSpPr txBox="1"/>
          <p:nvPr/>
        </p:nvSpPr>
        <p:spPr>
          <a:xfrm>
            <a:off x="1072341" y="1888663"/>
            <a:ext cx="9792393" cy="4247317"/>
          </a:xfrm>
          <a:prstGeom prst="rect">
            <a:avLst/>
          </a:prstGeom>
          <a:noFill/>
        </p:spPr>
        <p:txBody>
          <a:bodyPr wrap="square" rtlCol="0">
            <a:spAutoFit/>
          </a:bodyPr>
          <a:lstStyle/>
          <a:p>
            <a:r>
              <a:rPr lang="en-US" altLang="zh-CN" dirty="0" smtClean="0"/>
              <a:t>RN </a:t>
            </a:r>
            <a:r>
              <a:rPr lang="zh-CN" altLang="en-US" dirty="0" smtClean="0"/>
              <a:t>原生开发模式：</a:t>
            </a:r>
            <a:endParaRPr lang="en-US" altLang="zh-CN" dirty="0" smtClean="0"/>
          </a:p>
          <a:p>
            <a:endParaRPr lang="en-US" altLang="zh-CN" dirty="0"/>
          </a:p>
          <a:p>
            <a:r>
              <a:rPr lang="zh-CN" altLang="en-US" dirty="0" smtClean="0"/>
              <a:t>安装第三方组件库 </a:t>
            </a:r>
            <a:r>
              <a:rPr lang="en-US" altLang="zh-CN" dirty="0" smtClean="0"/>
              <a:t>react-native-</a:t>
            </a:r>
            <a:r>
              <a:rPr lang="en-US" altLang="zh-CN" dirty="0" err="1" smtClean="0"/>
              <a:t>cameraroll</a:t>
            </a:r>
            <a:r>
              <a:rPr lang="en-US" altLang="zh-CN" dirty="0" smtClean="0"/>
              <a:t> </a:t>
            </a:r>
            <a:r>
              <a:rPr lang="zh-CN" altLang="en-US" dirty="0" smtClean="0"/>
              <a:t>以实现照相、摄影、扫描二维码</a:t>
            </a:r>
            <a:r>
              <a:rPr lang="en-US" altLang="zh-CN" dirty="0" smtClean="0"/>
              <a:t>/</a:t>
            </a:r>
            <a:r>
              <a:rPr lang="zh-CN" altLang="en-US" dirty="0" smtClean="0"/>
              <a:t>条码功能。</a:t>
            </a:r>
            <a:endParaRPr lang="en-US" altLang="zh-CN" dirty="0" smtClean="0"/>
          </a:p>
          <a:p>
            <a:endParaRPr lang="en-US" altLang="zh-CN" dirty="0" smtClean="0"/>
          </a:p>
          <a:p>
            <a:endParaRPr lang="en-US" altLang="zh-CN" dirty="0" smtClean="0"/>
          </a:p>
          <a:p>
            <a:endParaRPr lang="en-US" altLang="zh-CN" dirty="0"/>
          </a:p>
          <a:p>
            <a:endParaRPr lang="en-US" altLang="zh-CN" dirty="0"/>
          </a:p>
          <a:p>
            <a:r>
              <a:rPr lang="zh-CN" altLang="en-US" dirty="0" smtClean="0"/>
              <a:t>内嵌 </a:t>
            </a:r>
            <a:r>
              <a:rPr lang="en-US" altLang="zh-CN" dirty="0" smtClean="0"/>
              <a:t>web </a:t>
            </a:r>
            <a:r>
              <a:rPr lang="zh-CN" altLang="en-US" dirty="0" smtClean="0"/>
              <a:t>开发模式：</a:t>
            </a:r>
            <a:endParaRPr lang="en-US" altLang="zh-CN" dirty="0" smtClean="0"/>
          </a:p>
          <a:p>
            <a:endParaRPr lang="en-US" altLang="zh-CN" dirty="0"/>
          </a:p>
          <a:p>
            <a:r>
              <a:rPr lang="zh-CN" altLang="en-US" dirty="0" smtClean="0"/>
              <a:t>直接使用 </a:t>
            </a:r>
            <a:endParaRPr lang="en-US" altLang="zh-CN" dirty="0" smtClean="0"/>
          </a:p>
          <a:p>
            <a:endParaRPr lang="en-US" altLang="zh-CN" dirty="0" smtClean="0"/>
          </a:p>
          <a:p>
            <a:r>
              <a:rPr lang="en-US" altLang="zh-CN" dirty="0"/>
              <a:t>&lt;input type=“file” accept</a:t>
            </a:r>
            <a:r>
              <a:rPr lang="en-US" altLang="zh-CN" dirty="0" smtClean="0"/>
              <a:t>=“image/” </a:t>
            </a:r>
            <a:r>
              <a:rPr lang="en-US" altLang="zh-CN" i="1" dirty="0"/>
              <a:t>capture</a:t>
            </a:r>
            <a:r>
              <a:rPr lang="en-US" altLang="zh-CN" i="1" dirty="0" smtClean="0"/>
              <a:t>=“camera”</a:t>
            </a:r>
            <a:r>
              <a:rPr lang="en-US" altLang="zh-CN" dirty="0" smtClean="0"/>
              <a:t>/&gt;          </a:t>
            </a:r>
            <a:r>
              <a:rPr lang="zh-CN" altLang="en-US" dirty="0" smtClean="0"/>
              <a:t>调用摄像头拍照片</a:t>
            </a:r>
            <a:r>
              <a:rPr lang="en-US" altLang="zh-CN" dirty="0" smtClean="0"/>
              <a:t>/</a:t>
            </a:r>
            <a:r>
              <a:rPr lang="zh-CN" altLang="en-US" dirty="0" smtClean="0"/>
              <a:t>访问相册</a:t>
            </a:r>
            <a:endParaRPr lang="en-US" altLang="zh-CN" dirty="0" smtClean="0"/>
          </a:p>
          <a:p>
            <a:endParaRPr lang="en-US" altLang="zh-CN" dirty="0" smtClean="0"/>
          </a:p>
          <a:p>
            <a:r>
              <a:rPr lang="en-US" altLang="zh-CN" dirty="0"/>
              <a:t>&lt;input type=“file” accept=“</a:t>
            </a:r>
            <a:r>
              <a:rPr lang="en-US" altLang="zh-CN" dirty="0" smtClean="0"/>
              <a:t>video/” </a:t>
            </a:r>
            <a:r>
              <a:rPr lang="en-US" altLang="zh-CN" i="1" dirty="0"/>
              <a:t>capture</a:t>
            </a:r>
            <a:r>
              <a:rPr lang="en-US" altLang="zh-CN" i="1" dirty="0" smtClean="0"/>
              <a:t>=“</a:t>
            </a:r>
            <a:r>
              <a:rPr lang="en-US" altLang="zh-CN" dirty="0" smtClean="0"/>
              <a:t>camcorder</a:t>
            </a:r>
            <a:r>
              <a:rPr lang="en-US" altLang="zh-CN" i="1" dirty="0" smtClean="0"/>
              <a:t>”</a:t>
            </a:r>
            <a:r>
              <a:rPr lang="en-US" altLang="zh-CN" dirty="0" smtClean="0"/>
              <a:t>/&gt;      </a:t>
            </a:r>
            <a:r>
              <a:rPr lang="zh-CN" altLang="en-US" dirty="0" smtClean="0"/>
              <a:t>调用摄像头录视频</a:t>
            </a:r>
            <a:endParaRPr lang="en-US" altLang="zh-CN" dirty="0"/>
          </a:p>
          <a:p>
            <a:endParaRPr lang="en-US" altLang="zh-CN" i="1" dirty="0" smtClean="0"/>
          </a:p>
        </p:txBody>
      </p:sp>
    </p:spTree>
    <p:extLst>
      <p:ext uri="{BB962C8B-B14F-4D97-AF65-F5344CB8AC3E}">
        <p14:creationId xmlns:p14="http://schemas.microsoft.com/office/powerpoint/2010/main" val="14867591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132715" y="109220"/>
            <a:ext cx="4686935" cy="582930"/>
          </a:xfrm>
          <a:prstGeom prst="rect">
            <a:avLst/>
          </a:prstGeom>
        </p:spPr>
        <p:txBody>
          <a:bodyPr>
            <a:normAutofit/>
          </a:bodyPr>
          <a:lstStyle/>
          <a:p>
            <a:r>
              <a:rPr lang="zh-CN" altLang="en-US" sz="2400" dirty="0" smtClean="0">
                <a:solidFill>
                  <a:schemeClr val="bg2">
                    <a:lumMod val="25000"/>
                  </a:schemeClr>
                </a:solidFill>
              </a:rPr>
              <a:t>五、</a:t>
            </a:r>
            <a:r>
              <a:rPr lang="zh-CN" altLang="en-US" sz="2400" dirty="0" smtClean="0">
                <a:solidFill>
                  <a:schemeClr val="bg2">
                    <a:lumMod val="25000"/>
                  </a:schemeClr>
                </a:solidFill>
              </a:rPr>
              <a:t>基础需求实现</a:t>
            </a:r>
            <a:endParaRPr lang="zh-CN" altLang="en-US" sz="2400" dirty="0">
              <a:solidFill>
                <a:schemeClr val="bg2">
                  <a:lumMod val="25000"/>
                </a:schemeClr>
              </a:solidFill>
            </a:endParaRPr>
          </a:p>
        </p:txBody>
      </p:sp>
      <p:sp>
        <p:nvSpPr>
          <p:cNvPr id="6" name="文本框 5">
            <a:extLst>
              <a:ext uri="{FF2B5EF4-FFF2-40B4-BE49-F238E27FC236}">
                <a16:creationId xmlns:a16="http://schemas.microsoft.com/office/drawing/2014/main" id="{FD375D21-84BF-40EF-AC4D-3AB9350EBE3C}"/>
              </a:ext>
            </a:extLst>
          </p:cNvPr>
          <p:cNvSpPr txBox="1"/>
          <p:nvPr/>
        </p:nvSpPr>
        <p:spPr>
          <a:xfrm>
            <a:off x="665018" y="1258784"/>
            <a:ext cx="1699504" cy="400110"/>
          </a:xfrm>
          <a:prstGeom prst="rect">
            <a:avLst/>
          </a:prstGeom>
          <a:noFill/>
        </p:spPr>
        <p:txBody>
          <a:bodyPr wrap="none" rtlCol="0">
            <a:spAutoFit/>
          </a:bodyPr>
          <a:lstStyle/>
          <a:p>
            <a:r>
              <a:rPr lang="en-US" altLang="zh-CN" sz="2000" b="1" dirty="0">
                <a:solidFill>
                  <a:srgbClr val="1A1A1A"/>
                </a:solidFill>
                <a:latin typeface="+mn-ea"/>
              </a:rPr>
              <a:t>5</a:t>
            </a:r>
            <a:r>
              <a:rPr lang="en-US" altLang="zh-CN" sz="2000" b="1" dirty="0" smtClean="0">
                <a:solidFill>
                  <a:srgbClr val="1A1A1A"/>
                </a:solidFill>
                <a:latin typeface="+mn-ea"/>
              </a:rPr>
              <a:t>.</a:t>
            </a:r>
            <a:r>
              <a:rPr lang="zh-CN" altLang="en-US" sz="2000" b="1" dirty="0" smtClean="0">
                <a:solidFill>
                  <a:srgbClr val="1A1A1A"/>
                </a:solidFill>
                <a:latin typeface="+mn-ea"/>
              </a:rPr>
              <a:t>调用</a:t>
            </a:r>
            <a:r>
              <a:rPr lang="zh-CN" altLang="en-US" sz="2000" b="1" dirty="0">
                <a:solidFill>
                  <a:srgbClr val="1A1A1A"/>
                </a:solidFill>
                <a:latin typeface="+mn-ea"/>
              </a:rPr>
              <a:t>录音器</a:t>
            </a:r>
            <a:endParaRPr lang="zh-CN" altLang="en-US" dirty="0"/>
          </a:p>
        </p:txBody>
      </p:sp>
      <p:sp>
        <p:nvSpPr>
          <p:cNvPr id="3" name="文本框 2"/>
          <p:cNvSpPr txBox="1"/>
          <p:nvPr/>
        </p:nvSpPr>
        <p:spPr>
          <a:xfrm>
            <a:off x="1072341" y="1888663"/>
            <a:ext cx="9792393" cy="4247317"/>
          </a:xfrm>
          <a:prstGeom prst="rect">
            <a:avLst/>
          </a:prstGeom>
          <a:noFill/>
        </p:spPr>
        <p:txBody>
          <a:bodyPr wrap="square" rtlCol="0">
            <a:spAutoFit/>
          </a:bodyPr>
          <a:lstStyle/>
          <a:p>
            <a:r>
              <a:rPr lang="en-US" altLang="zh-CN" dirty="0" smtClean="0"/>
              <a:t>RN </a:t>
            </a:r>
            <a:r>
              <a:rPr lang="zh-CN" altLang="en-US" dirty="0" smtClean="0"/>
              <a:t>原生开发模式：</a:t>
            </a:r>
            <a:endParaRPr lang="en-US" altLang="zh-CN" dirty="0" smtClean="0"/>
          </a:p>
          <a:p>
            <a:endParaRPr lang="en-US" altLang="zh-CN" dirty="0"/>
          </a:p>
          <a:p>
            <a:r>
              <a:rPr lang="zh-CN" altLang="en-US" dirty="0" smtClean="0"/>
              <a:t>安装第三方组件库 </a:t>
            </a:r>
            <a:r>
              <a:rPr lang="en-US" altLang="zh-CN" dirty="0" smtClean="0"/>
              <a:t>react-native-audio </a:t>
            </a:r>
            <a:r>
              <a:rPr lang="zh-CN" altLang="en-US" dirty="0" smtClean="0"/>
              <a:t>以实现录音功能。</a:t>
            </a:r>
            <a:endParaRPr lang="en-US" altLang="zh-CN" dirty="0" smtClean="0"/>
          </a:p>
          <a:p>
            <a:endParaRPr lang="en-US" altLang="zh-CN" dirty="0" smtClean="0"/>
          </a:p>
          <a:p>
            <a:endParaRPr lang="en-US" altLang="zh-CN" dirty="0" smtClean="0"/>
          </a:p>
          <a:p>
            <a:endParaRPr lang="en-US" altLang="zh-CN" dirty="0"/>
          </a:p>
          <a:p>
            <a:endParaRPr lang="en-US" altLang="zh-CN" dirty="0" smtClean="0"/>
          </a:p>
          <a:p>
            <a:endParaRPr lang="en-US" altLang="zh-CN" dirty="0"/>
          </a:p>
          <a:p>
            <a:endParaRPr lang="en-US" altLang="zh-CN" dirty="0"/>
          </a:p>
          <a:p>
            <a:r>
              <a:rPr lang="zh-CN" altLang="en-US" dirty="0" smtClean="0"/>
              <a:t>内嵌 </a:t>
            </a:r>
            <a:r>
              <a:rPr lang="en-US" altLang="zh-CN" dirty="0" smtClean="0"/>
              <a:t>web </a:t>
            </a:r>
            <a:r>
              <a:rPr lang="zh-CN" altLang="en-US" dirty="0" smtClean="0"/>
              <a:t>开发模式：</a:t>
            </a:r>
            <a:endParaRPr lang="en-US" altLang="zh-CN" dirty="0" smtClean="0"/>
          </a:p>
          <a:p>
            <a:endParaRPr lang="en-US" altLang="zh-CN" dirty="0"/>
          </a:p>
          <a:p>
            <a:r>
              <a:rPr lang="zh-CN" altLang="en-US" dirty="0" smtClean="0"/>
              <a:t>直接使用 </a:t>
            </a:r>
            <a:endParaRPr lang="en-US" altLang="zh-CN" dirty="0" smtClean="0"/>
          </a:p>
          <a:p>
            <a:endParaRPr lang="en-US" altLang="zh-CN" dirty="0" smtClean="0"/>
          </a:p>
          <a:p>
            <a:r>
              <a:rPr lang="en-US" altLang="zh-CN" dirty="0"/>
              <a:t>&lt;input type=“file” accept</a:t>
            </a:r>
            <a:r>
              <a:rPr lang="en-US" altLang="zh-CN" dirty="0" smtClean="0"/>
              <a:t>=“audio/” </a:t>
            </a:r>
            <a:r>
              <a:rPr lang="en-US" altLang="zh-CN" i="1" dirty="0"/>
              <a:t>capture</a:t>
            </a:r>
            <a:r>
              <a:rPr lang="en-US" altLang="zh-CN" i="1" dirty="0" smtClean="0"/>
              <a:t>="</a:t>
            </a:r>
            <a:r>
              <a:rPr lang="en-US" altLang="zh-CN" dirty="0"/>
              <a:t>microphone</a:t>
            </a:r>
            <a:r>
              <a:rPr lang="en-US" altLang="zh-CN" i="1" dirty="0" smtClean="0"/>
              <a:t>"</a:t>
            </a:r>
            <a:r>
              <a:rPr lang="en-US" altLang="zh-CN" dirty="0" smtClean="0"/>
              <a:t>/&gt;   </a:t>
            </a:r>
            <a:r>
              <a:rPr lang="zh-CN" altLang="en-US" dirty="0" smtClean="0"/>
              <a:t>调用录音器</a:t>
            </a:r>
            <a:r>
              <a:rPr lang="en-US" altLang="zh-CN" dirty="0" smtClean="0"/>
              <a:t> </a:t>
            </a:r>
            <a:endParaRPr lang="en-US" altLang="zh-CN" dirty="0"/>
          </a:p>
          <a:p>
            <a:endParaRPr lang="en-US" altLang="zh-CN" i="1" dirty="0" smtClean="0"/>
          </a:p>
        </p:txBody>
      </p:sp>
    </p:spTree>
    <p:extLst>
      <p:ext uri="{BB962C8B-B14F-4D97-AF65-F5344CB8AC3E}">
        <p14:creationId xmlns:p14="http://schemas.microsoft.com/office/powerpoint/2010/main" val="7401778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132715" y="109220"/>
            <a:ext cx="4686935" cy="582930"/>
          </a:xfrm>
          <a:prstGeom prst="rect">
            <a:avLst/>
          </a:prstGeom>
        </p:spPr>
        <p:txBody>
          <a:bodyPr>
            <a:normAutofit/>
          </a:bodyPr>
          <a:lstStyle/>
          <a:p>
            <a:r>
              <a:rPr lang="zh-CN" altLang="en-US" sz="2400" dirty="0" smtClean="0">
                <a:solidFill>
                  <a:schemeClr val="bg2">
                    <a:lumMod val="25000"/>
                  </a:schemeClr>
                </a:solidFill>
              </a:rPr>
              <a:t>五、</a:t>
            </a:r>
            <a:r>
              <a:rPr lang="zh-CN" altLang="en-US" sz="2400" dirty="0" smtClean="0">
                <a:solidFill>
                  <a:schemeClr val="bg2">
                    <a:lumMod val="25000"/>
                  </a:schemeClr>
                </a:solidFill>
              </a:rPr>
              <a:t>基础需求实现</a:t>
            </a:r>
            <a:endParaRPr lang="zh-CN" altLang="en-US" sz="2400" dirty="0">
              <a:solidFill>
                <a:schemeClr val="bg2">
                  <a:lumMod val="25000"/>
                </a:schemeClr>
              </a:solidFill>
            </a:endParaRPr>
          </a:p>
        </p:txBody>
      </p:sp>
      <p:sp>
        <p:nvSpPr>
          <p:cNvPr id="6" name="文本框 5">
            <a:extLst>
              <a:ext uri="{FF2B5EF4-FFF2-40B4-BE49-F238E27FC236}">
                <a16:creationId xmlns:a16="http://schemas.microsoft.com/office/drawing/2014/main" id="{FD375D21-84BF-40EF-AC4D-3AB9350EBE3C}"/>
              </a:ext>
            </a:extLst>
          </p:cNvPr>
          <p:cNvSpPr txBox="1"/>
          <p:nvPr/>
        </p:nvSpPr>
        <p:spPr>
          <a:xfrm>
            <a:off x="665018" y="1258784"/>
            <a:ext cx="2725426" cy="400110"/>
          </a:xfrm>
          <a:prstGeom prst="rect">
            <a:avLst/>
          </a:prstGeom>
          <a:noFill/>
        </p:spPr>
        <p:txBody>
          <a:bodyPr wrap="none" rtlCol="0">
            <a:spAutoFit/>
          </a:bodyPr>
          <a:lstStyle/>
          <a:p>
            <a:r>
              <a:rPr lang="en-US" altLang="zh-CN" sz="2000" b="1" dirty="0" smtClean="0">
                <a:solidFill>
                  <a:srgbClr val="1A1A1A"/>
                </a:solidFill>
                <a:latin typeface="+mn-ea"/>
              </a:rPr>
              <a:t>6.</a:t>
            </a:r>
            <a:r>
              <a:rPr lang="zh-CN" altLang="en-US" sz="2000" b="1" dirty="0">
                <a:solidFill>
                  <a:srgbClr val="1A1A1A"/>
                </a:solidFill>
                <a:latin typeface="+mn-ea"/>
              </a:rPr>
              <a:t>音乐</a:t>
            </a:r>
            <a:r>
              <a:rPr lang="zh-CN" altLang="en-US" sz="2000" b="1" dirty="0" smtClean="0">
                <a:solidFill>
                  <a:srgbClr val="1A1A1A"/>
                </a:solidFill>
                <a:latin typeface="+mn-ea"/>
              </a:rPr>
              <a:t>播放（提示音）</a:t>
            </a:r>
            <a:endParaRPr lang="zh-CN" altLang="en-US" dirty="0"/>
          </a:p>
        </p:txBody>
      </p:sp>
      <p:sp>
        <p:nvSpPr>
          <p:cNvPr id="3" name="文本框 2"/>
          <p:cNvSpPr txBox="1"/>
          <p:nvPr/>
        </p:nvSpPr>
        <p:spPr>
          <a:xfrm>
            <a:off x="1072341" y="1888663"/>
            <a:ext cx="9792393" cy="3970318"/>
          </a:xfrm>
          <a:prstGeom prst="rect">
            <a:avLst/>
          </a:prstGeom>
          <a:noFill/>
        </p:spPr>
        <p:txBody>
          <a:bodyPr wrap="square" rtlCol="0">
            <a:spAutoFit/>
          </a:bodyPr>
          <a:lstStyle/>
          <a:p>
            <a:r>
              <a:rPr lang="en-US" altLang="zh-CN" dirty="0" smtClean="0"/>
              <a:t>RN </a:t>
            </a:r>
            <a:r>
              <a:rPr lang="zh-CN" altLang="en-US" dirty="0" smtClean="0"/>
              <a:t>原生开发模式：</a:t>
            </a:r>
            <a:endParaRPr lang="en-US" altLang="zh-CN" dirty="0" smtClean="0"/>
          </a:p>
          <a:p>
            <a:endParaRPr lang="en-US" altLang="zh-CN" dirty="0"/>
          </a:p>
          <a:p>
            <a:r>
              <a:rPr lang="zh-CN" altLang="en-US" dirty="0" smtClean="0"/>
              <a:t>安装第三方组件库 </a:t>
            </a:r>
            <a:r>
              <a:rPr lang="en-US" altLang="zh-CN" dirty="0" smtClean="0"/>
              <a:t>react-native-sound / react-native-</a:t>
            </a:r>
            <a:r>
              <a:rPr lang="en-US" altLang="zh-CN" dirty="0" err="1" smtClean="0"/>
              <a:t>audioplayer</a:t>
            </a:r>
            <a:r>
              <a:rPr lang="en-US" altLang="zh-CN" dirty="0" smtClean="0"/>
              <a:t> </a:t>
            </a:r>
            <a:r>
              <a:rPr lang="zh-CN" altLang="en-US" dirty="0" smtClean="0"/>
              <a:t>以实现。</a:t>
            </a:r>
            <a:endParaRPr lang="en-US" altLang="zh-CN" dirty="0" smtClean="0"/>
          </a:p>
          <a:p>
            <a:endParaRPr lang="en-US" altLang="zh-CN" dirty="0" smtClean="0"/>
          </a:p>
          <a:p>
            <a:endParaRPr lang="en-US" altLang="zh-CN" dirty="0" smtClean="0"/>
          </a:p>
          <a:p>
            <a:endParaRPr lang="en-US" altLang="zh-CN" dirty="0"/>
          </a:p>
          <a:p>
            <a:endParaRPr lang="en-US" altLang="zh-CN" dirty="0" smtClean="0"/>
          </a:p>
          <a:p>
            <a:endParaRPr lang="en-US" altLang="zh-CN" dirty="0"/>
          </a:p>
          <a:p>
            <a:endParaRPr lang="en-US" altLang="zh-CN" dirty="0"/>
          </a:p>
          <a:p>
            <a:r>
              <a:rPr lang="zh-CN" altLang="en-US" dirty="0" smtClean="0"/>
              <a:t>内嵌 </a:t>
            </a:r>
            <a:r>
              <a:rPr lang="en-US" altLang="zh-CN" dirty="0" smtClean="0"/>
              <a:t>web </a:t>
            </a:r>
            <a:r>
              <a:rPr lang="zh-CN" altLang="en-US" dirty="0" smtClean="0"/>
              <a:t>开发模式：</a:t>
            </a:r>
            <a:endParaRPr lang="en-US" altLang="zh-CN" dirty="0" smtClean="0"/>
          </a:p>
          <a:p>
            <a:endParaRPr lang="en-US" altLang="zh-CN" dirty="0"/>
          </a:p>
          <a:p>
            <a:r>
              <a:rPr lang="zh-CN" altLang="en-US" dirty="0" smtClean="0"/>
              <a:t>直接使用 </a:t>
            </a:r>
            <a:endParaRPr lang="en-US" altLang="zh-CN" dirty="0" smtClean="0"/>
          </a:p>
          <a:p>
            <a:endParaRPr lang="en-US" altLang="zh-CN" dirty="0" smtClean="0"/>
          </a:p>
          <a:p>
            <a:r>
              <a:rPr lang="en-US" altLang="zh-CN" dirty="0" smtClean="0"/>
              <a:t>&lt;audio /&gt;</a:t>
            </a:r>
            <a:endParaRPr lang="en-US" altLang="zh-CN" i="1" dirty="0" smtClean="0"/>
          </a:p>
        </p:txBody>
      </p:sp>
    </p:spTree>
    <p:extLst>
      <p:ext uri="{BB962C8B-B14F-4D97-AF65-F5344CB8AC3E}">
        <p14:creationId xmlns:p14="http://schemas.microsoft.com/office/powerpoint/2010/main" val="14100751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132715" y="109220"/>
            <a:ext cx="4686935" cy="582930"/>
          </a:xfrm>
          <a:prstGeom prst="rect">
            <a:avLst/>
          </a:prstGeom>
        </p:spPr>
        <p:txBody>
          <a:bodyPr>
            <a:normAutofit/>
          </a:bodyPr>
          <a:lstStyle/>
          <a:p>
            <a:r>
              <a:rPr lang="zh-CN" altLang="en-US" sz="2400" dirty="0" smtClean="0">
                <a:solidFill>
                  <a:schemeClr val="bg2">
                    <a:lumMod val="25000"/>
                  </a:schemeClr>
                </a:solidFill>
              </a:rPr>
              <a:t>五、</a:t>
            </a:r>
            <a:r>
              <a:rPr lang="zh-CN" altLang="en-US" sz="2400" dirty="0" smtClean="0">
                <a:solidFill>
                  <a:schemeClr val="bg2">
                    <a:lumMod val="25000"/>
                  </a:schemeClr>
                </a:solidFill>
              </a:rPr>
              <a:t>基础需求实现</a:t>
            </a:r>
            <a:endParaRPr lang="zh-CN" altLang="en-US" sz="2400" dirty="0">
              <a:solidFill>
                <a:schemeClr val="bg2">
                  <a:lumMod val="25000"/>
                </a:schemeClr>
              </a:solidFill>
            </a:endParaRPr>
          </a:p>
        </p:txBody>
      </p:sp>
      <p:sp>
        <p:nvSpPr>
          <p:cNvPr id="6" name="文本框 5">
            <a:extLst>
              <a:ext uri="{FF2B5EF4-FFF2-40B4-BE49-F238E27FC236}">
                <a16:creationId xmlns:a16="http://schemas.microsoft.com/office/drawing/2014/main" id="{FD375D21-84BF-40EF-AC4D-3AB9350EBE3C}"/>
              </a:ext>
            </a:extLst>
          </p:cNvPr>
          <p:cNvSpPr txBox="1"/>
          <p:nvPr/>
        </p:nvSpPr>
        <p:spPr>
          <a:xfrm>
            <a:off x="665018" y="1258784"/>
            <a:ext cx="1443024" cy="400110"/>
          </a:xfrm>
          <a:prstGeom prst="rect">
            <a:avLst/>
          </a:prstGeom>
          <a:noFill/>
        </p:spPr>
        <p:txBody>
          <a:bodyPr wrap="none" rtlCol="0">
            <a:spAutoFit/>
          </a:bodyPr>
          <a:lstStyle/>
          <a:p>
            <a:r>
              <a:rPr lang="en-US" altLang="zh-CN" sz="2000" b="1" dirty="0">
                <a:solidFill>
                  <a:srgbClr val="1A1A1A"/>
                </a:solidFill>
                <a:latin typeface="+mn-ea"/>
              </a:rPr>
              <a:t>7</a:t>
            </a:r>
            <a:r>
              <a:rPr lang="en-US" altLang="zh-CN" sz="2000" b="1" dirty="0" smtClean="0">
                <a:solidFill>
                  <a:srgbClr val="1A1A1A"/>
                </a:solidFill>
                <a:latin typeface="+mn-ea"/>
              </a:rPr>
              <a:t>.</a:t>
            </a:r>
            <a:r>
              <a:rPr lang="zh-CN" altLang="en-US" sz="2000" b="1" dirty="0">
                <a:solidFill>
                  <a:srgbClr val="1A1A1A"/>
                </a:solidFill>
                <a:latin typeface="+mn-ea"/>
              </a:rPr>
              <a:t>视频</a:t>
            </a:r>
            <a:r>
              <a:rPr lang="zh-CN" altLang="en-US" sz="2000" b="1" dirty="0" smtClean="0">
                <a:solidFill>
                  <a:srgbClr val="1A1A1A"/>
                </a:solidFill>
                <a:latin typeface="+mn-ea"/>
              </a:rPr>
              <a:t>播放</a:t>
            </a:r>
            <a:endParaRPr lang="zh-CN" altLang="en-US" dirty="0"/>
          </a:p>
        </p:txBody>
      </p:sp>
      <p:sp>
        <p:nvSpPr>
          <p:cNvPr id="3" name="文本框 2"/>
          <p:cNvSpPr txBox="1"/>
          <p:nvPr/>
        </p:nvSpPr>
        <p:spPr>
          <a:xfrm>
            <a:off x="1072341" y="1888663"/>
            <a:ext cx="9792393" cy="4247317"/>
          </a:xfrm>
          <a:prstGeom prst="rect">
            <a:avLst/>
          </a:prstGeom>
          <a:noFill/>
        </p:spPr>
        <p:txBody>
          <a:bodyPr wrap="square" rtlCol="0">
            <a:spAutoFit/>
          </a:bodyPr>
          <a:lstStyle/>
          <a:p>
            <a:r>
              <a:rPr lang="en-US" altLang="zh-CN" dirty="0" smtClean="0"/>
              <a:t>RN </a:t>
            </a:r>
            <a:r>
              <a:rPr lang="zh-CN" altLang="en-US" dirty="0" smtClean="0"/>
              <a:t>原生开发模式：</a:t>
            </a:r>
            <a:endParaRPr lang="en-US" altLang="zh-CN" dirty="0" smtClean="0"/>
          </a:p>
          <a:p>
            <a:endParaRPr lang="en-US" altLang="zh-CN" dirty="0"/>
          </a:p>
          <a:p>
            <a:r>
              <a:rPr lang="zh-CN" altLang="en-US" dirty="0" smtClean="0"/>
              <a:t>安装第三方组件库 </a:t>
            </a:r>
            <a:r>
              <a:rPr lang="en-US" altLang="zh-CN" dirty="0" smtClean="0"/>
              <a:t>react-native-video </a:t>
            </a:r>
            <a:r>
              <a:rPr lang="zh-CN" altLang="en-US" dirty="0" smtClean="0"/>
              <a:t>以实现。</a:t>
            </a:r>
            <a:endParaRPr lang="en-US" altLang="zh-CN" dirty="0" smtClean="0"/>
          </a:p>
          <a:p>
            <a:endParaRPr lang="en-US" altLang="zh-CN" dirty="0" smtClean="0"/>
          </a:p>
          <a:p>
            <a:r>
              <a:rPr lang="zh-CN" altLang="en-US" dirty="0" smtClean="0"/>
              <a:t>注意：这里仅安装这组件是不够用的，</a:t>
            </a:r>
            <a:r>
              <a:rPr lang="en-US" altLang="zh-CN" dirty="0" err="1" smtClean="0"/>
              <a:t>rnv</a:t>
            </a:r>
            <a:r>
              <a:rPr lang="zh-CN" altLang="en-US" dirty="0" smtClean="0"/>
              <a:t>是官方提供的额外组件，虽然功能齐全，但是没有</a:t>
            </a:r>
            <a:r>
              <a:rPr lang="en-US" altLang="zh-CN" dirty="0" smtClean="0"/>
              <a:t>UI</a:t>
            </a:r>
            <a:r>
              <a:rPr lang="zh-CN" altLang="en-US" dirty="0" smtClean="0"/>
              <a:t>操作视图而只预留了各种操作的</a:t>
            </a:r>
            <a:r>
              <a:rPr lang="en-US" altLang="zh-CN" dirty="0" err="1" smtClean="0"/>
              <a:t>api</a:t>
            </a:r>
            <a:r>
              <a:rPr lang="zh-CN" altLang="en-US" dirty="0" smtClean="0"/>
              <a:t>，需要你自行封装操作</a:t>
            </a:r>
            <a:r>
              <a:rPr lang="en-US" altLang="zh-CN" dirty="0" smtClean="0"/>
              <a:t>UI</a:t>
            </a:r>
            <a:r>
              <a:rPr lang="zh-CN" altLang="en-US" dirty="0" smtClean="0"/>
              <a:t>部分（音量调节、全屏、亮度、进度条等）或者直接选择其他开源二次开发的成品然后使用。</a:t>
            </a:r>
            <a:endParaRPr lang="en-US" altLang="zh-CN" dirty="0" smtClean="0"/>
          </a:p>
          <a:p>
            <a:endParaRPr lang="en-US" altLang="zh-CN" dirty="0" smtClean="0"/>
          </a:p>
          <a:p>
            <a:endParaRPr lang="en-US" altLang="zh-CN" dirty="0" smtClean="0"/>
          </a:p>
          <a:p>
            <a:endParaRPr lang="en-US" altLang="zh-CN" dirty="0"/>
          </a:p>
          <a:p>
            <a:r>
              <a:rPr lang="zh-CN" altLang="en-US" dirty="0" smtClean="0"/>
              <a:t>内嵌 </a:t>
            </a:r>
            <a:r>
              <a:rPr lang="en-US" altLang="zh-CN" dirty="0" smtClean="0"/>
              <a:t>web </a:t>
            </a:r>
            <a:r>
              <a:rPr lang="zh-CN" altLang="en-US" dirty="0" smtClean="0"/>
              <a:t>开发模式：</a:t>
            </a:r>
            <a:endParaRPr lang="en-US" altLang="zh-CN" dirty="0" smtClean="0"/>
          </a:p>
          <a:p>
            <a:endParaRPr lang="en-US" altLang="zh-CN" dirty="0"/>
          </a:p>
          <a:p>
            <a:r>
              <a:rPr lang="zh-CN" altLang="en-US" dirty="0" smtClean="0"/>
              <a:t>直接使用 </a:t>
            </a:r>
            <a:endParaRPr lang="en-US" altLang="zh-CN" dirty="0" smtClean="0"/>
          </a:p>
          <a:p>
            <a:endParaRPr lang="en-US" altLang="zh-CN" dirty="0" smtClean="0"/>
          </a:p>
          <a:p>
            <a:r>
              <a:rPr lang="en-US" altLang="zh-CN" dirty="0" smtClean="0"/>
              <a:t>&lt;audio /&gt;</a:t>
            </a:r>
            <a:endParaRPr lang="en-US" altLang="zh-CN" i="1" dirty="0"/>
          </a:p>
        </p:txBody>
      </p:sp>
    </p:spTree>
    <p:extLst>
      <p:ext uri="{BB962C8B-B14F-4D97-AF65-F5344CB8AC3E}">
        <p14:creationId xmlns:p14="http://schemas.microsoft.com/office/powerpoint/2010/main" val="29831304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132715" y="109220"/>
            <a:ext cx="4686935" cy="582930"/>
          </a:xfrm>
          <a:prstGeom prst="rect">
            <a:avLst/>
          </a:prstGeom>
        </p:spPr>
        <p:txBody>
          <a:bodyPr>
            <a:normAutofit/>
          </a:bodyPr>
          <a:lstStyle/>
          <a:p>
            <a:r>
              <a:rPr lang="zh-CN" altLang="en-US" sz="2400" dirty="0" smtClean="0">
                <a:solidFill>
                  <a:schemeClr val="bg2">
                    <a:lumMod val="25000"/>
                  </a:schemeClr>
                </a:solidFill>
              </a:rPr>
              <a:t>五、</a:t>
            </a:r>
            <a:r>
              <a:rPr lang="zh-CN" altLang="en-US" sz="2400" dirty="0" smtClean="0">
                <a:solidFill>
                  <a:schemeClr val="bg2">
                    <a:lumMod val="25000"/>
                  </a:schemeClr>
                </a:solidFill>
              </a:rPr>
              <a:t>基础需求实现</a:t>
            </a:r>
            <a:endParaRPr lang="zh-CN" altLang="en-US" sz="2400" dirty="0">
              <a:solidFill>
                <a:schemeClr val="bg2">
                  <a:lumMod val="25000"/>
                </a:schemeClr>
              </a:solidFill>
            </a:endParaRPr>
          </a:p>
        </p:txBody>
      </p:sp>
      <p:sp>
        <p:nvSpPr>
          <p:cNvPr id="6" name="文本框 5">
            <a:extLst>
              <a:ext uri="{FF2B5EF4-FFF2-40B4-BE49-F238E27FC236}">
                <a16:creationId xmlns:a16="http://schemas.microsoft.com/office/drawing/2014/main" id="{FD375D21-84BF-40EF-AC4D-3AB9350EBE3C}"/>
              </a:ext>
            </a:extLst>
          </p:cNvPr>
          <p:cNvSpPr txBox="1"/>
          <p:nvPr/>
        </p:nvSpPr>
        <p:spPr>
          <a:xfrm>
            <a:off x="665018" y="1258784"/>
            <a:ext cx="1443024" cy="400110"/>
          </a:xfrm>
          <a:prstGeom prst="rect">
            <a:avLst/>
          </a:prstGeom>
          <a:noFill/>
        </p:spPr>
        <p:txBody>
          <a:bodyPr wrap="none" rtlCol="0">
            <a:spAutoFit/>
          </a:bodyPr>
          <a:lstStyle/>
          <a:p>
            <a:r>
              <a:rPr lang="en-US" altLang="zh-CN" sz="2000" b="1" dirty="0" smtClean="0">
                <a:solidFill>
                  <a:srgbClr val="1A1A1A"/>
                </a:solidFill>
                <a:latin typeface="+mn-ea"/>
              </a:rPr>
              <a:t>8.</a:t>
            </a:r>
            <a:r>
              <a:rPr lang="zh-CN" altLang="en-US" sz="2000" b="1" dirty="0">
                <a:solidFill>
                  <a:srgbClr val="1A1A1A"/>
                </a:solidFill>
                <a:latin typeface="+mn-ea"/>
              </a:rPr>
              <a:t>本地存储</a:t>
            </a:r>
            <a:endParaRPr lang="zh-CN" altLang="en-US" dirty="0"/>
          </a:p>
        </p:txBody>
      </p:sp>
      <p:sp>
        <p:nvSpPr>
          <p:cNvPr id="3" name="文本框 2"/>
          <p:cNvSpPr txBox="1"/>
          <p:nvPr/>
        </p:nvSpPr>
        <p:spPr>
          <a:xfrm>
            <a:off x="1072341" y="1888663"/>
            <a:ext cx="9792393" cy="3970318"/>
          </a:xfrm>
          <a:prstGeom prst="rect">
            <a:avLst/>
          </a:prstGeom>
          <a:noFill/>
        </p:spPr>
        <p:txBody>
          <a:bodyPr wrap="square" rtlCol="0">
            <a:spAutoFit/>
          </a:bodyPr>
          <a:lstStyle/>
          <a:p>
            <a:r>
              <a:rPr lang="zh-CN" altLang="en-US" dirty="0" smtClean="0"/>
              <a:t>需要调用 </a:t>
            </a:r>
            <a:r>
              <a:rPr lang="en-US" altLang="zh-CN" dirty="0" smtClean="0"/>
              <a:t>RN </a:t>
            </a:r>
            <a:r>
              <a:rPr lang="zh-CN" altLang="en-US" dirty="0" smtClean="0"/>
              <a:t>提供的 </a:t>
            </a:r>
            <a:r>
              <a:rPr lang="en-US" altLang="zh-CN" dirty="0" err="1" smtClean="0"/>
              <a:t>api</a:t>
            </a:r>
            <a:r>
              <a:rPr lang="en-US" altLang="zh-CN" dirty="0" smtClean="0"/>
              <a:t> </a:t>
            </a:r>
            <a:r>
              <a:rPr lang="en-US" altLang="zh-CN" dirty="0" err="1"/>
              <a:t>AsyncStorage</a:t>
            </a:r>
            <a:r>
              <a:rPr lang="en-US" altLang="zh-CN" dirty="0" smtClean="0"/>
              <a:t> </a:t>
            </a:r>
            <a:r>
              <a:rPr lang="zh-CN" altLang="en-US" dirty="0" smtClean="0"/>
              <a:t>以实现此功能。并且一定要注意命名不能重复，否则多个 </a:t>
            </a:r>
            <a:r>
              <a:rPr lang="en-US" altLang="zh-CN" dirty="0" smtClean="0"/>
              <a:t>RN </a:t>
            </a:r>
            <a:r>
              <a:rPr lang="zh-CN" altLang="en-US" dirty="0" smtClean="0"/>
              <a:t>开发的 </a:t>
            </a:r>
            <a:r>
              <a:rPr lang="en-US" altLang="zh-CN" dirty="0" smtClean="0"/>
              <a:t>app </a:t>
            </a:r>
            <a:r>
              <a:rPr lang="zh-CN" altLang="en-US" dirty="0"/>
              <a:t>同时存在</a:t>
            </a:r>
            <a:r>
              <a:rPr lang="zh-CN" altLang="en-US" dirty="0" smtClean="0"/>
              <a:t>于同一手机上时，就有可能会互调数据，甚至是直接互相覆盖数据，造成大麻烦。</a:t>
            </a:r>
            <a:endParaRPr lang="en-US" altLang="zh-CN" dirty="0" smtClean="0"/>
          </a:p>
          <a:p>
            <a:endParaRPr lang="en-US" altLang="zh-CN" dirty="0"/>
          </a:p>
          <a:p>
            <a:endParaRPr lang="en-US" altLang="zh-CN" dirty="0" smtClean="0"/>
          </a:p>
          <a:p>
            <a:endParaRPr lang="en-US" altLang="zh-CN" dirty="0"/>
          </a:p>
          <a:p>
            <a:r>
              <a:rPr lang="en-US" altLang="zh-CN" dirty="0" smtClean="0"/>
              <a:t>RN 0.60 </a:t>
            </a:r>
            <a:r>
              <a:rPr lang="zh-CN" altLang="en-US" dirty="0" smtClean="0"/>
              <a:t>之后 </a:t>
            </a:r>
            <a:r>
              <a:rPr lang="en-US" altLang="zh-CN" dirty="0" err="1" smtClean="0"/>
              <a:t>AsyncStorage</a:t>
            </a:r>
            <a:r>
              <a:rPr lang="en-US" altLang="zh-CN" dirty="0" smtClean="0"/>
              <a:t> </a:t>
            </a:r>
            <a:r>
              <a:rPr lang="zh-CN" altLang="en-US" dirty="0" smtClean="0"/>
              <a:t>已经被</a:t>
            </a:r>
            <a:r>
              <a:rPr lang="zh-CN" altLang="en-US" dirty="0"/>
              <a:t>分离</a:t>
            </a:r>
            <a:r>
              <a:rPr lang="zh-CN" altLang="en-US" dirty="0" smtClean="0"/>
              <a:t>为单独的组件 </a:t>
            </a:r>
            <a:r>
              <a:rPr lang="en-US" altLang="zh-CN" dirty="0" smtClean="0"/>
              <a:t>@react-native-community/</a:t>
            </a:r>
            <a:r>
              <a:rPr lang="en-US" altLang="zh-CN" dirty="0" err="1" smtClean="0"/>
              <a:t>async</a:t>
            </a:r>
            <a:r>
              <a:rPr lang="en-US" altLang="zh-CN" dirty="0" smtClean="0"/>
              <a:t>-storage </a:t>
            </a:r>
            <a:r>
              <a:rPr lang="zh-CN" altLang="en-US" dirty="0" smtClean="0"/>
              <a:t>当中。</a:t>
            </a:r>
            <a:endParaRPr lang="en-US" altLang="zh-CN" dirty="0" smtClean="0"/>
          </a:p>
          <a:p>
            <a:endParaRPr lang="en-US" altLang="zh-CN" i="1" dirty="0"/>
          </a:p>
          <a:p>
            <a:endParaRPr lang="en-US" altLang="zh-CN" i="1" dirty="0" smtClean="0"/>
          </a:p>
          <a:p>
            <a:endParaRPr lang="en-US" altLang="zh-CN" i="1" dirty="0"/>
          </a:p>
          <a:p>
            <a:endParaRPr lang="en-US" altLang="zh-CN" i="1" dirty="0" smtClean="0"/>
          </a:p>
          <a:p>
            <a:endParaRPr lang="en-US" altLang="zh-CN" i="1" dirty="0"/>
          </a:p>
          <a:p>
            <a:endParaRPr lang="en-US" altLang="zh-CN" i="1" dirty="0" smtClean="0"/>
          </a:p>
          <a:p>
            <a:endParaRPr lang="en-US" altLang="zh-CN" i="1" dirty="0"/>
          </a:p>
        </p:txBody>
      </p:sp>
    </p:spTree>
    <p:extLst>
      <p:ext uri="{BB962C8B-B14F-4D97-AF65-F5344CB8AC3E}">
        <p14:creationId xmlns:p14="http://schemas.microsoft.com/office/powerpoint/2010/main" val="24048645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132715" y="109220"/>
            <a:ext cx="4686935" cy="582930"/>
          </a:xfrm>
          <a:prstGeom prst="rect">
            <a:avLst/>
          </a:prstGeom>
        </p:spPr>
        <p:txBody>
          <a:bodyPr>
            <a:normAutofit/>
          </a:bodyPr>
          <a:lstStyle/>
          <a:p>
            <a:r>
              <a:rPr lang="zh-CN" altLang="en-US" sz="2400" dirty="0" smtClean="0">
                <a:solidFill>
                  <a:schemeClr val="bg2">
                    <a:lumMod val="25000"/>
                  </a:schemeClr>
                </a:solidFill>
              </a:rPr>
              <a:t>五、</a:t>
            </a:r>
            <a:r>
              <a:rPr lang="zh-CN" altLang="en-US" sz="2400" dirty="0" smtClean="0">
                <a:solidFill>
                  <a:schemeClr val="bg2">
                    <a:lumMod val="25000"/>
                  </a:schemeClr>
                </a:solidFill>
              </a:rPr>
              <a:t>基础需求实现</a:t>
            </a:r>
            <a:endParaRPr lang="zh-CN" altLang="en-US" sz="2400" dirty="0">
              <a:solidFill>
                <a:schemeClr val="bg2">
                  <a:lumMod val="25000"/>
                </a:schemeClr>
              </a:solidFill>
            </a:endParaRPr>
          </a:p>
        </p:txBody>
      </p:sp>
      <p:sp>
        <p:nvSpPr>
          <p:cNvPr id="6" name="文本框 5">
            <a:extLst>
              <a:ext uri="{FF2B5EF4-FFF2-40B4-BE49-F238E27FC236}">
                <a16:creationId xmlns:a16="http://schemas.microsoft.com/office/drawing/2014/main" id="{FD375D21-84BF-40EF-AC4D-3AB9350EBE3C}"/>
              </a:ext>
            </a:extLst>
          </p:cNvPr>
          <p:cNvSpPr txBox="1"/>
          <p:nvPr/>
        </p:nvSpPr>
        <p:spPr>
          <a:xfrm>
            <a:off x="665018" y="1258784"/>
            <a:ext cx="1443024" cy="400110"/>
          </a:xfrm>
          <a:prstGeom prst="rect">
            <a:avLst/>
          </a:prstGeom>
          <a:noFill/>
        </p:spPr>
        <p:txBody>
          <a:bodyPr wrap="none" rtlCol="0">
            <a:spAutoFit/>
          </a:bodyPr>
          <a:lstStyle/>
          <a:p>
            <a:r>
              <a:rPr lang="en-US" altLang="zh-CN" sz="2000" b="1" dirty="0">
                <a:solidFill>
                  <a:srgbClr val="1A1A1A"/>
                </a:solidFill>
                <a:latin typeface="+mn-ea"/>
              </a:rPr>
              <a:t>9</a:t>
            </a:r>
            <a:r>
              <a:rPr lang="en-US" altLang="zh-CN" sz="2000" b="1" dirty="0" smtClean="0">
                <a:solidFill>
                  <a:srgbClr val="1A1A1A"/>
                </a:solidFill>
                <a:latin typeface="+mn-ea"/>
              </a:rPr>
              <a:t>.</a:t>
            </a:r>
            <a:r>
              <a:rPr lang="zh-CN" altLang="en-US" sz="2000" b="1" dirty="0" smtClean="0">
                <a:solidFill>
                  <a:srgbClr val="1A1A1A"/>
                </a:solidFill>
                <a:latin typeface="+mn-ea"/>
              </a:rPr>
              <a:t>消息推送</a:t>
            </a:r>
            <a:endParaRPr lang="zh-CN" altLang="en-US" dirty="0"/>
          </a:p>
        </p:txBody>
      </p:sp>
      <p:sp>
        <p:nvSpPr>
          <p:cNvPr id="2" name="文本框 1"/>
          <p:cNvSpPr txBox="1"/>
          <p:nvPr/>
        </p:nvSpPr>
        <p:spPr>
          <a:xfrm>
            <a:off x="1379914" y="2011680"/>
            <a:ext cx="9002682" cy="2585323"/>
          </a:xfrm>
          <a:prstGeom prst="rect">
            <a:avLst/>
          </a:prstGeom>
          <a:noFill/>
        </p:spPr>
        <p:txBody>
          <a:bodyPr wrap="square" rtlCol="0">
            <a:spAutoFit/>
          </a:bodyPr>
          <a:lstStyle/>
          <a:p>
            <a:r>
              <a:rPr lang="zh-CN" altLang="en-US" dirty="0" smtClean="0"/>
              <a:t>消息推送相关业务的具体实现过程不由 </a:t>
            </a:r>
            <a:r>
              <a:rPr lang="en-US" altLang="zh-CN" dirty="0" smtClean="0"/>
              <a:t>RN </a:t>
            </a:r>
            <a:r>
              <a:rPr lang="zh-CN" altLang="en-US" dirty="0" smtClean="0"/>
              <a:t>管理，由第三方服务商提供免费的或付费的服务，而我们需要的就是调用他们预留的接口即可。</a:t>
            </a:r>
            <a:endParaRPr lang="en-US" altLang="zh-CN" dirty="0" smtClean="0"/>
          </a:p>
          <a:p>
            <a:endParaRPr lang="en-US" altLang="zh-CN" dirty="0"/>
          </a:p>
          <a:p>
            <a:endParaRPr lang="en-US" altLang="zh-CN" dirty="0" smtClean="0"/>
          </a:p>
          <a:p>
            <a:r>
              <a:rPr lang="zh-CN" altLang="en-US" dirty="0"/>
              <a:t>极光推</a:t>
            </a:r>
            <a:r>
              <a:rPr lang="zh-CN" altLang="en-US" dirty="0" smtClean="0"/>
              <a:t>送</a:t>
            </a:r>
            <a:endParaRPr lang="en-US" altLang="zh-CN" dirty="0" smtClean="0"/>
          </a:p>
          <a:p>
            <a:endParaRPr lang="en-US" altLang="zh-CN" dirty="0"/>
          </a:p>
          <a:p>
            <a:r>
              <a:rPr lang="zh-CN" altLang="en-US" dirty="0"/>
              <a:t>信鸽</a:t>
            </a:r>
            <a:r>
              <a:rPr lang="zh-CN" altLang="en-US" dirty="0" smtClean="0"/>
              <a:t>推送</a:t>
            </a:r>
            <a:endParaRPr lang="en-US" altLang="zh-CN" dirty="0" smtClean="0"/>
          </a:p>
          <a:p>
            <a:endParaRPr lang="en-US" altLang="zh-CN" dirty="0"/>
          </a:p>
          <a:p>
            <a:r>
              <a:rPr lang="zh-CN" altLang="en-US" dirty="0" smtClean="0"/>
              <a:t>个推推送</a:t>
            </a:r>
            <a:endParaRPr lang="zh-CN" altLang="en-US" dirty="0"/>
          </a:p>
        </p:txBody>
      </p:sp>
    </p:spTree>
    <p:extLst>
      <p:ext uri="{BB962C8B-B14F-4D97-AF65-F5344CB8AC3E}">
        <p14:creationId xmlns:p14="http://schemas.microsoft.com/office/powerpoint/2010/main" val="33090719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132715" y="109220"/>
            <a:ext cx="4686935" cy="582930"/>
          </a:xfrm>
          <a:prstGeom prst="rect">
            <a:avLst/>
          </a:prstGeom>
        </p:spPr>
        <p:txBody>
          <a:bodyPr>
            <a:normAutofit/>
          </a:bodyPr>
          <a:lstStyle/>
          <a:p>
            <a:r>
              <a:rPr lang="zh-CN" altLang="en-US" sz="2400" dirty="0" smtClean="0">
                <a:solidFill>
                  <a:schemeClr val="bg2">
                    <a:lumMod val="25000"/>
                  </a:schemeClr>
                </a:solidFill>
              </a:rPr>
              <a:t>五、</a:t>
            </a:r>
            <a:r>
              <a:rPr lang="zh-CN" altLang="en-US" sz="2400" dirty="0" smtClean="0">
                <a:solidFill>
                  <a:schemeClr val="bg2">
                    <a:lumMod val="25000"/>
                  </a:schemeClr>
                </a:solidFill>
              </a:rPr>
              <a:t>基础需求实现</a:t>
            </a:r>
            <a:endParaRPr lang="zh-CN" altLang="en-US" sz="2400" dirty="0">
              <a:solidFill>
                <a:schemeClr val="bg2">
                  <a:lumMod val="25000"/>
                </a:schemeClr>
              </a:solidFill>
            </a:endParaRPr>
          </a:p>
        </p:txBody>
      </p:sp>
      <p:sp>
        <p:nvSpPr>
          <p:cNvPr id="6" name="文本框 5">
            <a:extLst>
              <a:ext uri="{FF2B5EF4-FFF2-40B4-BE49-F238E27FC236}">
                <a16:creationId xmlns:a16="http://schemas.microsoft.com/office/drawing/2014/main" id="{FD375D21-84BF-40EF-AC4D-3AB9350EBE3C}"/>
              </a:ext>
            </a:extLst>
          </p:cNvPr>
          <p:cNvSpPr txBox="1"/>
          <p:nvPr/>
        </p:nvSpPr>
        <p:spPr>
          <a:xfrm>
            <a:off x="665018" y="1258784"/>
            <a:ext cx="1560042" cy="400110"/>
          </a:xfrm>
          <a:prstGeom prst="rect">
            <a:avLst/>
          </a:prstGeom>
          <a:noFill/>
        </p:spPr>
        <p:txBody>
          <a:bodyPr wrap="none" rtlCol="0">
            <a:spAutoFit/>
          </a:bodyPr>
          <a:lstStyle/>
          <a:p>
            <a:r>
              <a:rPr lang="en-US" altLang="zh-CN" sz="2000" b="1" dirty="0" smtClean="0">
                <a:solidFill>
                  <a:srgbClr val="1A1A1A"/>
                </a:solidFill>
                <a:latin typeface="+mn-ea"/>
              </a:rPr>
              <a:t>10.</a:t>
            </a:r>
            <a:r>
              <a:rPr lang="zh-CN" altLang="en-US" sz="2000" b="1" dirty="0" smtClean="0">
                <a:solidFill>
                  <a:srgbClr val="1A1A1A"/>
                </a:solidFill>
                <a:latin typeface="+mn-ea"/>
              </a:rPr>
              <a:t>打包</a:t>
            </a:r>
            <a:r>
              <a:rPr lang="en-US" altLang="zh-CN" sz="2000" b="1" dirty="0" err="1" smtClean="0">
                <a:solidFill>
                  <a:srgbClr val="1A1A1A"/>
                </a:solidFill>
                <a:latin typeface="+mn-ea"/>
              </a:rPr>
              <a:t>apk</a:t>
            </a:r>
            <a:endParaRPr lang="zh-CN" altLang="en-US" dirty="0"/>
          </a:p>
        </p:txBody>
      </p:sp>
      <p:sp>
        <p:nvSpPr>
          <p:cNvPr id="2" name="文本框 1"/>
          <p:cNvSpPr txBox="1"/>
          <p:nvPr/>
        </p:nvSpPr>
        <p:spPr>
          <a:xfrm>
            <a:off x="1833606" y="2011680"/>
            <a:ext cx="8548989" cy="2031325"/>
          </a:xfrm>
          <a:prstGeom prst="rect">
            <a:avLst/>
          </a:prstGeom>
          <a:noFill/>
        </p:spPr>
        <p:txBody>
          <a:bodyPr wrap="square" rtlCol="0">
            <a:spAutoFit/>
          </a:bodyPr>
          <a:lstStyle/>
          <a:p>
            <a:r>
              <a:rPr lang="en-US" altLang="zh-CN" dirty="0" smtClean="0"/>
              <a:t>a.</a:t>
            </a:r>
            <a:r>
              <a:rPr lang="zh-CN" altLang="en-US" dirty="0"/>
              <a:t>生成</a:t>
            </a:r>
            <a:r>
              <a:rPr lang="zh-CN" altLang="en-US" dirty="0" smtClean="0"/>
              <a:t>签名密钥文件</a:t>
            </a:r>
            <a:endParaRPr lang="en-US" altLang="zh-CN" dirty="0" smtClean="0"/>
          </a:p>
          <a:p>
            <a:endParaRPr lang="en-US" altLang="zh-CN" dirty="0"/>
          </a:p>
          <a:p>
            <a:r>
              <a:rPr lang="en-US" altLang="zh-CN" dirty="0" smtClean="0"/>
              <a:t>b.</a:t>
            </a:r>
            <a:r>
              <a:rPr lang="zh-CN" altLang="en-US" dirty="0" smtClean="0"/>
              <a:t>放置</a:t>
            </a:r>
            <a:r>
              <a:rPr lang="zh-CN" altLang="en-US" dirty="0"/>
              <a:t>签名</a:t>
            </a:r>
            <a:r>
              <a:rPr lang="zh-CN" altLang="en-US" dirty="0" smtClean="0"/>
              <a:t>文件到指定目录</a:t>
            </a:r>
            <a:endParaRPr lang="en-US" altLang="zh-CN" dirty="0" smtClean="0"/>
          </a:p>
          <a:p>
            <a:endParaRPr lang="en-US" altLang="zh-CN" dirty="0"/>
          </a:p>
          <a:p>
            <a:r>
              <a:rPr lang="en-US" altLang="zh-CN" dirty="0" smtClean="0"/>
              <a:t>c.</a:t>
            </a:r>
            <a:r>
              <a:rPr lang="zh-CN" altLang="en-US" dirty="0" smtClean="0"/>
              <a:t>修改打包前的配置文件关联到现在的签名秘钥</a:t>
            </a:r>
            <a:endParaRPr lang="en-US" altLang="zh-CN" dirty="0" smtClean="0"/>
          </a:p>
          <a:p>
            <a:endParaRPr lang="en-US" altLang="zh-CN" dirty="0"/>
          </a:p>
          <a:p>
            <a:r>
              <a:rPr lang="en-US" altLang="zh-CN" dirty="0" smtClean="0"/>
              <a:t>d.</a:t>
            </a:r>
            <a:r>
              <a:rPr lang="zh-CN" altLang="en-US" dirty="0" smtClean="0"/>
              <a:t>执行打包命令</a:t>
            </a:r>
            <a:endParaRPr lang="zh-CN" altLang="en-US" dirty="0"/>
          </a:p>
        </p:txBody>
      </p:sp>
    </p:spTree>
    <p:extLst>
      <p:ext uri="{BB962C8B-B14F-4D97-AF65-F5344CB8AC3E}">
        <p14:creationId xmlns:p14="http://schemas.microsoft.com/office/powerpoint/2010/main" val="28034334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47"/>
          <p:cNvSpPr/>
          <p:nvPr/>
        </p:nvSpPr>
        <p:spPr>
          <a:xfrm>
            <a:off x="3919436" y="5456538"/>
            <a:ext cx="2961005" cy="560070"/>
          </a:xfrm>
          <a:prstGeom prst="rect">
            <a:avLst/>
          </a:prstGeom>
          <a:solidFill>
            <a:sysClr val="window" lastClr="FFFFFF"/>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sp>
        <p:nvSpPr>
          <p:cNvPr id="49" name="矩形 48"/>
          <p:cNvSpPr/>
          <p:nvPr/>
        </p:nvSpPr>
        <p:spPr>
          <a:xfrm>
            <a:off x="3926205" y="1554959"/>
            <a:ext cx="608965" cy="560070"/>
          </a:xfrm>
          <a:prstGeom prst="rect">
            <a:avLst/>
          </a:prstGeom>
          <a:solidFill>
            <a:sysClr val="window" lastClr="FFFFFF"/>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sp>
        <p:nvSpPr>
          <p:cNvPr id="50" name="矩形 49"/>
          <p:cNvSpPr/>
          <p:nvPr/>
        </p:nvSpPr>
        <p:spPr>
          <a:xfrm>
            <a:off x="3922785" y="2301521"/>
            <a:ext cx="608965" cy="560070"/>
          </a:xfrm>
          <a:prstGeom prst="rect">
            <a:avLst/>
          </a:prstGeom>
          <a:solidFill>
            <a:sysClr val="window" lastClr="FFFFFF"/>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sp>
        <p:nvSpPr>
          <p:cNvPr id="51" name="矩形 50"/>
          <p:cNvSpPr/>
          <p:nvPr/>
        </p:nvSpPr>
        <p:spPr>
          <a:xfrm>
            <a:off x="3922784" y="3073140"/>
            <a:ext cx="608965" cy="560070"/>
          </a:xfrm>
          <a:prstGeom prst="rect">
            <a:avLst/>
          </a:prstGeom>
          <a:solidFill>
            <a:sysClr val="window" lastClr="FFFFFF"/>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sp>
        <p:nvSpPr>
          <p:cNvPr id="53" name="矩形 52"/>
          <p:cNvSpPr/>
          <p:nvPr/>
        </p:nvSpPr>
        <p:spPr>
          <a:xfrm>
            <a:off x="3926261" y="3886621"/>
            <a:ext cx="608965" cy="560070"/>
          </a:xfrm>
          <a:prstGeom prst="rect">
            <a:avLst/>
          </a:prstGeom>
          <a:solidFill>
            <a:sysClr val="window" lastClr="FFFFFF"/>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sp>
        <p:nvSpPr>
          <p:cNvPr id="54" name="矩形 53"/>
          <p:cNvSpPr/>
          <p:nvPr/>
        </p:nvSpPr>
        <p:spPr>
          <a:xfrm>
            <a:off x="3926261" y="4650026"/>
            <a:ext cx="608965" cy="560070"/>
          </a:xfrm>
          <a:prstGeom prst="rect">
            <a:avLst/>
          </a:prstGeom>
          <a:solidFill>
            <a:sysClr val="window" lastClr="FFFFFF"/>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sp>
        <p:nvSpPr>
          <p:cNvPr id="55" name="内容占位符 12"/>
          <p:cNvSpPr txBox="1"/>
          <p:nvPr/>
        </p:nvSpPr>
        <p:spPr>
          <a:xfrm>
            <a:off x="4072008" y="5445652"/>
            <a:ext cx="310515" cy="4521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en-US" altLang="zh-CN" sz="3600" b="1" dirty="0" smtClean="0">
                <a:solidFill>
                  <a:srgbClr val="072D6C"/>
                </a:solidFill>
                <a:latin typeface="经典粗黑简" panose="02010609000101010101" charset="-122"/>
                <a:ea typeface="经典粗黑简" panose="02010609000101010101" charset="-122"/>
              </a:rPr>
              <a:t>6</a:t>
            </a:r>
          </a:p>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endParaRPr kumimoji="0" lang="en-US" altLang="zh-CN" sz="3600" b="1" i="0" u="none" strike="noStrike" kern="1200" cap="none" spc="0" normalizeH="0" baseline="0" noProof="0" dirty="0">
              <a:ln>
                <a:noFill/>
              </a:ln>
              <a:solidFill>
                <a:srgbClr val="072D6C"/>
              </a:solidFill>
              <a:effectLst/>
              <a:uLnTx/>
              <a:uFillTx/>
              <a:latin typeface="经典粗黑简" panose="02010609000101010101" charset="-122"/>
              <a:ea typeface="经典粗黑简" panose="02010609000101010101" charset="-122"/>
              <a:cs typeface="+mn-cs"/>
            </a:endParaRPr>
          </a:p>
        </p:txBody>
      </p:sp>
      <p:sp>
        <p:nvSpPr>
          <p:cNvPr id="56" name="内容占位符 2"/>
          <p:cNvSpPr>
            <a:spLocks noGrp="1"/>
          </p:cNvSpPr>
          <p:nvPr/>
        </p:nvSpPr>
        <p:spPr>
          <a:xfrm>
            <a:off x="4011442" y="1608934"/>
            <a:ext cx="305288" cy="4521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en-US" altLang="zh-CN" sz="3200" b="1" dirty="0">
                <a:solidFill>
                  <a:srgbClr val="072D6C"/>
                </a:solidFill>
                <a:latin typeface="经典粗黑简" panose="02010609000101010101" charset="-122"/>
                <a:ea typeface="经典粗黑简" panose="02010609000101010101" charset="-122"/>
              </a:rPr>
              <a:t>1</a:t>
            </a:r>
            <a:endParaRPr kumimoji="0" lang="en-US" altLang="zh-CN" sz="3200" b="1" i="0" u="none" strike="noStrike" kern="1200" cap="none" spc="0" normalizeH="0" baseline="0" noProof="0" dirty="0">
              <a:ln>
                <a:noFill/>
              </a:ln>
              <a:solidFill>
                <a:srgbClr val="072D6C"/>
              </a:solidFill>
              <a:effectLst/>
              <a:uLnTx/>
              <a:uFillTx/>
              <a:latin typeface="经典粗黑简" panose="02010609000101010101" charset="-122"/>
              <a:ea typeface="经典粗黑简" panose="02010609000101010101" charset="-122"/>
              <a:cs typeface="+mn-cs"/>
            </a:endParaRPr>
          </a:p>
        </p:txBody>
      </p:sp>
      <p:sp>
        <p:nvSpPr>
          <p:cNvPr id="57" name="内容占位符 2"/>
          <p:cNvSpPr>
            <a:spLocks noGrp="1"/>
          </p:cNvSpPr>
          <p:nvPr/>
        </p:nvSpPr>
        <p:spPr>
          <a:xfrm>
            <a:off x="4032250" y="2346971"/>
            <a:ext cx="310515" cy="4521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en-US" altLang="zh-CN" sz="3200" b="1" dirty="0">
                <a:solidFill>
                  <a:srgbClr val="072D6C"/>
                </a:solidFill>
                <a:latin typeface="经典粗黑简" panose="02010609000101010101" charset="-122"/>
                <a:ea typeface="经典粗黑简" panose="02010609000101010101" charset="-122"/>
              </a:rPr>
              <a:t>2</a:t>
            </a:r>
            <a:endParaRPr kumimoji="0" lang="en-US" altLang="zh-CN" sz="3200" b="1" i="0" u="none" strike="noStrike" kern="1200" cap="none" spc="0" normalizeH="0" baseline="0" noProof="0" dirty="0">
              <a:ln>
                <a:noFill/>
              </a:ln>
              <a:solidFill>
                <a:srgbClr val="072D6C"/>
              </a:solidFill>
              <a:effectLst/>
              <a:uLnTx/>
              <a:uFillTx/>
              <a:latin typeface="经典粗黑简" panose="02010609000101010101" charset="-122"/>
              <a:ea typeface="经典粗黑简" panose="02010609000101010101" charset="-122"/>
              <a:cs typeface="+mn-cs"/>
            </a:endParaRPr>
          </a:p>
        </p:txBody>
      </p:sp>
      <p:sp>
        <p:nvSpPr>
          <p:cNvPr id="64" name="内容占位符 2"/>
          <p:cNvSpPr>
            <a:spLocks noGrp="1"/>
          </p:cNvSpPr>
          <p:nvPr/>
        </p:nvSpPr>
        <p:spPr>
          <a:xfrm>
            <a:off x="4032250" y="3132589"/>
            <a:ext cx="310515" cy="4521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en-US" altLang="zh-CN" sz="3200" b="1" dirty="0" smtClean="0">
                <a:solidFill>
                  <a:srgbClr val="072D6C"/>
                </a:solidFill>
                <a:latin typeface="经典粗黑简" panose="02010609000101010101" charset="-122"/>
                <a:ea typeface="经典粗黑简" panose="02010609000101010101" charset="-122"/>
              </a:rPr>
              <a:t>3</a:t>
            </a:r>
          </a:p>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endParaRPr kumimoji="0" lang="en-US" altLang="zh-CN" sz="3200" b="1" i="0" u="none" strike="noStrike" kern="1200" cap="none" spc="0" normalizeH="0" baseline="0" noProof="0" dirty="0">
              <a:ln>
                <a:noFill/>
              </a:ln>
              <a:solidFill>
                <a:srgbClr val="072D6C"/>
              </a:solidFill>
              <a:effectLst/>
              <a:uLnTx/>
              <a:uFillTx/>
              <a:latin typeface="经典粗黑简" panose="02010609000101010101" charset="-122"/>
              <a:ea typeface="经典粗黑简" panose="02010609000101010101" charset="-122"/>
              <a:cs typeface="+mn-cs"/>
            </a:endParaRPr>
          </a:p>
        </p:txBody>
      </p:sp>
      <p:sp>
        <p:nvSpPr>
          <p:cNvPr id="65" name="内容占位符 2"/>
          <p:cNvSpPr>
            <a:spLocks noGrp="1"/>
          </p:cNvSpPr>
          <p:nvPr/>
        </p:nvSpPr>
        <p:spPr>
          <a:xfrm>
            <a:off x="4032248" y="3895694"/>
            <a:ext cx="310515" cy="4521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en-US" altLang="zh-CN" sz="3200" b="1" dirty="0" smtClean="0">
                <a:solidFill>
                  <a:srgbClr val="072D6C"/>
                </a:solidFill>
                <a:latin typeface="经典粗黑简" panose="02010609000101010101" charset="-122"/>
                <a:ea typeface="经典粗黑简" panose="02010609000101010101" charset="-122"/>
              </a:rPr>
              <a:t>4</a:t>
            </a:r>
          </a:p>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endParaRPr kumimoji="0" lang="en-US" altLang="zh-CN" sz="3200" b="1" i="0" u="none" strike="noStrike" kern="1200" cap="none" spc="0" normalizeH="0" baseline="0" noProof="0" dirty="0">
              <a:ln>
                <a:noFill/>
              </a:ln>
              <a:solidFill>
                <a:srgbClr val="072D6C"/>
              </a:solidFill>
              <a:effectLst/>
              <a:uLnTx/>
              <a:uFillTx/>
              <a:latin typeface="经典粗黑简" panose="02010609000101010101" charset="-122"/>
              <a:ea typeface="经典粗黑简" panose="02010609000101010101" charset="-122"/>
              <a:cs typeface="+mn-cs"/>
            </a:endParaRPr>
          </a:p>
        </p:txBody>
      </p:sp>
      <p:sp>
        <p:nvSpPr>
          <p:cNvPr id="66" name="内容占位符 2"/>
          <p:cNvSpPr>
            <a:spLocks noGrp="1"/>
          </p:cNvSpPr>
          <p:nvPr/>
        </p:nvSpPr>
        <p:spPr>
          <a:xfrm>
            <a:off x="4072008" y="4700028"/>
            <a:ext cx="310515" cy="4521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en-US" altLang="zh-CN" sz="3200" b="1" noProof="0" dirty="0">
                <a:solidFill>
                  <a:srgbClr val="072D6C"/>
                </a:solidFill>
                <a:latin typeface="经典粗黑简" panose="02010609000101010101" charset="-122"/>
                <a:ea typeface="经典粗黑简" panose="02010609000101010101" charset="-122"/>
              </a:rPr>
              <a:t>5</a:t>
            </a:r>
            <a:endParaRPr kumimoji="0" lang="en-US" altLang="zh-CN" sz="3200" b="1" i="0" u="none" strike="noStrike" kern="1200" cap="none" spc="0" normalizeH="0" baseline="0" noProof="0" dirty="0">
              <a:ln>
                <a:noFill/>
              </a:ln>
              <a:solidFill>
                <a:srgbClr val="072D6C"/>
              </a:solidFill>
              <a:effectLst/>
              <a:uLnTx/>
              <a:uFillTx/>
              <a:latin typeface="经典粗黑简" panose="02010609000101010101" charset="-122"/>
              <a:ea typeface="经典粗黑简" panose="02010609000101010101" charset="-122"/>
              <a:cs typeface="+mn-cs"/>
            </a:endParaRPr>
          </a:p>
        </p:txBody>
      </p:sp>
      <p:sp>
        <p:nvSpPr>
          <p:cNvPr id="67" name="副标题 2"/>
          <p:cNvSpPr>
            <a:spLocks noGrp="1"/>
          </p:cNvSpPr>
          <p:nvPr/>
        </p:nvSpPr>
        <p:spPr>
          <a:xfrm>
            <a:off x="4576803" y="5508360"/>
            <a:ext cx="2825750" cy="538298"/>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en-US" altLang="zh-CN" sz="2100" b="1" dirty="0" smtClean="0">
                <a:solidFill>
                  <a:srgbClr val="072D6C"/>
                </a:solidFill>
                <a:latin typeface="Calibri" panose="020F0502020204030204"/>
                <a:ea typeface="微软雅黑" panose="020B0503020204020204" pitchFamily="34" charset="-122"/>
              </a:rPr>
              <a:t>  </a:t>
            </a:r>
            <a:r>
              <a:rPr lang="zh-CN" altLang="en-US" sz="2100" b="1" dirty="0">
                <a:solidFill>
                  <a:srgbClr val="072D6C"/>
                </a:solidFill>
                <a:latin typeface="Calibri" panose="020F0502020204030204"/>
                <a:ea typeface="微软雅黑" panose="020B0503020204020204" pitchFamily="34" charset="-122"/>
              </a:rPr>
              <a:t>进阶</a:t>
            </a:r>
            <a:endParaRPr lang="en-US" altLang="zh-CN" sz="2100" b="1" dirty="0" smtClean="0">
              <a:solidFill>
                <a:srgbClr val="072D6C"/>
              </a:solidFill>
              <a:latin typeface="Calibri" panose="020F0502020204030204"/>
              <a:ea typeface="微软雅黑" panose="020B0503020204020204" pitchFamily="34" charset="-122"/>
            </a:endParaRPr>
          </a:p>
        </p:txBody>
      </p:sp>
      <p:sp>
        <p:nvSpPr>
          <p:cNvPr id="68" name="副标题 2"/>
          <p:cNvSpPr>
            <a:spLocks noGrp="1"/>
          </p:cNvSpPr>
          <p:nvPr/>
        </p:nvSpPr>
        <p:spPr>
          <a:xfrm>
            <a:off x="4612785" y="1674974"/>
            <a:ext cx="3081655" cy="3200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kumimoji="0" lang="en-US" altLang="zh-CN" sz="21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rPr>
              <a:t>RN</a:t>
            </a:r>
            <a:r>
              <a:rPr lang="zh-CN" altLang="en-US" sz="2100" dirty="0">
                <a:solidFill>
                  <a:prstClr val="white"/>
                </a:solidFill>
                <a:latin typeface="Calibri" panose="020F0502020204030204"/>
                <a:ea typeface="微软雅黑" panose="020B0503020204020204" pitchFamily="34" charset="-122"/>
              </a:rPr>
              <a:t>简介</a:t>
            </a:r>
            <a:endParaRPr kumimoji="0" lang="zh-CN" altLang="en-US" sz="21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69" name="副标题 2"/>
          <p:cNvSpPr>
            <a:spLocks noGrp="1"/>
          </p:cNvSpPr>
          <p:nvPr/>
        </p:nvSpPr>
        <p:spPr>
          <a:xfrm>
            <a:off x="4612785" y="2375390"/>
            <a:ext cx="3081655" cy="3200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en-US" altLang="zh-CN" sz="2100" dirty="0">
                <a:solidFill>
                  <a:prstClr val="white"/>
                </a:solidFill>
                <a:latin typeface="Calibri" panose="020F0502020204030204"/>
                <a:ea typeface="微软雅黑" panose="020B0503020204020204" pitchFamily="34" charset="-122"/>
              </a:rPr>
              <a:t>RN</a:t>
            </a:r>
            <a:r>
              <a:rPr lang="zh-CN" altLang="en-US" sz="2100" dirty="0">
                <a:solidFill>
                  <a:prstClr val="white"/>
                </a:solidFill>
                <a:latin typeface="Calibri" panose="020F0502020204030204"/>
                <a:ea typeface="微软雅黑" panose="020B0503020204020204" pitchFamily="34" charset="-122"/>
              </a:rPr>
              <a:t>入门</a:t>
            </a:r>
            <a:endParaRPr kumimoji="0" lang="zh-CN" altLang="en-US" sz="21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70" name="副标题 2"/>
          <p:cNvSpPr>
            <a:spLocks noGrp="1"/>
          </p:cNvSpPr>
          <p:nvPr/>
        </p:nvSpPr>
        <p:spPr>
          <a:xfrm>
            <a:off x="4612784" y="3166455"/>
            <a:ext cx="3081655" cy="3200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zh-CN" altLang="en-US" sz="2100" dirty="0">
                <a:solidFill>
                  <a:prstClr val="white"/>
                </a:solidFill>
                <a:latin typeface="Calibri" panose="020F0502020204030204"/>
                <a:ea typeface="微软雅黑" panose="020B0503020204020204" pitchFamily="34" charset="-122"/>
              </a:rPr>
              <a:t>开发模式</a:t>
            </a:r>
            <a:endParaRPr kumimoji="0" lang="zh-CN" altLang="en-US" sz="21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71" name="副标题 2"/>
          <p:cNvSpPr>
            <a:spLocks noGrp="1"/>
          </p:cNvSpPr>
          <p:nvPr/>
        </p:nvSpPr>
        <p:spPr>
          <a:xfrm>
            <a:off x="4690370" y="4016879"/>
            <a:ext cx="3081655" cy="3200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en-US" altLang="zh-CN" sz="2100" dirty="0" smtClean="0">
                <a:solidFill>
                  <a:prstClr val="white"/>
                </a:solidFill>
                <a:latin typeface="Calibri" panose="020F0502020204030204"/>
                <a:ea typeface="微软雅黑" panose="020B0503020204020204" pitchFamily="34" charset="-122"/>
              </a:rPr>
              <a:t>UI</a:t>
            </a:r>
            <a:endParaRPr kumimoji="0" lang="zh-CN" altLang="en-US" sz="21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72" name="副标题 2"/>
          <p:cNvSpPr>
            <a:spLocks noGrp="1"/>
          </p:cNvSpPr>
          <p:nvPr/>
        </p:nvSpPr>
        <p:spPr>
          <a:xfrm>
            <a:off x="4680973" y="4776470"/>
            <a:ext cx="3081655" cy="3200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zh-CN" altLang="en-US" sz="2100" dirty="0">
                <a:solidFill>
                  <a:prstClr val="white"/>
                </a:solidFill>
                <a:latin typeface="Calibri" panose="020F0502020204030204"/>
                <a:ea typeface="微软雅黑" panose="020B0503020204020204" pitchFamily="34" charset="-122"/>
              </a:rPr>
              <a:t>基础需求实现</a:t>
            </a:r>
            <a:endParaRPr kumimoji="0" lang="zh-CN" altLang="en-US" sz="21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73" name="TextBox 3"/>
          <p:cNvSpPr txBox="1"/>
          <p:nvPr/>
        </p:nvSpPr>
        <p:spPr>
          <a:xfrm>
            <a:off x="1374196" y="690996"/>
            <a:ext cx="1460500" cy="584775"/>
          </a:xfrm>
          <a:prstGeom prst="rect">
            <a:avLst/>
          </a:prstGeom>
          <a:noFill/>
        </p:spPr>
        <p:txBody>
          <a:bodyPr wrap="square">
            <a:spAutoFit/>
          </a:bodyPr>
          <a:lstStyle>
            <a:lvl1pPr>
              <a:defRPr>
                <a:solidFill>
                  <a:schemeClr val="tx1"/>
                </a:solidFill>
                <a:latin typeface="Calibri" panose="020F0502020204030204" charset="0"/>
                <a:ea typeface="宋体" panose="02010600030101010101" pitchFamily="2" charset="-122"/>
                <a:cs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cs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cs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cs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cs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cs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cs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cs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cs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目  录</a:t>
            </a:r>
            <a:endParaRPr kumimoji="0" lang="en-US" altLang="zh-CN" sz="3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pic>
        <p:nvPicPr>
          <p:cNvPr id="74" name="图片 73" descr="瑞太."/>
          <p:cNvPicPr>
            <a:picLocks noChangeAspect="1"/>
          </p:cNvPicPr>
          <p:nvPr/>
        </p:nvPicPr>
        <p:blipFill>
          <a:blip r:embed="rId3"/>
          <a:stretch>
            <a:fillRect/>
          </a:stretch>
        </p:blipFill>
        <p:spPr>
          <a:xfrm>
            <a:off x="11017956" y="389946"/>
            <a:ext cx="725170" cy="885825"/>
          </a:xfrm>
          <a:prstGeom prst="rect">
            <a:avLst/>
          </a:prstGeom>
        </p:spPr>
      </p:pic>
    </p:spTree>
    <p:extLst>
      <p:ext uri="{BB962C8B-B14F-4D97-AF65-F5344CB8AC3E}">
        <p14:creationId xmlns:p14="http://schemas.microsoft.com/office/powerpoint/2010/main" val="2326116732"/>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132715" y="109220"/>
            <a:ext cx="4686935" cy="582930"/>
          </a:xfrm>
          <a:prstGeom prst="rect">
            <a:avLst/>
          </a:prstGeom>
        </p:spPr>
        <p:txBody>
          <a:bodyPr>
            <a:normAutofit/>
          </a:bodyPr>
          <a:lstStyle/>
          <a:p>
            <a:r>
              <a:rPr lang="zh-CN" altLang="en-US" sz="2400" dirty="0" smtClean="0">
                <a:solidFill>
                  <a:schemeClr val="bg2">
                    <a:lumMod val="25000"/>
                  </a:schemeClr>
                </a:solidFill>
              </a:rPr>
              <a:t>六、</a:t>
            </a:r>
            <a:r>
              <a:rPr lang="zh-CN" altLang="en-US" sz="2400" dirty="0">
                <a:solidFill>
                  <a:schemeClr val="bg2">
                    <a:lumMod val="25000"/>
                  </a:schemeClr>
                </a:solidFill>
              </a:rPr>
              <a:t>进阶</a:t>
            </a:r>
            <a:endParaRPr lang="zh-CN" altLang="en-US" sz="2400" dirty="0">
              <a:solidFill>
                <a:schemeClr val="bg2">
                  <a:lumMod val="25000"/>
                </a:schemeClr>
              </a:solidFill>
            </a:endParaRPr>
          </a:p>
        </p:txBody>
      </p:sp>
      <p:sp>
        <p:nvSpPr>
          <p:cNvPr id="6" name="文本框 5">
            <a:extLst>
              <a:ext uri="{FF2B5EF4-FFF2-40B4-BE49-F238E27FC236}">
                <a16:creationId xmlns:a16="http://schemas.microsoft.com/office/drawing/2014/main" id="{FD375D21-84BF-40EF-AC4D-3AB9350EBE3C}"/>
              </a:ext>
            </a:extLst>
          </p:cNvPr>
          <p:cNvSpPr txBox="1"/>
          <p:nvPr/>
        </p:nvSpPr>
        <p:spPr>
          <a:xfrm>
            <a:off x="665018" y="1258784"/>
            <a:ext cx="6870792" cy="400110"/>
          </a:xfrm>
          <a:prstGeom prst="rect">
            <a:avLst/>
          </a:prstGeom>
          <a:noFill/>
        </p:spPr>
        <p:txBody>
          <a:bodyPr wrap="none" rtlCol="0">
            <a:spAutoFit/>
          </a:bodyPr>
          <a:lstStyle/>
          <a:p>
            <a:r>
              <a:rPr lang="en-US" altLang="zh-CN" sz="2000" b="1" dirty="0" smtClean="0">
                <a:solidFill>
                  <a:srgbClr val="1A1A1A"/>
                </a:solidFill>
                <a:latin typeface="+mn-ea"/>
              </a:rPr>
              <a:t>1</a:t>
            </a:r>
            <a:r>
              <a:rPr lang="en-US" altLang="zh-CN" sz="2000" b="1" dirty="0" smtClean="0">
                <a:solidFill>
                  <a:srgbClr val="1A1A1A"/>
                </a:solidFill>
                <a:latin typeface="+mn-ea"/>
              </a:rPr>
              <a:t>.</a:t>
            </a:r>
            <a:r>
              <a:rPr lang="zh-CN" altLang="en-US" sz="2000" b="1" dirty="0" smtClean="0">
                <a:solidFill>
                  <a:srgbClr val="1A1A1A"/>
                </a:solidFill>
                <a:latin typeface="+mn-ea"/>
              </a:rPr>
              <a:t>手势事件</a:t>
            </a:r>
            <a:r>
              <a:rPr lang="en-US" altLang="zh-CN" sz="2000" b="1" dirty="0" smtClean="0">
                <a:solidFill>
                  <a:srgbClr val="1A1A1A"/>
                </a:solidFill>
                <a:latin typeface="+mn-ea"/>
              </a:rPr>
              <a:t>——</a:t>
            </a:r>
            <a:r>
              <a:rPr lang="zh-CN" altLang="en-US" sz="2000" b="1" dirty="0" smtClean="0">
                <a:solidFill>
                  <a:srgbClr val="1A1A1A"/>
                </a:solidFill>
                <a:latin typeface="+mn-ea"/>
              </a:rPr>
              <a:t>摇晃、横竖屏切换、滑动、长按、放大缩小</a:t>
            </a:r>
            <a:endParaRPr lang="en-US" altLang="zh-CN" sz="2000" b="1" dirty="0" smtClean="0">
              <a:solidFill>
                <a:srgbClr val="1A1A1A"/>
              </a:solidFill>
              <a:latin typeface="+mn-ea"/>
            </a:endParaRPr>
          </a:p>
        </p:txBody>
      </p:sp>
      <p:sp>
        <p:nvSpPr>
          <p:cNvPr id="3" name="文本框 2"/>
          <p:cNvSpPr txBox="1"/>
          <p:nvPr/>
        </p:nvSpPr>
        <p:spPr>
          <a:xfrm>
            <a:off x="1113905" y="1864509"/>
            <a:ext cx="9983586" cy="2308324"/>
          </a:xfrm>
          <a:prstGeom prst="rect">
            <a:avLst/>
          </a:prstGeom>
          <a:noFill/>
        </p:spPr>
        <p:txBody>
          <a:bodyPr wrap="square" rtlCol="0">
            <a:spAutoFit/>
          </a:bodyPr>
          <a:lstStyle/>
          <a:p>
            <a:r>
              <a:rPr lang="zh-CN" altLang="en-US" dirty="0"/>
              <a:t>这里需要</a:t>
            </a:r>
            <a:r>
              <a:rPr lang="zh-CN" altLang="en-US" dirty="0" smtClean="0"/>
              <a:t>安装第三方插件 </a:t>
            </a:r>
            <a:r>
              <a:rPr lang="en-US" altLang="zh-CN" dirty="0" smtClean="0"/>
              <a:t>react-native-gesture-handler </a:t>
            </a:r>
            <a:r>
              <a:rPr lang="zh-CN" altLang="en-US" dirty="0" smtClean="0"/>
              <a:t>以实现功能。</a:t>
            </a:r>
            <a:endParaRPr lang="en-US" altLang="zh-CN" dirty="0" smtClean="0"/>
          </a:p>
          <a:p>
            <a:endParaRPr lang="en-US" altLang="zh-CN" dirty="0"/>
          </a:p>
          <a:p>
            <a:r>
              <a:rPr lang="zh-CN" altLang="en-US" dirty="0" smtClean="0"/>
              <a:t>横竖屏切换需要安装 </a:t>
            </a:r>
            <a:r>
              <a:rPr lang="en-US" altLang="zh-CN" dirty="0" smtClean="0"/>
              <a:t>react-native-orientation </a:t>
            </a:r>
            <a:r>
              <a:rPr lang="zh-CN" altLang="en-US" dirty="0" smtClean="0"/>
              <a:t>以实现，并且自动切换不需要特殊绑定，手动切换和横竖屏模式锁死则需要代码绑定设置。</a:t>
            </a:r>
            <a:endParaRPr lang="en-US" altLang="zh-CN" dirty="0" smtClean="0"/>
          </a:p>
          <a:p>
            <a:endParaRPr lang="en-US" altLang="zh-CN" dirty="0"/>
          </a:p>
          <a:p>
            <a:endParaRPr lang="en-US" altLang="zh-CN" dirty="0" smtClean="0"/>
          </a:p>
          <a:p>
            <a:r>
              <a:rPr lang="zh-CN" altLang="en-US" dirty="0" smtClean="0"/>
              <a:t>注意：有些特殊的手势动作是不会被内嵌的 </a:t>
            </a:r>
            <a:r>
              <a:rPr lang="en-US" altLang="zh-CN" dirty="0" smtClean="0"/>
              <a:t>web </a:t>
            </a:r>
            <a:r>
              <a:rPr lang="zh-CN" altLang="en-US" dirty="0" smtClean="0"/>
              <a:t>端识别并检测到的，比如摇晃、长按，你需要在原生端代码中加入事件监听并将动作传入到 </a:t>
            </a:r>
            <a:r>
              <a:rPr lang="en-US" altLang="zh-CN" dirty="0" smtClean="0"/>
              <a:t>web </a:t>
            </a:r>
            <a:r>
              <a:rPr lang="zh-CN" altLang="en-US" dirty="0" smtClean="0"/>
              <a:t>端。</a:t>
            </a:r>
            <a:endParaRPr lang="zh-CN" altLang="en-US" dirty="0"/>
          </a:p>
        </p:txBody>
      </p:sp>
    </p:spTree>
    <p:extLst>
      <p:ext uri="{BB962C8B-B14F-4D97-AF65-F5344CB8AC3E}">
        <p14:creationId xmlns:p14="http://schemas.microsoft.com/office/powerpoint/2010/main" val="344527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132715" y="109220"/>
            <a:ext cx="4686935" cy="582930"/>
          </a:xfrm>
          <a:prstGeom prst="rect">
            <a:avLst/>
          </a:prstGeom>
        </p:spPr>
        <p:txBody>
          <a:bodyPr>
            <a:normAutofit/>
          </a:bodyPr>
          <a:lstStyle/>
          <a:p>
            <a:r>
              <a:rPr lang="zh-CN" altLang="en-US" sz="2400" dirty="0">
                <a:solidFill>
                  <a:schemeClr val="bg2">
                    <a:lumMod val="25000"/>
                  </a:schemeClr>
                </a:solidFill>
              </a:rPr>
              <a:t>一、</a:t>
            </a:r>
            <a:r>
              <a:rPr lang="en-US" altLang="zh-CN" sz="2400" dirty="0">
                <a:solidFill>
                  <a:schemeClr val="bg2">
                    <a:lumMod val="25000"/>
                  </a:schemeClr>
                </a:solidFill>
              </a:rPr>
              <a:t>RN</a:t>
            </a:r>
            <a:r>
              <a:rPr lang="zh-CN" altLang="en-US" sz="2400" dirty="0">
                <a:solidFill>
                  <a:schemeClr val="bg2">
                    <a:lumMod val="25000"/>
                  </a:schemeClr>
                </a:solidFill>
              </a:rPr>
              <a:t>简介</a:t>
            </a:r>
          </a:p>
        </p:txBody>
      </p:sp>
      <p:sp>
        <p:nvSpPr>
          <p:cNvPr id="10" name="矩形 7"/>
          <p:cNvSpPr>
            <a:spLocks noChangeArrowheads="1"/>
          </p:cNvSpPr>
          <p:nvPr/>
        </p:nvSpPr>
        <p:spPr bwMode="auto">
          <a:xfrm>
            <a:off x="845820" y="1229995"/>
            <a:ext cx="6066790" cy="458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90204" pitchFamily="34" charset="0"/>
              <a:buChar char="•"/>
              <a:defRPr sz="3200">
                <a:solidFill>
                  <a:srgbClr val="00469D"/>
                </a:solidFill>
                <a:latin typeface="微软雅黑" panose="020B0503020204020204" pitchFamily="34" charset="-122"/>
                <a:ea typeface="微软雅黑" panose="020B0503020204020204" pitchFamily="34" charset="-122"/>
              </a:defRPr>
            </a:lvl1pPr>
            <a:lvl2pPr marL="800100" indent="-342900">
              <a:spcBef>
                <a:spcPct val="20000"/>
              </a:spcBef>
              <a:buFont typeface="Arial" panose="020B0604020202090204" pitchFamily="34" charset="0"/>
              <a:buChar char="–"/>
              <a:defRPr sz="2800">
                <a:solidFill>
                  <a:srgbClr val="00469D"/>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90204" pitchFamily="34" charset="0"/>
              <a:buChar char="•"/>
              <a:defRPr sz="2400">
                <a:solidFill>
                  <a:srgbClr val="00469D"/>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90204" pitchFamily="34" charset="0"/>
              <a:buChar char="–"/>
              <a:defRPr sz="2000">
                <a:solidFill>
                  <a:srgbClr val="00469D"/>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90204" pitchFamily="34" charset="0"/>
              <a:buChar char="»"/>
              <a:defRPr sz="2000">
                <a:solidFill>
                  <a:srgbClr val="00469D"/>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90204" pitchFamily="34" charset="0"/>
              <a:buChar char="»"/>
              <a:defRPr sz="2000">
                <a:solidFill>
                  <a:srgbClr val="00469D"/>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90204" pitchFamily="34" charset="0"/>
              <a:buChar char="»"/>
              <a:defRPr sz="2000">
                <a:solidFill>
                  <a:srgbClr val="00469D"/>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90204" pitchFamily="34" charset="0"/>
              <a:buChar char="»"/>
              <a:defRPr sz="2000">
                <a:solidFill>
                  <a:srgbClr val="00469D"/>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90204" pitchFamily="34" charset="0"/>
              <a:buChar char="»"/>
              <a:defRPr sz="2000">
                <a:solidFill>
                  <a:srgbClr val="00469D"/>
                </a:solidFill>
                <a:latin typeface="微软雅黑" panose="020B0503020204020204" pitchFamily="34" charset="-122"/>
                <a:ea typeface="微软雅黑" panose="020B0503020204020204" pitchFamily="34" charset="-122"/>
              </a:defRPr>
            </a:lvl9pPr>
          </a:lstStyle>
          <a:p>
            <a:pPr marL="0" marR="0" lvl="0" indent="0" algn="l" defTabSz="914400" rtl="0" eaLnBrk="1" fontAlgn="auto" latinLnBrk="0" hangingPunct="1">
              <a:lnSpc>
                <a:spcPct val="150000"/>
              </a:lnSpc>
              <a:spcBef>
                <a:spcPct val="0"/>
              </a:spcBef>
              <a:spcAft>
                <a:spcPts val="0"/>
              </a:spcAft>
              <a:buClrTx/>
              <a:buSzTx/>
              <a:buFont typeface="Arial" panose="020B0604020202090204" pitchFamily="34" charset="0"/>
              <a:buNone/>
              <a:defRPr/>
            </a:pPr>
            <a:r>
              <a:rPr lang="en-US" altLang="zh-CN" sz="1800" b="1" dirty="0">
                <a:solidFill>
                  <a:prstClr val="black"/>
                </a:solidFill>
                <a:cs typeface="Times New Roman" panose="02020503050405090304" pitchFamily="18" charset="0"/>
              </a:rPr>
              <a:t>1.</a:t>
            </a:r>
            <a:r>
              <a:rPr lang="zh-CN" altLang="en-US" sz="1800" b="1" dirty="0">
                <a:solidFill>
                  <a:prstClr val="black"/>
                </a:solidFill>
                <a:cs typeface="Times New Roman" panose="02020503050405090304" pitchFamily="18" charset="0"/>
              </a:rPr>
              <a:t>背景</a:t>
            </a:r>
            <a:endPar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2" name="文本框 1">
            <a:extLst>
              <a:ext uri="{FF2B5EF4-FFF2-40B4-BE49-F238E27FC236}">
                <a16:creationId xmlns:a16="http://schemas.microsoft.com/office/drawing/2014/main" id="{B4EE4A38-C5C0-462F-A068-593813FF6A80}"/>
              </a:ext>
            </a:extLst>
          </p:cNvPr>
          <p:cNvSpPr txBox="1"/>
          <p:nvPr/>
        </p:nvSpPr>
        <p:spPr>
          <a:xfrm>
            <a:off x="1281723" y="1723224"/>
            <a:ext cx="9792677" cy="738664"/>
          </a:xfrm>
          <a:prstGeom prst="rect">
            <a:avLst/>
          </a:prstGeom>
          <a:noFill/>
        </p:spPr>
        <p:txBody>
          <a:bodyPr wrap="square" rtlCol="0">
            <a:spAutoFit/>
          </a:bodyPr>
          <a:lstStyle/>
          <a:p>
            <a:r>
              <a:rPr lang="en-US" altLang="zh-CN" sz="1400" b="0" i="0" spc="80" dirty="0">
                <a:solidFill>
                  <a:srgbClr val="333333"/>
                </a:solidFill>
                <a:effectLst/>
                <a:latin typeface="arial" panose="020B0604020202020204" pitchFamily="34" charset="0"/>
              </a:rPr>
              <a:t>React Native (</a:t>
            </a:r>
            <a:r>
              <a:rPr lang="zh-CN" altLang="en-US" sz="1400" b="0" i="0" spc="80" dirty="0">
                <a:solidFill>
                  <a:srgbClr val="333333"/>
                </a:solidFill>
                <a:effectLst/>
                <a:latin typeface="arial" panose="020B0604020202020204" pitchFamily="34" charset="0"/>
              </a:rPr>
              <a:t>以下简称</a:t>
            </a:r>
            <a:r>
              <a:rPr lang="en-US" altLang="zh-CN" sz="1400" b="0" i="0" spc="80" dirty="0">
                <a:solidFill>
                  <a:srgbClr val="333333"/>
                </a:solidFill>
                <a:effectLst/>
                <a:latin typeface="arial" panose="020B0604020202020204" pitchFamily="34" charset="0"/>
              </a:rPr>
              <a:t>RN)</a:t>
            </a:r>
            <a:r>
              <a:rPr lang="zh-CN" altLang="en-US" sz="1400" b="0" i="0" spc="80" dirty="0">
                <a:solidFill>
                  <a:srgbClr val="333333"/>
                </a:solidFill>
                <a:effectLst/>
                <a:latin typeface="arial" panose="020B0604020202020204" pitchFamily="34" charset="0"/>
              </a:rPr>
              <a:t>是</a:t>
            </a:r>
            <a:r>
              <a:rPr lang="en-US" altLang="zh-CN" sz="1400" b="0" i="0" spc="80" dirty="0">
                <a:solidFill>
                  <a:srgbClr val="333333"/>
                </a:solidFill>
                <a:effectLst/>
                <a:latin typeface="arial" panose="020B0604020202020204" pitchFamily="34" charset="0"/>
              </a:rPr>
              <a:t>Facebook</a:t>
            </a:r>
            <a:r>
              <a:rPr lang="zh-CN" altLang="en-US" sz="1400" b="0" i="0" spc="80" dirty="0">
                <a:solidFill>
                  <a:srgbClr val="333333"/>
                </a:solidFill>
                <a:effectLst/>
                <a:latin typeface="arial" panose="020B0604020202020204" pitchFamily="34" charset="0"/>
              </a:rPr>
              <a:t>于</a:t>
            </a:r>
            <a:r>
              <a:rPr lang="en-US" altLang="zh-CN" sz="1400" b="0" i="0" spc="80" dirty="0">
                <a:solidFill>
                  <a:srgbClr val="333333"/>
                </a:solidFill>
                <a:effectLst/>
                <a:latin typeface="arial" panose="020B0604020202020204" pitchFamily="34" charset="0"/>
              </a:rPr>
              <a:t>2015</a:t>
            </a:r>
            <a:r>
              <a:rPr lang="zh-CN" altLang="en-US" sz="1400" b="0" i="0" spc="80" dirty="0">
                <a:solidFill>
                  <a:srgbClr val="333333"/>
                </a:solidFill>
                <a:effectLst/>
                <a:latin typeface="arial" panose="020B0604020202020204" pitchFamily="34" charset="0"/>
              </a:rPr>
              <a:t>年</a:t>
            </a:r>
            <a:r>
              <a:rPr lang="en-US" altLang="zh-CN" sz="1400" b="0" i="0" spc="80" dirty="0">
                <a:solidFill>
                  <a:srgbClr val="333333"/>
                </a:solidFill>
                <a:effectLst/>
                <a:latin typeface="arial" panose="020B0604020202020204" pitchFamily="34" charset="0"/>
              </a:rPr>
              <a:t>4</a:t>
            </a:r>
            <a:r>
              <a:rPr lang="zh-CN" altLang="en-US" sz="1400" b="0" i="0" spc="80" dirty="0">
                <a:solidFill>
                  <a:srgbClr val="333333"/>
                </a:solidFill>
                <a:effectLst/>
                <a:latin typeface="arial" panose="020B0604020202020204" pitchFamily="34" charset="0"/>
              </a:rPr>
              <a:t>月开源的跨平台移动应用开发框架，是</a:t>
            </a:r>
            <a:r>
              <a:rPr lang="en-US" altLang="zh-CN" sz="1400" b="0" i="0" spc="80" dirty="0">
                <a:solidFill>
                  <a:srgbClr val="333333"/>
                </a:solidFill>
                <a:effectLst/>
                <a:latin typeface="arial" panose="020B0604020202020204" pitchFamily="34" charset="0"/>
              </a:rPr>
              <a:t>Facebook</a:t>
            </a:r>
            <a:r>
              <a:rPr lang="zh-CN" altLang="en-US" sz="1400" b="0" i="0" spc="80" dirty="0">
                <a:solidFill>
                  <a:srgbClr val="333333"/>
                </a:solidFill>
                <a:effectLst/>
                <a:latin typeface="arial" panose="020B0604020202020204" pitchFamily="34" charset="0"/>
              </a:rPr>
              <a:t>早先开源的</a:t>
            </a:r>
            <a:r>
              <a:rPr lang="en-US" altLang="zh-CN" sz="1400" b="0" i="0" spc="80" dirty="0">
                <a:solidFill>
                  <a:srgbClr val="333333"/>
                </a:solidFill>
                <a:effectLst/>
                <a:latin typeface="arial" panose="020B0604020202020204" pitchFamily="34" charset="0"/>
              </a:rPr>
              <a:t>JS</a:t>
            </a:r>
            <a:r>
              <a:rPr lang="zh-CN" altLang="en-US" sz="1400" b="0" i="0" spc="80" dirty="0">
                <a:solidFill>
                  <a:srgbClr val="333333"/>
                </a:solidFill>
                <a:effectLst/>
                <a:latin typeface="arial" panose="020B0604020202020204" pitchFamily="34" charset="0"/>
              </a:rPr>
              <a:t>框架 </a:t>
            </a:r>
            <a:r>
              <a:rPr lang="en-US" altLang="zh-CN" sz="1400" b="0" i="0" spc="80" dirty="0">
                <a:solidFill>
                  <a:srgbClr val="333333"/>
                </a:solidFill>
                <a:effectLst/>
                <a:latin typeface="arial" panose="020B0604020202020204" pitchFamily="34" charset="0"/>
              </a:rPr>
              <a:t>React </a:t>
            </a:r>
            <a:r>
              <a:rPr lang="zh-CN" altLang="en-US" sz="1400" b="0" i="0" spc="80" dirty="0">
                <a:solidFill>
                  <a:srgbClr val="333333"/>
                </a:solidFill>
                <a:effectLst/>
                <a:latin typeface="arial" panose="020B0604020202020204" pitchFamily="34" charset="0"/>
              </a:rPr>
              <a:t>在原生移动应用平台的衍生产物，支持</a:t>
            </a:r>
            <a:r>
              <a:rPr lang="en-US" altLang="zh-CN" sz="1400" b="0" i="0" spc="80" dirty="0">
                <a:solidFill>
                  <a:srgbClr val="333333"/>
                </a:solidFill>
                <a:effectLst/>
                <a:latin typeface="arial" panose="020B0604020202020204" pitchFamily="34" charset="0"/>
              </a:rPr>
              <a:t>iOS</a:t>
            </a:r>
            <a:r>
              <a:rPr lang="zh-CN" altLang="en-US" sz="1400" b="0" i="0" spc="80" dirty="0">
                <a:solidFill>
                  <a:srgbClr val="333333"/>
                </a:solidFill>
                <a:effectLst/>
                <a:latin typeface="arial" panose="020B0604020202020204" pitchFamily="34" charset="0"/>
              </a:rPr>
              <a:t>和安卓两大平台。</a:t>
            </a:r>
            <a:r>
              <a:rPr lang="en-US" altLang="zh-CN" sz="1400" b="0" i="0" spc="80" dirty="0">
                <a:solidFill>
                  <a:srgbClr val="333333"/>
                </a:solidFill>
                <a:effectLst/>
                <a:latin typeface="arial" panose="020B0604020202020204" pitchFamily="34" charset="0"/>
              </a:rPr>
              <a:t>RN</a:t>
            </a:r>
            <a:r>
              <a:rPr lang="zh-CN" altLang="en-US" sz="1400" b="0" i="0" spc="80" dirty="0">
                <a:solidFill>
                  <a:srgbClr val="333333"/>
                </a:solidFill>
                <a:effectLst/>
                <a:latin typeface="arial" panose="020B0604020202020204" pitchFamily="34" charset="0"/>
              </a:rPr>
              <a:t>使用</a:t>
            </a:r>
            <a:r>
              <a:rPr lang="en-US" altLang="zh-CN" sz="1400" b="0" i="0" spc="80" dirty="0" err="1">
                <a:solidFill>
                  <a:srgbClr val="333333"/>
                </a:solidFill>
                <a:effectLst/>
                <a:latin typeface="arial" panose="020B0604020202020204" pitchFamily="34" charset="0"/>
              </a:rPr>
              <a:t>Javascript</a:t>
            </a:r>
            <a:r>
              <a:rPr lang="zh-CN" altLang="en-US" sz="1400" b="0" i="0" spc="80" dirty="0">
                <a:solidFill>
                  <a:srgbClr val="333333"/>
                </a:solidFill>
                <a:effectLst/>
                <a:latin typeface="arial" panose="020B0604020202020204" pitchFamily="34" charset="0"/>
              </a:rPr>
              <a:t>语言，类似于</a:t>
            </a:r>
            <a:r>
              <a:rPr lang="en-US" altLang="zh-CN" sz="1400" b="0" i="0" spc="80" dirty="0">
                <a:solidFill>
                  <a:srgbClr val="333333"/>
                </a:solidFill>
                <a:effectLst/>
                <a:latin typeface="arial" panose="020B0604020202020204" pitchFamily="34" charset="0"/>
              </a:rPr>
              <a:t>HTML</a:t>
            </a:r>
            <a:r>
              <a:rPr lang="zh-CN" altLang="en-US" sz="1400" b="0" i="0" spc="80" dirty="0">
                <a:solidFill>
                  <a:srgbClr val="333333"/>
                </a:solidFill>
                <a:effectLst/>
                <a:latin typeface="arial" panose="020B0604020202020204" pitchFamily="34" charset="0"/>
              </a:rPr>
              <a:t>的</a:t>
            </a:r>
            <a:r>
              <a:rPr lang="en-US" altLang="zh-CN" sz="1400" b="0" i="0" spc="80" dirty="0">
                <a:solidFill>
                  <a:srgbClr val="333333"/>
                </a:solidFill>
                <a:effectLst/>
                <a:latin typeface="arial" panose="020B0604020202020204" pitchFamily="34" charset="0"/>
              </a:rPr>
              <a:t>JSX</a:t>
            </a:r>
            <a:r>
              <a:rPr lang="zh-CN" altLang="en-US" sz="1400" b="0" i="0" spc="80" dirty="0">
                <a:solidFill>
                  <a:srgbClr val="333333"/>
                </a:solidFill>
                <a:effectLst/>
                <a:latin typeface="arial" panose="020B0604020202020204" pitchFamily="34" charset="0"/>
              </a:rPr>
              <a:t>，以及</a:t>
            </a:r>
            <a:r>
              <a:rPr lang="en-US" altLang="zh-CN" sz="1400" b="0" i="0" spc="80" dirty="0">
                <a:solidFill>
                  <a:srgbClr val="333333"/>
                </a:solidFill>
                <a:effectLst/>
                <a:latin typeface="arial" panose="020B0604020202020204" pitchFamily="34" charset="0"/>
              </a:rPr>
              <a:t>CSS</a:t>
            </a:r>
            <a:r>
              <a:rPr lang="zh-CN" altLang="en-US" sz="1400" b="0" i="0" spc="80" dirty="0">
                <a:solidFill>
                  <a:srgbClr val="333333"/>
                </a:solidFill>
                <a:effectLst/>
                <a:latin typeface="arial" panose="020B0604020202020204" pitchFamily="34" charset="0"/>
              </a:rPr>
              <a:t>来开发移动应用，因此熟悉</a:t>
            </a:r>
            <a:r>
              <a:rPr lang="en-US" altLang="zh-CN" sz="1400" b="0" i="0" spc="80" dirty="0">
                <a:solidFill>
                  <a:srgbClr val="333333"/>
                </a:solidFill>
                <a:effectLst/>
                <a:latin typeface="arial" panose="020B0604020202020204" pitchFamily="34" charset="0"/>
              </a:rPr>
              <a:t>Web</a:t>
            </a:r>
            <a:r>
              <a:rPr lang="zh-CN" altLang="en-US" sz="1400" b="0" i="0" spc="80" dirty="0">
                <a:solidFill>
                  <a:srgbClr val="333333"/>
                </a:solidFill>
                <a:effectLst/>
                <a:latin typeface="arial" panose="020B0604020202020204" pitchFamily="34" charset="0"/>
              </a:rPr>
              <a:t>前端开发的技术人员只需很少的学习就可以进入移动应用开发领域。</a:t>
            </a:r>
            <a:endParaRPr lang="zh-CN" altLang="en-US" sz="1400" spc="80" dirty="0"/>
          </a:p>
        </p:txBody>
      </p:sp>
      <p:sp>
        <p:nvSpPr>
          <p:cNvPr id="3" name="矩形 7">
            <a:extLst>
              <a:ext uri="{FF2B5EF4-FFF2-40B4-BE49-F238E27FC236}">
                <a16:creationId xmlns:a16="http://schemas.microsoft.com/office/drawing/2014/main" id="{A8F91AC3-71B8-4B7A-B1F4-F4FC4718979F}"/>
              </a:ext>
            </a:extLst>
          </p:cNvPr>
          <p:cNvSpPr>
            <a:spLocks noChangeArrowheads="1"/>
          </p:cNvSpPr>
          <p:nvPr/>
        </p:nvSpPr>
        <p:spPr bwMode="auto">
          <a:xfrm>
            <a:off x="845820" y="2859503"/>
            <a:ext cx="6066790" cy="458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90204" pitchFamily="34" charset="0"/>
              <a:buChar char="•"/>
              <a:defRPr sz="3200">
                <a:solidFill>
                  <a:srgbClr val="00469D"/>
                </a:solidFill>
                <a:latin typeface="微软雅黑" panose="020B0503020204020204" pitchFamily="34" charset="-122"/>
                <a:ea typeface="微软雅黑" panose="020B0503020204020204" pitchFamily="34" charset="-122"/>
              </a:defRPr>
            </a:lvl1pPr>
            <a:lvl2pPr marL="800100" indent="-342900">
              <a:spcBef>
                <a:spcPct val="20000"/>
              </a:spcBef>
              <a:buFont typeface="Arial" panose="020B0604020202090204" pitchFamily="34" charset="0"/>
              <a:buChar char="–"/>
              <a:defRPr sz="2800">
                <a:solidFill>
                  <a:srgbClr val="00469D"/>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90204" pitchFamily="34" charset="0"/>
              <a:buChar char="•"/>
              <a:defRPr sz="2400">
                <a:solidFill>
                  <a:srgbClr val="00469D"/>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90204" pitchFamily="34" charset="0"/>
              <a:buChar char="–"/>
              <a:defRPr sz="2000">
                <a:solidFill>
                  <a:srgbClr val="00469D"/>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90204" pitchFamily="34" charset="0"/>
              <a:buChar char="»"/>
              <a:defRPr sz="2000">
                <a:solidFill>
                  <a:srgbClr val="00469D"/>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90204" pitchFamily="34" charset="0"/>
              <a:buChar char="»"/>
              <a:defRPr sz="2000">
                <a:solidFill>
                  <a:srgbClr val="00469D"/>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90204" pitchFamily="34" charset="0"/>
              <a:buChar char="»"/>
              <a:defRPr sz="2000">
                <a:solidFill>
                  <a:srgbClr val="00469D"/>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90204" pitchFamily="34" charset="0"/>
              <a:buChar char="»"/>
              <a:defRPr sz="2000">
                <a:solidFill>
                  <a:srgbClr val="00469D"/>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90204" pitchFamily="34" charset="0"/>
              <a:buChar char="»"/>
              <a:defRPr sz="2000">
                <a:solidFill>
                  <a:srgbClr val="00469D"/>
                </a:solidFill>
                <a:latin typeface="微软雅黑" panose="020B0503020204020204" pitchFamily="34" charset="-122"/>
                <a:ea typeface="微软雅黑" panose="020B0503020204020204" pitchFamily="34" charset="-122"/>
              </a:defRPr>
            </a:lvl9pPr>
          </a:lstStyle>
          <a:p>
            <a:pPr marL="0" marR="0" lvl="0" indent="0" algn="l" defTabSz="914400" rtl="0" eaLnBrk="1" fontAlgn="auto" latinLnBrk="0" hangingPunct="1">
              <a:lnSpc>
                <a:spcPct val="150000"/>
              </a:lnSpc>
              <a:spcBef>
                <a:spcPct val="0"/>
              </a:spcBef>
              <a:spcAft>
                <a:spcPts val="0"/>
              </a:spcAft>
              <a:buClrTx/>
              <a:buSzTx/>
              <a:buFont typeface="Arial" panose="020B0604020202090204" pitchFamily="34" charset="0"/>
              <a:buNone/>
              <a:defRPr/>
            </a:pPr>
            <a:r>
              <a:rPr lang="en-US" altLang="zh-CN" sz="1800" b="1" dirty="0">
                <a:solidFill>
                  <a:prstClr val="black"/>
                </a:solidFill>
                <a:cs typeface="Times New Roman" panose="02020503050405090304" pitchFamily="18" charset="0"/>
              </a:rPr>
              <a:t>2.</a:t>
            </a:r>
            <a:r>
              <a:rPr lang="zh-CN" altLang="en-US" sz="1800" b="1" dirty="0">
                <a:solidFill>
                  <a:prstClr val="black"/>
                </a:solidFill>
                <a:cs typeface="Times New Roman" panose="02020503050405090304" pitchFamily="18" charset="0"/>
              </a:rPr>
              <a:t>理念</a:t>
            </a:r>
            <a:endPar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5" name="文本框 4">
            <a:extLst>
              <a:ext uri="{FF2B5EF4-FFF2-40B4-BE49-F238E27FC236}">
                <a16:creationId xmlns:a16="http://schemas.microsoft.com/office/drawing/2014/main" id="{F3E42DC8-F862-48C4-9B14-E0F4C807EF39}"/>
              </a:ext>
            </a:extLst>
          </p:cNvPr>
          <p:cNvSpPr txBox="1"/>
          <p:nvPr/>
        </p:nvSpPr>
        <p:spPr>
          <a:xfrm>
            <a:off x="1281722" y="3539590"/>
            <a:ext cx="9792677" cy="523220"/>
          </a:xfrm>
          <a:prstGeom prst="rect">
            <a:avLst/>
          </a:prstGeom>
          <a:noFill/>
        </p:spPr>
        <p:txBody>
          <a:bodyPr wrap="square" rtlCol="0">
            <a:spAutoFit/>
          </a:bodyPr>
          <a:lstStyle/>
          <a:p>
            <a:r>
              <a:rPr lang="zh-CN" altLang="en-US" sz="1400" spc="80" dirty="0">
                <a:solidFill>
                  <a:srgbClr val="333333"/>
                </a:solidFill>
                <a:latin typeface="arial" panose="020B0604020202020204" pitchFamily="34" charset="0"/>
              </a:rPr>
              <a:t>它</a:t>
            </a:r>
            <a:r>
              <a:rPr lang="zh-CN" altLang="en-US" sz="1400" b="0" i="0" spc="80" dirty="0">
                <a:solidFill>
                  <a:srgbClr val="333333"/>
                </a:solidFill>
                <a:effectLst/>
                <a:latin typeface="arial" panose="020B0604020202020204" pitchFamily="34" charset="0"/>
              </a:rPr>
              <a:t>的理念和愿景就是一次学习，多处开发。（</a:t>
            </a:r>
            <a:r>
              <a:rPr lang="en-US" altLang="zh-CN" sz="1400" b="0" i="0" spc="80" dirty="0">
                <a:solidFill>
                  <a:srgbClr val="333333"/>
                </a:solidFill>
                <a:effectLst/>
                <a:latin typeface="arial" panose="020B0604020202020204" pitchFamily="34" charset="0"/>
              </a:rPr>
              <a:t>Learn once , write anywhere.</a:t>
            </a:r>
            <a:r>
              <a:rPr lang="zh-CN" altLang="en-US" sz="1400" b="0" i="0" spc="80" dirty="0">
                <a:solidFill>
                  <a:srgbClr val="333333"/>
                </a:solidFill>
                <a:effectLst/>
                <a:latin typeface="arial" panose="020B0604020202020204" pitchFamily="34" charset="0"/>
              </a:rPr>
              <a:t>）旨在降低前端开发的学习成本。试图实现前端开发的语言大一统。</a:t>
            </a:r>
            <a:endParaRPr lang="zh-CN" altLang="en-US" sz="1400" spc="8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132715" y="109220"/>
            <a:ext cx="4686935" cy="582930"/>
          </a:xfrm>
          <a:prstGeom prst="rect">
            <a:avLst/>
          </a:prstGeom>
        </p:spPr>
        <p:txBody>
          <a:bodyPr>
            <a:normAutofit/>
          </a:bodyPr>
          <a:lstStyle/>
          <a:p>
            <a:r>
              <a:rPr lang="zh-CN" altLang="en-US" sz="2400" dirty="0" smtClean="0">
                <a:solidFill>
                  <a:schemeClr val="bg2">
                    <a:lumMod val="25000"/>
                  </a:schemeClr>
                </a:solidFill>
              </a:rPr>
              <a:t>六、</a:t>
            </a:r>
            <a:r>
              <a:rPr lang="zh-CN" altLang="en-US" sz="2400" dirty="0">
                <a:solidFill>
                  <a:schemeClr val="bg2">
                    <a:lumMod val="25000"/>
                  </a:schemeClr>
                </a:solidFill>
              </a:rPr>
              <a:t>进阶</a:t>
            </a:r>
            <a:endParaRPr lang="zh-CN" altLang="en-US" sz="2400" dirty="0">
              <a:solidFill>
                <a:schemeClr val="bg2">
                  <a:lumMod val="25000"/>
                </a:schemeClr>
              </a:solidFill>
            </a:endParaRPr>
          </a:p>
        </p:txBody>
      </p:sp>
      <p:sp>
        <p:nvSpPr>
          <p:cNvPr id="6" name="文本框 5">
            <a:extLst>
              <a:ext uri="{FF2B5EF4-FFF2-40B4-BE49-F238E27FC236}">
                <a16:creationId xmlns:a16="http://schemas.microsoft.com/office/drawing/2014/main" id="{FD375D21-84BF-40EF-AC4D-3AB9350EBE3C}"/>
              </a:ext>
            </a:extLst>
          </p:cNvPr>
          <p:cNvSpPr txBox="1"/>
          <p:nvPr/>
        </p:nvSpPr>
        <p:spPr>
          <a:xfrm>
            <a:off x="665018" y="1258784"/>
            <a:ext cx="2511393" cy="400110"/>
          </a:xfrm>
          <a:prstGeom prst="rect">
            <a:avLst/>
          </a:prstGeom>
          <a:noFill/>
        </p:spPr>
        <p:txBody>
          <a:bodyPr wrap="none" rtlCol="0">
            <a:spAutoFit/>
          </a:bodyPr>
          <a:lstStyle/>
          <a:p>
            <a:r>
              <a:rPr lang="en-US" altLang="zh-CN" sz="2000" b="1" dirty="0" smtClean="0">
                <a:solidFill>
                  <a:srgbClr val="1A1A1A"/>
                </a:solidFill>
                <a:latin typeface="+mn-ea"/>
              </a:rPr>
              <a:t>2.Java</a:t>
            </a:r>
            <a:r>
              <a:rPr lang="zh-CN" altLang="en-US" sz="2000" b="1" dirty="0" smtClean="0">
                <a:solidFill>
                  <a:srgbClr val="1A1A1A"/>
                </a:solidFill>
                <a:latin typeface="+mn-ea"/>
              </a:rPr>
              <a:t>原生组件套接</a:t>
            </a:r>
            <a:endParaRPr lang="en-US" altLang="zh-CN" sz="2000" b="1" dirty="0" smtClean="0">
              <a:solidFill>
                <a:srgbClr val="1A1A1A"/>
              </a:solidFill>
              <a:latin typeface="+mn-ea"/>
            </a:endParaRPr>
          </a:p>
        </p:txBody>
      </p:sp>
      <p:sp>
        <p:nvSpPr>
          <p:cNvPr id="3" name="文本框 2"/>
          <p:cNvSpPr txBox="1"/>
          <p:nvPr/>
        </p:nvSpPr>
        <p:spPr>
          <a:xfrm>
            <a:off x="1113905" y="1864509"/>
            <a:ext cx="9983586" cy="4247317"/>
          </a:xfrm>
          <a:prstGeom prst="rect">
            <a:avLst/>
          </a:prstGeom>
          <a:noFill/>
        </p:spPr>
        <p:txBody>
          <a:bodyPr wrap="square" rtlCol="0">
            <a:spAutoFit/>
          </a:bodyPr>
          <a:lstStyle/>
          <a:p>
            <a:r>
              <a:rPr lang="en-US" altLang="zh-CN" dirty="0" smtClean="0"/>
              <a:t>RN </a:t>
            </a:r>
            <a:r>
              <a:rPr lang="zh-CN" altLang="en-US" dirty="0" smtClean="0"/>
              <a:t>提供了一套套接原生组件（</a:t>
            </a:r>
            <a:r>
              <a:rPr lang="en-US" altLang="zh-CN" dirty="0" smtClean="0"/>
              <a:t>Java</a:t>
            </a:r>
            <a:r>
              <a:rPr lang="zh-CN" altLang="en-US" dirty="0" smtClean="0"/>
              <a:t>代码）的方案，作为特殊功能的外援和引进。</a:t>
            </a:r>
            <a:endParaRPr lang="en-US" altLang="zh-CN" dirty="0" smtClean="0"/>
          </a:p>
          <a:p>
            <a:endParaRPr lang="en-US" altLang="zh-CN" dirty="0"/>
          </a:p>
          <a:p>
            <a:endParaRPr lang="en-US" altLang="zh-CN" dirty="0" smtClean="0"/>
          </a:p>
          <a:p>
            <a:endParaRPr lang="en-US" altLang="zh-CN" dirty="0"/>
          </a:p>
          <a:p>
            <a:r>
              <a:rPr lang="zh-CN" altLang="en-US" dirty="0" smtClean="0"/>
              <a:t>需要在基础配置 </a:t>
            </a:r>
            <a:r>
              <a:rPr lang="en-US" altLang="zh-CN" dirty="0" smtClean="0"/>
              <a:t>.java </a:t>
            </a:r>
            <a:r>
              <a:rPr lang="zh-CN" altLang="en-US" dirty="0" smtClean="0"/>
              <a:t>文件（编译前）处修改并添加代码。</a:t>
            </a:r>
            <a:endParaRPr lang="en-US" altLang="zh-CN" dirty="0" smtClean="0"/>
          </a:p>
          <a:p>
            <a:endParaRPr lang="en-US" altLang="zh-CN" dirty="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8415520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132715" y="109220"/>
            <a:ext cx="4686935" cy="582930"/>
          </a:xfrm>
          <a:prstGeom prst="rect">
            <a:avLst/>
          </a:prstGeom>
        </p:spPr>
        <p:txBody>
          <a:bodyPr>
            <a:normAutofit/>
          </a:bodyPr>
          <a:lstStyle/>
          <a:p>
            <a:r>
              <a:rPr lang="zh-CN" altLang="en-US" sz="2400" dirty="0" smtClean="0">
                <a:solidFill>
                  <a:schemeClr val="bg2">
                    <a:lumMod val="25000"/>
                  </a:schemeClr>
                </a:solidFill>
              </a:rPr>
              <a:t>六、</a:t>
            </a:r>
            <a:r>
              <a:rPr lang="zh-CN" altLang="en-US" sz="2400" dirty="0">
                <a:solidFill>
                  <a:schemeClr val="bg2">
                    <a:lumMod val="25000"/>
                  </a:schemeClr>
                </a:solidFill>
              </a:rPr>
              <a:t>进阶</a:t>
            </a:r>
            <a:endParaRPr lang="zh-CN" altLang="en-US" sz="2400" dirty="0">
              <a:solidFill>
                <a:schemeClr val="bg2">
                  <a:lumMod val="25000"/>
                </a:schemeClr>
              </a:solidFill>
            </a:endParaRPr>
          </a:p>
        </p:txBody>
      </p:sp>
      <p:sp>
        <p:nvSpPr>
          <p:cNvPr id="6" name="文本框 5">
            <a:extLst>
              <a:ext uri="{FF2B5EF4-FFF2-40B4-BE49-F238E27FC236}">
                <a16:creationId xmlns:a16="http://schemas.microsoft.com/office/drawing/2014/main" id="{FD375D21-84BF-40EF-AC4D-3AB9350EBE3C}"/>
              </a:ext>
            </a:extLst>
          </p:cNvPr>
          <p:cNvSpPr txBox="1"/>
          <p:nvPr/>
        </p:nvSpPr>
        <p:spPr>
          <a:xfrm>
            <a:off x="665018" y="1258784"/>
            <a:ext cx="1443024" cy="400110"/>
          </a:xfrm>
          <a:prstGeom prst="rect">
            <a:avLst/>
          </a:prstGeom>
          <a:noFill/>
        </p:spPr>
        <p:txBody>
          <a:bodyPr wrap="none" rtlCol="0">
            <a:spAutoFit/>
          </a:bodyPr>
          <a:lstStyle/>
          <a:p>
            <a:r>
              <a:rPr lang="en-US" altLang="zh-CN" sz="2000" b="1" dirty="0" smtClean="0">
                <a:solidFill>
                  <a:srgbClr val="1A1A1A"/>
                </a:solidFill>
                <a:latin typeface="+mn-ea"/>
              </a:rPr>
              <a:t>3.</a:t>
            </a:r>
            <a:r>
              <a:rPr lang="zh-CN" altLang="en-US" sz="2000" b="1" dirty="0" smtClean="0">
                <a:solidFill>
                  <a:srgbClr val="1A1A1A"/>
                </a:solidFill>
                <a:latin typeface="+mn-ea"/>
              </a:rPr>
              <a:t>后台任务</a:t>
            </a:r>
            <a:endParaRPr lang="en-US" altLang="zh-CN" sz="2000" b="1" dirty="0" smtClean="0">
              <a:solidFill>
                <a:srgbClr val="1A1A1A"/>
              </a:solidFill>
              <a:latin typeface="+mn-ea"/>
            </a:endParaRPr>
          </a:p>
        </p:txBody>
      </p:sp>
      <p:sp>
        <p:nvSpPr>
          <p:cNvPr id="3" name="文本框 2"/>
          <p:cNvSpPr txBox="1"/>
          <p:nvPr/>
        </p:nvSpPr>
        <p:spPr>
          <a:xfrm>
            <a:off x="1113905" y="1864509"/>
            <a:ext cx="9983586" cy="4524315"/>
          </a:xfrm>
          <a:prstGeom prst="rect">
            <a:avLst/>
          </a:prstGeom>
          <a:noFill/>
        </p:spPr>
        <p:txBody>
          <a:bodyPr wrap="square" rtlCol="0">
            <a:spAutoFit/>
          </a:bodyPr>
          <a:lstStyle/>
          <a:p>
            <a:r>
              <a:rPr lang="en-US" altLang="zh-CN" dirty="0" smtClean="0"/>
              <a:t>RN </a:t>
            </a:r>
            <a:r>
              <a:rPr lang="zh-CN" altLang="en-US" dirty="0" smtClean="0"/>
              <a:t>有一套任务系统可以让你的应用在没有被杀死进程的情况下，即使已被切换至后台依然可以运行某些逻辑。称之为后台系统。</a:t>
            </a:r>
            <a:endParaRPr lang="en-US" altLang="zh-CN" dirty="0" smtClean="0"/>
          </a:p>
          <a:p>
            <a:endParaRPr lang="en-US" altLang="zh-CN" dirty="0"/>
          </a:p>
          <a:p>
            <a:r>
              <a:rPr lang="zh-CN" altLang="en-US" dirty="0" smtClean="0"/>
              <a:t>此项功能仅面向安卓端，</a:t>
            </a:r>
            <a:r>
              <a:rPr lang="en-US" altLang="zh-CN" dirty="0" smtClean="0"/>
              <a:t>iOS</a:t>
            </a:r>
            <a:r>
              <a:rPr lang="zh-CN" altLang="en-US" dirty="0" smtClean="0"/>
              <a:t>系统没有相对接口，局官网称正在研发中。</a:t>
            </a:r>
            <a:endParaRPr lang="en-US" altLang="zh-CN" dirty="0" smtClean="0"/>
          </a:p>
          <a:p>
            <a:endParaRPr lang="en-US" altLang="zh-CN" dirty="0"/>
          </a:p>
          <a:p>
            <a:r>
              <a:rPr lang="zh-CN" altLang="en-US" dirty="0" smtClean="0"/>
              <a:t>然而事实上多数情况下我们没有必要使用此项功能，因为后台运行就意味着更大的耗电、内存占用等问题。而且进程被杀死也就毫无疑义了。</a:t>
            </a:r>
            <a:endParaRPr lang="en-US" altLang="zh-CN" dirty="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34343624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132715" y="109220"/>
            <a:ext cx="4686935" cy="582930"/>
          </a:xfrm>
          <a:prstGeom prst="rect">
            <a:avLst/>
          </a:prstGeom>
        </p:spPr>
        <p:txBody>
          <a:bodyPr>
            <a:normAutofit/>
          </a:bodyPr>
          <a:lstStyle/>
          <a:p>
            <a:r>
              <a:rPr lang="zh-CN" altLang="en-US" sz="2400" dirty="0" smtClean="0">
                <a:solidFill>
                  <a:schemeClr val="bg2">
                    <a:lumMod val="25000"/>
                  </a:schemeClr>
                </a:solidFill>
              </a:rPr>
              <a:t>六、</a:t>
            </a:r>
            <a:r>
              <a:rPr lang="zh-CN" altLang="en-US" sz="2400" dirty="0">
                <a:solidFill>
                  <a:schemeClr val="bg2">
                    <a:lumMod val="25000"/>
                  </a:schemeClr>
                </a:solidFill>
              </a:rPr>
              <a:t>进阶</a:t>
            </a:r>
            <a:endParaRPr lang="zh-CN" altLang="en-US" sz="2400" dirty="0">
              <a:solidFill>
                <a:schemeClr val="bg2">
                  <a:lumMod val="25000"/>
                </a:schemeClr>
              </a:solidFill>
            </a:endParaRPr>
          </a:p>
        </p:txBody>
      </p:sp>
      <p:sp>
        <p:nvSpPr>
          <p:cNvPr id="6" name="文本框 5">
            <a:extLst>
              <a:ext uri="{FF2B5EF4-FFF2-40B4-BE49-F238E27FC236}">
                <a16:creationId xmlns:a16="http://schemas.microsoft.com/office/drawing/2014/main" id="{FD375D21-84BF-40EF-AC4D-3AB9350EBE3C}"/>
              </a:ext>
            </a:extLst>
          </p:cNvPr>
          <p:cNvSpPr txBox="1"/>
          <p:nvPr/>
        </p:nvSpPr>
        <p:spPr>
          <a:xfrm>
            <a:off x="665018" y="1258784"/>
            <a:ext cx="1226041" cy="400110"/>
          </a:xfrm>
          <a:prstGeom prst="rect">
            <a:avLst/>
          </a:prstGeom>
          <a:noFill/>
        </p:spPr>
        <p:txBody>
          <a:bodyPr wrap="none" rtlCol="0">
            <a:spAutoFit/>
          </a:bodyPr>
          <a:lstStyle/>
          <a:p>
            <a:r>
              <a:rPr lang="en-US" altLang="zh-CN" sz="2000" b="1" dirty="0">
                <a:solidFill>
                  <a:srgbClr val="1A1A1A"/>
                </a:solidFill>
                <a:latin typeface="+mn-ea"/>
              </a:rPr>
              <a:t>4</a:t>
            </a:r>
            <a:r>
              <a:rPr lang="en-US" altLang="zh-CN" sz="2000" b="1" dirty="0" smtClean="0">
                <a:solidFill>
                  <a:srgbClr val="1A1A1A"/>
                </a:solidFill>
                <a:latin typeface="+mn-ea"/>
              </a:rPr>
              <a:t>.Redux</a:t>
            </a:r>
            <a:endParaRPr lang="en-US" altLang="zh-CN" sz="2000" b="1" dirty="0" smtClean="0">
              <a:solidFill>
                <a:srgbClr val="1A1A1A"/>
              </a:solidFill>
              <a:latin typeface="+mn-ea"/>
            </a:endParaRPr>
          </a:p>
        </p:txBody>
      </p:sp>
      <p:sp>
        <p:nvSpPr>
          <p:cNvPr id="3" name="文本框 2"/>
          <p:cNvSpPr txBox="1"/>
          <p:nvPr/>
        </p:nvSpPr>
        <p:spPr>
          <a:xfrm>
            <a:off x="1113905" y="1864509"/>
            <a:ext cx="9983586" cy="3970318"/>
          </a:xfrm>
          <a:prstGeom prst="rect">
            <a:avLst/>
          </a:prstGeom>
          <a:noFill/>
        </p:spPr>
        <p:txBody>
          <a:bodyPr wrap="square" rtlCol="0">
            <a:spAutoFit/>
          </a:bodyPr>
          <a:lstStyle/>
          <a:p>
            <a:r>
              <a:rPr lang="en-US" altLang="zh-CN" dirty="0" err="1" smtClean="0"/>
              <a:t>Redux</a:t>
            </a:r>
            <a:r>
              <a:rPr lang="en-US" altLang="zh-CN" dirty="0" smtClean="0"/>
              <a:t> </a:t>
            </a:r>
            <a:r>
              <a:rPr lang="zh-CN" altLang="en-US" dirty="0" smtClean="0"/>
              <a:t>是一个临时的全局数据管理器。与本地存储不同，每当程序重启之后都会被重置，以记录当前的某些重要状态。并且这个数据管理器记录的数据变化的时候可以直接影响页面渲染，而不需要额外的逻辑代码，此非本地存储可比。</a:t>
            </a:r>
            <a:endParaRPr lang="en-US" altLang="zh-CN" dirty="0" smtClean="0"/>
          </a:p>
          <a:p>
            <a:endParaRPr lang="en-US" altLang="zh-CN" dirty="0"/>
          </a:p>
          <a:p>
            <a:r>
              <a:rPr lang="en-US" altLang="zh-CN" dirty="0" err="1" smtClean="0"/>
              <a:t>Redux</a:t>
            </a:r>
            <a:r>
              <a:rPr lang="en-US" altLang="zh-CN" dirty="0" smtClean="0"/>
              <a:t> </a:t>
            </a:r>
            <a:r>
              <a:rPr lang="zh-CN" altLang="en-US" dirty="0" smtClean="0"/>
              <a:t>是与 </a:t>
            </a:r>
            <a:r>
              <a:rPr lang="en-US" altLang="zh-CN" dirty="0" smtClean="0"/>
              <a:t>React </a:t>
            </a:r>
            <a:r>
              <a:rPr lang="zh-CN" altLang="en-US" dirty="0" smtClean="0"/>
              <a:t>没有直接联系的独立的一款轻量级产品，你可以使用它，也可以不使用它，你甚至可以在其他项目单独使用它，只是官方推荐它与 </a:t>
            </a:r>
            <a:r>
              <a:rPr lang="en-US" altLang="zh-CN" dirty="0" smtClean="0"/>
              <a:t>React </a:t>
            </a:r>
            <a:r>
              <a:rPr lang="zh-CN" altLang="en-US" dirty="0" smtClean="0"/>
              <a:t>一同使用效果更佳。</a:t>
            </a:r>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37832410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132715" y="109220"/>
            <a:ext cx="4686935" cy="582930"/>
          </a:xfrm>
          <a:prstGeom prst="rect">
            <a:avLst/>
          </a:prstGeom>
        </p:spPr>
        <p:txBody>
          <a:bodyPr>
            <a:normAutofit/>
          </a:bodyPr>
          <a:lstStyle/>
          <a:p>
            <a:r>
              <a:rPr lang="zh-CN" altLang="en-US" sz="2400" dirty="0" smtClean="0">
                <a:solidFill>
                  <a:schemeClr val="bg2">
                    <a:lumMod val="25000"/>
                  </a:schemeClr>
                </a:solidFill>
              </a:rPr>
              <a:t>六、</a:t>
            </a:r>
            <a:r>
              <a:rPr lang="zh-CN" altLang="en-US" sz="2400" dirty="0">
                <a:solidFill>
                  <a:schemeClr val="bg2">
                    <a:lumMod val="25000"/>
                  </a:schemeClr>
                </a:solidFill>
              </a:rPr>
              <a:t>进阶</a:t>
            </a:r>
            <a:endParaRPr lang="zh-CN" altLang="en-US" sz="2400" dirty="0">
              <a:solidFill>
                <a:schemeClr val="bg2">
                  <a:lumMod val="25000"/>
                </a:schemeClr>
              </a:solidFill>
            </a:endParaRPr>
          </a:p>
        </p:txBody>
      </p:sp>
      <p:sp>
        <p:nvSpPr>
          <p:cNvPr id="6" name="文本框 5">
            <a:extLst>
              <a:ext uri="{FF2B5EF4-FFF2-40B4-BE49-F238E27FC236}">
                <a16:creationId xmlns:a16="http://schemas.microsoft.com/office/drawing/2014/main" id="{FD375D21-84BF-40EF-AC4D-3AB9350EBE3C}"/>
              </a:ext>
            </a:extLst>
          </p:cNvPr>
          <p:cNvSpPr txBox="1"/>
          <p:nvPr/>
        </p:nvSpPr>
        <p:spPr>
          <a:xfrm>
            <a:off x="665018" y="1258784"/>
            <a:ext cx="6148158" cy="400110"/>
          </a:xfrm>
          <a:prstGeom prst="rect">
            <a:avLst/>
          </a:prstGeom>
          <a:noFill/>
        </p:spPr>
        <p:txBody>
          <a:bodyPr wrap="none" rtlCol="0">
            <a:spAutoFit/>
          </a:bodyPr>
          <a:lstStyle/>
          <a:p>
            <a:r>
              <a:rPr lang="en-US" altLang="zh-CN" sz="2000" b="1" dirty="0" smtClean="0">
                <a:solidFill>
                  <a:srgbClr val="1A1A1A"/>
                </a:solidFill>
                <a:latin typeface="+mn-ea"/>
              </a:rPr>
              <a:t>5.</a:t>
            </a:r>
            <a:r>
              <a:rPr lang="zh-CN" altLang="en-US" sz="2000" b="1" dirty="0" smtClean="0">
                <a:solidFill>
                  <a:srgbClr val="1A1A1A"/>
                </a:solidFill>
                <a:latin typeface="+mn-ea"/>
              </a:rPr>
              <a:t>应用的使用状态</a:t>
            </a:r>
            <a:r>
              <a:rPr lang="en-US" altLang="zh-CN" sz="2000" b="1" dirty="0" smtClean="0">
                <a:solidFill>
                  <a:srgbClr val="1A1A1A"/>
                </a:solidFill>
                <a:latin typeface="+mn-ea"/>
              </a:rPr>
              <a:t>/Android </a:t>
            </a:r>
            <a:r>
              <a:rPr lang="zh-CN" altLang="en-US" sz="2000" b="1" dirty="0" smtClean="0">
                <a:solidFill>
                  <a:srgbClr val="1A1A1A"/>
                </a:solidFill>
                <a:latin typeface="+mn-ea"/>
              </a:rPr>
              <a:t>默认后退事件</a:t>
            </a:r>
            <a:r>
              <a:rPr lang="en-US" altLang="zh-CN" sz="2000" b="1" dirty="0" smtClean="0">
                <a:solidFill>
                  <a:srgbClr val="1A1A1A"/>
                </a:solidFill>
                <a:latin typeface="+mn-ea"/>
              </a:rPr>
              <a:t>/</a:t>
            </a:r>
            <a:r>
              <a:rPr lang="zh-CN" altLang="en-US" sz="2000" b="1" dirty="0" smtClean="0">
                <a:solidFill>
                  <a:srgbClr val="1A1A1A"/>
                </a:solidFill>
                <a:latin typeface="+mn-ea"/>
              </a:rPr>
              <a:t>设备震动</a:t>
            </a:r>
            <a:endParaRPr lang="en-US" altLang="zh-CN" sz="2000" b="1" dirty="0" smtClean="0">
              <a:solidFill>
                <a:srgbClr val="1A1A1A"/>
              </a:solidFill>
              <a:latin typeface="+mn-ea"/>
            </a:endParaRPr>
          </a:p>
        </p:txBody>
      </p:sp>
      <p:sp>
        <p:nvSpPr>
          <p:cNvPr id="3" name="文本框 2"/>
          <p:cNvSpPr txBox="1"/>
          <p:nvPr/>
        </p:nvSpPr>
        <p:spPr>
          <a:xfrm>
            <a:off x="1113905" y="1864509"/>
            <a:ext cx="9983586" cy="4247317"/>
          </a:xfrm>
          <a:prstGeom prst="rect">
            <a:avLst/>
          </a:prstGeom>
          <a:noFill/>
        </p:spPr>
        <p:txBody>
          <a:bodyPr wrap="square" rtlCol="0">
            <a:spAutoFit/>
          </a:bodyPr>
          <a:lstStyle/>
          <a:p>
            <a:r>
              <a:rPr lang="zh-CN" altLang="en-US" dirty="0" smtClean="0"/>
              <a:t>使用官方 </a:t>
            </a:r>
            <a:r>
              <a:rPr lang="en-US" altLang="zh-CN" dirty="0" err="1" smtClean="0"/>
              <a:t>api</a:t>
            </a:r>
            <a:r>
              <a:rPr lang="en-US" altLang="zh-CN" dirty="0" smtClean="0"/>
              <a:t> </a:t>
            </a:r>
            <a:r>
              <a:rPr lang="en-US" altLang="zh-CN" dirty="0" err="1" smtClean="0"/>
              <a:t>AppState</a:t>
            </a:r>
            <a:r>
              <a:rPr lang="en-US" altLang="zh-CN" dirty="0" smtClean="0"/>
              <a:t> </a:t>
            </a:r>
            <a:r>
              <a:rPr lang="zh-CN" altLang="en-US" dirty="0" smtClean="0"/>
              <a:t>可以访问并了解当前 </a:t>
            </a:r>
            <a:r>
              <a:rPr lang="en-US" altLang="zh-CN" dirty="0" smtClean="0"/>
              <a:t>app </a:t>
            </a:r>
            <a:r>
              <a:rPr lang="zh-CN" altLang="en-US" dirty="0" smtClean="0"/>
              <a:t>的使用状态（正在前台使用中</a:t>
            </a:r>
            <a:r>
              <a:rPr lang="en-US" altLang="zh-CN" dirty="0" smtClean="0"/>
              <a:t>/</a:t>
            </a:r>
            <a:r>
              <a:rPr lang="zh-CN" altLang="en-US" dirty="0" smtClean="0"/>
              <a:t>已被切换至后台）。</a:t>
            </a:r>
            <a:endParaRPr lang="en-US" altLang="zh-CN" dirty="0" smtClean="0"/>
          </a:p>
          <a:p>
            <a:endParaRPr lang="en-US" altLang="zh-CN" dirty="0"/>
          </a:p>
          <a:p>
            <a:r>
              <a:rPr lang="en-US" altLang="zh-CN" dirty="0" smtClean="0"/>
              <a:t>Android </a:t>
            </a:r>
            <a:r>
              <a:rPr lang="zh-CN" altLang="en-US" dirty="0" smtClean="0"/>
              <a:t>手机都一个默认的后退按钮和触发事件。即使是全屏模式，也有手势动作以触发后退行为。如果不做特殊修改，则此事件为返回上一级菜单，到最上级时会退出程序，如果有某些特殊的逻辑需求后退是其它动作，那么你就可以修改其默认函数以覆盖此动作。</a:t>
            </a:r>
            <a:endParaRPr lang="en-US" altLang="zh-CN" dirty="0" smtClean="0"/>
          </a:p>
          <a:p>
            <a:endParaRPr lang="en-US" altLang="zh-CN" dirty="0" smtClean="0"/>
          </a:p>
          <a:p>
            <a:r>
              <a:rPr lang="zh-CN" altLang="en-US" dirty="0"/>
              <a:t>修改默认</a:t>
            </a:r>
            <a:r>
              <a:rPr lang="zh-CN" altLang="en-US" dirty="0" smtClean="0"/>
              <a:t>函数的 </a:t>
            </a:r>
            <a:r>
              <a:rPr lang="en-US" altLang="zh-CN" dirty="0" err="1" smtClean="0"/>
              <a:t>api</a:t>
            </a:r>
            <a:r>
              <a:rPr lang="en-US" altLang="zh-CN" dirty="0" smtClean="0"/>
              <a:t> </a:t>
            </a:r>
            <a:r>
              <a:rPr lang="zh-CN" altLang="en-US" dirty="0" smtClean="0"/>
              <a:t>是 </a:t>
            </a:r>
            <a:r>
              <a:rPr lang="en-US" altLang="zh-CN" dirty="0" err="1" smtClean="0"/>
              <a:t>BackHandler</a:t>
            </a:r>
            <a:r>
              <a:rPr lang="zh-CN" altLang="en-US" dirty="0" smtClean="0"/>
              <a:t>。并且是仅修改的页面生效，这样你可以给不同的页面覆盖不同的新规则。</a:t>
            </a:r>
            <a:endParaRPr lang="en-US" altLang="zh-CN" dirty="0" smtClean="0"/>
          </a:p>
          <a:p>
            <a:endParaRPr lang="en-US" altLang="zh-CN" dirty="0"/>
          </a:p>
          <a:p>
            <a:r>
              <a:rPr lang="zh-CN" altLang="en-US" dirty="0"/>
              <a:t>你</a:t>
            </a:r>
            <a:r>
              <a:rPr lang="zh-CN" altLang="en-US" dirty="0" smtClean="0"/>
              <a:t>现可以通过调用官方 </a:t>
            </a:r>
            <a:r>
              <a:rPr lang="en-US" altLang="zh-CN" dirty="0" err="1" smtClean="0"/>
              <a:t>api</a:t>
            </a:r>
            <a:r>
              <a:rPr lang="en-US" altLang="zh-CN" dirty="0"/>
              <a:t> </a:t>
            </a:r>
            <a:r>
              <a:rPr lang="en-US" altLang="zh-CN" dirty="0" smtClean="0"/>
              <a:t>Vibration </a:t>
            </a:r>
            <a:r>
              <a:rPr lang="zh-CN" altLang="en-US" dirty="0" smtClean="0"/>
              <a:t>来使设备震动。</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15289199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47"/>
          <p:cNvSpPr/>
          <p:nvPr/>
        </p:nvSpPr>
        <p:spPr>
          <a:xfrm>
            <a:off x="3872199" y="1467245"/>
            <a:ext cx="2961005" cy="560070"/>
          </a:xfrm>
          <a:prstGeom prst="rect">
            <a:avLst/>
          </a:prstGeom>
          <a:solidFill>
            <a:sysClr val="window" lastClr="FFFFFF"/>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sp>
        <p:nvSpPr>
          <p:cNvPr id="49" name="矩形 48"/>
          <p:cNvSpPr/>
          <p:nvPr/>
        </p:nvSpPr>
        <p:spPr>
          <a:xfrm>
            <a:off x="3872199" y="2304238"/>
            <a:ext cx="608965" cy="560070"/>
          </a:xfrm>
          <a:prstGeom prst="rect">
            <a:avLst/>
          </a:prstGeom>
          <a:solidFill>
            <a:sysClr val="window" lastClr="FFFFFF"/>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sp>
        <p:nvSpPr>
          <p:cNvPr id="55" name="内容占位符 12"/>
          <p:cNvSpPr txBox="1"/>
          <p:nvPr/>
        </p:nvSpPr>
        <p:spPr>
          <a:xfrm>
            <a:off x="3954924" y="1467245"/>
            <a:ext cx="310515" cy="4521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en-US" altLang="zh-CN" sz="3600" b="1" dirty="0">
                <a:solidFill>
                  <a:srgbClr val="072D6C"/>
                </a:solidFill>
                <a:latin typeface="经典粗黑简" panose="02010609000101010101" charset="-122"/>
                <a:ea typeface="经典粗黑简" panose="02010609000101010101" charset="-122"/>
              </a:rPr>
              <a:t>7</a:t>
            </a:r>
            <a:endParaRPr lang="en-US" altLang="zh-CN" sz="3600" b="1" dirty="0" smtClean="0">
              <a:solidFill>
                <a:srgbClr val="072D6C"/>
              </a:solidFill>
              <a:latin typeface="经典粗黑简" panose="02010609000101010101" charset="-122"/>
              <a:ea typeface="经典粗黑简" panose="02010609000101010101" charset="-122"/>
            </a:endParaRPr>
          </a:p>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endParaRPr kumimoji="0" lang="en-US" altLang="zh-CN" sz="3600" b="1" i="0" u="none" strike="noStrike" kern="1200" cap="none" spc="0" normalizeH="0" baseline="0" noProof="0" dirty="0">
              <a:ln>
                <a:noFill/>
              </a:ln>
              <a:solidFill>
                <a:srgbClr val="072D6C"/>
              </a:solidFill>
              <a:effectLst/>
              <a:uLnTx/>
              <a:uFillTx/>
              <a:latin typeface="经典粗黑简" panose="02010609000101010101" charset="-122"/>
              <a:ea typeface="经典粗黑简" panose="02010609000101010101" charset="-122"/>
              <a:cs typeface="+mn-cs"/>
            </a:endParaRPr>
          </a:p>
        </p:txBody>
      </p:sp>
      <p:sp>
        <p:nvSpPr>
          <p:cNvPr id="56" name="内容占位符 2"/>
          <p:cNvSpPr>
            <a:spLocks noGrp="1"/>
          </p:cNvSpPr>
          <p:nvPr/>
        </p:nvSpPr>
        <p:spPr>
          <a:xfrm>
            <a:off x="3954924" y="2358213"/>
            <a:ext cx="305288" cy="4521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en-US" altLang="zh-CN" sz="3200" b="1" dirty="0">
                <a:solidFill>
                  <a:srgbClr val="072D6C"/>
                </a:solidFill>
                <a:latin typeface="经典粗黑简" panose="02010609000101010101" charset="-122"/>
                <a:ea typeface="经典粗黑简" panose="02010609000101010101" charset="-122"/>
              </a:rPr>
              <a:t>8</a:t>
            </a:r>
            <a:endParaRPr kumimoji="0" lang="en-US" altLang="zh-CN" sz="3200" b="1" i="0" u="none" strike="noStrike" kern="1200" cap="none" spc="0" normalizeH="0" baseline="0" noProof="0" dirty="0">
              <a:ln>
                <a:noFill/>
              </a:ln>
              <a:solidFill>
                <a:srgbClr val="072D6C"/>
              </a:solidFill>
              <a:effectLst/>
              <a:uLnTx/>
              <a:uFillTx/>
              <a:latin typeface="经典粗黑简" panose="02010609000101010101" charset="-122"/>
              <a:ea typeface="经典粗黑简" panose="02010609000101010101" charset="-122"/>
              <a:cs typeface="+mn-cs"/>
            </a:endParaRPr>
          </a:p>
        </p:txBody>
      </p:sp>
      <p:sp>
        <p:nvSpPr>
          <p:cNvPr id="67" name="副标题 2"/>
          <p:cNvSpPr>
            <a:spLocks noGrp="1"/>
          </p:cNvSpPr>
          <p:nvPr/>
        </p:nvSpPr>
        <p:spPr>
          <a:xfrm>
            <a:off x="4342763" y="1494574"/>
            <a:ext cx="2825750" cy="538298"/>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en-US" altLang="zh-CN" sz="2100" b="1" dirty="0" smtClean="0">
                <a:solidFill>
                  <a:srgbClr val="072D6C"/>
                </a:solidFill>
                <a:latin typeface="Calibri" panose="020F0502020204030204"/>
                <a:ea typeface="微软雅黑" panose="020B0503020204020204" pitchFamily="34" charset="-122"/>
              </a:rPr>
              <a:t>  </a:t>
            </a:r>
            <a:r>
              <a:rPr lang="zh-CN" altLang="en-US" sz="2100" b="1" dirty="0">
                <a:solidFill>
                  <a:srgbClr val="072D6C"/>
                </a:solidFill>
                <a:latin typeface="Calibri" panose="020F0502020204030204"/>
                <a:ea typeface="微软雅黑" panose="020B0503020204020204" pitchFamily="34" charset="-122"/>
              </a:rPr>
              <a:t>代码管理</a:t>
            </a:r>
            <a:endParaRPr lang="en-US" altLang="zh-CN" sz="2100" b="1" dirty="0" smtClean="0">
              <a:solidFill>
                <a:srgbClr val="072D6C"/>
              </a:solidFill>
              <a:latin typeface="Calibri" panose="020F0502020204030204"/>
              <a:ea typeface="微软雅黑" panose="020B0503020204020204" pitchFamily="34" charset="-122"/>
            </a:endParaRPr>
          </a:p>
        </p:txBody>
      </p:sp>
      <p:sp>
        <p:nvSpPr>
          <p:cNvPr id="68" name="副标题 2"/>
          <p:cNvSpPr>
            <a:spLocks noGrp="1"/>
          </p:cNvSpPr>
          <p:nvPr/>
        </p:nvSpPr>
        <p:spPr>
          <a:xfrm>
            <a:off x="4481164" y="2424253"/>
            <a:ext cx="3081655" cy="3200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zh-CN" altLang="en-US" sz="2100" noProof="0" dirty="0">
                <a:solidFill>
                  <a:prstClr val="white"/>
                </a:solidFill>
                <a:latin typeface="Calibri" panose="020F0502020204030204"/>
                <a:ea typeface="微软雅黑" panose="020B0503020204020204" pitchFamily="34" charset="-122"/>
              </a:rPr>
              <a:t>坑</a:t>
            </a:r>
            <a:endParaRPr kumimoji="0" lang="zh-CN" altLang="en-US" sz="21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73" name="TextBox 3"/>
          <p:cNvSpPr txBox="1"/>
          <p:nvPr/>
        </p:nvSpPr>
        <p:spPr>
          <a:xfrm>
            <a:off x="1374196" y="690996"/>
            <a:ext cx="1460500" cy="584775"/>
          </a:xfrm>
          <a:prstGeom prst="rect">
            <a:avLst/>
          </a:prstGeom>
          <a:noFill/>
        </p:spPr>
        <p:txBody>
          <a:bodyPr wrap="square">
            <a:spAutoFit/>
          </a:bodyPr>
          <a:lstStyle>
            <a:lvl1pPr>
              <a:defRPr>
                <a:solidFill>
                  <a:schemeClr val="tx1"/>
                </a:solidFill>
                <a:latin typeface="Calibri" panose="020F0502020204030204" charset="0"/>
                <a:ea typeface="宋体" panose="02010600030101010101" pitchFamily="2" charset="-122"/>
                <a:cs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cs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cs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cs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cs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cs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cs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cs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cs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目  录</a:t>
            </a:r>
            <a:endParaRPr kumimoji="0" lang="en-US" altLang="zh-CN" sz="3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pic>
        <p:nvPicPr>
          <p:cNvPr id="74" name="图片 73" descr="瑞太."/>
          <p:cNvPicPr>
            <a:picLocks noChangeAspect="1"/>
          </p:cNvPicPr>
          <p:nvPr/>
        </p:nvPicPr>
        <p:blipFill>
          <a:blip r:embed="rId3"/>
          <a:stretch>
            <a:fillRect/>
          </a:stretch>
        </p:blipFill>
        <p:spPr>
          <a:xfrm>
            <a:off x="11017956" y="389946"/>
            <a:ext cx="725170" cy="885825"/>
          </a:xfrm>
          <a:prstGeom prst="rect">
            <a:avLst/>
          </a:prstGeom>
        </p:spPr>
      </p:pic>
    </p:spTree>
    <p:extLst>
      <p:ext uri="{BB962C8B-B14F-4D97-AF65-F5344CB8AC3E}">
        <p14:creationId xmlns:p14="http://schemas.microsoft.com/office/powerpoint/2010/main" val="1158752096"/>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132715" y="109220"/>
            <a:ext cx="4686935" cy="582930"/>
          </a:xfrm>
          <a:prstGeom prst="rect">
            <a:avLst/>
          </a:prstGeom>
        </p:spPr>
        <p:txBody>
          <a:bodyPr>
            <a:normAutofit/>
          </a:bodyPr>
          <a:lstStyle/>
          <a:p>
            <a:r>
              <a:rPr lang="zh-CN" altLang="en-US" sz="2400" dirty="0" smtClean="0">
                <a:solidFill>
                  <a:schemeClr val="bg2">
                    <a:lumMod val="25000"/>
                  </a:schemeClr>
                </a:solidFill>
              </a:rPr>
              <a:t>七、代码管理</a:t>
            </a:r>
            <a:endParaRPr lang="zh-CN" altLang="en-US" sz="2400" dirty="0">
              <a:solidFill>
                <a:schemeClr val="bg2">
                  <a:lumMod val="25000"/>
                </a:schemeClr>
              </a:solidFill>
            </a:endParaRPr>
          </a:p>
        </p:txBody>
      </p:sp>
      <p:sp>
        <p:nvSpPr>
          <p:cNvPr id="6" name="文本框 5">
            <a:extLst>
              <a:ext uri="{FF2B5EF4-FFF2-40B4-BE49-F238E27FC236}">
                <a16:creationId xmlns:a16="http://schemas.microsoft.com/office/drawing/2014/main" id="{FD375D21-84BF-40EF-AC4D-3AB9350EBE3C}"/>
              </a:ext>
            </a:extLst>
          </p:cNvPr>
          <p:cNvSpPr txBox="1"/>
          <p:nvPr/>
        </p:nvSpPr>
        <p:spPr>
          <a:xfrm>
            <a:off x="665018" y="1258784"/>
            <a:ext cx="5290231" cy="400110"/>
          </a:xfrm>
          <a:prstGeom prst="rect">
            <a:avLst/>
          </a:prstGeom>
          <a:noFill/>
        </p:spPr>
        <p:txBody>
          <a:bodyPr wrap="none" rtlCol="0">
            <a:spAutoFit/>
          </a:bodyPr>
          <a:lstStyle/>
          <a:p>
            <a:r>
              <a:rPr lang="en-US" altLang="zh-CN" sz="2000" b="1" dirty="0">
                <a:solidFill>
                  <a:srgbClr val="1A1A1A"/>
                </a:solidFill>
                <a:latin typeface="+mn-ea"/>
              </a:rPr>
              <a:t>1</a:t>
            </a:r>
            <a:r>
              <a:rPr lang="en-US" altLang="zh-CN" sz="2000" b="1" dirty="0" smtClean="0">
                <a:solidFill>
                  <a:srgbClr val="1A1A1A"/>
                </a:solidFill>
                <a:latin typeface="+mn-ea"/>
              </a:rPr>
              <a:t>.</a:t>
            </a:r>
            <a:r>
              <a:rPr lang="zh-CN" altLang="en-US" sz="2000" b="1" dirty="0" smtClean="0">
                <a:solidFill>
                  <a:srgbClr val="1A1A1A"/>
                </a:solidFill>
                <a:latin typeface="+mn-ea"/>
              </a:rPr>
              <a:t>可复用的核心组件（功能组件与工具函数）</a:t>
            </a:r>
            <a:endParaRPr lang="en-US" altLang="zh-CN" sz="2000" b="1" dirty="0" smtClean="0">
              <a:solidFill>
                <a:srgbClr val="1A1A1A"/>
              </a:solidFill>
              <a:latin typeface="+mn-ea"/>
            </a:endParaRPr>
          </a:p>
        </p:txBody>
      </p:sp>
      <p:sp>
        <p:nvSpPr>
          <p:cNvPr id="3" name="文本框 2"/>
          <p:cNvSpPr txBox="1"/>
          <p:nvPr/>
        </p:nvSpPr>
        <p:spPr>
          <a:xfrm>
            <a:off x="1113905" y="1864509"/>
            <a:ext cx="9983586" cy="1477328"/>
          </a:xfrm>
          <a:prstGeom prst="rect">
            <a:avLst/>
          </a:prstGeom>
          <a:noFill/>
        </p:spPr>
        <p:txBody>
          <a:bodyPr wrap="square" rtlCol="0">
            <a:spAutoFit/>
          </a:bodyPr>
          <a:lstStyle/>
          <a:p>
            <a:endParaRPr lang="en-US" altLang="zh-CN" dirty="0"/>
          </a:p>
          <a:p>
            <a:endParaRPr lang="en-US" altLang="zh-CN" dirty="0" smtClean="0"/>
          </a:p>
          <a:p>
            <a:endParaRPr lang="en-US" altLang="zh-CN" dirty="0"/>
          </a:p>
          <a:p>
            <a:endParaRPr lang="en-US" altLang="zh-CN" dirty="0" smtClean="0"/>
          </a:p>
          <a:p>
            <a:endParaRPr lang="zh-CN" altLang="en-US" dirty="0"/>
          </a:p>
        </p:txBody>
      </p:sp>
      <p:sp>
        <p:nvSpPr>
          <p:cNvPr id="5" name="文本框 4">
            <a:extLst>
              <a:ext uri="{FF2B5EF4-FFF2-40B4-BE49-F238E27FC236}">
                <a16:creationId xmlns:a16="http://schemas.microsoft.com/office/drawing/2014/main" id="{FD375D21-84BF-40EF-AC4D-3AB9350EBE3C}"/>
              </a:ext>
            </a:extLst>
          </p:cNvPr>
          <p:cNvSpPr txBox="1"/>
          <p:nvPr/>
        </p:nvSpPr>
        <p:spPr>
          <a:xfrm>
            <a:off x="665018" y="1959824"/>
            <a:ext cx="7598555" cy="400110"/>
          </a:xfrm>
          <a:prstGeom prst="rect">
            <a:avLst/>
          </a:prstGeom>
          <a:noFill/>
        </p:spPr>
        <p:txBody>
          <a:bodyPr wrap="none" rtlCol="0">
            <a:spAutoFit/>
          </a:bodyPr>
          <a:lstStyle/>
          <a:p>
            <a:r>
              <a:rPr lang="en-US" altLang="zh-CN" sz="2000" b="1" dirty="0" smtClean="0">
                <a:solidFill>
                  <a:srgbClr val="1A1A1A"/>
                </a:solidFill>
                <a:latin typeface="+mn-ea"/>
              </a:rPr>
              <a:t>2.</a:t>
            </a:r>
            <a:r>
              <a:rPr lang="zh-CN" altLang="en-US" sz="2000" b="1" dirty="0" smtClean="0">
                <a:solidFill>
                  <a:srgbClr val="1A1A1A"/>
                </a:solidFill>
                <a:latin typeface="+mn-ea"/>
              </a:rPr>
              <a:t>不可复用的项目组件（某些此项目中独有的，就长这样的组件）</a:t>
            </a:r>
            <a:endParaRPr lang="en-US" altLang="zh-CN" sz="2000" b="1" dirty="0" smtClean="0">
              <a:solidFill>
                <a:srgbClr val="1A1A1A"/>
              </a:solidFill>
              <a:latin typeface="+mn-ea"/>
            </a:endParaRPr>
          </a:p>
        </p:txBody>
      </p:sp>
      <p:sp>
        <p:nvSpPr>
          <p:cNvPr id="7" name="文本框 6">
            <a:extLst>
              <a:ext uri="{FF2B5EF4-FFF2-40B4-BE49-F238E27FC236}">
                <a16:creationId xmlns:a16="http://schemas.microsoft.com/office/drawing/2014/main" id="{FD375D21-84BF-40EF-AC4D-3AB9350EBE3C}"/>
              </a:ext>
            </a:extLst>
          </p:cNvPr>
          <p:cNvSpPr txBox="1"/>
          <p:nvPr/>
        </p:nvSpPr>
        <p:spPr>
          <a:xfrm>
            <a:off x="672320" y="2660864"/>
            <a:ext cx="5546711" cy="400110"/>
          </a:xfrm>
          <a:prstGeom prst="rect">
            <a:avLst/>
          </a:prstGeom>
          <a:noFill/>
        </p:spPr>
        <p:txBody>
          <a:bodyPr wrap="none" rtlCol="0">
            <a:spAutoFit/>
          </a:bodyPr>
          <a:lstStyle/>
          <a:p>
            <a:r>
              <a:rPr lang="en-US" altLang="zh-CN" sz="2000" b="1" dirty="0" smtClean="0">
                <a:solidFill>
                  <a:srgbClr val="1A1A1A"/>
                </a:solidFill>
                <a:latin typeface="+mn-ea"/>
              </a:rPr>
              <a:t>3.</a:t>
            </a:r>
            <a:r>
              <a:rPr lang="zh-CN" altLang="en-US" sz="2000" b="1" dirty="0" smtClean="0">
                <a:solidFill>
                  <a:srgbClr val="1A1A1A"/>
                </a:solidFill>
                <a:latin typeface="+mn-ea"/>
              </a:rPr>
              <a:t>可配置部分的分离与抽取（最外层一键设置）</a:t>
            </a:r>
            <a:endParaRPr lang="en-US" altLang="zh-CN" sz="2000" b="1" dirty="0" smtClean="0">
              <a:solidFill>
                <a:srgbClr val="1A1A1A"/>
              </a:solidFill>
              <a:latin typeface="+mn-ea"/>
            </a:endParaRPr>
          </a:p>
        </p:txBody>
      </p:sp>
      <p:sp>
        <p:nvSpPr>
          <p:cNvPr id="8" name="文本框 7">
            <a:extLst>
              <a:ext uri="{FF2B5EF4-FFF2-40B4-BE49-F238E27FC236}">
                <a16:creationId xmlns:a16="http://schemas.microsoft.com/office/drawing/2014/main" id="{FD375D21-84BF-40EF-AC4D-3AB9350EBE3C}"/>
              </a:ext>
            </a:extLst>
          </p:cNvPr>
          <p:cNvSpPr txBox="1"/>
          <p:nvPr/>
        </p:nvSpPr>
        <p:spPr>
          <a:xfrm>
            <a:off x="672320" y="3361904"/>
            <a:ext cx="4825360" cy="400110"/>
          </a:xfrm>
          <a:prstGeom prst="rect">
            <a:avLst/>
          </a:prstGeom>
          <a:noFill/>
        </p:spPr>
        <p:txBody>
          <a:bodyPr wrap="none" rtlCol="0">
            <a:spAutoFit/>
          </a:bodyPr>
          <a:lstStyle/>
          <a:p>
            <a:r>
              <a:rPr lang="en-US" altLang="zh-CN" sz="2000" b="1" dirty="0" smtClean="0">
                <a:solidFill>
                  <a:srgbClr val="1A1A1A"/>
                </a:solidFill>
                <a:latin typeface="+mn-ea"/>
              </a:rPr>
              <a:t>4.UI</a:t>
            </a:r>
            <a:r>
              <a:rPr lang="zh-CN" altLang="en-US" sz="2000" b="1" dirty="0">
                <a:solidFill>
                  <a:srgbClr val="1A1A1A"/>
                </a:solidFill>
                <a:latin typeface="+mn-ea"/>
              </a:rPr>
              <a:t>部分与数据处理部分分离</a:t>
            </a:r>
            <a:r>
              <a:rPr lang="en-US" altLang="zh-CN" sz="2000" b="1" dirty="0">
                <a:solidFill>
                  <a:srgbClr val="1A1A1A"/>
                </a:solidFill>
                <a:latin typeface="+mn-ea"/>
              </a:rPr>
              <a:t>(</a:t>
            </a:r>
            <a:r>
              <a:rPr lang="zh-CN" altLang="en-US" sz="2000" b="1" dirty="0">
                <a:solidFill>
                  <a:srgbClr val="1A1A1A"/>
                </a:solidFill>
                <a:latin typeface="+mn-ea"/>
              </a:rPr>
              <a:t>黑盒模式</a:t>
            </a:r>
            <a:r>
              <a:rPr lang="en-US" altLang="zh-CN" sz="2000" b="1" dirty="0">
                <a:solidFill>
                  <a:srgbClr val="1A1A1A"/>
                </a:solidFill>
                <a:latin typeface="+mn-ea"/>
              </a:rPr>
              <a:t>)</a:t>
            </a:r>
            <a:endParaRPr lang="en-US" altLang="zh-CN" sz="2000" b="1" dirty="0" smtClean="0">
              <a:solidFill>
                <a:srgbClr val="1A1A1A"/>
              </a:solidFill>
              <a:latin typeface="+mn-ea"/>
            </a:endParaRPr>
          </a:p>
        </p:txBody>
      </p:sp>
      <p:sp>
        <p:nvSpPr>
          <p:cNvPr id="9" name="文本框 8">
            <a:extLst>
              <a:ext uri="{FF2B5EF4-FFF2-40B4-BE49-F238E27FC236}">
                <a16:creationId xmlns:a16="http://schemas.microsoft.com/office/drawing/2014/main" id="{FD375D21-84BF-40EF-AC4D-3AB9350EBE3C}"/>
              </a:ext>
            </a:extLst>
          </p:cNvPr>
          <p:cNvSpPr txBox="1"/>
          <p:nvPr/>
        </p:nvSpPr>
        <p:spPr>
          <a:xfrm>
            <a:off x="672320" y="4062944"/>
            <a:ext cx="3780202" cy="400110"/>
          </a:xfrm>
          <a:prstGeom prst="rect">
            <a:avLst/>
          </a:prstGeom>
          <a:noFill/>
        </p:spPr>
        <p:txBody>
          <a:bodyPr wrap="none" rtlCol="0">
            <a:spAutoFit/>
          </a:bodyPr>
          <a:lstStyle/>
          <a:p>
            <a:r>
              <a:rPr lang="en-US" altLang="zh-CN" sz="2000" b="1" dirty="0" smtClean="0">
                <a:solidFill>
                  <a:srgbClr val="1A1A1A"/>
                </a:solidFill>
                <a:latin typeface="+mn-ea"/>
              </a:rPr>
              <a:t>5.UI</a:t>
            </a:r>
            <a:r>
              <a:rPr lang="zh-CN" altLang="en-US" sz="2000" b="1" dirty="0" smtClean="0">
                <a:solidFill>
                  <a:srgbClr val="1A1A1A"/>
                </a:solidFill>
                <a:latin typeface="+mn-ea"/>
              </a:rPr>
              <a:t>皮肤更换代码（样式分离）</a:t>
            </a:r>
            <a:endParaRPr lang="en-US" altLang="zh-CN" sz="2000" b="1" dirty="0" smtClean="0">
              <a:solidFill>
                <a:srgbClr val="1A1A1A"/>
              </a:solidFill>
              <a:latin typeface="+mn-ea"/>
            </a:endParaRPr>
          </a:p>
        </p:txBody>
      </p:sp>
    </p:spTree>
    <p:extLst>
      <p:ext uri="{BB962C8B-B14F-4D97-AF65-F5344CB8AC3E}">
        <p14:creationId xmlns:p14="http://schemas.microsoft.com/office/powerpoint/2010/main" val="9679802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47"/>
          <p:cNvSpPr/>
          <p:nvPr/>
        </p:nvSpPr>
        <p:spPr>
          <a:xfrm>
            <a:off x="3895164" y="2427723"/>
            <a:ext cx="2961005" cy="560070"/>
          </a:xfrm>
          <a:prstGeom prst="rect">
            <a:avLst/>
          </a:prstGeom>
          <a:solidFill>
            <a:sysClr val="window" lastClr="FFFFFF"/>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sp>
        <p:nvSpPr>
          <p:cNvPr id="49" name="矩形 48"/>
          <p:cNvSpPr/>
          <p:nvPr/>
        </p:nvSpPr>
        <p:spPr>
          <a:xfrm>
            <a:off x="3895164" y="1510118"/>
            <a:ext cx="608965" cy="560070"/>
          </a:xfrm>
          <a:prstGeom prst="rect">
            <a:avLst/>
          </a:prstGeom>
          <a:solidFill>
            <a:sysClr val="window" lastClr="FFFFFF"/>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sp>
        <p:nvSpPr>
          <p:cNvPr id="55" name="内容占位符 12"/>
          <p:cNvSpPr txBox="1"/>
          <p:nvPr/>
        </p:nvSpPr>
        <p:spPr>
          <a:xfrm>
            <a:off x="4008889" y="2427723"/>
            <a:ext cx="310515" cy="4521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en-US" altLang="zh-CN" sz="3600" b="1" dirty="0" smtClean="0">
                <a:solidFill>
                  <a:srgbClr val="072D6C"/>
                </a:solidFill>
                <a:latin typeface="经典粗黑简" panose="02010609000101010101" charset="-122"/>
                <a:ea typeface="经典粗黑简" panose="02010609000101010101" charset="-122"/>
              </a:rPr>
              <a:t>8</a:t>
            </a:r>
          </a:p>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endParaRPr lang="en-US" altLang="zh-CN" sz="3600" b="1" dirty="0" smtClean="0">
              <a:solidFill>
                <a:srgbClr val="072D6C"/>
              </a:solidFill>
              <a:latin typeface="经典粗黑简" panose="02010609000101010101" charset="-122"/>
              <a:ea typeface="经典粗黑简" panose="02010609000101010101" charset="-122"/>
            </a:endParaRPr>
          </a:p>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endParaRPr kumimoji="0" lang="en-US" altLang="zh-CN" sz="3600" b="1" i="0" u="none" strike="noStrike" kern="1200" cap="none" spc="0" normalizeH="0" baseline="0" noProof="0" dirty="0">
              <a:ln>
                <a:noFill/>
              </a:ln>
              <a:solidFill>
                <a:srgbClr val="072D6C"/>
              </a:solidFill>
              <a:effectLst/>
              <a:uLnTx/>
              <a:uFillTx/>
              <a:latin typeface="经典粗黑简" panose="02010609000101010101" charset="-122"/>
              <a:ea typeface="经典粗黑简" panose="02010609000101010101" charset="-122"/>
              <a:cs typeface="+mn-cs"/>
            </a:endParaRPr>
          </a:p>
        </p:txBody>
      </p:sp>
      <p:sp>
        <p:nvSpPr>
          <p:cNvPr id="56" name="内容占位符 2"/>
          <p:cNvSpPr>
            <a:spLocks noGrp="1"/>
          </p:cNvSpPr>
          <p:nvPr/>
        </p:nvSpPr>
        <p:spPr>
          <a:xfrm>
            <a:off x="4005675" y="1532427"/>
            <a:ext cx="305288" cy="4521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en-US" altLang="zh-CN" sz="3200" b="1" noProof="0" dirty="0">
                <a:solidFill>
                  <a:srgbClr val="072D6C"/>
                </a:solidFill>
                <a:latin typeface="经典粗黑简" panose="02010609000101010101" charset="-122"/>
                <a:ea typeface="经典粗黑简" panose="02010609000101010101" charset="-122"/>
              </a:rPr>
              <a:t>7</a:t>
            </a:r>
            <a:endParaRPr kumimoji="0" lang="en-US" altLang="zh-CN" sz="3200" b="1" i="0" u="none" strike="noStrike" kern="1200" cap="none" spc="0" normalizeH="0" baseline="0" noProof="0" dirty="0">
              <a:ln>
                <a:noFill/>
              </a:ln>
              <a:solidFill>
                <a:srgbClr val="072D6C"/>
              </a:solidFill>
              <a:effectLst/>
              <a:uLnTx/>
              <a:uFillTx/>
              <a:latin typeface="经典粗黑简" panose="02010609000101010101" charset="-122"/>
              <a:ea typeface="经典粗黑简" panose="02010609000101010101" charset="-122"/>
              <a:cs typeface="+mn-cs"/>
            </a:endParaRPr>
          </a:p>
        </p:txBody>
      </p:sp>
      <p:sp>
        <p:nvSpPr>
          <p:cNvPr id="67" name="副标题 2"/>
          <p:cNvSpPr>
            <a:spLocks noGrp="1"/>
          </p:cNvSpPr>
          <p:nvPr/>
        </p:nvSpPr>
        <p:spPr>
          <a:xfrm>
            <a:off x="4504129" y="2449902"/>
            <a:ext cx="2825750" cy="538298"/>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zh-CN" altLang="en-US" sz="2100" b="1" dirty="0">
                <a:solidFill>
                  <a:srgbClr val="072D6C"/>
                </a:solidFill>
                <a:latin typeface="Calibri" panose="020F0502020204030204"/>
                <a:ea typeface="微软雅黑" panose="020B0503020204020204" pitchFamily="34" charset="-122"/>
              </a:rPr>
              <a:t>坑</a:t>
            </a:r>
            <a:endParaRPr lang="en-US" altLang="zh-CN" sz="2100" b="1" dirty="0" smtClean="0">
              <a:solidFill>
                <a:srgbClr val="072D6C"/>
              </a:solidFill>
              <a:latin typeface="Calibri" panose="020F0502020204030204"/>
              <a:ea typeface="微软雅黑" panose="020B0503020204020204" pitchFamily="34" charset="-122"/>
            </a:endParaRPr>
          </a:p>
        </p:txBody>
      </p:sp>
      <p:sp>
        <p:nvSpPr>
          <p:cNvPr id="68" name="副标题 2"/>
          <p:cNvSpPr>
            <a:spLocks noGrp="1"/>
          </p:cNvSpPr>
          <p:nvPr/>
        </p:nvSpPr>
        <p:spPr>
          <a:xfrm>
            <a:off x="4504129" y="1595571"/>
            <a:ext cx="3081655" cy="3200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zh-CN" altLang="en-US" sz="2100" dirty="0" smtClean="0">
                <a:solidFill>
                  <a:prstClr val="white"/>
                </a:solidFill>
                <a:latin typeface="Calibri" panose="020F0502020204030204"/>
                <a:ea typeface="微软雅黑" panose="020B0503020204020204" pitchFamily="34" charset="-122"/>
              </a:rPr>
              <a:t>代码管理</a:t>
            </a:r>
            <a:endParaRPr kumimoji="0" lang="zh-CN" altLang="en-US" sz="21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73" name="TextBox 3"/>
          <p:cNvSpPr txBox="1"/>
          <p:nvPr/>
        </p:nvSpPr>
        <p:spPr>
          <a:xfrm>
            <a:off x="1374196" y="690996"/>
            <a:ext cx="1460500" cy="584775"/>
          </a:xfrm>
          <a:prstGeom prst="rect">
            <a:avLst/>
          </a:prstGeom>
          <a:noFill/>
        </p:spPr>
        <p:txBody>
          <a:bodyPr wrap="square">
            <a:spAutoFit/>
          </a:bodyPr>
          <a:lstStyle>
            <a:lvl1pPr>
              <a:defRPr>
                <a:solidFill>
                  <a:schemeClr val="tx1"/>
                </a:solidFill>
                <a:latin typeface="Calibri" panose="020F0502020204030204" charset="0"/>
                <a:ea typeface="宋体" panose="02010600030101010101" pitchFamily="2" charset="-122"/>
                <a:cs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cs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cs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cs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cs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cs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cs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cs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cs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目  录</a:t>
            </a:r>
            <a:endParaRPr kumimoji="0" lang="en-US" altLang="zh-CN" sz="3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pic>
        <p:nvPicPr>
          <p:cNvPr id="74" name="图片 73" descr="瑞太."/>
          <p:cNvPicPr>
            <a:picLocks noChangeAspect="1"/>
          </p:cNvPicPr>
          <p:nvPr/>
        </p:nvPicPr>
        <p:blipFill>
          <a:blip r:embed="rId3"/>
          <a:stretch>
            <a:fillRect/>
          </a:stretch>
        </p:blipFill>
        <p:spPr>
          <a:xfrm>
            <a:off x="11017956" y="389946"/>
            <a:ext cx="725170" cy="885825"/>
          </a:xfrm>
          <a:prstGeom prst="rect">
            <a:avLst/>
          </a:prstGeom>
        </p:spPr>
      </p:pic>
    </p:spTree>
    <p:extLst>
      <p:ext uri="{BB962C8B-B14F-4D97-AF65-F5344CB8AC3E}">
        <p14:creationId xmlns:p14="http://schemas.microsoft.com/office/powerpoint/2010/main" val="2823020166"/>
      </p:ext>
    </p:extLst>
  </p:cSld>
  <p:clrMapOvr>
    <a:masterClrMapping/>
  </p:clrMapOvr>
  <p:transition spd="slow">
    <p:wip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132715" y="109220"/>
            <a:ext cx="4686935" cy="582930"/>
          </a:xfrm>
          <a:prstGeom prst="rect">
            <a:avLst/>
          </a:prstGeom>
        </p:spPr>
        <p:txBody>
          <a:bodyPr>
            <a:normAutofit/>
          </a:bodyPr>
          <a:lstStyle/>
          <a:p>
            <a:r>
              <a:rPr lang="zh-CN" altLang="en-US" sz="2400" dirty="0">
                <a:solidFill>
                  <a:schemeClr val="bg2">
                    <a:lumMod val="25000"/>
                  </a:schemeClr>
                </a:solidFill>
              </a:rPr>
              <a:t>八</a:t>
            </a:r>
            <a:r>
              <a:rPr lang="zh-CN" altLang="en-US" sz="2400" dirty="0" smtClean="0">
                <a:solidFill>
                  <a:schemeClr val="bg2">
                    <a:lumMod val="25000"/>
                  </a:schemeClr>
                </a:solidFill>
              </a:rPr>
              <a:t>、坑</a:t>
            </a:r>
            <a:endParaRPr lang="zh-CN" altLang="en-US" sz="2400" dirty="0">
              <a:solidFill>
                <a:schemeClr val="bg2">
                  <a:lumMod val="25000"/>
                </a:schemeClr>
              </a:solidFill>
            </a:endParaRPr>
          </a:p>
        </p:txBody>
      </p:sp>
      <p:sp>
        <p:nvSpPr>
          <p:cNvPr id="6" name="文本框 5">
            <a:extLst>
              <a:ext uri="{FF2B5EF4-FFF2-40B4-BE49-F238E27FC236}">
                <a16:creationId xmlns:a16="http://schemas.microsoft.com/office/drawing/2014/main" id="{FD375D21-84BF-40EF-AC4D-3AB9350EBE3C}"/>
              </a:ext>
            </a:extLst>
          </p:cNvPr>
          <p:cNvSpPr txBox="1"/>
          <p:nvPr/>
        </p:nvSpPr>
        <p:spPr>
          <a:xfrm>
            <a:off x="665018" y="1258784"/>
            <a:ext cx="5549981" cy="400110"/>
          </a:xfrm>
          <a:prstGeom prst="rect">
            <a:avLst/>
          </a:prstGeom>
          <a:noFill/>
        </p:spPr>
        <p:txBody>
          <a:bodyPr wrap="none" rtlCol="0">
            <a:spAutoFit/>
          </a:bodyPr>
          <a:lstStyle/>
          <a:p>
            <a:r>
              <a:rPr lang="en-US" altLang="zh-CN" sz="2000" b="1" dirty="0"/>
              <a:t>1.java.io.IOException: Unable to delete directory...</a:t>
            </a:r>
            <a:endParaRPr lang="en-US" altLang="zh-CN" sz="2000" b="1" dirty="0"/>
          </a:p>
        </p:txBody>
      </p:sp>
      <p:sp>
        <p:nvSpPr>
          <p:cNvPr id="3" name="文本框 2"/>
          <p:cNvSpPr txBox="1"/>
          <p:nvPr/>
        </p:nvSpPr>
        <p:spPr>
          <a:xfrm>
            <a:off x="1113905" y="1864509"/>
            <a:ext cx="9983586" cy="1477328"/>
          </a:xfrm>
          <a:prstGeom prst="rect">
            <a:avLst/>
          </a:prstGeom>
          <a:noFill/>
        </p:spPr>
        <p:txBody>
          <a:bodyPr wrap="square" rtlCol="0">
            <a:spAutoFit/>
          </a:bodyPr>
          <a:lstStyle/>
          <a:p>
            <a:r>
              <a:rPr lang="zh-CN" altLang="en-US" dirty="0" smtClean="0"/>
              <a:t>这</a:t>
            </a:r>
            <a:r>
              <a:rPr lang="zh-CN" altLang="en-US" dirty="0"/>
              <a:t>是由于缓存导致</a:t>
            </a:r>
          </a:p>
          <a:p>
            <a:r>
              <a:rPr lang="zh-CN" altLang="en-US" dirty="0"/>
              <a:t>  </a:t>
            </a:r>
            <a:r>
              <a:rPr lang="en-US" altLang="zh-CN" dirty="0"/>
              <a:t>【</a:t>
            </a:r>
            <a:r>
              <a:rPr lang="zh-CN" altLang="en-US" dirty="0"/>
              <a:t>解决方法</a:t>
            </a:r>
            <a:r>
              <a:rPr lang="en-US" altLang="zh-CN" dirty="0"/>
              <a:t>】</a:t>
            </a:r>
          </a:p>
          <a:p>
            <a:r>
              <a:rPr lang="en-US" altLang="zh-CN" dirty="0"/>
              <a:t>  ```</a:t>
            </a:r>
          </a:p>
          <a:p>
            <a:r>
              <a:rPr lang="en-US" altLang="zh-CN" dirty="0"/>
              <a:t>  cd android &amp;&amp; </a:t>
            </a:r>
            <a:r>
              <a:rPr lang="en-US" altLang="zh-CN" dirty="0" err="1"/>
              <a:t>gradlew</a:t>
            </a:r>
            <a:r>
              <a:rPr lang="en-US" altLang="zh-CN" dirty="0"/>
              <a:t> clean</a:t>
            </a:r>
          </a:p>
          <a:p>
            <a:r>
              <a:rPr lang="en-US" altLang="zh-CN" dirty="0"/>
              <a:t>  ```</a:t>
            </a:r>
            <a:endParaRPr lang="zh-CN" altLang="en-US" dirty="0"/>
          </a:p>
        </p:txBody>
      </p:sp>
      <p:sp>
        <p:nvSpPr>
          <p:cNvPr id="10" name="文本框 9">
            <a:extLst>
              <a:ext uri="{FF2B5EF4-FFF2-40B4-BE49-F238E27FC236}">
                <a16:creationId xmlns:a16="http://schemas.microsoft.com/office/drawing/2014/main" id="{FD375D21-84BF-40EF-AC4D-3AB9350EBE3C}"/>
              </a:ext>
            </a:extLst>
          </p:cNvPr>
          <p:cNvSpPr txBox="1"/>
          <p:nvPr/>
        </p:nvSpPr>
        <p:spPr>
          <a:xfrm>
            <a:off x="665018" y="3560994"/>
            <a:ext cx="6646371" cy="400110"/>
          </a:xfrm>
          <a:prstGeom prst="rect">
            <a:avLst/>
          </a:prstGeom>
          <a:noFill/>
        </p:spPr>
        <p:txBody>
          <a:bodyPr wrap="none" rtlCol="0">
            <a:spAutoFit/>
          </a:bodyPr>
          <a:lstStyle/>
          <a:p>
            <a:r>
              <a:rPr lang="en-US" altLang="zh-CN" sz="2000" b="1" dirty="0" smtClean="0"/>
              <a:t>2.node_modules </a:t>
            </a:r>
            <a:r>
              <a:rPr lang="zh-CN" altLang="en-US" sz="2000" b="1" dirty="0" smtClean="0"/>
              <a:t>发生</a:t>
            </a:r>
            <a:r>
              <a:rPr lang="zh-CN" altLang="en-US" sz="2000" b="1" dirty="0"/>
              <a:t>缓存而不读取新安装的包或者新版本</a:t>
            </a:r>
            <a:endParaRPr lang="en-US" altLang="zh-CN" sz="2000" b="1" dirty="0"/>
          </a:p>
        </p:txBody>
      </p:sp>
      <p:sp>
        <p:nvSpPr>
          <p:cNvPr id="11" name="文本框 10"/>
          <p:cNvSpPr txBox="1"/>
          <p:nvPr/>
        </p:nvSpPr>
        <p:spPr>
          <a:xfrm>
            <a:off x="1113905" y="4166719"/>
            <a:ext cx="9983586" cy="1477328"/>
          </a:xfrm>
          <a:prstGeom prst="rect">
            <a:avLst/>
          </a:prstGeom>
          <a:noFill/>
        </p:spPr>
        <p:txBody>
          <a:bodyPr wrap="square" rtlCol="0">
            <a:spAutoFit/>
          </a:bodyPr>
          <a:lstStyle/>
          <a:p>
            <a:r>
              <a:rPr lang="zh-CN" altLang="en-US" dirty="0" smtClean="0"/>
              <a:t>这</a:t>
            </a:r>
            <a:r>
              <a:rPr lang="zh-CN" altLang="en-US" dirty="0"/>
              <a:t>是由</a:t>
            </a:r>
            <a:r>
              <a:rPr lang="en-US" altLang="zh-CN" dirty="0"/>
              <a:t>yarn cache </a:t>
            </a:r>
            <a:r>
              <a:rPr lang="zh-CN" altLang="en-US" dirty="0"/>
              <a:t>缓存导致</a:t>
            </a:r>
          </a:p>
          <a:p>
            <a:r>
              <a:rPr lang="zh-CN" altLang="en-US" dirty="0"/>
              <a:t>  </a:t>
            </a:r>
            <a:r>
              <a:rPr lang="en-US" altLang="zh-CN" dirty="0"/>
              <a:t>【</a:t>
            </a:r>
            <a:r>
              <a:rPr lang="zh-CN" altLang="en-US" dirty="0"/>
              <a:t>解决方法</a:t>
            </a:r>
            <a:r>
              <a:rPr lang="en-US" altLang="zh-CN" dirty="0"/>
              <a:t>】</a:t>
            </a:r>
          </a:p>
          <a:p>
            <a:r>
              <a:rPr lang="en-US" altLang="zh-CN" dirty="0"/>
              <a:t>  ```</a:t>
            </a:r>
          </a:p>
          <a:p>
            <a:r>
              <a:rPr lang="en-US" altLang="zh-CN" dirty="0"/>
              <a:t>  yarn --reset-cache</a:t>
            </a:r>
          </a:p>
          <a:p>
            <a:r>
              <a:rPr lang="en-US" altLang="zh-CN" dirty="0"/>
              <a:t>  ```</a:t>
            </a:r>
            <a:endParaRPr lang="zh-CN" altLang="en-US" dirty="0"/>
          </a:p>
        </p:txBody>
      </p:sp>
    </p:spTree>
    <p:extLst>
      <p:ext uri="{BB962C8B-B14F-4D97-AF65-F5344CB8AC3E}">
        <p14:creationId xmlns:p14="http://schemas.microsoft.com/office/powerpoint/2010/main" val="302867854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132715" y="109220"/>
            <a:ext cx="4686935" cy="582930"/>
          </a:xfrm>
          <a:prstGeom prst="rect">
            <a:avLst/>
          </a:prstGeom>
        </p:spPr>
        <p:txBody>
          <a:bodyPr>
            <a:normAutofit/>
          </a:bodyPr>
          <a:lstStyle/>
          <a:p>
            <a:r>
              <a:rPr lang="zh-CN" altLang="en-US" sz="2400" dirty="0">
                <a:solidFill>
                  <a:schemeClr val="bg2">
                    <a:lumMod val="25000"/>
                  </a:schemeClr>
                </a:solidFill>
              </a:rPr>
              <a:t>八</a:t>
            </a:r>
            <a:r>
              <a:rPr lang="zh-CN" altLang="en-US" sz="2400" dirty="0" smtClean="0">
                <a:solidFill>
                  <a:schemeClr val="bg2">
                    <a:lumMod val="25000"/>
                  </a:schemeClr>
                </a:solidFill>
              </a:rPr>
              <a:t>、坑</a:t>
            </a:r>
            <a:endParaRPr lang="zh-CN" altLang="en-US" sz="2400" dirty="0">
              <a:solidFill>
                <a:schemeClr val="bg2">
                  <a:lumMod val="25000"/>
                </a:schemeClr>
              </a:solidFill>
            </a:endParaRPr>
          </a:p>
        </p:txBody>
      </p:sp>
      <p:sp>
        <p:nvSpPr>
          <p:cNvPr id="6" name="文本框 5">
            <a:extLst>
              <a:ext uri="{FF2B5EF4-FFF2-40B4-BE49-F238E27FC236}">
                <a16:creationId xmlns:a16="http://schemas.microsoft.com/office/drawing/2014/main" id="{FD375D21-84BF-40EF-AC4D-3AB9350EBE3C}"/>
              </a:ext>
            </a:extLst>
          </p:cNvPr>
          <p:cNvSpPr txBox="1"/>
          <p:nvPr/>
        </p:nvSpPr>
        <p:spPr>
          <a:xfrm>
            <a:off x="665018" y="1258784"/>
            <a:ext cx="3821239" cy="400110"/>
          </a:xfrm>
          <a:prstGeom prst="rect">
            <a:avLst/>
          </a:prstGeom>
          <a:noFill/>
        </p:spPr>
        <p:txBody>
          <a:bodyPr wrap="none" rtlCol="0">
            <a:spAutoFit/>
          </a:bodyPr>
          <a:lstStyle/>
          <a:p>
            <a:r>
              <a:rPr lang="en-US" altLang="zh-CN" sz="2000" b="1" dirty="0"/>
              <a:t> 3.emulator-5554 cannot be found</a:t>
            </a:r>
            <a:endParaRPr lang="en-US" altLang="zh-CN" sz="2000" b="1" dirty="0"/>
          </a:p>
        </p:txBody>
      </p:sp>
      <p:sp>
        <p:nvSpPr>
          <p:cNvPr id="3" name="文本框 2"/>
          <p:cNvSpPr txBox="1"/>
          <p:nvPr/>
        </p:nvSpPr>
        <p:spPr>
          <a:xfrm>
            <a:off x="1113905" y="1864509"/>
            <a:ext cx="9983586" cy="2031325"/>
          </a:xfrm>
          <a:prstGeom prst="rect">
            <a:avLst/>
          </a:prstGeom>
          <a:noFill/>
        </p:spPr>
        <p:txBody>
          <a:bodyPr wrap="square" rtlCol="0">
            <a:spAutoFit/>
          </a:bodyPr>
          <a:lstStyle/>
          <a:p>
            <a:r>
              <a:rPr lang="zh-CN" altLang="en-US" dirty="0"/>
              <a:t> 这是由于当前 </a:t>
            </a:r>
            <a:r>
              <a:rPr lang="en-US" altLang="zh-CN" dirty="0"/>
              <a:t>RN Node</a:t>
            </a:r>
            <a:r>
              <a:rPr lang="zh-CN" altLang="en-US" dirty="0"/>
              <a:t>服端口被占用，导致连接不到模拟器</a:t>
            </a:r>
          </a:p>
          <a:p>
            <a:r>
              <a:rPr lang="zh-CN" altLang="en-US" dirty="0"/>
              <a:t>  </a:t>
            </a:r>
            <a:r>
              <a:rPr lang="en-US" altLang="zh-CN" dirty="0"/>
              <a:t>【</a:t>
            </a:r>
            <a:r>
              <a:rPr lang="zh-CN" altLang="en-US" dirty="0"/>
              <a:t>解决方法</a:t>
            </a:r>
            <a:r>
              <a:rPr lang="en-US" altLang="zh-CN" dirty="0"/>
              <a:t>】</a:t>
            </a:r>
          </a:p>
          <a:p>
            <a:r>
              <a:rPr lang="en-US" altLang="zh-CN" dirty="0"/>
              <a:t>  ```</a:t>
            </a:r>
          </a:p>
          <a:p>
            <a:r>
              <a:rPr lang="en-US" altLang="zh-CN" dirty="0"/>
              <a:t>  </a:t>
            </a:r>
            <a:r>
              <a:rPr lang="en-US" altLang="zh-CN" dirty="0" err="1"/>
              <a:t>adb</a:t>
            </a:r>
            <a:r>
              <a:rPr lang="en-US" altLang="zh-CN" dirty="0"/>
              <a:t> kill-</a:t>
            </a:r>
            <a:r>
              <a:rPr lang="en-US" altLang="zh-CN" dirty="0" err="1"/>
              <a:t>serrver</a:t>
            </a:r>
            <a:r>
              <a:rPr lang="en-US" altLang="zh-CN" dirty="0"/>
              <a:t> &amp;&amp; </a:t>
            </a:r>
            <a:r>
              <a:rPr lang="en-US" altLang="zh-CN" dirty="0" err="1"/>
              <a:t>adb</a:t>
            </a:r>
            <a:r>
              <a:rPr lang="en-US" altLang="zh-CN" dirty="0"/>
              <a:t> start-server</a:t>
            </a:r>
          </a:p>
          <a:p>
            <a:r>
              <a:rPr lang="en-US" altLang="zh-CN" dirty="0"/>
              <a:t>  ```</a:t>
            </a:r>
          </a:p>
          <a:p>
            <a:r>
              <a:rPr lang="en-US" altLang="zh-CN" dirty="0"/>
              <a:t>  </a:t>
            </a:r>
            <a:r>
              <a:rPr lang="zh-CN" altLang="en-US" dirty="0"/>
              <a:t>如果仍然找不到，你需要上网搜索当前版本</a:t>
            </a:r>
            <a:r>
              <a:rPr lang="en-US" altLang="zh-CN" dirty="0"/>
              <a:t>RN</a:t>
            </a:r>
            <a:r>
              <a:rPr lang="zh-CN" altLang="en-US" dirty="0"/>
              <a:t>调起</a:t>
            </a:r>
            <a:r>
              <a:rPr lang="en-US" altLang="zh-CN" dirty="0"/>
              <a:t>Node</a:t>
            </a:r>
            <a:r>
              <a:rPr lang="zh-CN" altLang="en-US" dirty="0"/>
              <a:t>服务器所使用的端口，然后在任务管理器里面杀掉占用此端口的不必要应用程序的进程</a:t>
            </a:r>
          </a:p>
        </p:txBody>
      </p:sp>
      <p:sp>
        <p:nvSpPr>
          <p:cNvPr id="10" name="文本框 9">
            <a:extLst>
              <a:ext uri="{FF2B5EF4-FFF2-40B4-BE49-F238E27FC236}">
                <a16:creationId xmlns:a16="http://schemas.microsoft.com/office/drawing/2014/main" id="{FD375D21-84BF-40EF-AC4D-3AB9350EBE3C}"/>
              </a:ext>
            </a:extLst>
          </p:cNvPr>
          <p:cNvSpPr txBox="1"/>
          <p:nvPr/>
        </p:nvSpPr>
        <p:spPr>
          <a:xfrm>
            <a:off x="665018" y="3941849"/>
            <a:ext cx="10494049" cy="707886"/>
          </a:xfrm>
          <a:prstGeom prst="rect">
            <a:avLst/>
          </a:prstGeom>
          <a:noFill/>
        </p:spPr>
        <p:txBody>
          <a:bodyPr wrap="square" rtlCol="0">
            <a:spAutoFit/>
          </a:bodyPr>
          <a:lstStyle/>
          <a:p>
            <a:r>
              <a:rPr lang="en-US" altLang="zh-CN" sz="2000" b="1" dirty="0"/>
              <a:t> 4.Command run-android unrecognized. Make sure that you have run </a:t>
            </a:r>
            <a:r>
              <a:rPr lang="en-US" altLang="zh-CN" sz="2000" b="1" dirty="0" err="1"/>
              <a:t>npm</a:t>
            </a:r>
            <a:r>
              <a:rPr lang="en-US" altLang="zh-CN" sz="2000" b="1" dirty="0"/>
              <a:t> install and that you are inside a react-native project.</a:t>
            </a:r>
            <a:endParaRPr lang="en-US" altLang="zh-CN" sz="2000" b="1" dirty="0"/>
          </a:p>
        </p:txBody>
      </p:sp>
      <p:sp>
        <p:nvSpPr>
          <p:cNvPr id="11" name="文本框 10"/>
          <p:cNvSpPr txBox="1"/>
          <p:nvPr/>
        </p:nvSpPr>
        <p:spPr>
          <a:xfrm>
            <a:off x="1113905" y="4853655"/>
            <a:ext cx="9983586" cy="1200329"/>
          </a:xfrm>
          <a:prstGeom prst="rect">
            <a:avLst/>
          </a:prstGeom>
          <a:noFill/>
        </p:spPr>
        <p:txBody>
          <a:bodyPr wrap="square" rtlCol="0">
            <a:spAutoFit/>
          </a:bodyPr>
          <a:lstStyle/>
          <a:p>
            <a:r>
              <a:rPr lang="zh-CN" altLang="en-US" dirty="0"/>
              <a:t> 发生这种错误可能是因为你在代码迁移时，</a:t>
            </a:r>
            <a:r>
              <a:rPr lang="en-US" altLang="zh-CN" dirty="0" err="1"/>
              <a:t>node_modules</a:t>
            </a:r>
            <a:r>
              <a:rPr lang="en-US" altLang="zh-CN" dirty="0"/>
              <a:t> </a:t>
            </a:r>
            <a:r>
              <a:rPr lang="zh-CN" altLang="en-US" dirty="0"/>
              <a:t>内的文件发生变化。</a:t>
            </a:r>
          </a:p>
          <a:p>
            <a:r>
              <a:rPr lang="zh-CN" altLang="en-US" dirty="0"/>
              <a:t>  </a:t>
            </a:r>
            <a:r>
              <a:rPr lang="en-US" altLang="zh-CN" dirty="0"/>
              <a:t>【</a:t>
            </a:r>
            <a:r>
              <a:rPr lang="zh-CN" altLang="en-US" dirty="0"/>
              <a:t>解决方法</a:t>
            </a:r>
            <a:r>
              <a:rPr lang="en-US" altLang="zh-CN" dirty="0"/>
              <a:t>】</a:t>
            </a:r>
          </a:p>
          <a:p>
            <a:r>
              <a:rPr lang="zh-CN" altLang="en-US" dirty="0" smtClean="0"/>
              <a:t>如果</a:t>
            </a:r>
            <a:r>
              <a:rPr lang="zh-CN" altLang="en-US" dirty="0"/>
              <a:t>你运行 </a:t>
            </a:r>
            <a:r>
              <a:rPr lang="en-US" altLang="zh-CN" dirty="0" err="1"/>
              <a:t>npm</a:t>
            </a:r>
            <a:r>
              <a:rPr lang="en-US" altLang="zh-CN" dirty="0"/>
              <a:t> install </a:t>
            </a:r>
            <a:r>
              <a:rPr lang="zh-CN" altLang="en-US" dirty="0"/>
              <a:t>之后依然报此错误，可能是因为 </a:t>
            </a:r>
            <a:r>
              <a:rPr lang="en-US" altLang="zh-CN" dirty="0" err="1"/>
              <a:t>package.json</a:t>
            </a:r>
            <a:r>
              <a:rPr lang="en-US" altLang="zh-CN" dirty="0"/>
              <a:t> </a:t>
            </a:r>
            <a:r>
              <a:rPr lang="zh-CN" altLang="en-US" dirty="0"/>
              <a:t>发生变化，请确保其内容然后运行 </a:t>
            </a:r>
            <a:r>
              <a:rPr lang="en-US" altLang="zh-CN" dirty="0" err="1"/>
              <a:t>npm</a:t>
            </a:r>
            <a:r>
              <a:rPr lang="en-US" altLang="zh-CN" dirty="0"/>
              <a:t> install </a:t>
            </a:r>
            <a:r>
              <a:rPr lang="zh-CN" altLang="en-US" dirty="0"/>
              <a:t>。之后便可正常运行 </a:t>
            </a:r>
            <a:r>
              <a:rPr lang="en-US" altLang="zh-CN" dirty="0"/>
              <a:t>react-native run-android</a:t>
            </a:r>
            <a:r>
              <a:rPr lang="zh-CN" altLang="en-US" dirty="0"/>
              <a:t>。</a:t>
            </a:r>
          </a:p>
        </p:txBody>
      </p:sp>
    </p:spTree>
    <p:extLst>
      <p:ext uri="{BB962C8B-B14F-4D97-AF65-F5344CB8AC3E}">
        <p14:creationId xmlns:p14="http://schemas.microsoft.com/office/powerpoint/2010/main" val="409423183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132715" y="109220"/>
            <a:ext cx="4686935" cy="582930"/>
          </a:xfrm>
          <a:prstGeom prst="rect">
            <a:avLst/>
          </a:prstGeom>
        </p:spPr>
        <p:txBody>
          <a:bodyPr>
            <a:normAutofit/>
          </a:bodyPr>
          <a:lstStyle/>
          <a:p>
            <a:r>
              <a:rPr lang="zh-CN" altLang="en-US" sz="2400" dirty="0">
                <a:solidFill>
                  <a:schemeClr val="bg2">
                    <a:lumMod val="25000"/>
                  </a:schemeClr>
                </a:solidFill>
              </a:rPr>
              <a:t>八</a:t>
            </a:r>
            <a:r>
              <a:rPr lang="zh-CN" altLang="en-US" sz="2400" dirty="0" smtClean="0">
                <a:solidFill>
                  <a:schemeClr val="bg2">
                    <a:lumMod val="25000"/>
                  </a:schemeClr>
                </a:solidFill>
              </a:rPr>
              <a:t>、坑</a:t>
            </a:r>
            <a:endParaRPr lang="zh-CN" altLang="en-US" sz="2400" dirty="0">
              <a:solidFill>
                <a:schemeClr val="bg2">
                  <a:lumMod val="25000"/>
                </a:schemeClr>
              </a:solidFill>
            </a:endParaRPr>
          </a:p>
        </p:txBody>
      </p:sp>
      <p:sp>
        <p:nvSpPr>
          <p:cNvPr id="6" name="文本框 5">
            <a:extLst>
              <a:ext uri="{FF2B5EF4-FFF2-40B4-BE49-F238E27FC236}">
                <a16:creationId xmlns:a16="http://schemas.microsoft.com/office/drawing/2014/main" id="{FD375D21-84BF-40EF-AC4D-3AB9350EBE3C}"/>
              </a:ext>
            </a:extLst>
          </p:cNvPr>
          <p:cNvSpPr txBox="1"/>
          <p:nvPr/>
        </p:nvSpPr>
        <p:spPr>
          <a:xfrm>
            <a:off x="665018" y="1258784"/>
            <a:ext cx="10432473" cy="707886"/>
          </a:xfrm>
          <a:prstGeom prst="rect">
            <a:avLst/>
          </a:prstGeom>
          <a:noFill/>
        </p:spPr>
        <p:txBody>
          <a:bodyPr wrap="square" rtlCol="0">
            <a:spAutoFit/>
          </a:bodyPr>
          <a:lstStyle/>
          <a:p>
            <a:r>
              <a:rPr lang="en-US" altLang="zh-CN" sz="2000" b="1" dirty="0"/>
              <a:t> 5.Unable to install ---- app-</a:t>
            </a:r>
            <a:r>
              <a:rPr lang="en-US" altLang="zh-CN" sz="2000" b="1" dirty="0" err="1"/>
              <a:t>debug.apk</a:t>
            </a:r>
            <a:r>
              <a:rPr lang="en-US" altLang="zh-CN" sz="2000" b="1" dirty="0"/>
              <a:t> </a:t>
            </a:r>
            <a:r>
              <a:rPr lang="en-US" altLang="zh-CN" sz="2000" b="1" dirty="0" err="1"/>
              <a:t>com.android.builder.testing.api.DeviceException</a:t>
            </a:r>
            <a:r>
              <a:rPr lang="en-US" altLang="zh-CN" sz="2000" b="1" dirty="0"/>
              <a:t>: </a:t>
            </a:r>
            <a:r>
              <a:rPr lang="en-US" altLang="zh-CN" sz="2000" b="1" dirty="0" err="1"/>
              <a:t>com.android.ddmlib.InstallException</a:t>
            </a:r>
            <a:r>
              <a:rPr lang="en-US" altLang="zh-CN" sz="2000" b="1" dirty="0"/>
              <a:t>: INSTALL_FAILED_UPDATE_INCOMPATIBLE</a:t>
            </a:r>
            <a:endParaRPr lang="en-US" altLang="zh-CN" sz="2000" b="1" dirty="0"/>
          </a:p>
        </p:txBody>
      </p:sp>
      <p:sp>
        <p:nvSpPr>
          <p:cNvPr id="3" name="文本框 2"/>
          <p:cNvSpPr txBox="1"/>
          <p:nvPr/>
        </p:nvSpPr>
        <p:spPr>
          <a:xfrm>
            <a:off x="1113905" y="2083666"/>
            <a:ext cx="9983586" cy="923330"/>
          </a:xfrm>
          <a:prstGeom prst="rect">
            <a:avLst/>
          </a:prstGeom>
          <a:noFill/>
        </p:spPr>
        <p:txBody>
          <a:bodyPr wrap="square" rtlCol="0">
            <a:spAutoFit/>
          </a:bodyPr>
          <a:lstStyle/>
          <a:p>
            <a:r>
              <a:rPr lang="zh-CN" altLang="en-US" dirty="0"/>
              <a:t> 这是由于你的设备上已经有一个与此程序相同签名的另外一个应用程序。</a:t>
            </a:r>
          </a:p>
          <a:p>
            <a:r>
              <a:rPr lang="zh-CN" altLang="en-US" dirty="0"/>
              <a:t>  </a:t>
            </a:r>
            <a:r>
              <a:rPr lang="en-US" altLang="zh-CN" dirty="0"/>
              <a:t>【</a:t>
            </a:r>
            <a:r>
              <a:rPr lang="zh-CN" altLang="en-US" dirty="0"/>
              <a:t>解决方法</a:t>
            </a:r>
            <a:r>
              <a:rPr lang="en-US" altLang="zh-CN" dirty="0"/>
              <a:t>】</a:t>
            </a:r>
          </a:p>
          <a:p>
            <a:r>
              <a:rPr lang="en-US" altLang="zh-CN" dirty="0"/>
              <a:t>  </a:t>
            </a:r>
            <a:r>
              <a:rPr lang="zh-CN" altLang="en-US" dirty="0"/>
              <a:t>你需要卸载旧的才能安装新的，两者不能共存</a:t>
            </a:r>
          </a:p>
        </p:txBody>
      </p:sp>
      <p:sp>
        <p:nvSpPr>
          <p:cNvPr id="10" name="文本框 9">
            <a:extLst>
              <a:ext uri="{FF2B5EF4-FFF2-40B4-BE49-F238E27FC236}">
                <a16:creationId xmlns:a16="http://schemas.microsoft.com/office/drawing/2014/main" id="{FD375D21-84BF-40EF-AC4D-3AB9350EBE3C}"/>
              </a:ext>
            </a:extLst>
          </p:cNvPr>
          <p:cNvSpPr txBox="1"/>
          <p:nvPr/>
        </p:nvSpPr>
        <p:spPr>
          <a:xfrm>
            <a:off x="665018" y="3560994"/>
            <a:ext cx="2643031" cy="400110"/>
          </a:xfrm>
          <a:prstGeom prst="rect">
            <a:avLst/>
          </a:prstGeom>
          <a:noFill/>
        </p:spPr>
        <p:txBody>
          <a:bodyPr wrap="none" rtlCol="0">
            <a:spAutoFit/>
          </a:bodyPr>
          <a:lstStyle/>
          <a:p>
            <a:r>
              <a:rPr lang="en-US" altLang="zh-CN" sz="2000" b="1" dirty="0"/>
              <a:t> 6.debugger </a:t>
            </a:r>
            <a:r>
              <a:rPr lang="zh-CN" altLang="en-US" sz="2000" b="1" dirty="0"/>
              <a:t>卡顿</a:t>
            </a:r>
            <a:r>
              <a:rPr lang="en-US" altLang="zh-CN" sz="2000" b="1" dirty="0"/>
              <a:t>/</a:t>
            </a:r>
            <a:r>
              <a:rPr lang="zh-CN" altLang="en-US" sz="2000" b="1" dirty="0"/>
              <a:t>卡死</a:t>
            </a:r>
            <a:endParaRPr lang="en-US" altLang="zh-CN" sz="2000" b="1" dirty="0"/>
          </a:p>
        </p:txBody>
      </p:sp>
      <p:sp>
        <p:nvSpPr>
          <p:cNvPr id="11" name="文本框 10"/>
          <p:cNvSpPr txBox="1"/>
          <p:nvPr/>
        </p:nvSpPr>
        <p:spPr>
          <a:xfrm>
            <a:off x="1113905" y="4166719"/>
            <a:ext cx="9983586" cy="923330"/>
          </a:xfrm>
          <a:prstGeom prst="rect">
            <a:avLst/>
          </a:prstGeom>
          <a:noFill/>
        </p:spPr>
        <p:txBody>
          <a:bodyPr wrap="square" rtlCol="0">
            <a:spAutoFit/>
          </a:bodyPr>
          <a:lstStyle/>
          <a:p>
            <a:r>
              <a:rPr lang="zh-CN" altLang="en-US" dirty="0"/>
              <a:t> 这是由于 </a:t>
            </a:r>
            <a:r>
              <a:rPr lang="en-US" altLang="zh-CN" dirty="0"/>
              <a:t>RN </a:t>
            </a:r>
            <a:r>
              <a:rPr lang="zh-CN" altLang="en-US" dirty="0"/>
              <a:t>内部事件监听</a:t>
            </a:r>
            <a:r>
              <a:rPr lang="zh-CN" altLang="en-US" dirty="0" smtClean="0"/>
              <a:t>原理偶尔导致的</a:t>
            </a:r>
            <a:r>
              <a:rPr lang="zh-CN" altLang="en-US" dirty="0"/>
              <a:t>错误。</a:t>
            </a:r>
          </a:p>
          <a:p>
            <a:r>
              <a:rPr lang="zh-CN" altLang="en-US" dirty="0"/>
              <a:t>  </a:t>
            </a:r>
            <a:r>
              <a:rPr lang="en-US" altLang="zh-CN" dirty="0"/>
              <a:t>【</a:t>
            </a:r>
            <a:r>
              <a:rPr lang="zh-CN" altLang="en-US" dirty="0"/>
              <a:t>解决方法</a:t>
            </a:r>
            <a:r>
              <a:rPr lang="en-US" altLang="zh-CN" dirty="0"/>
              <a:t>】</a:t>
            </a:r>
          </a:p>
          <a:p>
            <a:r>
              <a:rPr lang="en-US" altLang="zh-CN" dirty="0"/>
              <a:t>  </a:t>
            </a:r>
            <a:r>
              <a:rPr lang="zh-CN" altLang="en-US" dirty="0"/>
              <a:t>将你手机的时间调至比你的电脑慢</a:t>
            </a:r>
            <a:r>
              <a:rPr lang="en-US" altLang="zh-CN" dirty="0"/>
              <a:t>1</a:t>
            </a:r>
            <a:r>
              <a:rPr lang="zh-CN" altLang="en-US" dirty="0"/>
              <a:t>分钟即可。</a:t>
            </a:r>
          </a:p>
        </p:txBody>
      </p:sp>
    </p:spTree>
    <p:extLst>
      <p:ext uri="{BB962C8B-B14F-4D97-AF65-F5344CB8AC3E}">
        <p14:creationId xmlns:p14="http://schemas.microsoft.com/office/powerpoint/2010/main" val="19568653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132715" y="109220"/>
            <a:ext cx="4686935" cy="582930"/>
          </a:xfrm>
          <a:prstGeom prst="rect">
            <a:avLst/>
          </a:prstGeom>
        </p:spPr>
        <p:txBody>
          <a:bodyPr>
            <a:normAutofit/>
          </a:bodyPr>
          <a:lstStyle/>
          <a:p>
            <a:r>
              <a:rPr lang="zh-CN" altLang="en-US" sz="2400" dirty="0">
                <a:solidFill>
                  <a:schemeClr val="bg2">
                    <a:lumMod val="25000"/>
                  </a:schemeClr>
                </a:solidFill>
              </a:rPr>
              <a:t>一、</a:t>
            </a:r>
            <a:r>
              <a:rPr lang="en-US" altLang="zh-CN" sz="2400" dirty="0">
                <a:solidFill>
                  <a:schemeClr val="bg2">
                    <a:lumMod val="25000"/>
                  </a:schemeClr>
                </a:solidFill>
              </a:rPr>
              <a:t>RN</a:t>
            </a:r>
            <a:r>
              <a:rPr lang="zh-CN" altLang="en-US" sz="2400" dirty="0">
                <a:solidFill>
                  <a:schemeClr val="bg2">
                    <a:lumMod val="25000"/>
                  </a:schemeClr>
                </a:solidFill>
              </a:rPr>
              <a:t>简介</a:t>
            </a:r>
          </a:p>
        </p:txBody>
      </p:sp>
      <p:sp>
        <p:nvSpPr>
          <p:cNvPr id="10" name="矩形 7"/>
          <p:cNvSpPr>
            <a:spLocks noChangeArrowheads="1"/>
          </p:cNvSpPr>
          <p:nvPr/>
        </p:nvSpPr>
        <p:spPr bwMode="auto">
          <a:xfrm>
            <a:off x="1031630" y="1229995"/>
            <a:ext cx="5880979" cy="458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90204" pitchFamily="34" charset="0"/>
              <a:buChar char="•"/>
              <a:defRPr sz="3200">
                <a:solidFill>
                  <a:srgbClr val="00469D"/>
                </a:solidFill>
                <a:latin typeface="微软雅黑" panose="020B0503020204020204" pitchFamily="34" charset="-122"/>
                <a:ea typeface="微软雅黑" panose="020B0503020204020204" pitchFamily="34" charset="-122"/>
              </a:defRPr>
            </a:lvl1pPr>
            <a:lvl2pPr marL="800100" indent="-342900">
              <a:spcBef>
                <a:spcPct val="20000"/>
              </a:spcBef>
              <a:buFont typeface="Arial" panose="020B0604020202090204" pitchFamily="34" charset="0"/>
              <a:buChar char="–"/>
              <a:defRPr sz="2800">
                <a:solidFill>
                  <a:srgbClr val="00469D"/>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90204" pitchFamily="34" charset="0"/>
              <a:buChar char="•"/>
              <a:defRPr sz="2400">
                <a:solidFill>
                  <a:srgbClr val="00469D"/>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90204" pitchFamily="34" charset="0"/>
              <a:buChar char="–"/>
              <a:defRPr sz="2000">
                <a:solidFill>
                  <a:srgbClr val="00469D"/>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90204" pitchFamily="34" charset="0"/>
              <a:buChar char="»"/>
              <a:defRPr sz="2000">
                <a:solidFill>
                  <a:srgbClr val="00469D"/>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90204" pitchFamily="34" charset="0"/>
              <a:buChar char="»"/>
              <a:defRPr sz="2000">
                <a:solidFill>
                  <a:srgbClr val="00469D"/>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90204" pitchFamily="34" charset="0"/>
              <a:buChar char="»"/>
              <a:defRPr sz="2000">
                <a:solidFill>
                  <a:srgbClr val="00469D"/>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90204" pitchFamily="34" charset="0"/>
              <a:buChar char="»"/>
              <a:defRPr sz="2000">
                <a:solidFill>
                  <a:srgbClr val="00469D"/>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90204" pitchFamily="34" charset="0"/>
              <a:buChar char="»"/>
              <a:defRPr sz="2000">
                <a:solidFill>
                  <a:srgbClr val="00469D"/>
                </a:solidFill>
                <a:latin typeface="微软雅黑" panose="020B0503020204020204" pitchFamily="34" charset="-122"/>
                <a:ea typeface="微软雅黑" panose="020B0503020204020204" pitchFamily="34" charset="-122"/>
              </a:defRPr>
            </a:lvl9pPr>
          </a:lstStyle>
          <a:p>
            <a:pPr marL="0" marR="0" lvl="0" indent="0" algn="l" defTabSz="914400" rtl="0" eaLnBrk="1" fontAlgn="auto" latinLnBrk="0" hangingPunct="1">
              <a:lnSpc>
                <a:spcPct val="150000"/>
              </a:lnSpc>
              <a:spcBef>
                <a:spcPct val="0"/>
              </a:spcBef>
              <a:spcAft>
                <a:spcPts val="0"/>
              </a:spcAft>
              <a:buClrTx/>
              <a:buSzTx/>
              <a:buFont typeface="Arial" panose="020B0604020202090204" pitchFamily="34" charset="0"/>
              <a:buNone/>
              <a:defRPr/>
            </a:pPr>
            <a:r>
              <a:rPr lang="en-US" altLang="zh-CN" sz="1800" b="1" dirty="0">
                <a:solidFill>
                  <a:prstClr val="black"/>
                </a:solidFill>
                <a:cs typeface="Times New Roman" panose="02020503050405090304" pitchFamily="18" charset="0"/>
              </a:rPr>
              <a:t>3.</a:t>
            </a:r>
            <a:r>
              <a:rPr lang="zh-CN" altLang="en-US" sz="1800" b="1" dirty="0">
                <a:solidFill>
                  <a:prstClr val="black"/>
                </a:solidFill>
                <a:cs typeface="Times New Roman" panose="02020503050405090304" pitchFamily="18" charset="0"/>
              </a:rPr>
              <a:t>工作原理</a:t>
            </a:r>
            <a:endPar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503050405090304" pitchFamily="18" charset="0"/>
            </a:endParaRPr>
          </a:p>
        </p:txBody>
      </p:sp>
      <p:pic>
        <p:nvPicPr>
          <p:cNvPr id="9" name="图片 8">
            <a:extLst>
              <a:ext uri="{FF2B5EF4-FFF2-40B4-BE49-F238E27FC236}">
                <a16:creationId xmlns:a16="http://schemas.microsoft.com/office/drawing/2014/main" id="{E8B2564E-4B98-4E90-8B01-E9B49498E9C9}"/>
              </a:ext>
            </a:extLst>
          </p:cNvPr>
          <p:cNvPicPr>
            <a:picLocks noChangeAspect="1"/>
          </p:cNvPicPr>
          <p:nvPr/>
        </p:nvPicPr>
        <p:blipFill>
          <a:blip r:embed="rId2"/>
          <a:stretch>
            <a:fillRect/>
          </a:stretch>
        </p:blipFill>
        <p:spPr>
          <a:xfrm>
            <a:off x="3376979" y="850656"/>
            <a:ext cx="4781550" cy="5391150"/>
          </a:xfrm>
          <a:prstGeom prst="rect">
            <a:avLst/>
          </a:prstGeom>
        </p:spPr>
      </p:pic>
      <p:sp>
        <p:nvSpPr>
          <p:cNvPr id="11" name="文本框 10">
            <a:extLst>
              <a:ext uri="{FF2B5EF4-FFF2-40B4-BE49-F238E27FC236}">
                <a16:creationId xmlns:a16="http://schemas.microsoft.com/office/drawing/2014/main" id="{820316D7-A98E-4A8B-8714-466F99AAD555}"/>
              </a:ext>
            </a:extLst>
          </p:cNvPr>
          <p:cNvSpPr txBox="1"/>
          <p:nvPr/>
        </p:nvSpPr>
        <p:spPr>
          <a:xfrm>
            <a:off x="7213600" y="5822678"/>
            <a:ext cx="944929" cy="369332"/>
          </a:xfrm>
          <a:prstGeom prst="rect">
            <a:avLst/>
          </a:prstGeom>
          <a:solidFill>
            <a:schemeClr val="bg1"/>
          </a:solidFill>
        </p:spPr>
        <p:txBody>
          <a:bodyPr wrap="square" rtlCol="0">
            <a:spAutoFit/>
          </a:bodyPr>
          <a:lstStyle/>
          <a:p>
            <a:endParaRPr lang="zh-CN" altLang="en-US" dirty="0"/>
          </a:p>
        </p:txBody>
      </p:sp>
    </p:spTree>
    <p:extLst>
      <p:ext uri="{BB962C8B-B14F-4D97-AF65-F5344CB8AC3E}">
        <p14:creationId xmlns:p14="http://schemas.microsoft.com/office/powerpoint/2010/main" val="19796885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080" y="15240"/>
            <a:ext cx="12251055" cy="6846570"/>
          </a:xfrm>
          <a:prstGeom prst="rect">
            <a:avLst/>
          </a:prstGeom>
          <a:solidFill>
            <a:schemeClr val="tx1">
              <a:alpha val="1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descr="PPT封面"/>
          <p:cNvPicPr>
            <a:picLocks noChangeAspect="1"/>
          </p:cNvPicPr>
          <p:nvPr/>
        </p:nvPicPr>
        <p:blipFill>
          <a:blip r:embed="rId2"/>
          <a:stretch>
            <a:fillRect/>
          </a:stretch>
        </p:blipFill>
        <p:spPr>
          <a:xfrm>
            <a:off x="-1905" y="1905"/>
            <a:ext cx="12195810" cy="6859905"/>
          </a:xfrm>
          <a:prstGeom prst="rect">
            <a:avLst/>
          </a:prstGeom>
        </p:spPr>
      </p:pic>
      <p:sp>
        <p:nvSpPr>
          <p:cNvPr id="6" name="矩形 5"/>
          <p:cNvSpPr/>
          <p:nvPr/>
        </p:nvSpPr>
        <p:spPr>
          <a:xfrm>
            <a:off x="4070350" y="3545205"/>
            <a:ext cx="4292600" cy="327660"/>
          </a:xfrm>
          <a:prstGeom prst="rect">
            <a:avLst/>
          </a:prstGeom>
        </p:spPr>
        <p:txBody>
          <a:bodyPr wrap="square">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TW" altLang="en-US" sz="14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北京市朝阳区容达路</a:t>
            </a:r>
            <a:r>
              <a:rPr kumimoji="0" lang="en-US" altLang="zh-TW" sz="14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7</a:t>
            </a:r>
            <a:r>
              <a:rPr kumimoji="0" lang="zh-TW" altLang="en-US" sz="14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号中国电科太极信息产业园</a:t>
            </a:r>
            <a:endParaRPr kumimoji="0" lang="en-US" sz="14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16" name="标题 1"/>
          <p:cNvSpPr>
            <a:spLocks noGrp="1"/>
          </p:cNvSpPr>
          <p:nvPr/>
        </p:nvSpPr>
        <p:spPr>
          <a:xfrm>
            <a:off x="3289300" y="2686050"/>
            <a:ext cx="5854700" cy="78676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dist" defTabSz="914400" rtl="0" eaLnBrk="1" fontAlgn="auto" latinLnBrk="0" hangingPunct="1">
              <a:lnSpc>
                <a:spcPct val="90000"/>
              </a:lnSpc>
              <a:spcBef>
                <a:spcPct val="0"/>
              </a:spcBef>
              <a:spcAft>
                <a:spcPts val="0"/>
              </a:spcAft>
              <a:buClrTx/>
              <a:buSzTx/>
              <a:buFontTx/>
              <a:buNone/>
              <a:defRPr/>
            </a:pPr>
            <a:r>
              <a:rPr kumimoji="0" lang="zh-CN" altLang="en-US" sz="4400" b="1" i="0" u="none" strike="noStrike" kern="1200" cap="none" spc="0" normalizeH="0" baseline="0" noProof="0">
                <a:ln>
                  <a:noFill/>
                </a:ln>
                <a:solidFill>
                  <a:prstClr val="white"/>
                </a:solidFill>
                <a:effectLst/>
                <a:uLnTx/>
                <a:uFillTx/>
                <a:latin typeface="微软雅黑" charset="0"/>
                <a:ea typeface="微软雅黑" charset="0"/>
                <a:cs typeface="微软雅黑" charset="0"/>
              </a:rPr>
              <a:t>感谢聆听 敬请指正</a:t>
            </a:r>
          </a:p>
        </p:txBody>
      </p:sp>
      <p:pic>
        <p:nvPicPr>
          <p:cNvPr id="7" name="图片 6" descr="瑞太."/>
          <p:cNvPicPr>
            <a:picLocks noChangeAspect="1"/>
          </p:cNvPicPr>
          <p:nvPr/>
        </p:nvPicPr>
        <p:blipFill>
          <a:blip r:embed="rId3"/>
          <a:stretch>
            <a:fillRect/>
          </a:stretch>
        </p:blipFill>
        <p:spPr>
          <a:xfrm>
            <a:off x="449580" y="287655"/>
            <a:ext cx="897255" cy="109664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132715" y="109220"/>
            <a:ext cx="4686935" cy="582930"/>
          </a:xfrm>
          <a:prstGeom prst="rect">
            <a:avLst/>
          </a:prstGeom>
        </p:spPr>
        <p:txBody>
          <a:bodyPr>
            <a:normAutofit/>
          </a:bodyPr>
          <a:lstStyle/>
          <a:p>
            <a:r>
              <a:rPr lang="zh-CN" altLang="en-US" sz="2400" dirty="0">
                <a:solidFill>
                  <a:schemeClr val="bg2">
                    <a:lumMod val="25000"/>
                  </a:schemeClr>
                </a:solidFill>
              </a:rPr>
              <a:t>一、</a:t>
            </a:r>
            <a:r>
              <a:rPr lang="en-US" altLang="zh-CN" sz="2400" dirty="0">
                <a:solidFill>
                  <a:schemeClr val="bg2">
                    <a:lumMod val="25000"/>
                  </a:schemeClr>
                </a:solidFill>
              </a:rPr>
              <a:t>RN</a:t>
            </a:r>
            <a:r>
              <a:rPr lang="zh-CN" altLang="en-US" sz="2400" dirty="0">
                <a:solidFill>
                  <a:schemeClr val="bg2">
                    <a:lumMod val="25000"/>
                  </a:schemeClr>
                </a:solidFill>
              </a:rPr>
              <a:t>简介</a:t>
            </a:r>
          </a:p>
        </p:txBody>
      </p:sp>
      <p:sp>
        <p:nvSpPr>
          <p:cNvPr id="10" name="矩形 7"/>
          <p:cNvSpPr>
            <a:spLocks noChangeArrowheads="1"/>
          </p:cNvSpPr>
          <p:nvPr/>
        </p:nvSpPr>
        <p:spPr bwMode="auto">
          <a:xfrm>
            <a:off x="1031630" y="1229995"/>
            <a:ext cx="5880979" cy="458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90204" pitchFamily="34" charset="0"/>
              <a:buChar char="•"/>
              <a:defRPr sz="3200">
                <a:solidFill>
                  <a:srgbClr val="00469D"/>
                </a:solidFill>
                <a:latin typeface="微软雅黑" panose="020B0503020204020204" pitchFamily="34" charset="-122"/>
                <a:ea typeface="微软雅黑" panose="020B0503020204020204" pitchFamily="34" charset="-122"/>
              </a:defRPr>
            </a:lvl1pPr>
            <a:lvl2pPr marL="800100" indent="-342900">
              <a:spcBef>
                <a:spcPct val="20000"/>
              </a:spcBef>
              <a:buFont typeface="Arial" panose="020B0604020202090204" pitchFamily="34" charset="0"/>
              <a:buChar char="–"/>
              <a:defRPr sz="2800">
                <a:solidFill>
                  <a:srgbClr val="00469D"/>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90204" pitchFamily="34" charset="0"/>
              <a:buChar char="•"/>
              <a:defRPr sz="2400">
                <a:solidFill>
                  <a:srgbClr val="00469D"/>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90204" pitchFamily="34" charset="0"/>
              <a:buChar char="–"/>
              <a:defRPr sz="2000">
                <a:solidFill>
                  <a:srgbClr val="00469D"/>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90204" pitchFamily="34" charset="0"/>
              <a:buChar char="»"/>
              <a:defRPr sz="2000">
                <a:solidFill>
                  <a:srgbClr val="00469D"/>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90204" pitchFamily="34" charset="0"/>
              <a:buChar char="»"/>
              <a:defRPr sz="2000">
                <a:solidFill>
                  <a:srgbClr val="00469D"/>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90204" pitchFamily="34" charset="0"/>
              <a:buChar char="»"/>
              <a:defRPr sz="2000">
                <a:solidFill>
                  <a:srgbClr val="00469D"/>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90204" pitchFamily="34" charset="0"/>
              <a:buChar char="»"/>
              <a:defRPr sz="2000">
                <a:solidFill>
                  <a:srgbClr val="00469D"/>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90204" pitchFamily="34" charset="0"/>
              <a:buChar char="»"/>
              <a:defRPr sz="2000">
                <a:solidFill>
                  <a:srgbClr val="00469D"/>
                </a:solidFill>
                <a:latin typeface="微软雅黑" panose="020B0503020204020204" pitchFamily="34" charset="-122"/>
                <a:ea typeface="微软雅黑" panose="020B0503020204020204" pitchFamily="34" charset="-122"/>
              </a:defRPr>
            </a:lvl9pPr>
          </a:lstStyle>
          <a:p>
            <a:pPr marL="0" marR="0" lvl="0" indent="0" algn="l" defTabSz="914400" rtl="0" eaLnBrk="1" fontAlgn="auto" latinLnBrk="0" hangingPunct="1">
              <a:lnSpc>
                <a:spcPct val="150000"/>
              </a:lnSpc>
              <a:spcBef>
                <a:spcPct val="0"/>
              </a:spcBef>
              <a:spcAft>
                <a:spcPts val="0"/>
              </a:spcAft>
              <a:buClrTx/>
              <a:buSzTx/>
              <a:buFont typeface="Arial" panose="020B0604020202090204" pitchFamily="34" charset="0"/>
              <a:buNone/>
              <a:defRPr/>
            </a:pPr>
            <a:r>
              <a:rPr lang="en-US" altLang="zh-CN" sz="1800" b="1" dirty="0">
                <a:solidFill>
                  <a:prstClr val="black"/>
                </a:solidFill>
                <a:cs typeface="Times New Roman" panose="02020503050405090304" pitchFamily="18" charset="0"/>
              </a:rPr>
              <a:t>4.React</a:t>
            </a:r>
            <a:r>
              <a:rPr lang="zh-CN" altLang="en-US" sz="1800" b="1" dirty="0">
                <a:solidFill>
                  <a:prstClr val="black"/>
                </a:solidFill>
                <a:cs typeface="Times New Roman" panose="02020503050405090304" pitchFamily="18" charset="0"/>
              </a:rPr>
              <a:t>基础</a:t>
            </a:r>
            <a:endPar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11" name="文本框 10">
            <a:extLst>
              <a:ext uri="{FF2B5EF4-FFF2-40B4-BE49-F238E27FC236}">
                <a16:creationId xmlns:a16="http://schemas.microsoft.com/office/drawing/2014/main" id="{820316D7-A98E-4A8B-8714-466F99AAD555}"/>
              </a:ext>
            </a:extLst>
          </p:cNvPr>
          <p:cNvSpPr txBox="1"/>
          <p:nvPr/>
        </p:nvSpPr>
        <p:spPr>
          <a:xfrm>
            <a:off x="7213600" y="5822678"/>
            <a:ext cx="944929" cy="369332"/>
          </a:xfrm>
          <a:prstGeom prst="rect">
            <a:avLst/>
          </a:prstGeom>
          <a:solidFill>
            <a:schemeClr val="bg1"/>
          </a:solidFill>
        </p:spPr>
        <p:txBody>
          <a:bodyPr wrap="square" rtlCol="0">
            <a:spAutoFit/>
          </a:bodyPr>
          <a:lstStyle/>
          <a:p>
            <a:endParaRPr lang="zh-CN" altLang="en-US" dirty="0"/>
          </a:p>
        </p:txBody>
      </p:sp>
      <p:sp>
        <p:nvSpPr>
          <p:cNvPr id="2" name="文本框 1">
            <a:extLst>
              <a:ext uri="{FF2B5EF4-FFF2-40B4-BE49-F238E27FC236}">
                <a16:creationId xmlns:a16="http://schemas.microsoft.com/office/drawing/2014/main" id="{141D3BA1-EDD2-4C13-934E-EC08B373999B}"/>
              </a:ext>
            </a:extLst>
          </p:cNvPr>
          <p:cNvSpPr txBox="1"/>
          <p:nvPr/>
        </p:nvSpPr>
        <p:spPr>
          <a:xfrm>
            <a:off x="1477107" y="1826154"/>
            <a:ext cx="8862647" cy="338554"/>
          </a:xfrm>
          <a:prstGeom prst="rect">
            <a:avLst/>
          </a:prstGeom>
          <a:noFill/>
        </p:spPr>
        <p:txBody>
          <a:bodyPr wrap="square" rtlCol="0">
            <a:spAutoFit/>
          </a:bodyPr>
          <a:lstStyle/>
          <a:p>
            <a:r>
              <a:rPr lang="zh-CN" altLang="en-US" sz="1600" dirty="0"/>
              <a:t>使用 </a:t>
            </a:r>
            <a:r>
              <a:rPr lang="en-US" altLang="zh-CN" sz="1600" dirty="0"/>
              <a:t>RN </a:t>
            </a:r>
            <a:r>
              <a:rPr lang="zh-CN" altLang="en-US" sz="1600" dirty="0"/>
              <a:t>框架不仅需要你懂得 </a:t>
            </a:r>
            <a:r>
              <a:rPr lang="en-US" altLang="zh-CN" sz="1600" dirty="0"/>
              <a:t>JavaScript </a:t>
            </a:r>
            <a:r>
              <a:rPr lang="zh-CN" altLang="en-US" sz="1600" dirty="0"/>
              <a:t>语言，同时需要你熟练掌握 </a:t>
            </a:r>
            <a:r>
              <a:rPr lang="en-US" altLang="zh-CN" sz="1600" dirty="0"/>
              <a:t>React </a:t>
            </a:r>
            <a:r>
              <a:rPr lang="zh-CN" altLang="en-US" sz="1600" dirty="0"/>
              <a:t>框架。</a:t>
            </a:r>
          </a:p>
        </p:txBody>
      </p:sp>
      <p:sp>
        <p:nvSpPr>
          <p:cNvPr id="3" name="文本框 2">
            <a:extLst>
              <a:ext uri="{FF2B5EF4-FFF2-40B4-BE49-F238E27FC236}">
                <a16:creationId xmlns:a16="http://schemas.microsoft.com/office/drawing/2014/main" id="{0634577F-6C99-4F12-8EE5-266A56EAF132}"/>
              </a:ext>
            </a:extLst>
          </p:cNvPr>
          <p:cNvSpPr txBox="1"/>
          <p:nvPr/>
        </p:nvSpPr>
        <p:spPr>
          <a:xfrm>
            <a:off x="1477107" y="2351782"/>
            <a:ext cx="8862647" cy="1077218"/>
          </a:xfrm>
          <a:prstGeom prst="rect">
            <a:avLst/>
          </a:prstGeom>
          <a:noFill/>
        </p:spPr>
        <p:txBody>
          <a:bodyPr wrap="square" rtlCol="0">
            <a:spAutoFit/>
          </a:bodyPr>
          <a:lstStyle/>
          <a:p>
            <a:r>
              <a:rPr lang="zh-CN" altLang="en-US" sz="1600" dirty="0">
                <a:latin typeface="+mn-ea"/>
              </a:rPr>
              <a:t>什么是 </a:t>
            </a:r>
            <a:r>
              <a:rPr lang="en-US" altLang="zh-CN" sz="1600" dirty="0">
                <a:latin typeface="+mn-ea"/>
              </a:rPr>
              <a:t>React </a:t>
            </a:r>
            <a:r>
              <a:rPr lang="zh-CN" altLang="en-US" sz="1600" dirty="0">
                <a:latin typeface="+mn-ea"/>
              </a:rPr>
              <a:t>？</a:t>
            </a:r>
            <a:endParaRPr lang="en-US" altLang="zh-CN" sz="1600" dirty="0">
              <a:latin typeface="+mn-ea"/>
            </a:endParaRPr>
          </a:p>
          <a:p>
            <a:r>
              <a:rPr lang="en-US" altLang="zh-CN" sz="1600" dirty="0">
                <a:latin typeface="+mn-ea"/>
              </a:rPr>
              <a:t>React </a:t>
            </a:r>
            <a:r>
              <a:rPr lang="zh-CN" altLang="en-US" sz="1600" dirty="0">
                <a:latin typeface="+mn-ea"/>
              </a:rPr>
              <a:t>也是由 </a:t>
            </a:r>
            <a:r>
              <a:rPr lang="en-US" altLang="zh-CN" sz="1600" dirty="0">
                <a:latin typeface="+mn-ea"/>
              </a:rPr>
              <a:t>Facebook </a:t>
            </a:r>
            <a:r>
              <a:rPr lang="zh-CN" altLang="en-US" sz="1600" dirty="0">
                <a:latin typeface="+mn-ea"/>
              </a:rPr>
              <a:t>开发的网页前端开源代码框架。当今互联网网页前端三大主流框架之一。</a:t>
            </a:r>
            <a:endParaRPr lang="en-US" altLang="zh-CN" sz="1600" dirty="0">
              <a:latin typeface="+mn-ea"/>
            </a:endParaRPr>
          </a:p>
          <a:p>
            <a:r>
              <a:rPr lang="zh-CN" altLang="en-US" sz="1600" dirty="0">
                <a:latin typeface="+mn-ea"/>
              </a:rPr>
              <a:t>可以理解为 </a:t>
            </a:r>
            <a:r>
              <a:rPr lang="en-US" altLang="zh-CN" sz="1600" dirty="0">
                <a:latin typeface="+mn-ea"/>
              </a:rPr>
              <a:t>React-Native </a:t>
            </a:r>
            <a:r>
              <a:rPr lang="zh-CN" altLang="en-US" sz="1600" dirty="0">
                <a:latin typeface="+mn-ea"/>
              </a:rPr>
              <a:t>是基于 </a:t>
            </a:r>
            <a:r>
              <a:rPr lang="en-US" altLang="zh-CN" sz="1600" dirty="0">
                <a:latin typeface="+mn-ea"/>
              </a:rPr>
              <a:t>React </a:t>
            </a:r>
            <a:r>
              <a:rPr lang="en-US" altLang="zh-CN" sz="1600" dirty="0" err="1">
                <a:latin typeface="+mn-ea"/>
              </a:rPr>
              <a:t>js</a:t>
            </a:r>
            <a:r>
              <a:rPr lang="en-US" altLang="zh-CN" sz="1600" dirty="0">
                <a:latin typeface="+mn-ea"/>
              </a:rPr>
              <a:t> </a:t>
            </a:r>
            <a:r>
              <a:rPr lang="zh-CN" altLang="en-US" sz="1600" dirty="0">
                <a:latin typeface="+mn-ea"/>
              </a:rPr>
              <a:t>部分的附属产物。</a:t>
            </a:r>
            <a:endParaRPr lang="en-US" altLang="zh-CN" sz="1600" dirty="0">
              <a:latin typeface="+mn-ea"/>
            </a:endParaRPr>
          </a:p>
          <a:p>
            <a:endParaRPr lang="zh-CN" altLang="en-US" sz="1600" dirty="0"/>
          </a:p>
        </p:txBody>
      </p:sp>
      <p:sp>
        <p:nvSpPr>
          <p:cNvPr id="7" name="文本框 1">
            <a:extLst>
              <a:ext uri="{FF2B5EF4-FFF2-40B4-BE49-F238E27FC236}">
                <a16:creationId xmlns:a16="http://schemas.microsoft.com/office/drawing/2014/main" id="{141D3BA1-EDD2-4C13-934E-EC08B373999B}"/>
              </a:ext>
            </a:extLst>
          </p:cNvPr>
          <p:cNvSpPr txBox="1"/>
          <p:nvPr/>
        </p:nvSpPr>
        <p:spPr>
          <a:xfrm>
            <a:off x="1477107" y="3393042"/>
            <a:ext cx="8862647" cy="206210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t>你至少需要会什么</a:t>
            </a:r>
            <a:endParaRPr lang="en-US" altLang="zh-CN" sz="1600" dirty="0"/>
          </a:p>
          <a:p>
            <a:endParaRPr lang="en-US" altLang="zh-CN" sz="1600" dirty="0"/>
          </a:p>
          <a:p>
            <a:r>
              <a:rPr lang="zh-CN" altLang="en-US" sz="1600" dirty="0"/>
              <a:t>● </a:t>
            </a:r>
            <a:r>
              <a:rPr lang="en-US" altLang="zh-CN" sz="1600" dirty="0"/>
              <a:t>ES6 </a:t>
            </a:r>
            <a:r>
              <a:rPr lang="zh-CN" altLang="en-US" sz="1600" dirty="0"/>
              <a:t>语法</a:t>
            </a:r>
            <a:endParaRPr lang="en-US" altLang="zh-CN" sz="1600" dirty="0"/>
          </a:p>
          <a:p>
            <a:endParaRPr lang="en-US" altLang="zh-CN" sz="1600" dirty="0"/>
          </a:p>
          <a:p>
            <a:r>
              <a:rPr lang="zh-CN" altLang="en-US" sz="1600" dirty="0"/>
              <a:t>● </a:t>
            </a:r>
            <a:r>
              <a:rPr lang="en-US" altLang="zh-CN" sz="1600" dirty="0"/>
              <a:t>JSX </a:t>
            </a:r>
            <a:r>
              <a:rPr lang="zh-CN" altLang="en-US" sz="1600" dirty="0"/>
              <a:t>语法</a:t>
            </a:r>
            <a:endParaRPr lang="en-US" altLang="zh-CN" sz="1600" dirty="0"/>
          </a:p>
          <a:p>
            <a:endParaRPr lang="en-US" altLang="zh-CN" sz="1600" dirty="0"/>
          </a:p>
          <a:p>
            <a:r>
              <a:rPr lang="zh-CN" altLang="en-US" sz="1600" dirty="0"/>
              <a:t>● </a:t>
            </a:r>
            <a:r>
              <a:rPr lang="en-US" altLang="zh-CN" sz="1600" dirty="0"/>
              <a:t>create-react-app </a:t>
            </a:r>
            <a:r>
              <a:rPr lang="zh-CN" altLang="en-US" sz="1600" dirty="0"/>
              <a:t>脚手架</a:t>
            </a:r>
            <a:endParaRPr lang="en-US" altLang="zh-CN" sz="1600" dirty="0"/>
          </a:p>
          <a:p>
            <a:endParaRPr lang="zh-CN" altLang="en-US" sz="1600" dirty="0"/>
          </a:p>
        </p:txBody>
      </p:sp>
    </p:spTree>
    <p:extLst>
      <p:ext uri="{BB962C8B-B14F-4D97-AF65-F5344CB8AC3E}">
        <p14:creationId xmlns:p14="http://schemas.microsoft.com/office/powerpoint/2010/main" val="1709450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132715" y="109220"/>
            <a:ext cx="4686935" cy="582930"/>
          </a:xfrm>
          <a:prstGeom prst="rect">
            <a:avLst/>
          </a:prstGeom>
        </p:spPr>
        <p:txBody>
          <a:bodyPr>
            <a:normAutofit/>
          </a:bodyPr>
          <a:lstStyle/>
          <a:p>
            <a:r>
              <a:rPr lang="zh-CN" altLang="en-US" sz="2400" dirty="0">
                <a:solidFill>
                  <a:schemeClr val="bg2">
                    <a:lumMod val="25000"/>
                  </a:schemeClr>
                </a:solidFill>
              </a:rPr>
              <a:t>一、</a:t>
            </a:r>
            <a:r>
              <a:rPr lang="en-US" altLang="zh-CN" sz="2400" dirty="0">
                <a:solidFill>
                  <a:schemeClr val="bg2">
                    <a:lumMod val="25000"/>
                  </a:schemeClr>
                </a:solidFill>
              </a:rPr>
              <a:t>RN</a:t>
            </a:r>
            <a:r>
              <a:rPr lang="zh-CN" altLang="en-US" sz="2400" dirty="0">
                <a:solidFill>
                  <a:schemeClr val="bg2">
                    <a:lumMod val="25000"/>
                  </a:schemeClr>
                </a:solidFill>
              </a:rPr>
              <a:t>简介</a:t>
            </a:r>
          </a:p>
        </p:txBody>
      </p:sp>
      <p:sp>
        <p:nvSpPr>
          <p:cNvPr id="10" name="矩形 7"/>
          <p:cNvSpPr>
            <a:spLocks noChangeArrowheads="1"/>
          </p:cNvSpPr>
          <p:nvPr/>
        </p:nvSpPr>
        <p:spPr bwMode="auto">
          <a:xfrm>
            <a:off x="1031630" y="1229995"/>
            <a:ext cx="5880979" cy="458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90204" pitchFamily="34" charset="0"/>
              <a:buChar char="•"/>
              <a:defRPr sz="3200">
                <a:solidFill>
                  <a:srgbClr val="00469D"/>
                </a:solidFill>
                <a:latin typeface="微软雅黑" panose="020B0503020204020204" pitchFamily="34" charset="-122"/>
                <a:ea typeface="微软雅黑" panose="020B0503020204020204" pitchFamily="34" charset="-122"/>
              </a:defRPr>
            </a:lvl1pPr>
            <a:lvl2pPr marL="800100" indent="-342900">
              <a:spcBef>
                <a:spcPct val="20000"/>
              </a:spcBef>
              <a:buFont typeface="Arial" panose="020B0604020202090204" pitchFamily="34" charset="0"/>
              <a:buChar char="–"/>
              <a:defRPr sz="2800">
                <a:solidFill>
                  <a:srgbClr val="00469D"/>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90204" pitchFamily="34" charset="0"/>
              <a:buChar char="•"/>
              <a:defRPr sz="2400">
                <a:solidFill>
                  <a:srgbClr val="00469D"/>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90204" pitchFamily="34" charset="0"/>
              <a:buChar char="–"/>
              <a:defRPr sz="2000">
                <a:solidFill>
                  <a:srgbClr val="00469D"/>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90204" pitchFamily="34" charset="0"/>
              <a:buChar char="»"/>
              <a:defRPr sz="2000">
                <a:solidFill>
                  <a:srgbClr val="00469D"/>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90204" pitchFamily="34" charset="0"/>
              <a:buChar char="»"/>
              <a:defRPr sz="2000">
                <a:solidFill>
                  <a:srgbClr val="00469D"/>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90204" pitchFamily="34" charset="0"/>
              <a:buChar char="»"/>
              <a:defRPr sz="2000">
                <a:solidFill>
                  <a:srgbClr val="00469D"/>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90204" pitchFamily="34" charset="0"/>
              <a:buChar char="»"/>
              <a:defRPr sz="2000">
                <a:solidFill>
                  <a:srgbClr val="00469D"/>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90204" pitchFamily="34" charset="0"/>
              <a:buChar char="»"/>
              <a:defRPr sz="2000">
                <a:solidFill>
                  <a:srgbClr val="00469D"/>
                </a:solidFill>
                <a:latin typeface="微软雅黑" panose="020B0503020204020204" pitchFamily="34" charset="-122"/>
                <a:ea typeface="微软雅黑" panose="020B0503020204020204" pitchFamily="34" charset="-122"/>
              </a:defRPr>
            </a:lvl9pPr>
          </a:lstStyle>
          <a:p>
            <a:pPr marL="0" marR="0" lvl="0" indent="0" algn="l" defTabSz="914400" rtl="0" eaLnBrk="1" fontAlgn="auto" latinLnBrk="0" hangingPunct="1">
              <a:lnSpc>
                <a:spcPct val="150000"/>
              </a:lnSpc>
              <a:spcBef>
                <a:spcPct val="0"/>
              </a:spcBef>
              <a:spcAft>
                <a:spcPts val="0"/>
              </a:spcAft>
              <a:buClrTx/>
              <a:buSzTx/>
              <a:buFont typeface="Arial" panose="020B0604020202090204" pitchFamily="34" charset="0"/>
              <a:buNone/>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503050405090304" pitchFamily="18" charset="0"/>
              </a:rPr>
              <a:t>ECMAScript6 </a:t>
            </a:r>
            <a:r>
              <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503050405090304" pitchFamily="18" charset="0"/>
              </a:rPr>
              <a:t>（</a:t>
            </a: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503050405090304" pitchFamily="18" charset="0"/>
              </a:rPr>
              <a:t>ES6</a:t>
            </a:r>
            <a:r>
              <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503050405090304" pitchFamily="18" charset="0"/>
              </a:rPr>
              <a:t>）</a:t>
            </a:r>
          </a:p>
        </p:txBody>
      </p:sp>
      <p:sp>
        <p:nvSpPr>
          <p:cNvPr id="11" name="文本框 10">
            <a:extLst>
              <a:ext uri="{FF2B5EF4-FFF2-40B4-BE49-F238E27FC236}">
                <a16:creationId xmlns:a16="http://schemas.microsoft.com/office/drawing/2014/main" id="{820316D7-A98E-4A8B-8714-466F99AAD555}"/>
              </a:ext>
            </a:extLst>
          </p:cNvPr>
          <p:cNvSpPr txBox="1"/>
          <p:nvPr/>
        </p:nvSpPr>
        <p:spPr>
          <a:xfrm>
            <a:off x="7213600" y="5822678"/>
            <a:ext cx="944929" cy="369332"/>
          </a:xfrm>
          <a:prstGeom prst="rect">
            <a:avLst/>
          </a:prstGeom>
          <a:solidFill>
            <a:schemeClr val="bg1"/>
          </a:solidFill>
        </p:spPr>
        <p:txBody>
          <a:bodyPr wrap="square" rtlCol="0">
            <a:spAutoFit/>
          </a:bodyPr>
          <a:lstStyle/>
          <a:p>
            <a:endParaRPr lang="zh-CN" altLang="en-US" dirty="0"/>
          </a:p>
        </p:txBody>
      </p:sp>
      <p:sp>
        <p:nvSpPr>
          <p:cNvPr id="5" name="文本框 4">
            <a:extLst>
              <a:ext uri="{FF2B5EF4-FFF2-40B4-BE49-F238E27FC236}">
                <a16:creationId xmlns:a16="http://schemas.microsoft.com/office/drawing/2014/main" id="{6A37BFD3-50FF-485D-9942-678B0A9249FD}"/>
              </a:ext>
            </a:extLst>
          </p:cNvPr>
          <p:cNvSpPr txBox="1"/>
          <p:nvPr/>
        </p:nvSpPr>
        <p:spPr>
          <a:xfrm>
            <a:off x="1438030" y="1811249"/>
            <a:ext cx="9456615" cy="830997"/>
          </a:xfrm>
          <a:prstGeom prst="rect">
            <a:avLst/>
          </a:prstGeom>
          <a:noFill/>
        </p:spPr>
        <p:txBody>
          <a:bodyPr wrap="square" rtlCol="0">
            <a:spAutoFit/>
          </a:bodyPr>
          <a:lstStyle/>
          <a:p>
            <a:r>
              <a:rPr lang="en-US" altLang="zh-CN" sz="1600" b="0" i="0" dirty="0">
                <a:solidFill>
                  <a:srgbClr val="333333"/>
                </a:solidFill>
                <a:effectLst/>
                <a:latin typeface="arial" panose="020B0604020202020204" pitchFamily="34" charset="0"/>
              </a:rPr>
              <a:t>ECMAScript6</a:t>
            </a:r>
            <a:r>
              <a:rPr lang="zh-CN" altLang="en-US" sz="1600" b="0" i="0" dirty="0">
                <a:solidFill>
                  <a:srgbClr val="333333"/>
                </a:solidFill>
                <a:effectLst/>
                <a:latin typeface="arial" panose="020B0604020202020204" pitchFamily="34" charset="0"/>
              </a:rPr>
              <a:t>（简称</a:t>
            </a:r>
            <a:r>
              <a:rPr lang="en-US" altLang="zh-CN" sz="1600" b="0" i="0" dirty="0">
                <a:solidFill>
                  <a:srgbClr val="333333"/>
                </a:solidFill>
                <a:effectLst/>
                <a:latin typeface="arial" panose="020B0604020202020204" pitchFamily="34" charset="0"/>
              </a:rPr>
              <a:t>ES6</a:t>
            </a:r>
            <a:r>
              <a:rPr lang="zh-CN" altLang="en-US" sz="1600" b="0" i="0" dirty="0">
                <a:solidFill>
                  <a:srgbClr val="333333"/>
                </a:solidFill>
                <a:effectLst/>
                <a:latin typeface="arial" panose="020B0604020202020204" pitchFamily="34" charset="0"/>
              </a:rPr>
              <a:t>）是于</a:t>
            </a:r>
            <a:r>
              <a:rPr lang="en-US" altLang="zh-CN" sz="1600" b="0" i="0" dirty="0">
                <a:solidFill>
                  <a:srgbClr val="333333"/>
                </a:solidFill>
                <a:effectLst/>
                <a:latin typeface="arial" panose="020B0604020202020204" pitchFamily="34" charset="0"/>
              </a:rPr>
              <a:t>2015</a:t>
            </a:r>
            <a:r>
              <a:rPr lang="zh-CN" altLang="en-US" sz="1600" b="0" i="0" dirty="0">
                <a:solidFill>
                  <a:srgbClr val="333333"/>
                </a:solidFill>
                <a:effectLst/>
                <a:latin typeface="arial" panose="020B0604020202020204" pitchFamily="34" charset="0"/>
              </a:rPr>
              <a:t>年</a:t>
            </a:r>
            <a:r>
              <a:rPr lang="en-US" altLang="zh-CN" sz="1600" b="0" i="0" dirty="0">
                <a:solidFill>
                  <a:srgbClr val="333333"/>
                </a:solidFill>
                <a:effectLst/>
                <a:latin typeface="arial" panose="020B0604020202020204" pitchFamily="34" charset="0"/>
              </a:rPr>
              <a:t>6</a:t>
            </a:r>
            <a:r>
              <a:rPr lang="zh-CN" altLang="en-US" sz="1600" b="0" i="0" dirty="0">
                <a:solidFill>
                  <a:srgbClr val="333333"/>
                </a:solidFill>
                <a:effectLst/>
                <a:latin typeface="arial" panose="020B0604020202020204" pitchFamily="34" charset="0"/>
              </a:rPr>
              <a:t>月正式发布的 </a:t>
            </a:r>
            <a:r>
              <a:rPr lang="en-US" altLang="zh-CN" sz="1600" b="0" i="0" dirty="0">
                <a:solidFill>
                  <a:srgbClr val="333333"/>
                </a:solidFill>
                <a:effectLst/>
                <a:latin typeface="arial" panose="020B0604020202020204" pitchFamily="34" charset="0"/>
              </a:rPr>
              <a:t>JavaScript </a:t>
            </a:r>
            <a:r>
              <a:rPr lang="zh-CN" altLang="en-US" sz="1600" b="0" i="0" dirty="0">
                <a:solidFill>
                  <a:srgbClr val="333333"/>
                </a:solidFill>
                <a:effectLst/>
                <a:latin typeface="arial" panose="020B0604020202020204" pitchFamily="34" charset="0"/>
              </a:rPr>
              <a:t>语言的标准，正式名为</a:t>
            </a:r>
            <a:r>
              <a:rPr lang="en-US" altLang="zh-CN" sz="1600" b="0" i="0" dirty="0">
                <a:solidFill>
                  <a:srgbClr val="333333"/>
                </a:solidFill>
                <a:effectLst/>
                <a:latin typeface="arial" panose="020B0604020202020204" pitchFamily="34" charset="0"/>
              </a:rPr>
              <a:t>ECMAScript 2015</a:t>
            </a:r>
            <a:r>
              <a:rPr lang="zh-CN" altLang="en-US" sz="1600" b="0" i="0" dirty="0">
                <a:solidFill>
                  <a:srgbClr val="333333"/>
                </a:solidFill>
                <a:effectLst/>
                <a:latin typeface="arial" panose="020B0604020202020204" pitchFamily="34" charset="0"/>
              </a:rPr>
              <a:t>（</a:t>
            </a:r>
            <a:r>
              <a:rPr lang="en-US" altLang="zh-CN" sz="1600" b="0" i="0" dirty="0">
                <a:solidFill>
                  <a:srgbClr val="333333"/>
                </a:solidFill>
                <a:effectLst/>
                <a:latin typeface="arial" panose="020B0604020202020204" pitchFamily="34" charset="0"/>
              </a:rPr>
              <a:t>ES2015</a:t>
            </a:r>
            <a:r>
              <a:rPr lang="zh-CN" altLang="en-US" sz="1600" b="0" i="0" dirty="0">
                <a:solidFill>
                  <a:srgbClr val="333333"/>
                </a:solidFill>
                <a:effectLst/>
                <a:latin typeface="arial" panose="020B0604020202020204" pitchFamily="34" charset="0"/>
              </a:rPr>
              <a:t>）。它的目标是使得</a:t>
            </a:r>
            <a:r>
              <a:rPr lang="en-US" altLang="zh-CN" sz="1600" b="0" i="0" dirty="0">
                <a:solidFill>
                  <a:srgbClr val="333333"/>
                </a:solidFill>
                <a:effectLst/>
                <a:latin typeface="arial" panose="020B0604020202020204" pitchFamily="34" charset="0"/>
              </a:rPr>
              <a:t>JavaScript</a:t>
            </a:r>
            <a:r>
              <a:rPr lang="zh-CN" altLang="en-US" sz="1600" b="0" i="0" dirty="0">
                <a:solidFill>
                  <a:srgbClr val="333333"/>
                </a:solidFill>
                <a:effectLst/>
                <a:latin typeface="arial" panose="020B0604020202020204" pitchFamily="34" charset="0"/>
              </a:rPr>
              <a:t>语言可以用来编写复杂的大型应用程序，成为企业级开发语言。</a:t>
            </a:r>
            <a:endParaRPr lang="zh-CN" altLang="en-US" sz="1600" dirty="0"/>
          </a:p>
        </p:txBody>
      </p:sp>
      <p:sp>
        <p:nvSpPr>
          <p:cNvPr id="9" name="文本框 8">
            <a:extLst>
              <a:ext uri="{FF2B5EF4-FFF2-40B4-BE49-F238E27FC236}">
                <a16:creationId xmlns:a16="http://schemas.microsoft.com/office/drawing/2014/main" id="{9FC05AEE-F075-447E-BD9C-FF7CEADBA35A}"/>
              </a:ext>
            </a:extLst>
          </p:cNvPr>
          <p:cNvSpPr txBox="1"/>
          <p:nvPr/>
        </p:nvSpPr>
        <p:spPr>
          <a:xfrm>
            <a:off x="1438029" y="5004267"/>
            <a:ext cx="9456615" cy="338554"/>
          </a:xfrm>
          <a:prstGeom prst="rect">
            <a:avLst/>
          </a:prstGeom>
          <a:noFill/>
        </p:spPr>
        <p:txBody>
          <a:bodyPr wrap="square" rtlCol="0">
            <a:spAutoFit/>
          </a:bodyPr>
          <a:lstStyle/>
          <a:p>
            <a:r>
              <a:rPr lang="zh-CN" altLang="en-US" sz="1600" b="0" i="0" dirty="0">
                <a:solidFill>
                  <a:srgbClr val="333333"/>
                </a:solidFill>
                <a:effectLst/>
                <a:latin typeface="arial" panose="020B0604020202020204" pitchFamily="34" charset="0"/>
              </a:rPr>
              <a:t>语法使用截图</a:t>
            </a:r>
            <a:endParaRPr lang="zh-CN" altLang="en-US" sz="1600" dirty="0"/>
          </a:p>
        </p:txBody>
      </p:sp>
    </p:spTree>
    <p:extLst>
      <p:ext uri="{BB962C8B-B14F-4D97-AF65-F5344CB8AC3E}">
        <p14:creationId xmlns:p14="http://schemas.microsoft.com/office/powerpoint/2010/main" val="1951266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132715" y="109220"/>
            <a:ext cx="4686935" cy="582930"/>
          </a:xfrm>
          <a:prstGeom prst="rect">
            <a:avLst/>
          </a:prstGeom>
        </p:spPr>
        <p:txBody>
          <a:bodyPr>
            <a:normAutofit/>
          </a:bodyPr>
          <a:lstStyle/>
          <a:p>
            <a:r>
              <a:rPr lang="zh-CN" altLang="en-US" sz="2400" dirty="0">
                <a:solidFill>
                  <a:schemeClr val="bg2">
                    <a:lumMod val="25000"/>
                  </a:schemeClr>
                </a:solidFill>
              </a:rPr>
              <a:t>一、</a:t>
            </a:r>
            <a:r>
              <a:rPr lang="en-US" altLang="zh-CN" sz="2400" dirty="0">
                <a:solidFill>
                  <a:schemeClr val="bg2">
                    <a:lumMod val="25000"/>
                  </a:schemeClr>
                </a:solidFill>
              </a:rPr>
              <a:t>RN</a:t>
            </a:r>
            <a:r>
              <a:rPr lang="zh-CN" altLang="en-US" sz="2400" dirty="0">
                <a:solidFill>
                  <a:schemeClr val="bg2">
                    <a:lumMod val="25000"/>
                  </a:schemeClr>
                </a:solidFill>
              </a:rPr>
              <a:t>简介</a:t>
            </a:r>
          </a:p>
        </p:txBody>
      </p:sp>
      <p:sp>
        <p:nvSpPr>
          <p:cNvPr id="11" name="文本框 10">
            <a:extLst>
              <a:ext uri="{FF2B5EF4-FFF2-40B4-BE49-F238E27FC236}">
                <a16:creationId xmlns:a16="http://schemas.microsoft.com/office/drawing/2014/main" id="{820316D7-A98E-4A8B-8714-466F99AAD555}"/>
              </a:ext>
            </a:extLst>
          </p:cNvPr>
          <p:cNvSpPr txBox="1"/>
          <p:nvPr/>
        </p:nvSpPr>
        <p:spPr>
          <a:xfrm>
            <a:off x="7213600" y="5822678"/>
            <a:ext cx="944929" cy="369332"/>
          </a:xfrm>
          <a:prstGeom prst="rect">
            <a:avLst/>
          </a:prstGeom>
          <a:solidFill>
            <a:schemeClr val="bg1"/>
          </a:solidFill>
        </p:spPr>
        <p:txBody>
          <a:bodyPr wrap="square" rtlCol="0">
            <a:spAutoFit/>
          </a:bodyPr>
          <a:lstStyle/>
          <a:p>
            <a:endParaRPr lang="zh-CN" altLang="en-US" dirty="0"/>
          </a:p>
        </p:txBody>
      </p:sp>
      <p:pic>
        <p:nvPicPr>
          <p:cNvPr id="3" name="图片 2">
            <a:extLst>
              <a:ext uri="{FF2B5EF4-FFF2-40B4-BE49-F238E27FC236}">
                <a16:creationId xmlns:a16="http://schemas.microsoft.com/office/drawing/2014/main" id="{79A4423C-2186-4D38-84CC-A3C54C3ACA45}"/>
              </a:ext>
            </a:extLst>
          </p:cNvPr>
          <p:cNvPicPr>
            <a:picLocks noChangeAspect="1"/>
          </p:cNvPicPr>
          <p:nvPr/>
        </p:nvPicPr>
        <p:blipFill>
          <a:blip r:embed="rId2"/>
          <a:stretch>
            <a:fillRect/>
          </a:stretch>
        </p:blipFill>
        <p:spPr>
          <a:xfrm>
            <a:off x="2084554" y="814855"/>
            <a:ext cx="7772799" cy="5556536"/>
          </a:xfrm>
          <a:prstGeom prst="rect">
            <a:avLst/>
          </a:prstGeom>
        </p:spPr>
      </p:pic>
    </p:spTree>
    <p:extLst>
      <p:ext uri="{BB962C8B-B14F-4D97-AF65-F5344CB8AC3E}">
        <p14:creationId xmlns:p14="http://schemas.microsoft.com/office/powerpoint/2010/main" val="2619904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132715" y="109220"/>
            <a:ext cx="4686935" cy="582930"/>
          </a:xfrm>
          <a:prstGeom prst="rect">
            <a:avLst/>
          </a:prstGeom>
        </p:spPr>
        <p:txBody>
          <a:bodyPr>
            <a:normAutofit/>
          </a:bodyPr>
          <a:lstStyle/>
          <a:p>
            <a:r>
              <a:rPr lang="zh-CN" altLang="en-US" sz="2400" dirty="0">
                <a:solidFill>
                  <a:schemeClr val="bg2">
                    <a:lumMod val="25000"/>
                  </a:schemeClr>
                </a:solidFill>
              </a:rPr>
              <a:t>一、</a:t>
            </a:r>
            <a:r>
              <a:rPr lang="en-US" altLang="zh-CN" sz="2400" dirty="0">
                <a:solidFill>
                  <a:schemeClr val="bg2">
                    <a:lumMod val="25000"/>
                  </a:schemeClr>
                </a:solidFill>
              </a:rPr>
              <a:t>RN</a:t>
            </a:r>
            <a:r>
              <a:rPr lang="zh-CN" altLang="en-US" sz="2400" dirty="0">
                <a:solidFill>
                  <a:schemeClr val="bg2">
                    <a:lumMod val="25000"/>
                  </a:schemeClr>
                </a:solidFill>
              </a:rPr>
              <a:t>简介</a:t>
            </a:r>
          </a:p>
        </p:txBody>
      </p:sp>
      <p:sp>
        <p:nvSpPr>
          <p:cNvPr id="10" name="矩形 7"/>
          <p:cNvSpPr>
            <a:spLocks noChangeArrowheads="1"/>
          </p:cNvSpPr>
          <p:nvPr/>
        </p:nvSpPr>
        <p:spPr bwMode="auto">
          <a:xfrm>
            <a:off x="1031630" y="1229995"/>
            <a:ext cx="5880979" cy="458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90204" pitchFamily="34" charset="0"/>
              <a:buChar char="•"/>
              <a:defRPr sz="3200">
                <a:solidFill>
                  <a:srgbClr val="00469D"/>
                </a:solidFill>
                <a:latin typeface="微软雅黑" panose="020B0503020204020204" pitchFamily="34" charset="-122"/>
                <a:ea typeface="微软雅黑" panose="020B0503020204020204" pitchFamily="34" charset="-122"/>
              </a:defRPr>
            </a:lvl1pPr>
            <a:lvl2pPr marL="800100" indent="-342900">
              <a:spcBef>
                <a:spcPct val="20000"/>
              </a:spcBef>
              <a:buFont typeface="Arial" panose="020B0604020202090204" pitchFamily="34" charset="0"/>
              <a:buChar char="–"/>
              <a:defRPr sz="2800">
                <a:solidFill>
                  <a:srgbClr val="00469D"/>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90204" pitchFamily="34" charset="0"/>
              <a:buChar char="•"/>
              <a:defRPr sz="2400">
                <a:solidFill>
                  <a:srgbClr val="00469D"/>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90204" pitchFamily="34" charset="0"/>
              <a:buChar char="–"/>
              <a:defRPr sz="2000">
                <a:solidFill>
                  <a:srgbClr val="00469D"/>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90204" pitchFamily="34" charset="0"/>
              <a:buChar char="»"/>
              <a:defRPr sz="2000">
                <a:solidFill>
                  <a:srgbClr val="00469D"/>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90204" pitchFamily="34" charset="0"/>
              <a:buChar char="»"/>
              <a:defRPr sz="2000">
                <a:solidFill>
                  <a:srgbClr val="00469D"/>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90204" pitchFamily="34" charset="0"/>
              <a:buChar char="»"/>
              <a:defRPr sz="2000">
                <a:solidFill>
                  <a:srgbClr val="00469D"/>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90204" pitchFamily="34" charset="0"/>
              <a:buChar char="»"/>
              <a:defRPr sz="2000">
                <a:solidFill>
                  <a:srgbClr val="00469D"/>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90204" pitchFamily="34" charset="0"/>
              <a:buChar char="»"/>
              <a:defRPr sz="2000">
                <a:solidFill>
                  <a:srgbClr val="00469D"/>
                </a:solidFill>
                <a:latin typeface="微软雅黑" panose="020B0503020204020204" pitchFamily="34" charset="-122"/>
                <a:ea typeface="微软雅黑" panose="020B0503020204020204" pitchFamily="34" charset="-122"/>
              </a:defRPr>
            </a:lvl9pPr>
          </a:lstStyle>
          <a:p>
            <a:pPr marL="0" marR="0" lvl="0" indent="0" algn="l" defTabSz="914400" rtl="0" eaLnBrk="1" fontAlgn="auto" latinLnBrk="0" hangingPunct="1">
              <a:lnSpc>
                <a:spcPct val="150000"/>
              </a:lnSpc>
              <a:spcBef>
                <a:spcPct val="0"/>
              </a:spcBef>
              <a:spcAft>
                <a:spcPts val="0"/>
              </a:spcAft>
              <a:buClrTx/>
              <a:buSzTx/>
              <a:buFont typeface="Arial" panose="020B0604020202090204" pitchFamily="34" charset="0"/>
              <a:buNone/>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503050405090304" pitchFamily="18" charset="0"/>
              </a:rPr>
              <a:t>JSX</a:t>
            </a:r>
            <a:endPar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11" name="文本框 10">
            <a:extLst>
              <a:ext uri="{FF2B5EF4-FFF2-40B4-BE49-F238E27FC236}">
                <a16:creationId xmlns:a16="http://schemas.microsoft.com/office/drawing/2014/main" id="{820316D7-A98E-4A8B-8714-466F99AAD555}"/>
              </a:ext>
            </a:extLst>
          </p:cNvPr>
          <p:cNvSpPr txBox="1"/>
          <p:nvPr/>
        </p:nvSpPr>
        <p:spPr>
          <a:xfrm>
            <a:off x="7213600" y="5822678"/>
            <a:ext cx="944929" cy="369332"/>
          </a:xfrm>
          <a:prstGeom prst="rect">
            <a:avLst/>
          </a:prstGeom>
          <a:solidFill>
            <a:schemeClr val="bg1"/>
          </a:solidFill>
        </p:spPr>
        <p:txBody>
          <a:bodyPr wrap="square" rtlCol="0">
            <a:spAutoFit/>
          </a:bodyPr>
          <a:lstStyle/>
          <a:p>
            <a:endParaRPr lang="zh-CN" altLang="en-US" dirty="0"/>
          </a:p>
        </p:txBody>
      </p:sp>
      <p:sp>
        <p:nvSpPr>
          <p:cNvPr id="5" name="文本框 4">
            <a:extLst>
              <a:ext uri="{FF2B5EF4-FFF2-40B4-BE49-F238E27FC236}">
                <a16:creationId xmlns:a16="http://schemas.microsoft.com/office/drawing/2014/main" id="{6A37BFD3-50FF-485D-9942-678B0A9249FD}"/>
              </a:ext>
            </a:extLst>
          </p:cNvPr>
          <p:cNvSpPr txBox="1"/>
          <p:nvPr/>
        </p:nvSpPr>
        <p:spPr>
          <a:xfrm>
            <a:off x="1438030" y="1811249"/>
            <a:ext cx="9456615" cy="584775"/>
          </a:xfrm>
          <a:prstGeom prst="rect">
            <a:avLst/>
          </a:prstGeom>
          <a:noFill/>
        </p:spPr>
        <p:txBody>
          <a:bodyPr wrap="square" rtlCol="0">
            <a:spAutoFit/>
          </a:bodyPr>
          <a:lstStyle/>
          <a:p>
            <a:r>
              <a:rPr lang="en-US" altLang="zh-CN" sz="1600" b="0" i="0" dirty="0">
                <a:solidFill>
                  <a:srgbClr val="333333"/>
                </a:solidFill>
                <a:effectLst/>
                <a:latin typeface="arial" panose="020B0604020202020204" pitchFamily="34" charset="0"/>
              </a:rPr>
              <a:t>JSX </a:t>
            </a:r>
            <a:r>
              <a:rPr lang="zh-CN" altLang="en-US" sz="1600" b="0" i="0" dirty="0">
                <a:solidFill>
                  <a:srgbClr val="333333"/>
                </a:solidFill>
                <a:effectLst/>
                <a:latin typeface="arial" panose="020B0604020202020204" pitchFamily="34" charset="0"/>
              </a:rPr>
              <a:t>是一种代码中穿插着类 </a:t>
            </a:r>
            <a:r>
              <a:rPr lang="en-US" altLang="zh-CN" sz="1600" b="0" i="0" dirty="0">
                <a:solidFill>
                  <a:srgbClr val="333333"/>
                </a:solidFill>
                <a:effectLst/>
                <a:latin typeface="arial" panose="020B0604020202020204" pitchFamily="34" charset="0"/>
              </a:rPr>
              <a:t>XML </a:t>
            </a:r>
            <a:r>
              <a:rPr lang="zh-CN" altLang="en-US" sz="1600" b="0" i="0" dirty="0">
                <a:solidFill>
                  <a:srgbClr val="333333"/>
                </a:solidFill>
                <a:effectLst/>
                <a:latin typeface="arial" panose="020B0604020202020204" pitchFamily="34" charset="0"/>
              </a:rPr>
              <a:t>标签的 </a:t>
            </a:r>
            <a:r>
              <a:rPr lang="en-US" altLang="zh-CN" sz="1600" b="0" i="0" dirty="0">
                <a:solidFill>
                  <a:srgbClr val="333333"/>
                </a:solidFill>
                <a:effectLst/>
                <a:latin typeface="arial" panose="020B0604020202020204" pitchFamily="34" charset="0"/>
              </a:rPr>
              <a:t>J</a:t>
            </a:r>
            <a:r>
              <a:rPr lang="en-US" altLang="zh-CN" sz="1600" dirty="0">
                <a:solidFill>
                  <a:srgbClr val="333333"/>
                </a:solidFill>
                <a:latin typeface="arial" panose="020B0604020202020204" pitchFamily="34" charset="0"/>
              </a:rPr>
              <a:t>avaScript </a:t>
            </a:r>
            <a:r>
              <a:rPr lang="zh-CN" altLang="en-US" sz="1600" dirty="0">
                <a:solidFill>
                  <a:srgbClr val="333333"/>
                </a:solidFill>
                <a:latin typeface="arial" panose="020B0604020202020204" pitchFamily="34" charset="0"/>
              </a:rPr>
              <a:t>语法。目的是为了提高引用实例时可视化程度，即代码的可阅读性。</a:t>
            </a:r>
            <a:endParaRPr lang="zh-CN" altLang="en-US" sz="1600" dirty="0"/>
          </a:p>
        </p:txBody>
      </p:sp>
      <p:sp>
        <p:nvSpPr>
          <p:cNvPr id="9" name="文本框 8">
            <a:extLst>
              <a:ext uri="{FF2B5EF4-FFF2-40B4-BE49-F238E27FC236}">
                <a16:creationId xmlns:a16="http://schemas.microsoft.com/office/drawing/2014/main" id="{9FC05AEE-F075-447E-BD9C-FF7CEADBA35A}"/>
              </a:ext>
            </a:extLst>
          </p:cNvPr>
          <p:cNvSpPr txBox="1"/>
          <p:nvPr/>
        </p:nvSpPr>
        <p:spPr>
          <a:xfrm>
            <a:off x="1438029" y="5004267"/>
            <a:ext cx="9456615" cy="338554"/>
          </a:xfrm>
          <a:prstGeom prst="rect">
            <a:avLst/>
          </a:prstGeom>
          <a:noFill/>
        </p:spPr>
        <p:txBody>
          <a:bodyPr wrap="square" rtlCol="0">
            <a:spAutoFit/>
          </a:bodyPr>
          <a:lstStyle/>
          <a:p>
            <a:r>
              <a:rPr lang="zh-CN" altLang="en-US" sz="1600" b="0" i="0" dirty="0">
                <a:solidFill>
                  <a:srgbClr val="333333"/>
                </a:solidFill>
                <a:effectLst/>
                <a:latin typeface="arial" panose="020B0604020202020204" pitchFamily="34" charset="0"/>
              </a:rPr>
              <a:t>语法使用截图</a:t>
            </a:r>
            <a:endParaRPr lang="zh-CN" altLang="en-US" sz="1600" dirty="0"/>
          </a:p>
        </p:txBody>
      </p:sp>
    </p:spTree>
    <p:extLst>
      <p:ext uri="{BB962C8B-B14F-4D97-AF65-F5344CB8AC3E}">
        <p14:creationId xmlns:p14="http://schemas.microsoft.com/office/powerpoint/2010/main" val="407232966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608</TotalTime>
  <Words>3692</Words>
  <Application>Microsoft Office PowerPoint</Application>
  <PresentationFormat>宽屏</PresentationFormat>
  <Paragraphs>489</Paragraphs>
  <Slides>50</Slides>
  <Notes>9</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50</vt:i4>
      </vt:variant>
    </vt:vector>
  </HeadingPairs>
  <TitlesOfParts>
    <vt:vector size="62" baseType="lpstr">
      <vt:lpstr>-apple-system</vt:lpstr>
      <vt:lpstr>source-code-pro</vt:lpstr>
      <vt:lpstr>等线</vt:lpstr>
      <vt:lpstr>经典粗黑简</vt:lpstr>
      <vt:lpstr>微软雅黑</vt:lpstr>
      <vt:lpstr>Arial</vt:lpstr>
      <vt:lpstr>Arial</vt:lpstr>
      <vt:lpstr>Arial Bold</vt:lpstr>
      <vt:lpstr>Calibri</vt:lpstr>
      <vt:lpstr>Times New Roman</vt:lpstr>
      <vt:lpstr>Office 主题</vt:lpstr>
      <vt:lpstr>1_Office 主题​​</vt:lpstr>
      <vt:lpstr>React-Native 手机app开发</vt:lpstr>
      <vt:lpstr>PowerPoint 演示文稿</vt:lpstr>
      <vt:lpstr>PowerPoint 演示文稿</vt:lpstr>
      <vt:lpstr>一、RN简介</vt:lpstr>
      <vt:lpstr>一、RN简介</vt:lpstr>
      <vt:lpstr>一、RN简介</vt:lpstr>
      <vt:lpstr>一、RN简介</vt:lpstr>
      <vt:lpstr>一、RN简介</vt:lpstr>
      <vt:lpstr>一、RN简介</vt:lpstr>
      <vt:lpstr>一、RN简介</vt:lpstr>
      <vt:lpstr>PowerPoint 演示文稿</vt:lpstr>
      <vt:lpstr>二、RN入门【Android】</vt:lpstr>
      <vt:lpstr>二、RN入门【Android】</vt:lpstr>
      <vt:lpstr>二、RN入门【Android】</vt:lpstr>
      <vt:lpstr>二、RN入门【Android】</vt:lpstr>
      <vt:lpstr>二、RN入门【Android】</vt:lpstr>
      <vt:lpstr>二、RN入门【Android】</vt:lpstr>
      <vt:lpstr>二、RN入门【Android】</vt:lpstr>
      <vt:lpstr>PowerPoint 演示文稿</vt:lpstr>
      <vt:lpstr>三、开发模式</vt:lpstr>
      <vt:lpstr>三、开发模式</vt:lpstr>
      <vt:lpstr>三、开发模式</vt:lpstr>
      <vt:lpstr>PowerPoint 演示文稿</vt:lpstr>
      <vt:lpstr>四、UI</vt:lpstr>
      <vt:lpstr>四、UI</vt:lpstr>
      <vt:lpstr>四、UI</vt:lpstr>
      <vt:lpstr>PowerPoint 演示文稿</vt:lpstr>
      <vt:lpstr>五、基础需求实现</vt:lpstr>
      <vt:lpstr>五、基础需求实现</vt:lpstr>
      <vt:lpstr>五、基础需求实现</vt:lpstr>
      <vt:lpstr>五、基础需求实现</vt:lpstr>
      <vt:lpstr>五、基础需求实现</vt:lpstr>
      <vt:lpstr>五、基础需求实现</vt:lpstr>
      <vt:lpstr>五、基础需求实现</vt:lpstr>
      <vt:lpstr>五、基础需求实现</vt:lpstr>
      <vt:lpstr>五、基础需求实现</vt:lpstr>
      <vt:lpstr>五、基础需求实现</vt:lpstr>
      <vt:lpstr>PowerPoint 演示文稿</vt:lpstr>
      <vt:lpstr>六、进阶</vt:lpstr>
      <vt:lpstr>六、进阶</vt:lpstr>
      <vt:lpstr>六、进阶</vt:lpstr>
      <vt:lpstr>六、进阶</vt:lpstr>
      <vt:lpstr>六、进阶</vt:lpstr>
      <vt:lpstr>PowerPoint 演示文稿</vt:lpstr>
      <vt:lpstr>七、代码管理</vt:lpstr>
      <vt:lpstr>PowerPoint 演示文稿</vt:lpstr>
      <vt:lpstr>八、坑</vt:lpstr>
      <vt:lpstr>八、坑</vt:lpstr>
      <vt:lpstr>八、坑</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TEMPLATE</dc:title>
  <dc:creator>13810675100@163.com</dc:creator>
  <cp:lastModifiedBy>zbc</cp:lastModifiedBy>
  <cp:revision>92</cp:revision>
  <dcterms:created xsi:type="dcterms:W3CDTF">2020-08-04T06:17:41Z</dcterms:created>
  <dcterms:modified xsi:type="dcterms:W3CDTF">2020-09-12T02:25:41Z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2052-2.5.0.4070</vt:lpwstr>
  </property>
</Properties>
</file>