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9" r:id="rId5"/>
    <p:sldId id="420" r:id="rId6"/>
    <p:sldId id="41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2029. 石子游戏 IX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>
                <a:sym typeface="+mn-ea"/>
              </a:rPr>
              <a:t>1、因为只需要考虑移走石子之和是否能被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整除，所以可以把石子分为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类，它们对和的贡献等价于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、显然0可以用来转换先后手，如果A发现先手要输，那么可以选0变为后手；B肯定选0让A再变为先手。所以偶数个0没有意义，奇数个0有一次转变先后手的机会。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、先不考虑有一个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的情况，第一个必然选1或者2。如果是1，则只能是11212121...如果A发现没有2可以选，则输掉了。如果先选2，则只能是22121212...。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、大概可以发现最后的结果和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的个数关系相关。下面来详细推导一下：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、先考虑没有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的情况：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a1</a:t>
            </a:r>
            <a:r>
              <a:rPr>
                <a:sym typeface="+mn-ea"/>
              </a:rPr>
              <a:t>、只有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，不管几个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，都是</a:t>
            </a:r>
            <a:r>
              <a:rPr lang="en-US" altLang="zh-CN">
                <a:sym typeface="+mn-ea"/>
              </a:rPr>
              <a:t>A lost</a:t>
            </a:r>
            <a:r>
              <a:rPr>
                <a:sym typeface="+mn-ea"/>
              </a:rPr>
              <a:t>。（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个：</a:t>
            </a:r>
            <a:r>
              <a:rPr lang="en-US" altLang="zh-CN">
                <a:sym typeface="+mn-ea"/>
              </a:rPr>
              <a:t>A1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A lost</a:t>
            </a:r>
            <a:r>
              <a:rPr>
                <a:sym typeface="+mn-ea"/>
              </a:rPr>
              <a:t>。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个：</a:t>
            </a:r>
            <a:r>
              <a:rPr lang="en-US" altLang="zh-CN">
                <a:sym typeface="+mn-ea"/>
              </a:rPr>
              <a:t>A1B1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A lost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个或更多：</a:t>
            </a:r>
            <a:r>
              <a:rPr lang="en-US" altLang="zh-CN">
                <a:sym typeface="+mn-ea"/>
              </a:rPr>
              <a:t>A1B1A1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A lost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a2</a:t>
            </a:r>
            <a:r>
              <a:rPr>
                <a:sym typeface="+mn-ea"/>
              </a:rPr>
              <a:t>、只有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，同理，</a:t>
            </a:r>
            <a:r>
              <a:rPr>
                <a:sym typeface="+mn-ea"/>
              </a:rPr>
              <a:t>不管几个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，都是</a:t>
            </a:r>
            <a:r>
              <a:rPr lang="en-US" altLang="zh-CN">
                <a:sym typeface="+mn-ea"/>
              </a:rPr>
              <a:t>A lost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a3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同时都有，则</a:t>
            </a:r>
            <a:r>
              <a:rPr lang="en-US" altLang="zh-CN">
                <a:sym typeface="+mn-ea"/>
              </a:rPr>
              <a:t>A win</a:t>
            </a:r>
            <a:r>
              <a:rPr>
                <a:sym typeface="+mn-ea"/>
              </a:rPr>
              <a:t>。假设</a:t>
            </a:r>
            <a:r>
              <a:rPr lang="en-US" altLang="zh-CN">
                <a:sym typeface="+mn-ea"/>
              </a:rPr>
              <a:t>C1&gt;=C2</a:t>
            </a:r>
            <a:r>
              <a:rPr>
                <a:sym typeface="+mn-ea"/>
              </a:rPr>
              <a:t>，即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的个数比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多，那么</a:t>
            </a:r>
            <a:r>
              <a:rPr lang="en-US" altLang="zh-CN">
                <a:sym typeface="+mn-ea"/>
              </a:rPr>
              <a:t>A2B2A1B2A1B2...</a:t>
            </a:r>
            <a:r>
              <a:rPr>
                <a:sym typeface="+mn-ea"/>
              </a:rPr>
              <a:t>最后一定是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先面临没有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可以拿的局面，被迫拿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，所以</a:t>
            </a:r>
            <a:r>
              <a:rPr lang="en-US" altLang="zh-CN">
                <a:sym typeface="+mn-ea"/>
              </a:rPr>
              <a:t>B lost</a:t>
            </a:r>
            <a:r>
              <a:rPr>
                <a:sym typeface="+mn-ea"/>
              </a:rPr>
              <a:t>。同理如果</a:t>
            </a:r>
            <a:r>
              <a:rPr lang="en-US" altLang="zh-CN">
                <a:sym typeface="+mn-ea"/>
              </a:rPr>
              <a:t>C1&lt;=C2</a:t>
            </a:r>
            <a:r>
              <a:rPr>
                <a:sym typeface="+mn-ea"/>
              </a:rPr>
              <a:t>，那么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先拿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，也是</a:t>
            </a:r>
            <a:r>
              <a:rPr lang="en-US" altLang="zh-CN">
                <a:sym typeface="+mn-ea"/>
              </a:rPr>
              <a:t>B lost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、再考虑有一个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的情况，此时有一次先后手易手的机会：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b1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C1==C2</a:t>
            </a:r>
            <a:r>
              <a:rPr>
                <a:sym typeface="+mn-ea"/>
              </a:rPr>
              <a:t>，显然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不能优先使用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，因为易手后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面临</a:t>
            </a:r>
            <a:r>
              <a:rPr lang="en-US" altLang="zh-CN">
                <a:sym typeface="+mn-ea"/>
              </a:rPr>
              <a:t>a3</a:t>
            </a:r>
            <a:r>
              <a:rPr>
                <a:sym typeface="+mn-ea"/>
              </a:rPr>
              <a:t>的局面，</a:t>
            </a:r>
            <a:r>
              <a:rPr lang="en-US" altLang="zh-CN">
                <a:sym typeface="+mn-ea"/>
              </a:rPr>
              <a:t>B win</a:t>
            </a:r>
            <a:r>
              <a:rPr>
                <a:sym typeface="+mn-ea"/>
              </a:rPr>
              <a:t>。所以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只能选择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或者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，假设选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，则</a:t>
            </a:r>
            <a:r>
              <a:rPr lang="en-US" altLang="zh-CN">
                <a:sym typeface="+mn-ea"/>
              </a:rPr>
              <a:t>A1B1A2B1A2B1...</a:t>
            </a:r>
            <a:r>
              <a:rPr>
                <a:sym typeface="+mn-ea"/>
              </a:rPr>
              <a:t>，显然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要先被拿完，还剩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。此时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再拿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易手，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被迫拿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lost</a:t>
            </a:r>
            <a:r>
              <a:rPr>
                <a:sym typeface="+mn-ea"/>
              </a:rPr>
              <a:t>。如果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主动使用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易手，则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拿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，还是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被迫拿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lost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b2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C1=C2+1</a:t>
            </a:r>
            <a:r>
              <a:rPr>
                <a:sym typeface="+mn-ea"/>
              </a:rPr>
              <a:t>，同理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不能优先使用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。由于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的存在，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不能先拿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，因为这样</a:t>
            </a:r>
            <a:r>
              <a:rPr lang="en-US" altLang="zh-CN">
                <a:sym typeface="+mn-ea"/>
              </a:rPr>
              <a:t>A2B2A1B2A1B2...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没有以后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导致</a:t>
            </a:r>
            <a:r>
              <a:rPr lang="en-US" altLang="zh-CN">
                <a:sym typeface="+mn-ea"/>
              </a:rPr>
              <a:t>A lost</a:t>
            </a:r>
            <a:r>
              <a:rPr>
                <a:sym typeface="+mn-ea"/>
              </a:rPr>
              <a:t>。所以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只能拿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，流程是</a:t>
            </a:r>
            <a:r>
              <a:rPr lang="en-US" altLang="zh-CN">
                <a:sym typeface="+mn-ea"/>
              </a:rPr>
              <a:t>A1B1A2B1A2B1...</a:t>
            </a:r>
            <a:r>
              <a:rPr>
                <a:sym typeface="+mn-ea"/>
              </a:rPr>
              <a:t>最后剩一个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，一个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。无论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选什么，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都能平安的拿完所有数，最终</a:t>
            </a:r>
            <a:r>
              <a:rPr lang="en-US" altLang="zh-CN">
                <a:sym typeface="+mn-ea"/>
              </a:rPr>
              <a:t>A lost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b3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C1=C2+2</a:t>
            </a:r>
            <a:r>
              <a:rPr>
                <a:sym typeface="+mn-ea"/>
              </a:rPr>
              <a:t>，和</a:t>
            </a:r>
            <a:r>
              <a:rPr lang="en-US" altLang="zh-CN">
                <a:sym typeface="+mn-ea"/>
              </a:rPr>
              <a:t>b2</a:t>
            </a:r>
            <a:r>
              <a:rPr>
                <a:sym typeface="+mn-ea"/>
              </a:rPr>
              <a:t>场景类似，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只能拿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，最终所有数被拿完，</a:t>
            </a:r>
            <a:r>
              <a:rPr lang="en-US" altLang="zh-CN">
                <a:sym typeface="+mn-ea"/>
              </a:rPr>
              <a:t>A lost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b4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C1-C2&gt;2</a:t>
            </a:r>
            <a:r>
              <a:rPr>
                <a:sym typeface="+mn-ea"/>
              </a:rPr>
              <a:t>，由于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比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的个数多了超过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个，所以在第一轮两个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被拿后，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仍然比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多。这导致流程</a:t>
            </a:r>
            <a:r>
              <a:rPr lang="en-US" altLang="zh-CN">
                <a:sym typeface="+mn-ea"/>
              </a:rPr>
              <a:t>A1B1A2B1A2B1...</a:t>
            </a:r>
            <a:r>
              <a:rPr>
                <a:sym typeface="+mn-ea"/>
              </a:rPr>
              <a:t>结束后，还有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剩下，同时还有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。此时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，让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面临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，则</a:t>
            </a:r>
            <a:r>
              <a:rPr lang="en-US" altLang="zh-CN">
                <a:sym typeface="+mn-ea"/>
              </a:rPr>
              <a:t>B lost</a:t>
            </a:r>
            <a:r>
              <a:rPr>
                <a:sym typeface="+mn-ea"/>
              </a:rPr>
              <a:t>。既然这样，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能不能在还有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时先拿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呢？这样也不行，流程变为了</a:t>
            </a:r>
            <a:r>
              <a:rPr lang="en-US" altLang="zh-CN">
                <a:sym typeface="+mn-ea"/>
              </a:rPr>
              <a:t>A1B1A2B0A1B2A1...B</a:t>
            </a:r>
            <a:r>
              <a:rPr>
                <a:sym typeface="+mn-ea"/>
              </a:rPr>
              <a:t>最终面临没有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可拿的局面，</a:t>
            </a:r>
            <a:r>
              <a:rPr lang="en-US" altLang="zh-CN">
                <a:sym typeface="+mn-ea"/>
              </a:rPr>
              <a:t>B lost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，综上，推导出最终结论：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如果</a:t>
            </a:r>
            <a:r>
              <a:rPr lang="en-US" altLang="zh-CN">
                <a:sym typeface="+mn-ea"/>
              </a:rPr>
              <a:t>C0</a:t>
            </a:r>
            <a:r>
              <a:rPr>
                <a:sym typeface="+mn-ea"/>
              </a:rPr>
              <a:t>是偶数：</a:t>
            </a:r>
            <a:r>
              <a:rPr lang="en-US" altLang="zh-CN">
                <a:sym typeface="+mn-ea"/>
              </a:rPr>
              <a:t>C1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C2</a:t>
            </a:r>
            <a:r>
              <a:rPr>
                <a:sym typeface="+mn-ea"/>
              </a:rPr>
              <a:t>都不为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，则</a:t>
            </a:r>
            <a:r>
              <a:rPr lang="en-US" altLang="zh-CN">
                <a:sym typeface="+mn-ea"/>
              </a:rPr>
              <a:t>A win</a:t>
            </a:r>
            <a:r>
              <a:rPr>
                <a:sym typeface="+mn-ea"/>
              </a:rPr>
              <a:t>；</a:t>
            </a:r>
            <a:r>
              <a:rPr lang="en-US" altLang="zh-CN">
                <a:sym typeface="+mn-ea"/>
              </a:rPr>
              <a:t>C1</a:t>
            </a:r>
            <a:r>
              <a:rPr>
                <a:sym typeface="+mn-ea"/>
              </a:rPr>
              <a:t>或者</a:t>
            </a:r>
            <a:r>
              <a:rPr lang="en-US" altLang="zh-CN">
                <a:sym typeface="+mn-ea"/>
              </a:rPr>
              <a:t>C2</a:t>
            </a:r>
            <a:r>
              <a:rPr>
                <a:sym typeface="+mn-ea"/>
              </a:rPr>
              <a:t>有一个是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，则</a:t>
            </a:r>
            <a:r>
              <a:rPr lang="en-US" altLang="zh-CN">
                <a:sym typeface="+mn-ea"/>
              </a:rPr>
              <a:t>A lost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如果</a:t>
            </a:r>
            <a:r>
              <a:rPr lang="en-US" altLang="zh-CN">
                <a:sym typeface="+mn-ea"/>
              </a:rPr>
              <a:t>C0</a:t>
            </a:r>
            <a:r>
              <a:rPr>
                <a:sym typeface="+mn-ea"/>
              </a:rPr>
              <a:t>是奇数：</a:t>
            </a:r>
            <a:r>
              <a:rPr lang="en-US" altLang="zh-CN">
                <a:sym typeface="+mn-ea"/>
              </a:rPr>
              <a:t>C1 - C2 &gt; 2 </a:t>
            </a:r>
            <a:r>
              <a:rPr>
                <a:sym typeface="+mn-ea"/>
              </a:rPr>
              <a:t>或者</a:t>
            </a:r>
            <a:r>
              <a:rPr lang="en-US" altLang="zh-CN">
                <a:sym typeface="+mn-ea"/>
              </a:rPr>
              <a:t> C2 - C1 &gt; 2</a:t>
            </a:r>
            <a:r>
              <a:rPr>
                <a:sym typeface="+mn-ea"/>
              </a:rPr>
              <a:t>，则</a:t>
            </a:r>
            <a:r>
              <a:rPr lang="en-US" altLang="zh-CN">
                <a:sym typeface="+mn-ea"/>
              </a:rPr>
              <a:t>A win</a:t>
            </a:r>
            <a:r>
              <a:rPr>
                <a:sym typeface="+mn-ea"/>
              </a:rPr>
              <a:t>；其它情况</a:t>
            </a:r>
            <a:r>
              <a:rPr lang="en-US" altLang="zh-CN">
                <a:sym typeface="+mn-ea"/>
              </a:rPr>
              <a:t>A lost</a:t>
            </a:r>
            <a:r>
              <a:rPr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时间复杂度：遍历一次统计</a:t>
            </a:r>
            <a:r>
              <a:rPr lang="en-US" altLang="zh-CN">
                <a:sym typeface="+mn-ea"/>
              </a:rPr>
              <a:t>C0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C2</a:t>
            </a:r>
            <a:r>
              <a:rPr>
                <a:sym typeface="+mn-ea"/>
              </a:rPr>
              <a:t>个数即可，所以时间复杂度是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空间复杂度：只需常量空间，空间复杂度是</a:t>
            </a:r>
            <a:r>
              <a:rPr lang="en-US" altLang="zh-CN">
                <a:sym typeface="+mn-ea"/>
              </a:rPr>
              <a:t>O(1)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WPS 演示</Application>
  <PresentationFormat>宽屏</PresentationFormat>
  <Paragraphs>28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2017. 网格游戏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203</cp:revision>
  <dcterms:created xsi:type="dcterms:W3CDTF">2019-06-19T02:08:00Z</dcterms:created>
  <dcterms:modified xsi:type="dcterms:W3CDTF">2021-10-11T17:06:32Z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373942E338E948B4961A8CD935E7795D</vt:lpwstr>
  </property>
</Properties>
</file>