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3" r:id="rId5"/>
    <p:sldId id="414" r:id="rId6"/>
    <p:sldId id="415" r:id="rId7"/>
    <p:sldId id="4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834. 树中距离之和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905" y="725170"/>
            <a:ext cx="11324590" cy="552450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</a:t>
            </a:r>
            <a:r>
              <a:rPr altLang="zh-CN">
                <a:sym typeface="+mn-ea"/>
              </a:rPr>
              <a:t>由于要求所有节点的</a:t>
            </a:r>
            <a:r>
              <a:rPr lang="en-US" altLang="zh-CN">
                <a:sym typeface="+mn-ea"/>
              </a:rPr>
              <a:t>distanceSum</a:t>
            </a:r>
            <a:r>
              <a:rPr altLang="zh-CN">
                <a:sym typeface="+mn-ea"/>
              </a:rPr>
              <a:t>，第一想法是暴力，以每个点为</a:t>
            </a:r>
            <a:r>
              <a:rPr lang="en-US" altLang="zh-CN">
                <a:sym typeface="+mn-ea"/>
              </a:rPr>
              <a:t>root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bfs</a:t>
            </a:r>
            <a:r>
              <a:rPr>
                <a:sym typeface="+mn-ea"/>
              </a:rPr>
              <a:t>到所有点，可以求得到每个点的距离，然后求所有的距离之和。一次</a:t>
            </a:r>
            <a:r>
              <a:rPr lang="en-US" altLang="zh-CN">
                <a:sym typeface="+mn-ea"/>
              </a:rPr>
              <a:t>bfs</a:t>
            </a:r>
            <a:r>
              <a:rPr>
                <a:sym typeface="+mn-ea"/>
              </a:rPr>
              <a:t>的时间复杂度为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，遍历所有点，总的时间复杂度就是</a:t>
            </a:r>
            <a:r>
              <a:rPr lang="en-US" altLang="zh-CN">
                <a:sym typeface="+mn-ea"/>
              </a:rPr>
              <a:t>N*N</a:t>
            </a:r>
            <a:r>
              <a:rPr>
                <a:sym typeface="+mn-ea"/>
              </a:rPr>
              <a:t>，在</a:t>
            </a:r>
            <a:r>
              <a:rPr lang="en-US" altLang="zh-CN">
                <a:sym typeface="+mn-ea"/>
              </a:rPr>
              <a:t>1&lt;=N&lt;=10000</a:t>
            </a:r>
            <a:r>
              <a:rPr altLang="zh-CN">
                <a:sym typeface="+mn-ea"/>
              </a:rPr>
              <a:t>的情况下肯定会超时。</a:t>
            </a:r>
            <a:endParaRPr altLang="zh-CN">
              <a:sym typeface="+mn-ea"/>
            </a:endParaRPr>
          </a:p>
          <a:p>
            <a:pPr marL="0" indent="0">
              <a:buNone/>
            </a:pPr>
            <a:endParaRPr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、由于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最大到</a:t>
            </a:r>
            <a:r>
              <a:rPr lang="en-US" altLang="zh-CN">
                <a:sym typeface="+mn-ea"/>
              </a:rPr>
              <a:t>10000</a:t>
            </a:r>
            <a:r>
              <a:rPr>
                <a:sym typeface="+mn-ea"/>
              </a:rPr>
              <a:t>，要尽量找到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的方法。所以自然想到求得</a:t>
            </a:r>
            <a:r>
              <a:rPr lang="en-US" altLang="zh-CN">
                <a:sym typeface="+mn-ea"/>
              </a:rPr>
              <a:t>node0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distanceSum</a:t>
            </a:r>
            <a:r>
              <a:rPr>
                <a:sym typeface="+mn-ea"/>
              </a:rPr>
              <a:t>之后，其它点的</a:t>
            </a:r>
            <a:r>
              <a:rPr lang="en-US" altLang="zh-CN">
                <a:sym typeface="+mn-ea"/>
              </a:rPr>
              <a:t>distanceSum</a:t>
            </a:r>
            <a:r>
              <a:rPr>
                <a:sym typeface="+mn-ea"/>
              </a:rPr>
              <a:t>与</a:t>
            </a:r>
            <a:r>
              <a:rPr lang="en-US" altLang="zh-CN">
                <a:sym typeface="+mn-ea"/>
              </a:rPr>
              <a:t>node0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distanceSum</a:t>
            </a:r>
            <a:r>
              <a:rPr>
                <a:sym typeface="+mn-ea"/>
              </a:rPr>
              <a:t>之间存在什么关系，能不能直接求得而不用每个点都需要</a:t>
            </a:r>
            <a:r>
              <a:rPr lang="en-US" altLang="zh-CN">
                <a:sym typeface="+mn-ea"/>
              </a:rPr>
              <a:t>bfs</a:t>
            </a:r>
            <a:r>
              <a:rPr>
                <a:sym typeface="+mn-ea"/>
              </a:rPr>
              <a:t>遍历。我们来分析分别以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为</a:t>
            </a:r>
            <a:r>
              <a:rPr lang="en-US" altLang="zh-CN">
                <a:sym typeface="+mn-ea"/>
              </a:rPr>
              <a:t>root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distanceSum</a:t>
            </a:r>
            <a:r>
              <a:rPr>
                <a:sym typeface="+mn-ea"/>
              </a:rPr>
              <a:t>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distanceSum(0)=d(0,1)+d(0,2)+d(0,3)+d(0,4)+d(0,5)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distanceSum(2)=d(1,2)+d(0,2)+d(2,3)+d(2,4)+d(2,5)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altLang="zh-CN">
                <a:sym typeface="+mn-ea"/>
              </a:rPr>
              <a:t>可以看到有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类节点，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左边的（绿色），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之间的（蓝色），</a:t>
            </a:r>
            <a:r>
              <a:rPr lang="en-US" altLang="zh-CN">
                <a:sym typeface="+mn-ea"/>
              </a:rPr>
              <a:t>2</a:t>
            </a:r>
            <a:r>
              <a:rPr altLang="zh-CN">
                <a:sym typeface="+mn-ea"/>
              </a:rPr>
              <a:t>右</a:t>
            </a:r>
            <a:r>
              <a:rPr>
                <a:sym typeface="+mn-ea"/>
              </a:rPr>
              <a:t>边的（黄色</a:t>
            </a:r>
            <a:r>
              <a:rPr>
                <a:sym typeface="+mn-ea"/>
              </a:rPr>
              <a:t>）。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对于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左边的节点</a:t>
            </a:r>
            <a:r>
              <a:rPr lang="en-US" altLang="zh-CN">
                <a:sym typeface="+mn-ea"/>
              </a:rPr>
              <a:t>d(0,1)+d(0,2)=d(1,2)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对于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之间的节点</a:t>
            </a:r>
            <a:r>
              <a:rPr lang="en-US" altLang="zh-CN">
                <a:sym typeface="+mn-ea"/>
              </a:rPr>
              <a:t>d(0,2)=d(2,0)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对于</a:t>
            </a:r>
            <a:r>
              <a:rPr lang="en-US" altLang="zh-CN">
                <a:sym typeface="+mn-ea"/>
              </a:rPr>
              <a:t>2</a:t>
            </a:r>
            <a:r>
              <a:rPr altLang="zh-CN">
                <a:sym typeface="+mn-ea"/>
              </a:rPr>
              <a:t>右</a:t>
            </a:r>
            <a:r>
              <a:rPr>
                <a:sym typeface="+mn-ea"/>
              </a:rPr>
              <a:t>边的节点</a:t>
            </a:r>
            <a:r>
              <a:rPr lang="en-US" altLang="zh-CN">
                <a:sym typeface="+mn-ea"/>
              </a:rPr>
              <a:t>d(2,3)=d(0,3)-d(0,2)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altLang="zh-CN">
                <a:sym typeface="+mn-ea"/>
              </a:rPr>
              <a:t>记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的子节点个数为</a:t>
            </a:r>
            <a:r>
              <a:rPr lang="en-US" altLang="zh-CN">
                <a:sym typeface="+mn-ea"/>
              </a:rPr>
              <a:t>children(2)</a:t>
            </a:r>
            <a:r>
              <a:rPr altLang="zh-CN">
                <a:sym typeface="+mn-ea"/>
              </a:rPr>
              <a:t>，我们发现</a:t>
            </a:r>
            <a:r>
              <a:rPr lang="en-US" altLang="zh-CN">
                <a:sym typeface="+mn-ea"/>
              </a:rPr>
              <a:t>distanceSum(2)=distanceSum(0)-children(2)+(N-children(2) - 2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altLang="zh-CN">
                <a:sym typeface="+mn-ea"/>
              </a:rPr>
              <a:t>即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的所有子节点（除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外</a:t>
            </a:r>
            <a:r>
              <a:rPr>
                <a:sym typeface="+mn-ea"/>
              </a:rPr>
              <a:t>），到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的距离比到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的距离多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，所以</a:t>
            </a:r>
            <a:r>
              <a:rPr lang="en-US" altLang="zh-CN">
                <a:sym typeface="+mn-ea"/>
              </a:rPr>
              <a:t>distanceSum(0)</a:t>
            </a:r>
            <a:r>
              <a:rPr>
                <a:sym typeface="+mn-ea"/>
              </a:rPr>
              <a:t>要多贡献</a:t>
            </a:r>
            <a:r>
              <a:rPr lang="en-US" altLang="zh-CN">
                <a:sym typeface="+mn-ea"/>
              </a:rPr>
              <a:t>children(2)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而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的所有子节点（除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外），到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的距离比到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的距离多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，所以</a:t>
            </a:r>
            <a:r>
              <a:rPr lang="en-US" altLang="zh-CN">
                <a:sym typeface="+mn-ea"/>
              </a:rPr>
              <a:t>distanceSum(2)</a:t>
            </a:r>
            <a:r>
              <a:rPr>
                <a:sym typeface="+mn-ea"/>
              </a:rPr>
              <a:t>要多贡献</a:t>
            </a:r>
            <a:r>
              <a:rPr lang="en-US" altLang="zh-CN">
                <a:sym typeface="+mn-ea"/>
              </a:rPr>
              <a:t>N-children(2) - 2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905" y="725170"/>
            <a:ext cx="11324590" cy="55245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、但是，我们分析节点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的时候，发现这个结论不成立，因为</a:t>
            </a:r>
            <a:r>
              <a:rPr lang="en-US" altLang="zh-CN">
                <a:sym typeface="+mn-ea"/>
              </a:rPr>
              <a:t>d(3,4)</a:t>
            </a:r>
            <a:r>
              <a:rPr altLang="zh-CN">
                <a:sym typeface="+mn-ea"/>
              </a:rPr>
              <a:t>和</a:t>
            </a:r>
            <a:r>
              <a:rPr lang="en-US" altLang="zh-CN">
                <a:sym typeface="+mn-ea"/>
              </a:rPr>
              <a:t>d(0,3)</a:t>
            </a:r>
            <a:r>
              <a:rPr altLang="zh-CN">
                <a:sym typeface="+mn-ea"/>
              </a:rPr>
              <a:t>之间好像没有什么关系，节点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从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到了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，并不经过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。</a:t>
            </a:r>
            <a:endParaRPr altLang="zh-CN">
              <a:sym typeface="+mn-ea"/>
            </a:endParaRPr>
          </a:p>
          <a:p>
            <a:pPr marL="0" indent="0">
              <a:buNone/>
            </a:pPr>
            <a:endParaRPr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、我们沿着这个思路再往前一步，就能找到正确的答案：</a:t>
            </a:r>
            <a:r>
              <a:rPr altLang="zh-CN">
                <a:sym typeface="+mn-ea"/>
              </a:rPr>
              <a:t>节点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经过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到了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，不经过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，所以</a:t>
            </a:r>
            <a:r>
              <a:rPr>
                <a:sym typeface="+mn-ea"/>
              </a:rPr>
              <a:t>不是每个节点都和节点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distanceSum</a:t>
            </a:r>
            <a:r>
              <a:rPr>
                <a:sym typeface="+mn-ea"/>
              </a:rPr>
              <a:t>有直接关系，而应该是和它相邻的父节点有关系。即：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distanceSum(node)=distanceSum(parent)-children(node)+(N-children(node)-2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5</a:t>
            </a:r>
            <a:r>
              <a:rPr altLang="zh-CN">
                <a:sym typeface="+mn-ea"/>
              </a:rPr>
              <a:t>、至此我们找到了完整解题思路：先</a:t>
            </a:r>
            <a:r>
              <a:rPr lang="en-US" altLang="zh-CN">
                <a:sym typeface="+mn-ea"/>
              </a:rPr>
              <a:t>DFS</a:t>
            </a:r>
            <a:r>
              <a:rPr>
                <a:sym typeface="+mn-ea"/>
              </a:rPr>
              <a:t>一遍，找到所有节点的</a:t>
            </a:r>
            <a:r>
              <a:rPr lang="en-US" altLang="zh-CN">
                <a:sym typeface="+mn-ea"/>
              </a:rPr>
              <a:t>children</a:t>
            </a:r>
            <a:r>
              <a:rPr>
                <a:sym typeface="+mn-ea"/>
              </a:rPr>
              <a:t>个数，顺便求得</a:t>
            </a:r>
            <a:r>
              <a:rPr lang="en-US" altLang="zh-CN">
                <a:sym typeface="+mn-ea"/>
              </a:rPr>
              <a:t>distanceSum(0)</a:t>
            </a:r>
            <a:r>
              <a:rPr>
                <a:sym typeface="+mn-ea"/>
              </a:rPr>
              <a:t>。然后再</a:t>
            </a:r>
            <a:r>
              <a:rPr lang="en-US" altLang="zh-CN">
                <a:sym typeface="+mn-ea"/>
              </a:rPr>
              <a:t>DFS</a:t>
            </a:r>
            <a:r>
              <a:rPr>
                <a:sym typeface="+mn-ea"/>
              </a:rPr>
              <a:t>一遍，套用上面的公式直接求得所有的</a:t>
            </a:r>
            <a:r>
              <a:rPr lang="en-US" altLang="zh-CN">
                <a:sym typeface="+mn-ea"/>
              </a:rPr>
              <a:t>distanceSum</a:t>
            </a:r>
            <a:r>
              <a:rPr>
                <a:sym typeface="+mn-ea"/>
              </a:rPr>
              <a:t>。总的时间复杂度为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950720" y="1898015"/>
            <a:ext cx="748030" cy="704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0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34720" y="2743200"/>
            <a:ext cx="748030" cy="704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1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24860" y="1897380"/>
            <a:ext cx="748030" cy="704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2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68215" y="3961130"/>
            <a:ext cx="748030" cy="7042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3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68215" y="3095625"/>
            <a:ext cx="748030" cy="7042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4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68215" y="2249805"/>
            <a:ext cx="748030" cy="7042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5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cxnSp>
        <p:nvCxnSpPr>
          <p:cNvPr id="11" name="直接连接符 10"/>
          <p:cNvCxnSpPr>
            <a:stCxn id="4" idx="3"/>
            <a:endCxn id="6" idx="6"/>
          </p:cNvCxnSpPr>
          <p:nvPr/>
        </p:nvCxnSpPr>
        <p:spPr>
          <a:xfrm flipH="1">
            <a:off x="1682750" y="2499360"/>
            <a:ext cx="377825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6"/>
            <a:endCxn id="7" idx="2"/>
          </p:cNvCxnSpPr>
          <p:nvPr/>
        </p:nvCxnSpPr>
        <p:spPr>
          <a:xfrm flipV="1">
            <a:off x="2698750" y="2249805"/>
            <a:ext cx="62611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4"/>
            <a:endCxn id="8" idx="2"/>
          </p:cNvCxnSpPr>
          <p:nvPr/>
        </p:nvCxnSpPr>
        <p:spPr>
          <a:xfrm>
            <a:off x="3698875" y="2601595"/>
            <a:ext cx="1069340" cy="171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6"/>
            <a:endCxn id="10" idx="2"/>
          </p:cNvCxnSpPr>
          <p:nvPr/>
        </p:nvCxnSpPr>
        <p:spPr>
          <a:xfrm>
            <a:off x="4072890" y="2249805"/>
            <a:ext cx="695325" cy="3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9" idx="2"/>
          </p:cNvCxnSpPr>
          <p:nvPr/>
        </p:nvCxnSpPr>
        <p:spPr>
          <a:xfrm>
            <a:off x="3963035" y="2498725"/>
            <a:ext cx="805180" cy="949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256020" y="2585720"/>
            <a:ext cx="4671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195195" y="2096770"/>
            <a:ext cx="748030" cy="704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0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37185" y="2097405"/>
            <a:ext cx="748030" cy="704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1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23690" y="2096770"/>
            <a:ext cx="748030" cy="704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2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23690" y="4149725"/>
            <a:ext cx="748030" cy="704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3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621145" y="3539490"/>
            <a:ext cx="748030" cy="704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4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621145" y="2449195"/>
            <a:ext cx="748030" cy="704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5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cxnSp>
        <p:nvCxnSpPr>
          <p:cNvPr id="11" name="直接连接符 10"/>
          <p:cNvCxnSpPr>
            <a:stCxn id="4" idx="2"/>
            <a:endCxn id="6" idx="6"/>
          </p:cNvCxnSpPr>
          <p:nvPr/>
        </p:nvCxnSpPr>
        <p:spPr>
          <a:xfrm flipH="1">
            <a:off x="1085215" y="2449195"/>
            <a:ext cx="1109980" cy="635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2" name="直接连接符 11"/>
          <p:cNvCxnSpPr>
            <a:stCxn id="4" idx="6"/>
            <a:endCxn id="7" idx="2"/>
          </p:cNvCxnSpPr>
          <p:nvPr/>
        </p:nvCxnSpPr>
        <p:spPr>
          <a:xfrm>
            <a:off x="2943225" y="2449195"/>
            <a:ext cx="1180465" cy="0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接连接符 12"/>
          <p:cNvCxnSpPr>
            <a:stCxn id="7" idx="4"/>
            <a:endCxn id="8" idx="0"/>
          </p:cNvCxnSpPr>
          <p:nvPr/>
        </p:nvCxnSpPr>
        <p:spPr>
          <a:xfrm>
            <a:off x="4497705" y="2800985"/>
            <a:ext cx="0" cy="134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6"/>
            <a:endCxn id="10" idx="2"/>
          </p:cNvCxnSpPr>
          <p:nvPr/>
        </p:nvCxnSpPr>
        <p:spPr>
          <a:xfrm>
            <a:off x="4871720" y="2449195"/>
            <a:ext cx="1749425" cy="3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9" idx="2"/>
          </p:cNvCxnSpPr>
          <p:nvPr/>
        </p:nvCxnSpPr>
        <p:spPr>
          <a:xfrm>
            <a:off x="4761865" y="2698115"/>
            <a:ext cx="1859280" cy="119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4509135" y="2873375"/>
            <a:ext cx="2035175" cy="1209675"/>
          </a:xfrm>
          <a:custGeom>
            <a:avLst/>
            <a:gdLst>
              <a:gd name="connisteX0" fmla="*/ 182164 w 2035094"/>
              <a:gd name="connsiteY0" fmla="*/ 1209739 h 1209739"/>
              <a:gd name="connisteX1" fmla="*/ 170734 w 2035094"/>
              <a:gd name="connsiteY1" fmla="*/ 64 h 1209739"/>
              <a:gd name="connisteX2" fmla="*/ 2035094 w 2035094"/>
              <a:gd name="connsiteY2" fmla="*/ 1165289 h 12097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35094" h="1209739">
                <a:moveTo>
                  <a:pt x="182164" y="1209739"/>
                </a:moveTo>
                <a:cubicBezTo>
                  <a:pt x="142794" y="944309"/>
                  <a:pt x="-200106" y="8954"/>
                  <a:pt x="170734" y="64"/>
                </a:cubicBezTo>
                <a:cubicBezTo>
                  <a:pt x="541574" y="-8826"/>
                  <a:pt x="1661714" y="908114"/>
                  <a:pt x="2035094" y="1165289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075930" y="3153410"/>
            <a:ext cx="300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217420" y="2785110"/>
            <a:ext cx="748030" cy="704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0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9740" y="2785745"/>
            <a:ext cx="748030" cy="704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1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45915" y="2785110"/>
            <a:ext cx="748030" cy="704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2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10630" y="2785745"/>
            <a:ext cx="748030" cy="704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3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217420" y="4237355"/>
            <a:ext cx="748030" cy="704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4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217420" y="1472565"/>
            <a:ext cx="748030" cy="704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2"/>
                </a:solidFill>
                <a:uFillTx/>
              </a:rPr>
              <a:t>5</a:t>
            </a:r>
            <a:endParaRPr lang="en-US" altLang="zh-CN" sz="2400">
              <a:solidFill>
                <a:schemeClr val="bg2"/>
              </a:solidFill>
              <a:uFillTx/>
            </a:endParaRPr>
          </a:p>
        </p:txBody>
      </p:sp>
      <p:cxnSp>
        <p:nvCxnSpPr>
          <p:cNvPr id="11" name="直接连接符 10"/>
          <p:cNvCxnSpPr>
            <a:stCxn id="4" idx="2"/>
            <a:endCxn id="6" idx="6"/>
          </p:cNvCxnSpPr>
          <p:nvPr/>
        </p:nvCxnSpPr>
        <p:spPr>
          <a:xfrm flipH="1">
            <a:off x="1207770" y="3137535"/>
            <a:ext cx="100965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6"/>
            <a:endCxn id="7" idx="2"/>
          </p:cNvCxnSpPr>
          <p:nvPr/>
        </p:nvCxnSpPr>
        <p:spPr>
          <a:xfrm>
            <a:off x="2965450" y="3137535"/>
            <a:ext cx="1180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6"/>
            <a:endCxn id="8" idx="2"/>
          </p:cNvCxnSpPr>
          <p:nvPr/>
        </p:nvCxnSpPr>
        <p:spPr>
          <a:xfrm>
            <a:off x="4893945" y="3137535"/>
            <a:ext cx="141668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0"/>
            <a:endCxn id="10" idx="6"/>
          </p:cNvCxnSpPr>
          <p:nvPr/>
        </p:nvCxnSpPr>
        <p:spPr>
          <a:xfrm flipH="1" flipV="1">
            <a:off x="2965450" y="1824990"/>
            <a:ext cx="1554480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4"/>
            <a:endCxn id="9" idx="6"/>
          </p:cNvCxnSpPr>
          <p:nvPr/>
        </p:nvCxnSpPr>
        <p:spPr>
          <a:xfrm flipH="1">
            <a:off x="2965450" y="3489325"/>
            <a:ext cx="1554480" cy="1100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8030210" y="2785745"/>
            <a:ext cx="748030" cy="704215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bg2"/>
                </a:solidFill>
                <a:uFillTx/>
              </a:rPr>
              <a:t>NULL</a:t>
            </a:r>
            <a:endParaRPr lang="en-US" altLang="zh-CN" sz="1000">
              <a:solidFill>
                <a:schemeClr val="bg2"/>
              </a:solidFill>
              <a:uFillTx/>
            </a:endParaRPr>
          </a:p>
        </p:txBody>
      </p:sp>
      <p:cxnSp>
        <p:nvCxnSpPr>
          <p:cNvPr id="3" name="直接连接符 2"/>
          <p:cNvCxnSpPr>
            <a:stCxn id="8" idx="6"/>
            <a:endCxn id="2" idx="2"/>
          </p:cNvCxnSpPr>
          <p:nvPr/>
        </p:nvCxnSpPr>
        <p:spPr>
          <a:xfrm>
            <a:off x="7058660" y="3138170"/>
            <a:ext cx="97155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074785" y="2954020"/>
            <a:ext cx="2673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演示</Application>
  <PresentationFormat>宽屏</PresentationFormat>
  <Paragraphs>67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790. 多米诺和托米诺平铺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173</cp:revision>
  <dcterms:created xsi:type="dcterms:W3CDTF">2019-06-19T02:08:00Z</dcterms:created>
  <dcterms:modified xsi:type="dcterms:W3CDTF">2020-10-06T14:04:31Z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