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676130" cy="2387600"/>
          </a:xfrm>
        </p:spPr>
        <p:txBody>
          <a:bodyPr/>
          <a:p>
            <a:r>
              <a:rPr lang="zh-CN" altLang="en-US" sz="4800"/>
              <a:t>1031. 两个非重叠子数组的最大和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50950" y="831850"/>
            <a:ext cx="9524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先考虑一个简单的问题，如果是一个数组，求里面最大的两个数的和，那么我们可以遍历一次数组，每次固定第</a:t>
            </a:r>
            <a:r>
              <a:rPr lang="en-US" altLang="zh-CN"/>
              <a:t>2</a:t>
            </a:r>
            <a:r>
              <a:rPr lang="zh-CN" altLang="en-US"/>
              <a:t>个数</a:t>
            </a:r>
            <a:r>
              <a:rPr lang="en-US" altLang="zh-CN"/>
              <a:t>A[i]</a:t>
            </a:r>
            <a:r>
              <a:rPr lang="zh-CN" altLang="en-US"/>
              <a:t>的同时，求第</a:t>
            </a:r>
            <a:r>
              <a:rPr lang="en-US" altLang="zh-CN"/>
              <a:t>1</a:t>
            </a:r>
            <a:r>
              <a:rPr lang="zh-CN" altLang="en-US"/>
              <a:t>个数的最大值</a:t>
            </a:r>
            <a:r>
              <a:rPr lang="en-US" altLang="zh-CN"/>
              <a:t>max(A[0,1,...,i-1])</a:t>
            </a:r>
            <a:r>
              <a:rPr lang="zh-CN" altLang="zh-CN"/>
              <a:t>；然后</a:t>
            </a:r>
            <a:r>
              <a:rPr lang="en-US" altLang="zh-CN"/>
              <a:t>max(A[i]+max(A[0,1,...,i-1]))</a:t>
            </a:r>
            <a:r>
              <a:rPr lang="zh-CN" altLang="en-US"/>
              <a:t>就是最终的结果。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673100" y="1980565"/>
          <a:ext cx="11074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670"/>
                <a:gridCol w="2048510"/>
                <a:gridCol w="2007235"/>
                <a:gridCol w="2051685"/>
                <a:gridCol w="1970405"/>
                <a:gridCol w="195389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  <a:endParaRPr lang="en-US" altLang="zh-CN" sz="28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4</a:t>
                      </a:r>
                      <a:endParaRPr lang="en-US" altLang="zh-CN" sz="280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H="1">
            <a:off x="3731895" y="2012315"/>
            <a:ext cx="15240" cy="1311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64970" y="2498725"/>
            <a:ext cx="21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ym typeface="+mn-ea"/>
              </a:rPr>
              <a:t>max(A[0,1,...,i-1])</a:t>
            </a:r>
            <a:r>
              <a:rPr lang="en-US" altLang="zh-CN"/>
              <a:t>=0</a:t>
            </a:r>
            <a:endParaRPr lang="en-US" altLang="zh-CN"/>
          </a:p>
          <a:p>
            <a:pPr algn="r"/>
            <a:r>
              <a:rPr lang="en-US" altLang="zh-CN"/>
              <a:t>A[i]=6</a:t>
            </a:r>
            <a:endParaRPr lang="en-US" altLang="zh-CN"/>
          </a:p>
          <a:p>
            <a:pPr algn="r"/>
            <a:r>
              <a:rPr lang="en-US" altLang="zh-CN"/>
              <a:t>sum=6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5748020" y="1989455"/>
            <a:ext cx="1270" cy="1643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7787640" y="1980565"/>
            <a:ext cx="12700" cy="2040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775190" y="2085340"/>
            <a:ext cx="635" cy="2305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11720195" y="2276475"/>
            <a:ext cx="635" cy="2305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91075" y="4497705"/>
            <a:ext cx="2739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maxSumTwo=max(sum)=15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88715" y="2751455"/>
            <a:ext cx="21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ym typeface="+mn-ea"/>
              </a:rPr>
              <a:t>max(A[0,1,...,i-1])</a:t>
            </a:r>
            <a:r>
              <a:rPr lang="en-US" altLang="zh-CN"/>
              <a:t>=6</a:t>
            </a:r>
            <a:endParaRPr lang="en-US" altLang="zh-CN"/>
          </a:p>
          <a:p>
            <a:pPr algn="r"/>
            <a:r>
              <a:rPr lang="en-US" altLang="zh-CN"/>
              <a:t>A[i]=5</a:t>
            </a:r>
            <a:endParaRPr lang="en-US" altLang="zh-CN"/>
          </a:p>
          <a:p>
            <a:pPr algn="r"/>
            <a:r>
              <a:rPr lang="en-US" altLang="zh-CN"/>
              <a:t>sum=11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684520" y="3000375"/>
            <a:ext cx="21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ym typeface="+mn-ea"/>
              </a:rPr>
              <a:t>max(A[0,1,...,i-1])</a:t>
            </a:r>
            <a:r>
              <a:rPr lang="en-US" altLang="zh-CN"/>
              <a:t>=6</a:t>
            </a:r>
            <a:endParaRPr lang="en-US" altLang="zh-CN"/>
          </a:p>
          <a:p>
            <a:pPr algn="r"/>
            <a:r>
              <a:rPr lang="en-US" altLang="zh-CN"/>
              <a:t>A[i]=1</a:t>
            </a:r>
            <a:endParaRPr lang="en-US" altLang="zh-CN"/>
          </a:p>
          <a:p>
            <a:pPr algn="r"/>
            <a:r>
              <a:rPr lang="en-US" altLang="zh-CN"/>
              <a:t>sum=7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7661275" y="3259455"/>
            <a:ext cx="21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ym typeface="+mn-ea"/>
              </a:rPr>
              <a:t>max(A[0,1,...,i-1])</a:t>
            </a:r>
            <a:r>
              <a:rPr lang="en-US" altLang="zh-CN"/>
              <a:t>=6</a:t>
            </a:r>
            <a:endParaRPr lang="en-US" altLang="zh-CN"/>
          </a:p>
          <a:p>
            <a:pPr algn="r"/>
            <a:r>
              <a:rPr lang="en-US" altLang="zh-CN"/>
              <a:t>A[i]=9</a:t>
            </a:r>
            <a:endParaRPr lang="en-US" altLang="zh-CN"/>
          </a:p>
          <a:p>
            <a:pPr algn="r"/>
            <a:r>
              <a:rPr lang="en-US" altLang="zh-CN"/>
              <a:t>sum=15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638665" y="3532505"/>
            <a:ext cx="2124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>
                <a:sym typeface="+mn-ea"/>
              </a:rPr>
              <a:t>max(A[0,1,...,i-1])</a:t>
            </a:r>
            <a:r>
              <a:rPr lang="en-US" altLang="zh-CN"/>
              <a:t>=9</a:t>
            </a:r>
            <a:endParaRPr lang="en-US" altLang="zh-CN"/>
          </a:p>
          <a:p>
            <a:pPr algn="r"/>
            <a:r>
              <a:rPr lang="en-US" altLang="zh-CN"/>
              <a:t>A[i]=4</a:t>
            </a:r>
            <a:endParaRPr lang="en-US" altLang="zh-CN"/>
          </a:p>
          <a:p>
            <a:pPr algn="r"/>
            <a:r>
              <a:rPr lang="en-US" altLang="zh-CN"/>
              <a:t>sum=13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29105" y="254000"/>
            <a:ext cx="88969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回到这一题，不是求两个数的最大和，而是两个数组的最大和。由于两个数组的长度是固定的，所以我们可以沿用前面的思路，每次固定</a:t>
            </a:r>
            <a:r>
              <a:rPr lang="en-US" altLang="zh-CN"/>
              <a:t>M</a:t>
            </a:r>
            <a:r>
              <a:rPr lang="zh-CN" altLang="en-US"/>
              <a:t>的位置，求</a:t>
            </a:r>
            <a:r>
              <a:rPr lang="en-US" altLang="zh-CN"/>
              <a:t>sumL</a:t>
            </a:r>
            <a:r>
              <a:rPr lang="zh-CN" altLang="en-US"/>
              <a:t>的最大值，然后最大和就是</a:t>
            </a:r>
            <a:r>
              <a:rPr lang="en-US" altLang="zh-CN"/>
              <a:t>max(sumM+max(sumL))</a:t>
            </a:r>
            <a:r>
              <a:rPr lang="zh-CN" altLang="en-US"/>
              <a:t>。那么要如何快速求出</a:t>
            </a:r>
            <a:r>
              <a:rPr lang="en-US" altLang="zh-CN"/>
              <a:t>max(sumL)</a:t>
            </a:r>
            <a:r>
              <a:rPr lang="zh-CN" altLang="en-US"/>
              <a:t>呢？显然需要知道每个位置</a:t>
            </a:r>
            <a:r>
              <a:rPr lang="en-US" altLang="zh-CN"/>
              <a:t>sumL</a:t>
            </a:r>
            <a:r>
              <a:rPr lang="zh-CN" altLang="en-US"/>
              <a:t>的值，而求</a:t>
            </a:r>
            <a:r>
              <a:rPr lang="zh-CN" altLang="en-US">
                <a:sym typeface="+mn-ea"/>
              </a:rPr>
              <a:t>每个位置的</a:t>
            </a:r>
            <a:r>
              <a:rPr lang="en-US" altLang="zh-CN">
                <a:sym typeface="+mn-ea"/>
              </a:rPr>
              <a:t>sumL</a:t>
            </a:r>
            <a:r>
              <a:rPr lang="zh-CN" altLang="en-US">
                <a:sym typeface="+mn-ea"/>
              </a:rPr>
              <a:t>，则是前缀和最擅长干的事情。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64185" y="1840230"/>
          <a:ext cx="10922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90"/>
                <a:gridCol w="653415"/>
                <a:gridCol w="770255"/>
                <a:gridCol w="686435"/>
                <a:gridCol w="664210"/>
                <a:gridCol w="643255"/>
                <a:gridCol w="1845945"/>
                <a:gridCol w="1618615"/>
                <a:gridCol w="1640205"/>
                <a:gridCol w="169227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9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0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8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流程图: 终止 6"/>
          <p:cNvSpPr/>
          <p:nvPr/>
        </p:nvSpPr>
        <p:spPr>
          <a:xfrm>
            <a:off x="2673350" y="3348990"/>
            <a:ext cx="3665855" cy="302260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400800" y="2098675"/>
            <a:ext cx="8255" cy="18180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90135" y="2420620"/>
            <a:ext cx="1448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max(sumL)=8</a:t>
            </a:r>
            <a:endParaRPr lang="en-US" altLang="zh-CN"/>
          </a:p>
          <a:p>
            <a:pPr algn="r"/>
            <a:r>
              <a:rPr lang="en-US" altLang="zh-CN"/>
              <a:t>sumM=20</a:t>
            </a:r>
            <a:endParaRPr lang="en-US" altLang="zh-CN"/>
          </a:p>
          <a:p>
            <a:pPr algn="r"/>
            <a:r>
              <a:rPr lang="en-US" altLang="zh-CN"/>
              <a:t>sum=28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401435" y="2806065"/>
            <a:ext cx="1555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max(sumL)=12</a:t>
            </a:r>
            <a:endParaRPr lang="en-US" altLang="zh-CN"/>
          </a:p>
          <a:p>
            <a:pPr algn="r"/>
            <a:r>
              <a:rPr lang="en-US" altLang="zh-CN"/>
              <a:t>sumM=14</a:t>
            </a:r>
            <a:endParaRPr lang="en-US" altLang="zh-CN"/>
          </a:p>
          <a:p>
            <a:pPr algn="r"/>
            <a:r>
              <a:rPr lang="en-US" altLang="zh-CN"/>
              <a:t>sum=26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>
            <a:off x="8028940" y="2187575"/>
            <a:ext cx="5080" cy="20173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32115" y="3213100"/>
            <a:ext cx="163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max(sumL)=12</a:t>
            </a:r>
            <a:endParaRPr lang="en-US" altLang="zh-CN"/>
          </a:p>
          <a:p>
            <a:pPr algn="r"/>
            <a:r>
              <a:rPr lang="en-US" altLang="zh-CN"/>
              <a:t>sumM=17</a:t>
            </a:r>
            <a:endParaRPr lang="en-US" altLang="zh-CN"/>
          </a:p>
          <a:p>
            <a:pPr algn="r"/>
            <a:r>
              <a:rPr lang="en-US" altLang="zh-CN"/>
              <a:t>sum=29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9664700" y="2141220"/>
            <a:ext cx="12700" cy="2319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705975" y="3641725"/>
            <a:ext cx="1600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max(sumL)=15</a:t>
            </a:r>
            <a:endParaRPr lang="en-US" altLang="zh-CN"/>
          </a:p>
          <a:p>
            <a:pPr algn="r"/>
            <a:r>
              <a:rPr lang="en-US" altLang="zh-CN"/>
              <a:t>sumM=16</a:t>
            </a:r>
            <a:endParaRPr lang="en-US" altLang="zh-CN"/>
          </a:p>
          <a:p>
            <a:pPr algn="r"/>
            <a:r>
              <a:rPr lang="en-US" altLang="zh-CN"/>
              <a:t>sum=31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>
            <a:off x="11349990" y="2252345"/>
            <a:ext cx="1905" cy="24644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终止 15"/>
          <p:cNvSpPr/>
          <p:nvPr/>
        </p:nvSpPr>
        <p:spPr>
          <a:xfrm>
            <a:off x="3324860" y="3782060"/>
            <a:ext cx="4631690" cy="302260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流程图: 终止 16"/>
          <p:cNvSpPr/>
          <p:nvPr/>
        </p:nvSpPr>
        <p:spPr>
          <a:xfrm>
            <a:off x="3957320" y="4204970"/>
            <a:ext cx="5641340" cy="302260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4700905" y="4638040"/>
            <a:ext cx="6595110" cy="302260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流程图: 终止 18"/>
          <p:cNvSpPr/>
          <p:nvPr/>
        </p:nvSpPr>
        <p:spPr>
          <a:xfrm>
            <a:off x="386715" y="3333115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流程图: 终止 19"/>
          <p:cNvSpPr/>
          <p:nvPr/>
        </p:nvSpPr>
        <p:spPr>
          <a:xfrm>
            <a:off x="377825" y="378206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1021715" y="378206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流程图: 终止 21"/>
          <p:cNvSpPr/>
          <p:nvPr/>
        </p:nvSpPr>
        <p:spPr>
          <a:xfrm>
            <a:off x="410845" y="420497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流程图: 终止 22"/>
          <p:cNvSpPr/>
          <p:nvPr/>
        </p:nvSpPr>
        <p:spPr>
          <a:xfrm>
            <a:off x="1054735" y="420497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流程图: 终止 23"/>
          <p:cNvSpPr/>
          <p:nvPr/>
        </p:nvSpPr>
        <p:spPr>
          <a:xfrm>
            <a:off x="1729105" y="420497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流程图: 终止 24"/>
          <p:cNvSpPr/>
          <p:nvPr/>
        </p:nvSpPr>
        <p:spPr>
          <a:xfrm>
            <a:off x="410845" y="463804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终止 25"/>
          <p:cNvSpPr/>
          <p:nvPr/>
        </p:nvSpPr>
        <p:spPr>
          <a:xfrm>
            <a:off x="1054735" y="463804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流程图: 终止 26"/>
          <p:cNvSpPr/>
          <p:nvPr/>
        </p:nvSpPr>
        <p:spPr>
          <a:xfrm>
            <a:off x="1729105" y="463804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流程图: 终止 27"/>
          <p:cNvSpPr/>
          <p:nvPr/>
        </p:nvSpPr>
        <p:spPr>
          <a:xfrm>
            <a:off x="2517140" y="4638040"/>
            <a:ext cx="2003425" cy="302260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55490" y="5318760"/>
            <a:ext cx="3565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maxLM=max(sumM+max(sumL))=31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4655" y="1133475"/>
            <a:ext cx="71215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综上，算法总结如下：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、先求数组</a:t>
            </a:r>
            <a:r>
              <a:rPr lang="en-US" altLang="zh-CN"/>
              <a:t>A</a:t>
            </a:r>
            <a:r>
              <a:rPr lang="zh-CN" altLang="en-US"/>
              <a:t>的前缀和</a:t>
            </a:r>
            <a:r>
              <a:rPr lang="en-US" altLang="zh-CN"/>
              <a:t>preSum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、利用</a:t>
            </a:r>
            <a:r>
              <a:rPr lang="en-US" altLang="zh-CN"/>
              <a:t>preSum</a:t>
            </a:r>
            <a:r>
              <a:rPr lang="zh-CN" altLang="en-US"/>
              <a:t>可以求出每一个以</a:t>
            </a:r>
            <a:r>
              <a:rPr lang="en-US" altLang="zh-CN"/>
              <a:t>i</a:t>
            </a:r>
            <a:r>
              <a:rPr lang="zh-CN" altLang="en-US"/>
              <a:t>为起点的</a:t>
            </a:r>
            <a:r>
              <a:rPr lang="en-US" altLang="zh-CN"/>
              <a:t>sumL</a:t>
            </a:r>
            <a:r>
              <a:rPr lang="zh-CN" altLang="en-US"/>
              <a:t>和</a:t>
            </a:r>
            <a:r>
              <a:rPr lang="en-US" altLang="zh-CN"/>
              <a:t>sumM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、遍历所有的</a:t>
            </a:r>
            <a:r>
              <a:rPr lang="en-US" altLang="zh-CN"/>
              <a:t>sumM</a:t>
            </a:r>
            <a:r>
              <a:rPr lang="zh-CN" altLang="en-US"/>
              <a:t>，过程中求</a:t>
            </a:r>
            <a:r>
              <a:rPr lang="en-US" altLang="zh-CN"/>
              <a:t>max(sumL)</a:t>
            </a:r>
            <a:r>
              <a:rPr lang="zh-CN" altLang="en-US"/>
              <a:t>，而</a:t>
            </a:r>
            <a:r>
              <a:rPr lang="en-US" altLang="zh-CN"/>
              <a:t>max(sumM+max(sumL))</a:t>
            </a:r>
            <a:r>
              <a:rPr lang="zh-CN" altLang="en-US"/>
              <a:t>就是答案。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、由于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的前后关系，还需要求</a:t>
            </a:r>
            <a:r>
              <a:rPr lang="en-US" altLang="zh-CN"/>
              <a:t>max(sumL+max(sumM))</a:t>
            </a:r>
            <a:r>
              <a:rPr lang="zh-CN" altLang="en-US"/>
              <a:t>，然后两者的大者就是最终答案。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复杂度分析：</a:t>
            </a:r>
            <a:endParaRPr lang="zh-CN" altLang="en-US"/>
          </a:p>
          <a:p>
            <a:r>
              <a:rPr lang="zh-CN" altLang="en-US"/>
              <a:t>只需要遍历数组</a:t>
            </a:r>
            <a:r>
              <a:rPr lang="en-US" altLang="zh-CN"/>
              <a:t>A</a:t>
            </a:r>
            <a:r>
              <a:rPr lang="zh-CN" altLang="en-US"/>
              <a:t>，所以时间复杂度是</a:t>
            </a:r>
            <a:r>
              <a:rPr lang="en-US" altLang="zh-CN"/>
              <a:t>O(n)</a:t>
            </a:r>
            <a:r>
              <a:rPr lang="zh-CN" altLang="en-US"/>
              <a:t>。空间复杂度方面，数组</a:t>
            </a:r>
            <a:r>
              <a:rPr lang="en-US" altLang="zh-CN"/>
              <a:t>sumL</a:t>
            </a:r>
            <a:r>
              <a:rPr lang="zh-CN" altLang="en-US"/>
              <a:t>和</a:t>
            </a:r>
            <a:r>
              <a:rPr lang="en-US" altLang="zh-CN"/>
              <a:t>sumM</a:t>
            </a:r>
            <a:r>
              <a:rPr lang="zh-CN" altLang="en-US"/>
              <a:t>都不是必须的，可以利用</a:t>
            </a:r>
            <a:r>
              <a:rPr lang="en-US" altLang="zh-CN"/>
              <a:t>preSum</a:t>
            </a:r>
            <a:r>
              <a:rPr lang="zh-CN" altLang="en-US"/>
              <a:t>临时计算。甚至</a:t>
            </a:r>
            <a:r>
              <a:rPr lang="en-US" altLang="zh-CN"/>
              <a:t>preSum</a:t>
            </a:r>
            <a:r>
              <a:rPr lang="zh-CN" altLang="en-US"/>
              <a:t>也可以直接在</a:t>
            </a:r>
            <a:r>
              <a:rPr lang="en-US" altLang="zh-CN"/>
              <a:t>A</a:t>
            </a:r>
            <a:r>
              <a:rPr lang="zh-CN" altLang="en-US"/>
              <a:t>上修改，所以最优的空间复杂度可以优化到</a:t>
            </a:r>
            <a:r>
              <a:rPr lang="en-US" altLang="zh-CN"/>
              <a:t>O(1)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宽屏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4</cp:revision>
  <dcterms:created xsi:type="dcterms:W3CDTF">2020-10-25T03:51:41Z</dcterms:created>
  <dcterms:modified xsi:type="dcterms:W3CDTF">2020-10-25T11:37:43Z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