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7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zh-CN"/>
              <a:t>1415. 长度为 n 的开心字符串中字典序第 k 小的字符串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6017260" y="79819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844800" y="207327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6017260" y="207327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312910" y="207327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2066925" y="329501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椭圆 13"/>
          <p:cNvSpPr/>
          <p:nvPr/>
        </p:nvSpPr>
        <p:spPr>
          <a:xfrm>
            <a:off x="1651635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2439670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2" name="椭圆 21"/>
          <p:cNvSpPr/>
          <p:nvPr/>
        </p:nvSpPr>
        <p:spPr>
          <a:xfrm>
            <a:off x="3260090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3" name="椭圆 22"/>
          <p:cNvSpPr/>
          <p:nvPr/>
        </p:nvSpPr>
        <p:spPr>
          <a:xfrm>
            <a:off x="4048125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椭圆 23"/>
          <p:cNvSpPr/>
          <p:nvPr/>
        </p:nvSpPr>
        <p:spPr>
          <a:xfrm>
            <a:off x="4813935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5" name="椭圆 24"/>
          <p:cNvSpPr/>
          <p:nvPr/>
        </p:nvSpPr>
        <p:spPr>
          <a:xfrm>
            <a:off x="5601970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6489700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7" name="椭圆 26"/>
          <p:cNvSpPr/>
          <p:nvPr/>
        </p:nvSpPr>
        <p:spPr>
          <a:xfrm>
            <a:off x="7277735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8" name="椭圆 27"/>
          <p:cNvSpPr/>
          <p:nvPr/>
        </p:nvSpPr>
        <p:spPr>
          <a:xfrm>
            <a:off x="8109585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9" name="椭圆 28"/>
          <p:cNvSpPr/>
          <p:nvPr/>
        </p:nvSpPr>
        <p:spPr>
          <a:xfrm>
            <a:off x="8897620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0" name="椭圆 29"/>
          <p:cNvSpPr/>
          <p:nvPr/>
        </p:nvSpPr>
        <p:spPr>
          <a:xfrm>
            <a:off x="9730105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10518140" y="459676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2" name="椭圆 31"/>
          <p:cNvSpPr/>
          <p:nvPr/>
        </p:nvSpPr>
        <p:spPr>
          <a:xfrm>
            <a:off x="3654425" y="329501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3" name="椭圆 32"/>
          <p:cNvSpPr/>
          <p:nvPr/>
        </p:nvSpPr>
        <p:spPr>
          <a:xfrm>
            <a:off x="5186680" y="329501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862445" y="329501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5" name="椭圆 34"/>
          <p:cNvSpPr/>
          <p:nvPr/>
        </p:nvSpPr>
        <p:spPr>
          <a:xfrm>
            <a:off x="8482330" y="329501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6" name="椭圆 35"/>
          <p:cNvSpPr/>
          <p:nvPr/>
        </p:nvSpPr>
        <p:spPr>
          <a:xfrm>
            <a:off x="10102850" y="3295015"/>
            <a:ext cx="41529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37" name="直接连接符 36"/>
          <p:cNvCxnSpPr>
            <a:stCxn id="4" idx="3"/>
            <a:endCxn id="5" idx="6"/>
          </p:cNvCxnSpPr>
          <p:nvPr/>
        </p:nvCxnSpPr>
        <p:spPr>
          <a:xfrm flipH="1">
            <a:off x="3249295" y="1172210"/>
            <a:ext cx="2818130" cy="112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" idx="4"/>
            <a:endCxn id="6" idx="0"/>
          </p:cNvCxnSpPr>
          <p:nvPr/>
        </p:nvCxnSpPr>
        <p:spPr>
          <a:xfrm>
            <a:off x="6214110" y="1236345"/>
            <a:ext cx="0" cy="83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" idx="5"/>
            <a:endCxn id="7" idx="2"/>
          </p:cNvCxnSpPr>
          <p:nvPr/>
        </p:nvCxnSpPr>
        <p:spPr>
          <a:xfrm>
            <a:off x="6360795" y="1172210"/>
            <a:ext cx="2941320" cy="11201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5" idx="3"/>
            <a:endCxn id="8" idx="0"/>
          </p:cNvCxnSpPr>
          <p:nvPr/>
        </p:nvCxnSpPr>
        <p:spPr>
          <a:xfrm flipH="1">
            <a:off x="2263775" y="2447290"/>
            <a:ext cx="63119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5" idx="5"/>
            <a:endCxn id="32" idx="0"/>
          </p:cNvCxnSpPr>
          <p:nvPr/>
        </p:nvCxnSpPr>
        <p:spPr>
          <a:xfrm>
            <a:off x="3188335" y="2447290"/>
            <a:ext cx="66294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6" idx="3"/>
            <a:endCxn id="33" idx="0"/>
          </p:cNvCxnSpPr>
          <p:nvPr/>
        </p:nvCxnSpPr>
        <p:spPr>
          <a:xfrm flipH="1">
            <a:off x="5383530" y="2447290"/>
            <a:ext cx="683895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6" idx="5"/>
            <a:endCxn id="34" idx="0"/>
          </p:cNvCxnSpPr>
          <p:nvPr/>
        </p:nvCxnSpPr>
        <p:spPr>
          <a:xfrm>
            <a:off x="6360795" y="2447290"/>
            <a:ext cx="698500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7" idx="3"/>
            <a:endCxn id="35" idx="0"/>
          </p:cNvCxnSpPr>
          <p:nvPr/>
        </p:nvCxnSpPr>
        <p:spPr>
          <a:xfrm flipH="1">
            <a:off x="8679180" y="2447290"/>
            <a:ext cx="683895" cy="84772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7" idx="5"/>
            <a:endCxn id="36" idx="0"/>
          </p:cNvCxnSpPr>
          <p:nvPr/>
        </p:nvCxnSpPr>
        <p:spPr>
          <a:xfrm>
            <a:off x="9656445" y="2447290"/>
            <a:ext cx="643255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8" idx="3"/>
            <a:endCxn id="14" idx="0"/>
          </p:cNvCxnSpPr>
          <p:nvPr/>
        </p:nvCxnSpPr>
        <p:spPr>
          <a:xfrm flipH="1">
            <a:off x="1848485" y="3669030"/>
            <a:ext cx="268605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5"/>
            <a:endCxn id="15" idx="0"/>
          </p:cNvCxnSpPr>
          <p:nvPr/>
        </p:nvCxnSpPr>
        <p:spPr>
          <a:xfrm>
            <a:off x="2410460" y="3669030"/>
            <a:ext cx="226060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32" idx="3"/>
            <a:endCxn id="22" idx="0"/>
          </p:cNvCxnSpPr>
          <p:nvPr/>
        </p:nvCxnSpPr>
        <p:spPr>
          <a:xfrm flipH="1">
            <a:off x="3456940" y="3669030"/>
            <a:ext cx="247650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32" idx="5"/>
            <a:endCxn id="23" idx="0"/>
          </p:cNvCxnSpPr>
          <p:nvPr/>
        </p:nvCxnSpPr>
        <p:spPr>
          <a:xfrm>
            <a:off x="3997960" y="3669030"/>
            <a:ext cx="247015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3" idx="3"/>
            <a:endCxn id="24" idx="0"/>
          </p:cNvCxnSpPr>
          <p:nvPr/>
        </p:nvCxnSpPr>
        <p:spPr>
          <a:xfrm flipH="1">
            <a:off x="5010785" y="3669030"/>
            <a:ext cx="226060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3" idx="5"/>
            <a:endCxn id="25" idx="0"/>
          </p:cNvCxnSpPr>
          <p:nvPr/>
        </p:nvCxnSpPr>
        <p:spPr>
          <a:xfrm>
            <a:off x="5530215" y="3669030"/>
            <a:ext cx="268605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4" idx="3"/>
            <a:endCxn id="26" idx="0"/>
          </p:cNvCxnSpPr>
          <p:nvPr/>
        </p:nvCxnSpPr>
        <p:spPr>
          <a:xfrm flipH="1">
            <a:off x="6686550" y="3669030"/>
            <a:ext cx="226060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5"/>
            <a:endCxn id="27" idx="0"/>
          </p:cNvCxnSpPr>
          <p:nvPr/>
        </p:nvCxnSpPr>
        <p:spPr>
          <a:xfrm>
            <a:off x="7205980" y="3669030"/>
            <a:ext cx="268605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5" idx="3"/>
            <a:endCxn id="28" idx="0"/>
          </p:cNvCxnSpPr>
          <p:nvPr/>
        </p:nvCxnSpPr>
        <p:spPr>
          <a:xfrm flipH="1">
            <a:off x="8306435" y="3669030"/>
            <a:ext cx="226060" cy="927735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5"/>
            <a:endCxn id="29" idx="0"/>
          </p:cNvCxnSpPr>
          <p:nvPr/>
        </p:nvCxnSpPr>
        <p:spPr>
          <a:xfrm>
            <a:off x="8825865" y="3669030"/>
            <a:ext cx="268605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6" idx="3"/>
            <a:endCxn id="30" idx="0"/>
          </p:cNvCxnSpPr>
          <p:nvPr/>
        </p:nvCxnSpPr>
        <p:spPr>
          <a:xfrm flipH="1">
            <a:off x="9926955" y="3669030"/>
            <a:ext cx="226060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6" idx="5"/>
            <a:endCxn id="31" idx="0"/>
          </p:cNvCxnSpPr>
          <p:nvPr/>
        </p:nvCxnSpPr>
        <p:spPr>
          <a:xfrm>
            <a:off x="10446385" y="3669030"/>
            <a:ext cx="268605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9937750" y="2073275"/>
            <a:ext cx="1509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firstLayer</a:t>
            </a:r>
            <a:r>
              <a:rPr lang="en-US" altLang="zh-CN"/>
              <a:t>='c'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2561590" y="5224145"/>
            <a:ext cx="1974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count=4</a:t>
            </a:r>
            <a:endParaRPr 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1859280" y="5034915"/>
            <a:ext cx="254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3" idx="4"/>
          </p:cNvCxnSpPr>
          <p:nvPr/>
        </p:nvCxnSpPr>
        <p:spPr>
          <a:xfrm flipH="1">
            <a:off x="4236720" y="5034915"/>
            <a:ext cx="8255" cy="26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1851025" y="5292725"/>
            <a:ext cx="240792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053705" y="5048885"/>
            <a:ext cx="13087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k=9, path=cab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5731510" y="5224780"/>
            <a:ext cx="1974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count=4</a:t>
            </a:r>
            <a:endParaRPr lang="en-US"/>
          </a:p>
        </p:txBody>
      </p:sp>
      <p:cxnSp>
        <p:nvCxnSpPr>
          <p:cNvPr id="66" name="直接连接符 65"/>
          <p:cNvCxnSpPr/>
          <p:nvPr/>
        </p:nvCxnSpPr>
        <p:spPr>
          <a:xfrm>
            <a:off x="5029200" y="5035550"/>
            <a:ext cx="2540" cy="257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7482205" y="5035550"/>
            <a:ext cx="8255" cy="26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 flipV="1">
            <a:off x="5020945" y="5293360"/>
            <a:ext cx="246697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57555" y="4667250"/>
            <a:ext cx="63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n=3</a:t>
            </a:r>
            <a:endParaRPr lang="en-US"/>
          </a:p>
        </p:txBody>
      </p:sp>
      <p:sp>
        <p:nvSpPr>
          <p:cNvPr id="70" name="文本框 69"/>
          <p:cNvSpPr txBox="1"/>
          <p:nvPr/>
        </p:nvSpPr>
        <p:spPr>
          <a:xfrm>
            <a:off x="757555" y="3364865"/>
            <a:ext cx="63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n=2</a:t>
            </a:r>
            <a:endParaRPr lang="en-US"/>
          </a:p>
        </p:txBody>
      </p:sp>
      <p:sp>
        <p:nvSpPr>
          <p:cNvPr id="71" name="文本框 70"/>
          <p:cNvSpPr txBox="1"/>
          <p:nvPr/>
        </p:nvSpPr>
        <p:spPr>
          <a:xfrm>
            <a:off x="757555" y="2143125"/>
            <a:ext cx="63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n=1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149985" y="824865"/>
            <a:ext cx="9892030" cy="475932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altLang="zh-CN">
                <a:sym typeface="+mn-ea"/>
              </a:rPr>
              <a:t>全排列类型的题目可考虑不使用回溯，直接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叉树的思路，更高效的得到结果。具体到这一题，在树的第一层可以选择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，是一个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叉树。接下来每一层，由于不能和上一个字符相同，所以只有两个选择，都是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叉树。以n = 3, k = 9来看求解过程：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、第一层有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c3</a:t>
            </a:r>
            <a:r>
              <a:rPr>
                <a:sym typeface="+mn-ea"/>
              </a:rPr>
              <a:t>个节点，以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为</a:t>
            </a:r>
            <a:r>
              <a:rPr lang="en-US" altLang="zh-CN">
                <a:sym typeface="+mn-ea"/>
              </a:rPr>
              <a:t>root</a:t>
            </a:r>
            <a:r>
              <a:rPr>
                <a:sym typeface="+mn-ea"/>
              </a:rPr>
              <a:t>的子树最多有</a:t>
            </a:r>
            <a:r>
              <a:rPr lang="en-US" altLang="zh-CN">
                <a:sym typeface="+mn-ea"/>
              </a:rPr>
              <a:t>count=pow(2,n-1)</a:t>
            </a:r>
            <a:r>
              <a:rPr>
                <a:sym typeface="+mn-ea"/>
              </a:rPr>
              <a:t>个叶子节点，所以整棵树最多有</a:t>
            </a:r>
            <a:r>
              <a:rPr lang="en-US" altLang="zh-CN">
                <a:sym typeface="+mn-ea"/>
              </a:rPr>
              <a:t>count*3</a:t>
            </a:r>
            <a:r>
              <a:rPr>
                <a:sym typeface="+mn-ea"/>
              </a:rPr>
              <a:t>个叶子节点。当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大于叶子节点的个数时无解。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、首先确定第一层是什么字符。很显然</a:t>
            </a:r>
            <a:r>
              <a:rPr lang="en-US" altLang="zh-CN">
                <a:sym typeface="+mn-ea"/>
              </a:rPr>
              <a:t>k∈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[1,count]</a:t>
            </a:r>
            <a:r>
              <a:rPr>
                <a:cs typeface="Arial" panose="020B0604020202020204" pitchFamily="34" charset="0"/>
                <a:sym typeface="+mn-ea"/>
              </a:rPr>
              <a:t>时选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a</a:t>
            </a:r>
            <a:r>
              <a:rPr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>
                <a:sym typeface="+mn-ea"/>
              </a:rPr>
              <a:t>k∈(count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,2count]</a:t>
            </a:r>
            <a:r>
              <a:rPr>
                <a:cs typeface="Arial" panose="020B0604020202020204" pitchFamily="34" charset="0"/>
                <a:sym typeface="+mn-ea"/>
              </a:rPr>
              <a:t>时选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b</a:t>
            </a:r>
            <a:r>
              <a:rPr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>
                <a:sym typeface="+mn-ea"/>
              </a:rPr>
              <a:t>k∈(2count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,3count]</a:t>
            </a:r>
            <a:r>
              <a:rPr>
                <a:cs typeface="Arial" panose="020B0604020202020204" pitchFamily="34" charset="0"/>
                <a:sym typeface="+mn-ea"/>
              </a:rPr>
              <a:t>时选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c</a:t>
            </a:r>
            <a:r>
              <a:rPr>
                <a:cs typeface="Arial" panose="020B0604020202020204" pitchFamily="34" charset="0"/>
                <a:sym typeface="+mn-ea"/>
              </a:rPr>
              <a:t>。</a:t>
            </a:r>
            <a:endParaRPr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cs typeface="Arial" panose="020B0604020202020204" pitchFamily="34" charset="0"/>
                <a:sym typeface="+mn-ea"/>
              </a:rPr>
              <a:t>3</a:t>
            </a:r>
            <a:r>
              <a:rPr>
                <a:cs typeface="Arial" panose="020B0604020202020204" pitchFamily="34" charset="0"/>
                <a:sym typeface="+mn-ea"/>
              </a:rPr>
              <a:t>、接下来，在子树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内部，都是二叉树，所以根据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的左右子树位置关系，很容易就可以遍历得到根节点到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叶子节点的路径。这个路径形成的字符串就是要求的结果。</a:t>
            </a:r>
            <a:endParaRPr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WPS 演示</Application>
  <PresentationFormat>宽屏</PresentationFormat>
  <Paragraphs>63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790. 多米诺和托米诺平铺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175</cp:revision>
  <dcterms:created xsi:type="dcterms:W3CDTF">2019-06-19T02:08:00Z</dcterms:created>
  <dcterms:modified xsi:type="dcterms:W3CDTF">2020-12-18T02:48:09Z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